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5" r:id="rId7"/>
    <p:sldId id="261" r:id="rId8"/>
    <p:sldId id="266" r:id="rId9"/>
    <p:sldId id="262" r:id="rId10"/>
    <p:sldId id="263" r:id="rId11"/>
    <p:sldId id="26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9B6A67-F131-492D-888A-AA8C3012322F}">
          <p14:sldIdLst>
            <p14:sldId id="256"/>
            <p14:sldId id="257"/>
            <p14:sldId id="258"/>
            <p14:sldId id="259"/>
            <p14:sldId id="260"/>
            <p14:sldId id="265"/>
            <p14:sldId id="261"/>
            <p14:sldId id="266"/>
            <p14:sldId id="262"/>
            <p14:sldId id="263"/>
            <p14:sldId id="264"/>
            <p14:sldId id="267"/>
            <p14:sldId id="268"/>
            <p14:sldId id="269"/>
            <p14:sldId id="270"/>
            <p14:sldId id="271"/>
            <p14:sldId id="272"/>
            <p14:sldId id="273"/>
            <p14:sldId id="274"/>
            <p14:sldId id="275"/>
          </p14:sldIdLst>
        </p14:section>
        <p14:section name="Work Breakdown Structure" id="{046EAD77-A596-4AFA-AB60-5C50E3F4A0AB}">
          <p14:sldIdLst>
            <p14:sldId id="276"/>
            <p14:sldId id="277"/>
            <p14:sldId id="278"/>
            <p14:sldId id="279"/>
            <p14:sldId id="280"/>
            <p14:sldId id="281"/>
            <p14:sldId id="282"/>
            <p14:sldId id="283"/>
            <p14:sldId id="284"/>
            <p14:sldId id="285"/>
            <p14:sldId id="286"/>
            <p14:sldId id="287"/>
            <p14:sldId id="288"/>
            <p14:sldId id="289"/>
            <p14:sldId id="2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Planning and Scope	</a:t>
            </a:r>
            <a:endParaRPr lang="en-US" dirty="0"/>
          </a:p>
        </p:txBody>
      </p:sp>
      <p:sp>
        <p:nvSpPr>
          <p:cNvPr id="3" name="Subtitle 2"/>
          <p:cNvSpPr>
            <a:spLocks noGrp="1"/>
          </p:cNvSpPr>
          <p:nvPr>
            <p:ph type="subTitle" idx="1"/>
          </p:nvPr>
        </p:nvSpPr>
        <p:spPr/>
        <p:txBody>
          <a:bodyPr/>
          <a:lstStyle/>
          <a:p>
            <a:r>
              <a:rPr lang="en-US" dirty="0" smtClean="0"/>
              <a:t>Chapter five</a:t>
            </a:r>
            <a:endParaRPr lang="en-US" dirty="0"/>
          </a:p>
        </p:txBody>
      </p:sp>
    </p:spTree>
    <p:extLst>
      <p:ext uri="{BB962C8B-B14F-4D97-AF65-F5344CB8AC3E}">
        <p14:creationId xmlns:p14="http://schemas.microsoft.com/office/powerpoint/2010/main" val="3825942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33162747"/>
              </p:ext>
            </p:extLst>
          </p:nvPr>
        </p:nvGraphicFramePr>
        <p:xfrm>
          <a:off x="1762575" y="705329"/>
          <a:ext cx="8469745" cy="3048000"/>
        </p:xfrm>
        <a:graphic>
          <a:graphicData uri="http://schemas.openxmlformats.org/drawingml/2006/table">
            <a:tbl>
              <a:tblPr firstRow="1" firstCol="1" bandRow="1" bandCol="1">
                <a:tableStyleId>{5C22544A-7EE6-4342-B048-85BDC9FD1C3A}</a:tableStyleId>
              </a:tblPr>
              <a:tblGrid>
                <a:gridCol w="2489039"/>
                <a:gridCol w="3183166"/>
                <a:gridCol w="2797540"/>
              </a:tblGrid>
              <a:tr h="181039">
                <a:tc>
                  <a:txBody>
                    <a:bodyPr/>
                    <a:lstStyle/>
                    <a:p>
                      <a:pPr marL="0" marR="0">
                        <a:spcBef>
                          <a:spcPts val="0"/>
                        </a:spcBef>
                        <a:spcAft>
                          <a:spcPts val="0"/>
                        </a:spcAft>
                      </a:pPr>
                      <a:r>
                        <a:rPr lang="en-US" sz="1800" dirty="0" smtClean="0">
                          <a:effectLst/>
                        </a:rPr>
                        <a:t>Knowledge Areas</a:t>
                      </a:r>
                      <a:endParaRPr lang="en-US" sz="1800" dirty="0">
                        <a:effectLst/>
                        <a:latin typeface="Times New Roman"/>
                        <a:ea typeface="Times New Roman"/>
                        <a:cs typeface="Times New Roman"/>
                      </a:endParaRPr>
                    </a:p>
                  </a:txBody>
                  <a:tcPr marL="33945" marR="33945" marT="0" marB="0">
                    <a:solidFill>
                      <a:srgbClr val="0070C0"/>
                    </a:solidFill>
                  </a:tcPr>
                </a:tc>
                <a:tc>
                  <a:txBody>
                    <a:bodyPr/>
                    <a:lstStyle/>
                    <a:p>
                      <a:pPr marL="0" marR="0">
                        <a:spcBef>
                          <a:spcPts val="0"/>
                        </a:spcBef>
                        <a:spcAft>
                          <a:spcPts val="0"/>
                        </a:spcAft>
                      </a:pPr>
                      <a:r>
                        <a:rPr lang="en-US" sz="1800" dirty="0">
                          <a:effectLst/>
                        </a:rPr>
                        <a:t>Project Management Plan</a:t>
                      </a:r>
                      <a:endParaRPr lang="en-US" sz="1800" dirty="0">
                        <a:effectLst/>
                        <a:latin typeface="Times New Roman"/>
                        <a:ea typeface="Times New Roman"/>
                        <a:cs typeface="Times New Roman"/>
                      </a:endParaRPr>
                    </a:p>
                  </a:txBody>
                  <a:tcPr marL="33945" marR="33945" marT="0" marB="0">
                    <a:solidFill>
                      <a:srgbClr val="0070C0"/>
                    </a:solidFill>
                  </a:tcPr>
                </a:tc>
                <a:tc>
                  <a:txBody>
                    <a:bodyPr/>
                    <a:lstStyle/>
                    <a:p>
                      <a:pPr marL="0" marR="0">
                        <a:spcBef>
                          <a:spcPts val="0"/>
                        </a:spcBef>
                        <a:spcAft>
                          <a:spcPts val="0"/>
                        </a:spcAft>
                      </a:pPr>
                      <a:r>
                        <a:rPr lang="en-US" sz="1800" dirty="0">
                          <a:effectLst/>
                        </a:rPr>
                        <a:t>Project </a:t>
                      </a:r>
                      <a:r>
                        <a:rPr lang="en-US" sz="1800" dirty="0" smtClean="0">
                          <a:effectLst/>
                        </a:rPr>
                        <a:t>Documents</a:t>
                      </a:r>
                      <a:endParaRPr lang="en-US" sz="1800" dirty="0">
                        <a:effectLst/>
                        <a:latin typeface="Times New Roman"/>
                        <a:ea typeface="Times New Roman"/>
                        <a:cs typeface="Times New Roman"/>
                      </a:endParaRPr>
                    </a:p>
                  </a:txBody>
                  <a:tcPr marL="33945" marR="33945" marT="0" marB="0">
                    <a:solidFill>
                      <a:srgbClr val="0070C0"/>
                    </a:solidFill>
                  </a:tcPr>
                </a:tc>
              </a:tr>
              <a:tr h="724154">
                <a:tc>
                  <a:txBody>
                    <a:bodyPr/>
                    <a:lstStyle/>
                    <a:p>
                      <a:pPr marL="0" marR="0">
                        <a:spcBef>
                          <a:spcPts val="0"/>
                        </a:spcBef>
                        <a:spcAft>
                          <a:spcPts val="0"/>
                        </a:spcAft>
                        <a:tabLst>
                          <a:tab pos="228600" algn="l"/>
                        </a:tabLst>
                      </a:pPr>
                      <a:r>
                        <a:rPr lang="en-US" sz="1800" dirty="0">
                          <a:effectLst/>
                        </a:rPr>
                        <a:t>Integration Management</a:t>
                      </a:r>
                      <a:endParaRPr lang="en-US" sz="1800" dirty="0">
                        <a:effectLst/>
                        <a:latin typeface="Times New Roman"/>
                        <a:ea typeface="Times New Roman"/>
                        <a:cs typeface="Times New Roman"/>
                      </a:endParaRPr>
                    </a:p>
                  </a:txBody>
                  <a:tcPr marL="33945" marR="33945" marT="0" marB="0"/>
                </a:tc>
                <a:tc>
                  <a:txBody>
                    <a:bodyPr/>
                    <a:lstStyle/>
                    <a:p>
                      <a:pPr marL="0" marR="0">
                        <a:spcBef>
                          <a:spcPts val="0"/>
                        </a:spcBef>
                        <a:spcAft>
                          <a:spcPts val="0"/>
                        </a:spcAft>
                      </a:pPr>
                      <a:r>
                        <a:rPr lang="en-US" sz="1400" dirty="0">
                          <a:effectLst/>
                        </a:rPr>
                        <a:t>Project management plan</a:t>
                      </a:r>
                    </a:p>
                    <a:p>
                      <a:pPr marL="0" marR="0">
                        <a:spcBef>
                          <a:spcPts val="0"/>
                        </a:spcBef>
                        <a:spcAft>
                          <a:spcPts val="0"/>
                        </a:spcAft>
                      </a:pPr>
                      <a:r>
                        <a:rPr lang="en-US" sz="1400" dirty="0">
                          <a:effectLst/>
                        </a:rPr>
                        <a:t>Change management plan</a:t>
                      </a:r>
                    </a:p>
                    <a:p>
                      <a:pPr marL="0" marR="0">
                        <a:spcBef>
                          <a:spcPts val="0"/>
                        </a:spcBef>
                        <a:spcAft>
                          <a:spcPts val="0"/>
                        </a:spcAft>
                      </a:pPr>
                      <a:r>
                        <a:rPr lang="en-US" sz="1400" dirty="0">
                          <a:effectLst/>
                        </a:rPr>
                        <a:t>Configuration management plan</a:t>
                      </a:r>
                      <a:endParaRPr lang="en-US" sz="1400" dirty="0">
                        <a:effectLst/>
                        <a:latin typeface="Times New Roman"/>
                        <a:ea typeface="Times New Roman"/>
                        <a:cs typeface="Times New Roman"/>
                      </a:endParaRPr>
                    </a:p>
                  </a:txBody>
                  <a:tcPr marL="33945" marR="33945" marT="0" marB="0">
                    <a:solidFill>
                      <a:schemeClr val="accent6">
                        <a:lumMod val="20000"/>
                        <a:lumOff val="80000"/>
                      </a:schemeClr>
                    </a:solidFill>
                  </a:tcPr>
                </a:tc>
                <a:tc>
                  <a:txBody>
                    <a:bodyPr/>
                    <a:lstStyle/>
                    <a:p>
                      <a:pPr marL="285750" marR="0" indent="-285750">
                        <a:spcBef>
                          <a:spcPts val="0"/>
                        </a:spcBef>
                        <a:spcAft>
                          <a:spcPts val="0"/>
                        </a:spcAft>
                        <a:buFont typeface="Arial" panose="020B0604020202020204" pitchFamily="34" charset="0"/>
                        <a:buChar char="•"/>
                      </a:pPr>
                      <a:r>
                        <a:rPr lang="en-US" sz="1400" dirty="0">
                          <a:effectLst/>
                        </a:rPr>
                        <a:t>Performance reports</a:t>
                      </a:r>
                    </a:p>
                    <a:p>
                      <a:pPr marL="285750" marR="0" indent="-285750">
                        <a:spcBef>
                          <a:spcPts val="0"/>
                        </a:spcBef>
                        <a:spcAft>
                          <a:spcPts val="0"/>
                        </a:spcAft>
                        <a:buFont typeface="Arial" panose="020B0604020202020204" pitchFamily="34" charset="0"/>
                        <a:buChar char="•"/>
                      </a:pPr>
                      <a:r>
                        <a:rPr lang="en-US" sz="1400" dirty="0">
                          <a:effectLst/>
                        </a:rPr>
                        <a:t>Project organizational structure</a:t>
                      </a:r>
                    </a:p>
                    <a:p>
                      <a:pPr marL="285750" marR="0" indent="-285750">
                        <a:spcBef>
                          <a:spcPts val="0"/>
                        </a:spcBef>
                        <a:spcAft>
                          <a:spcPts val="0"/>
                        </a:spcAft>
                        <a:buFont typeface="Arial" panose="020B0604020202020204" pitchFamily="34" charset="0"/>
                        <a:buChar char="•"/>
                      </a:pPr>
                      <a:r>
                        <a:rPr lang="en-US" sz="1400" dirty="0">
                          <a:effectLst/>
                        </a:rPr>
                        <a:t>Statement of work</a:t>
                      </a:r>
                    </a:p>
                    <a:p>
                      <a:pPr marL="285750" marR="0" indent="-285750">
                        <a:spcBef>
                          <a:spcPts val="0"/>
                        </a:spcBef>
                        <a:spcAft>
                          <a:spcPts val="0"/>
                        </a:spcAft>
                        <a:buFont typeface="Arial" panose="020B0604020202020204" pitchFamily="34" charset="0"/>
                        <a:buChar char="•"/>
                      </a:pPr>
                      <a:r>
                        <a:rPr lang="en-US" sz="1400" dirty="0">
                          <a:effectLst/>
                        </a:rPr>
                        <a:t>Project charter</a:t>
                      </a:r>
                    </a:p>
                    <a:p>
                      <a:pPr marL="285750" marR="0" indent="-285750">
                        <a:spcBef>
                          <a:spcPts val="0"/>
                        </a:spcBef>
                        <a:spcAft>
                          <a:spcPts val="0"/>
                        </a:spcAft>
                        <a:buFont typeface="Arial" panose="020B0604020202020204" pitchFamily="34" charset="0"/>
                        <a:buChar char="•"/>
                      </a:pPr>
                      <a:r>
                        <a:rPr lang="en-US" sz="1400" dirty="0">
                          <a:effectLst/>
                        </a:rPr>
                        <a:t>Project closure reports</a:t>
                      </a:r>
                    </a:p>
                    <a:p>
                      <a:pPr marL="285750" marR="0" indent="-285750">
                        <a:spcBef>
                          <a:spcPts val="0"/>
                        </a:spcBef>
                        <a:spcAft>
                          <a:spcPts val="0"/>
                        </a:spcAft>
                        <a:buFont typeface="Arial" panose="020B0604020202020204" pitchFamily="34" charset="0"/>
                        <a:buChar char="•"/>
                      </a:pPr>
                      <a:r>
                        <a:rPr lang="en-US" sz="1400" dirty="0">
                          <a:effectLst/>
                        </a:rPr>
                        <a:t>Project change requests</a:t>
                      </a:r>
                    </a:p>
                    <a:p>
                      <a:pPr marL="285750" marR="0" indent="-285750">
                        <a:spcBef>
                          <a:spcPts val="0"/>
                        </a:spcBef>
                        <a:spcAft>
                          <a:spcPts val="0"/>
                        </a:spcAft>
                        <a:buFont typeface="Arial" panose="020B0604020202020204" pitchFamily="34" charset="0"/>
                        <a:buChar char="•"/>
                      </a:pPr>
                      <a:r>
                        <a:rPr lang="en-US" sz="1400" dirty="0">
                          <a:effectLst/>
                        </a:rPr>
                        <a:t>Project design documents</a:t>
                      </a:r>
                      <a:endParaRPr lang="en-US" sz="1400" dirty="0">
                        <a:effectLst/>
                        <a:latin typeface="Times New Roman"/>
                        <a:ea typeface="Times New Roman"/>
                        <a:cs typeface="Times New Roman"/>
                      </a:endParaRPr>
                    </a:p>
                  </a:txBody>
                  <a:tcPr marL="33945" marR="33945" marT="0" marB="0">
                    <a:solidFill>
                      <a:schemeClr val="accent3">
                        <a:lumMod val="20000"/>
                        <a:lumOff val="80000"/>
                      </a:schemeClr>
                    </a:solidFill>
                  </a:tcPr>
                </a:tc>
              </a:tr>
              <a:tr h="452596">
                <a:tc>
                  <a:txBody>
                    <a:bodyPr/>
                    <a:lstStyle/>
                    <a:p>
                      <a:pPr marL="0" marR="0">
                        <a:spcBef>
                          <a:spcPts val="0"/>
                        </a:spcBef>
                        <a:spcAft>
                          <a:spcPts val="0"/>
                        </a:spcAft>
                        <a:tabLst>
                          <a:tab pos="228600" algn="l"/>
                        </a:tabLst>
                      </a:pPr>
                      <a:r>
                        <a:rPr lang="en-US" sz="1800" dirty="0">
                          <a:effectLst/>
                        </a:rPr>
                        <a:t>Scope Management</a:t>
                      </a:r>
                      <a:endParaRPr lang="en-US" sz="1800" dirty="0">
                        <a:effectLst/>
                        <a:latin typeface="Times New Roman"/>
                        <a:ea typeface="Times New Roman"/>
                        <a:cs typeface="Times New Roman"/>
                      </a:endParaRPr>
                    </a:p>
                  </a:txBody>
                  <a:tcPr marL="33945" marR="33945" marT="0" marB="0"/>
                </a:tc>
                <a:tc>
                  <a:txBody>
                    <a:bodyPr/>
                    <a:lstStyle/>
                    <a:p>
                      <a:pPr marL="0" marR="0">
                        <a:spcBef>
                          <a:spcPts val="0"/>
                        </a:spcBef>
                        <a:spcAft>
                          <a:spcPts val="0"/>
                        </a:spcAft>
                      </a:pPr>
                      <a:r>
                        <a:rPr lang="en-US" sz="1400" dirty="0">
                          <a:effectLst/>
                        </a:rPr>
                        <a:t>Scope baseline (scope statement, WBS, and WBS dictionary)</a:t>
                      </a:r>
                    </a:p>
                    <a:p>
                      <a:pPr marL="0" marR="0">
                        <a:spcBef>
                          <a:spcPts val="0"/>
                        </a:spcBef>
                        <a:spcAft>
                          <a:spcPts val="0"/>
                        </a:spcAft>
                      </a:pPr>
                      <a:r>
                        <a:rPr lang="en-US" sz="1400" dirty="0">
                          <a:effectLst/>
                        </a:rPr>
                        <a:t>Scope management plan</a:t>
                      </a:r>
                    </a:p>
                    <a:p>
                      <a:pPr marL="0" marR="0">
                        <a:spcBef>
                          <a:spcPts val="0"/>
                        </a:spcBef>
                        <a:spcAft>
                          <a:spcPts val="0"/>
                        </a:spcAft>
                      </a:pPr>
                      <a:r>
                        <a:rPr lang="en-US" sz="1400" dirty="0">
                          <a:effectLst/>
                        </a:rPr>
                        <a:t>Requirements management plan</a:t>
                      </a:r>
                      <a:endParaRPr lang="en-US" sz="1400" dirty="0">
                        <a:effectLst/>
                        <a:latin typeface="Times New Roman"/>
                        <a:ea typeface="Times New Roman"/>
                        <a:cs typeface="Times New Roman"/>
                      </a:endParaRPr>
                    </a:p>
                  </a:txBody>
                  <a:tcPr marL="33945" marR="33945" marT="0" marB="0">
                    <a:solidFill>
                      <a:schemeClr val="accent6">
                        <a:lumMod val="20000"/>
                        <a:lumOff val="80000"/>
                      </a:schemeClr>
                    </a:solidFill>
                  </a:tcPr>
                </a:tc>
                <a:tc>
                  <a:txBody>
                    <a:bodyPr/>
                    <a:lstStyle/>
                    <a:p>
                      <a:pPr marL="285750" marR="0" indent="-285750">
                        <a:spcBef>
                          <a:spcPts val="0"/>
                        </a:spcBef>
                        <a:spcAft>
                          <a:spcPts val="0"/>
                        </a:spcAft>
                        <a:buFont typeface="Arial" panose="020B0604020202020204" pitchFamily="34" charset="0"/>
                        <a:buChar char="•"/>
                      </a:pPr>
                      <a:r>
                        <a:rPr lang="en-US" sz="1400" dirty="0">
                          <a:effectLst/>
                        </a:rPr>
                        <a:t>Requirement document</a:t>
                      </a:r>
                    </a:p>
                    <a:p>
                      <a:pPr marL="285750" marR="0" indent="-285750">
                        <a:spcBef>
                          <a:spcPts val="0"/>
                        </a:spcBef>
                        <a:spcAft>
                          <a:spcPts val="0"/>
                        </a:spcAft>
                        <a:buFont typeface="Arial" panose="020B0604020202020204" pitchFamily="34" charset="0"/>
                        <a:buChar char="•"/>
                      </a:pPr>
                      <a:r>
                        <a:rPr lang="en-US" sz="1400" dirty="0">
                          <a:effectLst/>
                        </a:rPr>
                        <a:t>Requirements traceability matrix</a:t>
                      </a:r>
                    </a:p>
                    <a:p>
                      <a:pPr marL="285750" marR="0" indent="-285750">
                        <a:spcBef>
                          <a:spcPts val="0"/>
                        </a:spcBef>
                        <a:spcAft>
                          <a:spcPts val="0"/>
                        </a:spcAft>
                        <a:buFont typeface="Arial" panose="020B0604020202020204" pitchFamily="34" charset="0"/>
                        <a:buChar char="•"/>
                      </a:pPr>
                      <a:r>
                        <a:rPr lang="en-US" sz="1400" dirty="0">
                          <a:effectLst/>
                        </a:rPr>
                        <a:t>Stakeholder requirements</a:t>
                      </a:r>
                    </a:p>
                    <a:p>
                      <a:pPr marL="285750" marR="0" indent="-285750">
                        <a:spcBef>
                          <a:spcPts val="0"/>
                        </a:spcBef>
                        <a:spcAft>
                          <a:spcPts val="0"/>
                        </a:spcAft>
                        <a:buFont typeface="Arial" panose="020B0604020202020204" pitchFamily="34" charset="0"/>
                        <a:buChar char="•"/>
                      </a:pPr>
                      <a:r>
                        <a:rPr lang="en-US" sz="1400" dirty="0">
                          <a:effectLst/>
                        </a:rPr>
                        <a:t>Scope document</a:t>
                      </a:r>
                      <a:endParaRPr lang="en-US" sz="1400" dirty="0">
                        <a:effectLst/>
                        <a:latin typeface="Times New Roman"/>
                        <a:ea typeface="Times New Roman"/>
                        <a:cs typeface="Times New Roman"/>
                      </a:endParaRPr>
                    </a:p>
                  </a:txBody>
                  <a:tcPr marL="33945" marR="33945" marT="0" marB="0">
                    <a:solidFill>
                      <a:schemeClr val="accent3">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10911603"/>
              </p:ext>
            </p:extLst>
          </p:nvPr>
        </p:nvGraphicFramePr>
        <p:xfrm>
          <a:off x="1768415" y="3543420"/>
          <a:ext cx="8479766" cy="2560320"/>
        </p:xfrm>
        <a:graphic>
          <a:graphicData uri="http://schemas.openxmlformats.org/drawingml/2006/table">
            <a:tbl>
              <a:tblPr firstRow="1" firstCol="1" bandRow="1" bandCol="1">
                <a:tableStyleId>{5C22544A-7EE6-4342-B048-85BDC9FD1C3A}</a:tableStyleId>
              </a:tblPr>
              <a:tblGrid>
                <a:gridCol w="2475781"/>
                <a:gridCol w="3183147"/>
                <a:gridCol w="2820838"/>
              </a:tblGrid>
              <a:tr h="362077">
                <a:tc>
                  <a:txBody>
                    <a:bodyPr/>
                    <a:lstStyle/>
                    <a:p>
                      <a:pPr marL="0" marR="0">
                        <a:spcBef>
                          <a:spcPts val="0"/>
                        </a:spcBef>
                        <a:spcAft>
                          <a:spcPts val="0"/>
                        </a:spcAft>
                        <a:tabLst>
                          <a:tab pos="228600" algn="l"/>
                        </a:tabLst>
                      </a:pPr>
                      <a:r>
                        <a:rPr lang="en-US" sz="1800" dirty="0">
                          <a:effectLst/>
                        </a:rPr>
                        <a:t>Time Management</a:t>
                      </a:r>
                      <a:endParaRPr lang="en-US" sz="1800" dirty="0">
                        <a:effectLst/>
                        <a:latin typeface="Times New Roman"/>
                        <a:ea typeface="Times New Roman"/>
                        <a:cs typeface="Times New Roman"/>
                      </a:endParaRPr>
                    </a:p>
                  </a:txBody>
                  <a:tcPr marL="33945" marR="33945" marT="0" marB="0"/>
                </a:tc>
                <a:tc>
                  <a:txBody>
                    <a:bodyPr/>
                    <a:lstStyle/>
                    <a:p>
                      <a:pPr marL="0" marR="0">
                        <a:spcBef>
                          <a:spcPts val="0"/>
                        </a:spcBef>
                        <a:spcAft>
                          <a:spcPts val="0"/>
                        </a:spcAft>
                      </a:pPr>
                      <a:r>
                        <a:rPr lang="en-US" sz="1400" b="0" dirty="0">
                          <a:solidFill>
                            <a:schemeClr val="bg1"/>
                          </a:solidFill>
                          <a:effectLst/>
                        </a:rPr>
                        <a:t>Schedule baseline</a:t>
                      </a:r>
                    </a:p>
                    <a:p>
                      <a:pPr marL="0" marR="0">
                        <a:spcBef>
                          <a:spcPts val="0"/>
                        </a:spcBef>
                        <a:spcAft>
                          <a:spcPts val="0"/>
                        </a:spcAft>
                      </a:pPr>
                      <a:r>
                        <a:rPr lang="en-US" sz="1400" b="0" dirty="0">
                          <a:solidFill>
                            <a:schemeClr val="bg1"/>
                          </a:solidFill>
                          <a:effectLst/>
                        </a:rPr>
                        <a:t>Schedule management plan</a:t>
                      </a:r>
                      <a:endParaRPr lang="en-US" sz="1400" b="0" dirty="0">
                        <a:solidFill>
                          <a:schemeClr val="bg1"/>
                        </a:solidFill>
                        <a:effectLst/>
                        <a:latin typeface="Times New Roman"/>
                        <a:ea typeface="Times New Roman"/>
                        <a:cs typeface="Times New Roman"/>
                      </a:endParaRPr>
                    </a:p>
                  </a:txBody>
                  <a:tcPr marL="33945" marR="33945" marT="0" marB="0">
                    <a:solidFill>
                      <a:schemeClr val="accent6">
                        <a:lumMod val="20000"/>
                        <a:lumOff val="80000"/>
                      </a:schemeClr>
                    </a:solidFill>
                  </a:tcPr>
                </a:tc>
                <a:tc>
                  <a:txBody>
                    <a:bodyPr/>
                    <a:lstStyle/>
                    <a:p>
                      <a:pPr marL="285750" marR="0" indent="-285750">
                        <a:spcBef>
                          <a:spcPts val="0"/>
                        </a:spcBef>
                        <a:spcAft>
                          <a:spcPts val="0"/>
                        </a:spcAft>
                        <a:buFont typeface="Arial" panose="020B0604020202020204" pitchFamily="34" charset="0"/>
                        <a:buChar char="•"/>
                      </a:pPr>
                      <a:r>
                        <a:rPr lang="en-US" sz="1400" b="0" dirty="0">
                          <a:solidFill>
                            <a:schemeClr val="bg1"/>
                          </a:solidFill>
                          <a:effectLst/>
                        </a:rPr>
                        <a:t>Activity list and attributes</a:t>
                      </a:r>
                    </a:p>
                    <a:p>
                      <a:pPr marL="285750" marR="0" indent="-285750">
                        <a:spcBef>
                          <a:spcPts val="0"/>
                        </a:spcBef>
                        <a:spcAft>
                          <a:spcPts val="0"/>
                        </a:spcAft>
                        <a:buFont typeface="Arial" panose="020B0604020202020204" pitchFamily="34" charset="0"/>
                        <a:buChar char="•"/>
                      </a:pPr>
                      <a:r>
                        <a:rPr lang="en-US" sz="1400" b="0" dirty="0">
                          <a:solidFill>
                            <a:schemeClr val="bg1"/>
                          </a:solidFill>
                          <a:effectLst/>
                        </a:rPr>
                        <a:t>Duration estimates</a:t>
                      </a:r>
                    </a:p>
                    <a:p>
                      <a:pPr marL="285750" marR="0" indent="-285750">
                        <a:spcBef>
                          <a:spcPts val="0"/>
                        </a:spcBef>
                        <a:spcAft>
                          <a:spcPts val="0"/>
                        </a:spcAft>
                        <a:buFont typeface="Arial" panose="020B0604020202020204" pitchFamily="34" charset="0"/>
                        <a:buChar char="•"/>
                      </a:pPr>
                      <a:r>
                        <a:rPr lang="en-US" sz="1400" b="0" dirty="0">
                          <a:solidFill>
                            <a:schemeClr val="bg1"/>
                          </a:solidFill>
                          <a:effectLst/>
                        </a:rPr>
                        <a:t>Milestone list</a:t>
                      </a:r>
                    </a:p>
                    <a:p>
                      <a:pPr marL="285750" marR="0" indent="-285750">
                        <a:spcBef>
                          <a:spcPts val="0"/>
                        </a:spcBef>
                        <a:spcAft>
                          <a:spcPts val="0"/>
                        </a:spcAft>
                        <a:buFont typeface="Arial" panose="020B0604020202020204" pitchFamily="34" charset="0"/>
                        <a:buChar char="•"/>
                      </a:pPr>
                      <a:r>
                        <a:rPr lang="en-US" sz="1400" b="0" dirty="0">
                          <a:solidFill>
                            <a:schemeClr val="bg1"/>
                          </a:solidFill>
                          <a:effectLst/>
                        </a:rPr>
                        <a:t>Project schedule</a:t>
                      </a:r>
                      <a:endParaRPr lang="en-US" sz="1400" b="0" dirty="0">
                        <a:solidFill>
                          <a:schemeClr val="bg1"/>
                        </a:solidFill>
                        <a:effectLst/>
                        <a:latin typeface="Times New Roman"/>
                        <a:ea typeface="Times New Roman"/>
                        <a:cs typeface="Times New Roman"/>
                      </a:endParaRPr>
                    </a:p>
                  </a:txBody>
                  <a:tcPr marL="33945" marR="33945" marT="0" marB="0">
                    <a:solidFill>
                      <a:schemeClr val="accent3">
                        <a:lumMod val="20000"/>
                        <a:lumOff val="80000"/>
                      </a:schemeClr>
                    </a:solidFill>
                  </a:tcPr>
                </a:tc>
              </a:tr>
              <a:tr h="271558">
                <a:tc>
                  <a:txBody>
                    <a:bodyPr/>
                    <a:lstStyle/>
                    <a:p>
                      <a:pPr marL="0" marR="0">
                        <a:spcBef>
                          <a:spcPts val="0"/>
                        </a:spcBef>
                        <a:spcAft>
                          <a:spcPts val="0"/>
                        </a:spcAft>
                        <a:tabLst>
                          <a:tab pos="228600" algn="l"/>
                        </a:tabLst>
                      </a:pPr>
                      <a:r>
                        <a:rPr lang="en-US" sz="1800" dirty="0">
                          <a:effectLst/>
                        </a:rPr>
                        <a:t>Cost Management</a:t>
                      </a:r>
                      <a:endParaRPr lang="en-US" sz="1800" dirty="0">
                        <a:effectLst/>
                        <a:latin typeface="Times New Roman"/>
                        <a:ea typeface="Times New Roman"/>
                        <a:cs typeface="Times New Roman"/>
                      </a:endParaRPr>
                    </a:p>
                  </a:txBody>
                  <a:tcPr marL="33945" marR="33945" marT="0" marB="0"/>
                </a:tc>
                <a:tc>
                  <a:txBody>
                    <a:bodyPr/>
                    <a:lstStyle/>
                    <a:p>
                      <a:pPr marL="0" marR="0">
                        <a:spcBef>
                          <a:spcPts val="0"/>
                        </a:spcBef>
                        <a:spcAft>
                          <a:spcPts val="0"/>
                        </a:spcAft>
                      </a:pPr>
                      <a:r>
                        <a:rPr lang="en-US" sz="1400" dirty="0">
                          <a:effectLst/>
                        </a:rPr>
                        <a:t>Cost management plan</a:t>
                      </a:r>
                    </a:p>
                    <a:p>
                      <a:pPr marL="0" marR="0">
                        <a:spcBef>
                          <a:spcPts val="0"/>
                        </a:spcBef>
                        <a:spcAft>
                          <a:spcPts val="0"/>
                        </a:spcAft>
                      </a:pPr>
                      <a:r>
                        <a:rPr lang="en-US" sz="1400" dirty="0">
                          <a:effectLst/>
                        </a:rPr>
                        <a:t>Cost performance baseline</a:t>
                      </a:r>
                      <a:endParaRPr lang="en-US" sz="1400" dirty="0">
                        <a:effectLst/>
                        <a:latin typeface="Times New Roman"/>
                        <a:ea typeface="Times New Roman"/>
                        <a:cs typeface="Times New Roman"/>
                      </a:endParaRPr>
                    </a:p>
                  </a:txBody>
                  <a:tcPr marL="33945" marR="33945" marT="0" marB="0">
                    <a:solidFill>
                      <a:schemeClr val="accent6">
                        <a:lumMod val="20000"/>
                        <a:lumOff val="80000"/>
                      </a:schemeClr>
                    </a:solidFill>
                  </a:tcPr>
                </a:tc>
                <a:tc>
                  <a:txBody>
                    <a:bodyPr/>
                    <a:lstStyle/>
                    <a:p>
                      <a:pPr marL="285750" marR="0" indent="-285750">
                        <a:spcBef>
                          <a:spcPts val="0"/>
                        </a:spcBef>
                        <a:spcAft>
                          <a:spcPts val="0"/>
                        </a:spcAft>
                        <a:buFont typeface="Arial" panose="020B0604020202020204" pitchFamily="34" charset="0"/>
                        <a:buChar char="•"/>
                      </a:pPr>
                      <a:r>
                        <a:rPr lang="en-US" sz="1400" dirty="0">
                          <a:effectLst/>
                        </a:rPr>
                        <a:t>Activity cost estimates</a:t>
                      </a:r>
                    </a:p>
                    <a:p>
                      <a:pPr marL="285750" marR="0" indent="-285750">
                        <a:spcBef>
                          <a:spcPts val="0"/>
                        </a:spcBef>
                        <a:spcAft>
                          <a:spcPts val="0"/>
                        </a:spcAft>
                        <a:buFont typeface="Arial" panose="020B0604020202020204" pitchFamily="34" charset="0"/>
                        <a:buChar char="•"/>
                      </a:pPr>
                      <a:r>
                        <a:rPr lang="en-US" sz="1400" dirty="0">
                          <a:effectLst/>
                        </a:rPr>
                        <a:t>Basis of estimates</a:t>
                      </a:r>
                    </a:p>
                    <a:p>
                      <a:pPr marL="285750" marR="0" indent="-285750">
                        <a:spcBef>
                          <a:spcPts val="0"/>
                        </a:spcBef>
                        <a:spcAft>
                          <a:spcPts val="0"/>
                        </a:spcAft>
                        <a:buFont typeface="Arial" panose="020B0604020202020204" pitchFamily="34" charset="0"/>
                        <a:buChar char="•"/>
                      </a:pPr>
                      <a:r>
                        <a:rPr lang="en-US" sz="1400" dirty="0">
                          <a:effectLst/>
                        </a:rPr>
                        <a:t>Project funding requirements</a:t>
                      </a:r>
                      <a:endParaRPr lang="en-US" sz="1400" dirty="0">
                        <a:effectLst/>
                        <a:latin typeface="Times New Roman"/>
                        <a:ea typeface="Times New Roman"/>
                        <a:cs typeface="Times New Roman"/>
                      </a:endParaRPr>
                    </a:p>
                  </a:txBody>
                  <a:tcPr marL="33945" marR="33945" marT="0" marB="0">
                    <a:solidFill>
                      <a:schemeClr val="accent3">
                        <a:lumMod val="20000"/>
                        <a:lumOff val="80000"/>
                      </a:schemeClr>
                    </a:solidFill>
                  </a:tcPr>
                </a:tc>
              </a:tr>
              <a:tr h="271558">
                <a:tc>
                  <a:txBody>
                    <a:bodyPr/>
                    <a:lstStyle/>
                    <a:p>
                      <a:pPr marL="0" marR="0">
                        <a:spcBef>
                          <a:spcPts val="0"/>
                        </a:spcBef>
                        <a:spcAft>
                          <a:spcPts val="0"/>
                        </a:spcAft>
                        <a:tabLst>
                          <a:tab pos="228600" algn="l"/>
                        </a:tabLst>
                      </a:pPr>
                      <a:r>
                        <a:rPr lang="en-US" sz="1800" dirty="0">
                          <a:effectLst/>
                        </a:rPr>
                        <a:t>Quality Management</a:t>
                      </a:r>
                      <a:endParaRPr lang="en-US" sz="1800" dirty="0">
                        <a:effectLst/>
                        <a:latin typeface="Times New Roman"/>
                        <a:ea typeface="Times New Roman"/>
                        <a:cs typeface="Times New Roman"/>
                      </a:endParaRPr>
                    </a:p>
                  </a:txBody>
                  <a:tcPr marL="33945" marR="33945" marT="0" marB="0"/>
                </a:tc>
                <a:tc>
                  <a:txBody>
                    <a:bodyPr/>
                    <a:lstStyle/>
                    <a:p>
                      <a:pPr marL="0" marR="0">
                        <a:spcBef>
                          <a:spcPts val="0"/>
                        </a:spcBef>
                        <a:spcAft>
                          <a:spcPts val="0"/>
                        </a:spcAft>
                      </a:pPr>
                      <a:r>
                        <a:rPr lang="en-US" sz="1400" dirty="0">
                          <a:effectLst/>
                        </a:rPr>
                        <a:t>Quality management plan</a:t>
                      </a:r>
                    </a:p>
                    <a:p>
                      <a:pPr marL="0" marR="0">
                        <a:spcBef>
                          <a:spcPts val="0"/>
                        </a:spcBef>
                        <a:spcAft>
                          <a:spcPts val="0"/>
                        </a:spcAft>
                      </a:pPr>
                      <a:r>
                        <a:rPr lang="en-US" sz="1400" dirty="0">
                          <a:effectLst/>
                        </a:rPr>
                        <a:t>Process improvement plan</a:t>
                      </a:r>
                      <a:endParaRPr lang="en-US" sz="1400" dirty="0">
                        <a:effectLst/>
                        <a:latin typeface="Times New Roman"/>
                        <a:ea typeface="Times New Roman"/>
                        <a:cs typeface="Times New Roman"/>
                      </a:endParaRPr>
                    </a:p>
                  </a:txBody>
                  <a:tcPr marL="33945" marR="33945" marT="0" marB="0">
                    <a:solidFill>
                      <a:schemeClr val="accent6">
                        <a:lumMod val="20000"/>
                        <a:lumOff val="80000"/>
                      </a:schemeClr>
                    </a:solidFill>
                  </a:tcPr>
                </a:tc>
                <a:tc>
                  <a:txBody>
                    <a:bodyPr/>
                    <a:lstStyle/>
                    <a:p>
                      <a:pPr marL="285750" marR="0" indent="-285750">
                        <a:spcBef>
                          <a:spcPts val="0"/>
                        </a:spcBef>
                        <a:spcAft>
                          <a:spcPts val="0"/>
                        </a:spcAft>
                        <a:buFont typeface="Arial" panose="020B0604020202020204" pitchFamily="34" charset="0"/>
                        <a:buChar char="•"/>
                      </a:pPr>
                      <a:r>
                        <a:rPr lang="en-US" sz="1400" dirty="0">
                          <a:effectLst/>
                        </a:rPr>
                        <a:t>Quality control measurements</a:t>
                      </a:r>
                    </a:p>
                    <a:p>
                      <a:pPr marL="285750" marR="0" indent="-285750">
                        <a:spcBef>
                          <a:spcPts val="0"/>
                        </a:spcBef>
                        <a:spcAft>
                          <a:spcPts val="0"/>
                        </a:spcAft>
                        <a:buFont typeface="Arial" panose="020B0604020202020204" pitchFamily="34" charset="0"/>
                        <a:buChar char="•"/>
                      </a:pPr>
                      <a:r>
                        <a:rPr lang="en-US" sz="1400" dirty="0">
                          <a:effectLst/>
                        </a:rPr>
                        <a:t>Quality control checklists</a:t>
                      </a:r>
                    </a:p>
                    <a:p>
                      <a:pPr marL="285750" marR="0" indent="-285750">
                        <a:spcBef>
                          <a:spcPts val="0"/>
                        </a:spcBef>
                        <a:spcAft>
                          <a:spcPts val="0"/>
                        </a:spcAft>
                        <a:buFont typeface="Arial" panose="020B0604020202020204" pitchFamily="34" charset="0"/>
                        <a:buChar char="•"/>
                      </a:pPr>
                      <a:r>
                        <a:rPr lang="en-US" sz="1400" dirty="0">
                          <a:effectLst/>
                        </a:rPr>
                        <a:t>Quality metrics</a:t>
                      </a:r>
                      <a:endParaRPr lang="en-US" sz="1400" dirty="0">
                        <a:effectLst/>
                        <a:latin typeface="Times New Roman"/>
                        <a:ea typeface="Times New Roman"/>
                        <a:cs typeface="Times New Roman"/>
                      </a:endParaRPr>
                    </a:p>
                  </a:txBody>
                  <a:tcPr marL="33945" marR="33945" marT="0" marB="0">
                    <a:solidFill>
                      <a:schemeClr val="accent3">
                        <a:lumMod val="20000"/>
                        <a:lumOff val="80000"/>
                      </a:schemeClr>
                    </a:solidFill>
                  </a:tcPr>
                </a:tc>
              </a:tr>
            </a:tbl>
          </a:graphicData>
        </a:graphic>
      </p:graphicFrame>
    </p:spTree>
    <p:extLst>
      <p:ext uri="{BB962C8B-B14F-4D97-AF65-F5344CB8AC3E}">
        <p14:creationId xmlns:p14="http://schemas.microsoft.com/office/powerpoint/2010/main" val="197853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66242549"/>
              </p:ext>
            </p:extLst>
          </p:nvPr>
        </p:nvGraphicFramePr>
        <p:xfrm>
          <a:off x="1307141" y="514440"/>
          <a:ext cx="8854776" cy="5583341"/>
        </p:xfrm>
        <a:graphic>
          <a:graphicData uri="http://schemas.openxmlformats.org/drawingml/2006/table">
            <a:tbl>
              <a:tblPr firstRow="1" firstCol="1" bandRow="1" bandCol="1">
                <a:tableStyleId>{5C22544A-7EE6-4342-B048-85BDC9FD1C3A}</a:tableStyleId>
              </a:tblPr>
              <a:tblGrid>
                <a:gridCol w="2602189"/>
                <a:gridCol w="3001145"/>
                <a:gridCol w="3251442"/>
              </a:tblGrid>
              <a:tr h="411991">
                <a:tc>
                  <a:txBody>
                    <a:bodyPr/>
                    <a:lstStyle/>
                    <a:p>
                      <a:pPr marL="0" marR="0">
                        <a:spcBef>
                          <a:spcPts val="0"/>
                        </a:spcBef>
                        <a:spcAft>
                          <a:spcPts val="0"/>
                        </a:spcAft>
                      </a:pPr>
                      <a:r>
                        <a:rPr lang="en-US" sz="1800" dirty="0" smtClean="0">
                          <a:effectLst/>
                        </a:rPr>
                        <a:t>Knowledge Areas</a:t>
                      </a:r>
                      <a:endParaRPr lang="en-US" sz="1800" dirty="0">
                        <a:effectLst/>
                        <a:latin typeface="Times New Roman"/>
                        <a:ea typeface="Times New Roman"/>
                        <a:cs typeface="Times New Roman"/>
                      </a:endParaRPr>
                    </a:p>
                  </a:txBody>
                  <a:tcPr marL="33945" marR="33945" marT="0" marB="0">
                    <a:solidFill>
                      <a:srgbClr val="0070C0"/>
                    </a:solidFill>
                  </a:tcPr>
                </a:tc>
                <a:tc>
                  <a:txBody>
                    <a:bodyPr/>
                    <a:lstStyle/>
                    <a:p>
                      <a:pPr marL="0" marR="0">
                        <a:spcBef>
                          <a:spcPts val="0"/>
                        </a:spcBef>
                        <a:spcAft>
                          <a:spcPts val="0"/>
                        </a:spcAft>
                      </a:pPr>
                      <a:r>
                        <a:rPr lang="en-US" sz="1800" dirty="0">
                          <a:effectLst/>
                        </a:rPr>
                        <a:t>Project Management Plan</a:t>
                      </a:r>
                      <a:endParaRPr lang="en-US" sz="1800" dirty="0">
                        <a:effectLst/>
                        <a:latin typeface="Times New Roman"/>
                        <a:ea typeface="Times New Roman"/>
                        <a:cs typeface="Times New Roman"/>
                      </a:endParaRPr>
                    </a:p>
                  </a:txBody>
                  <a:tcPr marL="33945" marR="33945" marT="0" marB="0">
                    <a:solidFill>
                      <a:srgbClr val="0070C0"/>
                    </a:solidFill>
                  </a:tcPr>
                </a:tc>
                <a:tc>
                  <a:txBody>
                    <a:bodyPr/>
                    <a:lstStyle/>
                    <a:p>
                      <a:pPr marL="0" marR="0">
                        <a:spcBef>
                          <a:spcPts val="0"/>
                        </a:spcBef>
                        <a:spcAft>
                          <a:spcPts val="0"/>
                        </a:spcAft>
                      </a:pPr>
                      <a:r>
                        <a:rPr lang="en-US" sz="1800" dirty="0">
                          <a:effectLst/>
                        </a:rPr>
                        <a:t>Project </a:t>
                      </a:r>
                      <a:r>
                        <a:rPr lang="en-US" sz="1800" dirty="0" smtClean="0">
                          <a:effectLst/>
                        </a:rPr>
                        <a:t>Documents</a:t>
                      </a:r>
                      <a:endParaRPr lang="en-US" sz="1800" dirty="0">
                        <a:effectLst/>
                        <a:latin typeface="Times New Roman"/>
                        <a:ea typeface="Times New Roman"/>
                        <a:cs typeface="Times New Roman"/>
                      </a:endParaRPr>
                    </a:p>
                  </a:txBody>
                  <a:tcPr marL="33945" marR="33945" marT="0" marB="0">
                    <a:solidFill>
                      <a:srgbClr val="0070C0"/>
                    </a:solidFill>
                  </a:tcPr>
                </a:tc>
              </a:tr>
              <a:tr h="2076333">
                <a:tc>
                  <a:txBody>
                    <a:bodyPr/>
                    <a:lstStyle/>
                    <a:p>
                      <a:pPr marL="0" marR="0">
                        <a:spcBef>
                          <a:spcPts val="0"/>
                        </a:spcBef>
                        <a:spcAft>
                          <a:spcPts val="0"/>
                        </a:spcAft>
                        <a:tabLst>
                          <a:tab pos="228600" algn="l"/>
                        </a:tabLst>
                      </a:pPr>
                      <a:r>
                        <a:rPr lang="en-US" sz="1800" b="1" dirty="0">
                          <a:effectLst/>
                        </a:rPr>
                        <a:t>Human Resource Management</a:t>
                      </a:r>
                      <a:endParaRPr lang="en-US" sz="1800" b="1" dirty="0">
                        <a:effectLst/>
                        <a:latin typeface="Times New Roman"/>
                        <a:ea typeface="Times New Roman"/>
                        <a:cs typeface="Times New Roman"/>
                      </a:endParaRPr>
                    </a:p>
                  </a:txBody>
                  <a:tcPr marL="33945" marR="33945" marT="0" marB="0"/>
                </a:tc>
                <a:tc>
                  <a:txBody>
                    <a:bodyPr/>
                    <a:lstStyle/>
                    <a:p>
                      <a:pPr marL="0" marR="0">
                        <a:spcBef>
                          <a:spcPts val="0"/>
                        </a:spcBef>
                        <a:spcAft>
                          <a:spcPts val="0"/>
                        </a:spcAft>
                      </a:pPr>
                      <a:r>
                        <a:rPr lang="en-US" sz="1400" b="0" dirty="0">
                          <a:effectLst/>
                        </a:rPr>
                        <a:t>Human resources plan</a:t>
                      </a:r>
                    </a:p>
                    <a:p>
                      <a:pPr marL="0" marR="0">
                        <a:spcBef>
                          <a:spcPts val="0"/>
                        </a:spcBef>
                        <a:spcAft>
                          <a:spcPts val="0"/>
                        </a:spcAft>
                      </a:pPr>
                      <a:r>
                        <a:rPr lang="en-US" sz="1400" b="0" dirty="0">
                          <a:effectLst/>
                        </a:rPr>
                        <a:t>Staffing Management Plan</a:t>
                      </a:r>
                      <a:endParaRPr lang="en-US" sz="1400" b="0" dirty="0">
                        <a:effectLst/>
                        <a:latin typeface="Times New Roman"/>
                        <a:ea typeface="Times New Roman"/>
                        <a:cs typeface="Times New Roman"/>
                      </a:endParaRPr>
                    </a:p>
                  </a:txBody>
                  <a:tcPr marL="33945" marR="33945" marT="0" marB="0">
                    <a:solidFill>
                      <a:schemeClr val="accent6">
                        <a:lumMod val="20000"/>
                        <a:lumOff val="80000"/>
                      </a:schemeClr>
                    </a:solidFill>
                  </a:tcPr>
                </a:tc>
                <a:tc>
                  <a:txBody>
                    <a:bodyPr/>
                    <a:lstStyle/>
                    <a:p>
                      <a:pPr marL="285750" marR="0" indent="-285750">
                        <a:spcBef>
                          <a:spcPts val="0"/>
                        </a:spcBef>
                        <a:spcAft>
                          <a:spcPts val="0"/>
                        </a:spcAft>
                        <a:buFont typeface="Arial" panose="020B0604020202020204" pitchFamily="34" charset="0"/>
                        <a:buChar char="•"/>
                      </a:pPr>
                      <a:r>
                        <a:rPr lang="en-US" sz="1400" b="0" dirty="0">
                          <a:effectLst/>
                        </a:rPr>
                        <a:t>Responsibility assignment matrix or Responsibility, Accountability, Consultative, and Informative (RACI) matrix</a:t>
                      </a:r>
                    </a:p>
                    <a:p>
                      <a:pPr marL="285750" marR="0" indent="-285750">
                        <a:spcBef>
                          <a:spcPts val="0"/>
                        </a:spcBef>
                        <a:spcAft>
                          <a:spcPts val="0"/>
                        </a:spcAft>
                        <a:buFont typeface="Arial" panose="020B0604020202020204" pitchFamily="34" charset="0"/>
                        <a:buChar char="•"/>
                      </a:pPr>
                      <a:r>
                        <a:rPr lang="en-US" sz="1400" b="0" dirty="0">
                          <a:effectLst/>
                        </a:rPr>
                        <a:t>Resource breakdown structure</a:t>
                      </a:r>
                    </a:p>
                    <a:p>
                      <a:pPr marL="285750" marR="0" indent="-285750">
                        <a:spcBef>
                          <a:spcPts val="0"/>
                        </a:spcBef>
                        <a:spcAft>
                          <a:spcPts val="0"/>
                        </a:spcAft>
                        <a:buFont typeface="Arial" panose="020B0604020202020204" pitchFamily="34" charset="0"/>
                        <a:buChar char="•"/>
                      </a:pPr>
                      <a:r>
                        <a:rPr lang="en-US" sz="1400" b="0" dirty="0">
                          <a:effectLst/>
                        </a:rPr>
                        <a:t>Resource calendars</a:t>
                      </a:r>
                    </a:p>
                    <a:p>
                      <a:pPr marL="285750" marR="0" indent="-285750">
                        <a:spcBef>
                          <a:spcPts val="0"/>
                        </a:spcBef>
                        <a:spcAft>
                          <a:spcPts val="0"/>
                        </a:spcAft>
                        <a:buFont typeface="Arial" panose="020B0604020202020204" pitchFamily="34" charset="0"/>
                        <a:buChar char="•"/>
                      </a:pPr>
                      <a:r>
                        <a:rPr lang="en-US" sz="1400" b="0" dirty="0">
                          <a:effectLst/>
                        </a:rPr>
                        <a:t>Resource requirements</a:t>
                      </a:r>
                    </a:p>
                    <a:p>
                      <a:pPr marL="285750" marR="0" indent="-285750">
                        <a:spcBef>
                          <a:spcPts val="0"/>
                        </a:spcBef>
                        <a:spcAft>
                          <a:spcPts val="0"/>
                        </a:spcAft>
                        <a:buFont typeface="Arial" panose="020B0604020202020204" pitchFamily="34" charset="0"/>
                        <a:buChar char="•"/>
                      </a:pPr>
                      <a:r>
                        <a:rPr lang="en-US" sz="1400" b="0" dirty="0">
                          <a:effectLst/>
                        </a:rPr>
                        <a:t>Roles and responsibilities</a:t>
                      </a:r>
                    </a:p>
                    <a:p>
                      <a:pPr marL="285750" marR="0" indent="-285750">
                        <a:spcBef>
                          <a:spcPts val="0"/>
                        </a:spcBef>
                        <a:spcAft>
                          <a:spcPts val="0"/>
                        </a:spcAft>
                        <a:buFont typeface="Arial" panose="020B0604020202020204" pitchFamily="34" charset="0"/>
                        <a:buChar char="•"/>
                      </a:pPr>
                      <a:r>
                        <a:rPr lang="en-US" sz="1400" b="0" dirty="0">
                          <a:effectLst/>
                        </a:rPr>
                        <a:t>Team performance assessment</a:t>
                      </a:r>
                      <a:endParaRPr lang="en-US" sz="1400" b="0" dirty="0">
                        <a:effectLst/>
                        <a:latin typeface="Times New Roman"/>
                        <a:ea typeface="Times New Roman"/>
                        <a:cs typeface="Times New Roman"/>
                      </a:endParaRPr>
                    </a:p>
                  </a:txBody>
                  <a:tcPr marL="33945" marR="33945" marT="0" marB="0">
                    <a:solidFill>
                      <a:schemeClr val="accent3">
                        <a:lumMod val="20000"/>
                        <a:lumOff val="80000"/>
                      </a:schemeClr>
                    </a:solidFill>
                  </a:tcPr>
                </a:tc>
              </a:tr>
              <a:tr h="748057">
                <a:tc>
                  <a:txBody>
                    <a:bodyPr/>
                    <a:lstStyle/>
                    <a:p>
                      <a:pPr marL="0" marR="0">
                        <a:spcBef>
                          <a:spcPts val="0"/>
                        </a:spcBef>
                        <a:spcAft>
                          <a:spcPts val="0"/>
                        </a:spcAft>
                        <a:tabLst>
                          <a:tab pos="228600" algn="l"/>
                        </a:tabLst>
                      </a:pPr>
                      <a:r>
                        <a:rPr lang="en-US" sz="1800" dirty="0">
                          <a:effectLst/>
                        </a:rPr>
                        <a:t>Communications Management</a:t>
                      </a:r>
                      <a:endParaRPr lang="en-US" sz="1800" dirty="0">
                        <a:effectLst/>
                        <a:latin typeface="Times New Roman"/>
                        <a:ea typeface="Times New Roman"/>
                        <a:cs typeface="Times New Roman"/>
                      </a:endParaRPr>
                    </a:p>
                  </a:txBody>
                  <a:tcPr marL="33945" marR="33945" marT="0" marB="0"/>
                </a:tc>
                <a:tc>
                  <a:txBody>
                    <a:bodyPr/>
                    <a:lstStyle/>
                    <a:p>
                      <a:pPr marL="0" marR="0">
                        <a:spcBef>
                          <a:spcPts val="0"/>
                        </a:spcBef>
                        <a:spcAft>
                          <a:spcPts val="0"/>
                        </a:spcAft>
                      </a:pPr>
                      <a:r>
                        <a:rPr lang="en-US" sz="1400" dirty="0">
                          <a:effectLst/>
                        </a:rPr>
                        <a:t>Communications management plan</a:t>
                      </a:r>
                      <a:endParaRPr lang="en-US" sz="1400" dirty="0">
                        <a:effectLst/>
                        <a:latin typeface="Times New Roman"/>
                        <a:ea typeface="Times New Roman"/>
                        <a:cs typeface="Times New Roman"/>
                      </a:endParaRPr>
                    </a:p>
                  </a:txBody>
                  <a:tcPr marL="33945" marR="33945" marT="0" marB="0">
                    <a:solidFill>
                      <a:schemeClr val="accent6">
                        <a:lumMod val="20000"/>
                        <a:lumOff val="80000"/>
                      </a:schemeClr>
                    </a:solidFill>
                  </a:tcPr>
                </a:tc>
                <a:tc>
                  <a:txBody>
                    <a:bodyPr/>
                    <a:lstStyle/>
                    <a:p>
                      <a:pPr marL="285750" marR="0" indent="-285750">
                        <a:spcBef>
                          <a:spcPts val="0"/>
                        </a:spcBef>
                        <a:spcAft>
                          <a:spcPts val="0"/>
                        </a:spcAft>
                        <a:buFont typeface="Arial" panose="020B0604020202020204" pitchFamily="34" charset="0"/>
                        <a:buChar char="•"/>
                      </a:pPr>
                      <a:r>
                        <a:rPr lang="en-US" sz="1400" dirty="0">
                          <a:effectLst/>
                        </a:rPr>
                        <a:t>Forecasts</a:t>
                      </a:r>
                    </a:p>
                    <a:p>
                      <a:pPr marL="285750" marR="0" indent="-285750">
                        <a:spcBef>
                          <a:spcPts val="0"/>
                        </a:spcBef>
                        <a:spcAft>
                          <a:spcPts val="0"/>
                        </a:spcAft>
                        <a:buFont typeface="Arial" panose="020B0604020202020204" pitchFamily="34" charset="0"/>
                        <a:buChar char="•"/>
                      </a:pPr>
                      <a:r>
                        <a:rPr lang="en-US" sz="1400" dirty="0">
                          <a:effectLst/>
                        </a:rPr>
                        <a:t>Stakeholder analysis</a:t>
                      </a:r>
                    </a:p>
                    <a:p>
                      <a:pPr marL="285750" marR="0" indent="-285750">
                        <a:spcBef>
                          <a:spcPts val="0"/>
                        </a:spcBef>
                        <a:spcAft>
                          <a:spcPts val="0"/>
                        </a:spcAft>
                        <a:buFont typeface="Arial" panose="020B0604020202020204" pitchFamily="34" charset="0"/>
                        <a:buChar char="•"/>
                      </a:pPr>
                      <a:r>
                        <a:rPr lang="en-US" sz="1400" dirty="0">
                          <a:effectLst/>
                        </a:rPr>
                        <a:t>Stakeholder management strategy</a:t>
                      </a:r>
                    </a:p>
                    <a:p>
                      <a:pPr marL="285750" marR="0" indent="-285750">
                        <a:spcBef>
                          <a:spcPts val="0"/>
                        </a:spcBef>
                        <a:spcAft>
                          <a:spcPts val="0"/>
                        </a:spcAft>
                        <a:buFont typeface="Arial" panose="020B0604020202020204" pitchFamily="34" charset="0"/>
                        <a:buChar char="•"/>
                      </a:pPr>
                      <a:r>
                        <a:rPr lang="en-US" sz="1400" dirty="0">
                          <a:effectLst/>
                        </a:rPr>
                        <a:t>Stakeholder register</a:t>
                      </a:r>
                      <a:endParaRPr lang="en-US" sz="1400" dirty="0">
                        <a:effectLst/>
                        <a:latin typeface="Times New Roman"/>
                        <a:ea typeface="Times New Roman"/>
                        <a:cs typeface="Times New Roman"/>
                      </a:endParaRPr>
                    </a:p>
                  </a:txBody>
                  <a:tcPr marL="33945" marR="33945" marT="0" marB="0">
                    <a:solidFill>
                      <a:schemeClr val="accent3">
                        <a:lumMod val="20000"/>
                        <a:lumOff val="80000"/>
                      </a:schemeClr>
                    </a:solidFill>
                  </a:tcPr>
                </a:tc>
              </a:tr>
              <a:tr h="748057">
                <a:tc>
                  <a:txBody>
                    <a:bodyPr/>
                    <a:lstStyle/>
                    <a:p>
                      <a:pPr marL="0" marR="0" indent="0" algn="l" defTabSz="457200" rtl="0" eaLnBrk="1" fontAlgn="auto" latinLnBrk="0" hangingPunct="1">
                        <a:lnSpc>
                          <a:spcPct val="100000"/>
                        </a:lnSpc>
                        <a:spcBef>
                          <a:spcPts val="0"/>
                        </a:spcBef>
                        <a:spcAft>
                          <a:spcPts val="0"/>
                        </a:spcAft>
                        <a:buClrTx/>
                        <a:buSzTx/>
                        <a:buFontTx/>
                        <a:buNone/>
                        <a:tabLst>
                          <a:tab pos="228600" algn="l"/>
                        </a:tabLst>
                        <a:defRPr/>
                      </a:pPr>
                      <a:r>
                        <a:rPr lang="en-US" sz="1800" dirty="0" smtClean="0">
                          <a:effectLst/>
                        </a:rPr>
                        <a:t>Risk Management</a:t>
                      </a:r>
                      <a:endParaRPr lang="en-US" sz="1800" dirty="0" smtClean="0">
                        <a:effectLst/>
                        <a:latin typeface="Times New Roman"/>
                        <a:ea typeface="Times New Roman"/>
                        <a:cs typeface="Times New Roman"/>
                      </a:endParaRPr>
                    </a:p>
                    <a:p>
                      <a:pPr marL="0" marR="0">
                        <a:spcBef>
                          <a:spcPts val="0"/>
                        </a:spcBef>
                        <a:spcAft>
                          <a:spcPts val="0"/>
                        </a:spcAft>
                        <a:tabLst>
                          <a:tab pos="228600" algn="l"/>
                        </a:tabLst>
                      </a:pPr>
                      <a:endParaRPr lang="en-US" sz="1800" dirty="0">
                        <a:effectLst/>
                        <a:latin typeface="Times New Roman"/>
                        <a:ea typeface="Times New Roman"/>
                        <a:cs typeface="Times New Roman"/>
                      </a:endParaRPr>
                    </a:p>
                  </a:txBody>
                  <a:tcPr marL="33945" marR="33945"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Risk Management plan</a:t>
                      </a:r>
                      <a:endParaRPr lang="en-US" sz="1400" dirty="0" smtClean="0">
                        <a:effectLst/>
                        <a:latin typeface="Times New Roman"/>
                        <a:ea typeface="Times New Roman"/>
                        <a:cs typeface="Times New Roman"/>
                      </a:endParaRPr>
                    </a:p>
                    <a:p>
                      <a:pPr marL="0" marR="0">
                        <a:spcBef>
                          <a:spcPts val="0"/>
                        </a:spcBef>
                        <a:spcAft>
                          <a:spcPts val="0"/>
                        </a:spcAft>
                      </a:pPr>
                      <a:endParaRPr lang="en-US" sz="1400" dirty="0">
                        <a:effectLst/>
                        <a:latin typeface="Times New Roman"/>
                        <a:ea typeface="Times New Roman"/>
                        <a:cs typeface="Times New Roman"/>
                      </a:endParaRPr>
                    </a:p>
                  </a:txBody>
                  <a:tcPr marL="33945" marR="33945" marT="0" marB="0">
                    <a:solidFill>
                      <a:schemeClr val="accent6">
                        <a:lumMod val="20000"/>
                        <a:lumOff val="80000"/>
                      </a:schemeClr>
                    </a:solidFill>
                  </a:tcPr>
                </a:tc>
                <a:tc>
                  <a:txBody>
                    <a:bodyPr/>
                    <a:lstStyle/>
                    <a:p>
                      <a:pPr marL="285750" marR="0" indent="-285750">
                        <a:spcBef>
                          <a:spcPts val="0"/>
                        </a:spcBef>
                        <a:spcAft>
                          <a:spcPts val="0"/>
                        </a:spcAft>
                        <a:buFont typeface="Arial" panose="020B0604020202020204" pitchFamily="34" charset="0"/>
                        <a:buChar char="•"/>
                      </a:pPr>
                      <a:r>
                        <a:rPr lang="en-US" sz="1400" dirty="0" smtClean="0">
                          <a:effectLst/>
                        </a:rPr>
                        <a:t>Risk register</a:t>
                      </a:r>
                    </a:p>
                    <a:p>
                      <a:pPr marL="285750" marR="0" indent="-285750">
                        <a:spcBef>
                          <a:spcPts val="0"/>
                        </a:spcBef>
                        <a:spcAft>
                          <a:spcPts val="0"/>
                        </a:spcAft>
                        <a:buFont typeface="Arial" panose="020B0604020202020204" pitchFamily="34" charset="0"/>
                        <a:buChar char="•"/>
                      </a:pPr>
                      <a:r>
                        <a:rPr lang="en-US" sz="1400" dirty="0" smtClean="0">
                          <a:effectLst/>
                        </a:rPr>
                        <a:t>Risk breakdown</a:t>
                      </a:r>
                      <a:r>
                        <a:rPr lang="en-US" sz="1400" baseline="0" dirty="0" smtClean="0">
                          <a:effectLst/>
                        </a:rPr>
                        <a:t> structure</a:t>
                      </a:r>
                      <a:endParaRPr lang="en-US" sz="1400" dirty="0" smtClean="0">
                        <a:effectLst/>
                      </a:endParaRPr>
                    </a:p>
                    <a:p>
                      <a:pPr marL="285750" marR="0" indent="-285750">
                        <a:spcBef>
                          <a:spcPts val="0"/>
                        </a:spcBef>
                        <a:spcAft>
                          <a:spcPts val="0"/>
                        </a:spcAft>
                        <a:buFont typeface="Arial" panose="020B0604020202020204" pitchFamily="34" charset="0"/>
                        <a:buChar char="•"/>
                      </a:pPr>
                      <a:endParaRPr lang="en-US" sz="1400" dirty="0">
                        <a:effectLst/>
                        <a:latin typeface="Times New Roman"/>
                        <a:ea typeface="Times New Roman"/>
                        <a:cs typeface="Times New Roman"/>
                      </a:endParaRPr>
                    </a:p>
                  </a:txBody>
                  <a:tcPr marL="33945" marR="33945" marT="0" marB="0">
                    <a:solidFill>
                      <a:schemeClr val="accent3">
                        <a:lumMod val="20000"/>
                        <a:lumOff val="80000"/>
                      </a:schemeClr>
                    </a:solidFill>
                  </a:tcPr>
                </a:tc>
              </a:tr>
              <a:tr h="748057">
                <a:tc>
                  <a:txBody>
                    <a:bodyPr/>
                    <a:lstStyle/>
                    <a:p>
                      <a:pPr marL="0" marR="0" indent="0" algn="l" defTabSz="457200" rtl="0" eaLnBrk="1" fontAlgn="auto" latinLnBrk="0" hangingPunct="1">
                        <a:lnSpc>
                          <a:spcPct val="100000"/>
                        </a:lnSpc>
                        <a:spcBef>
                          <a:spcPts val="0"/>
                        </a:spcBef>
                        <a:spcAft>
                          <a:spcPts val="0"/>
                        </a:spcAft>
                        <a:buClrTx/>
                        <a:buSzTx/>
                        <a:buFontTx/>
                        <a:buNone/>
                        <a:tabLst>
                          <a:tab pos="228600" algn="l"/>
                        </a:tabLst>
                        <a:defRPr/>
                      </a:pPr>
                      <a:r>
                        <a:rPr lang="en-US" sz="1800" dirty="0" smtClean="0">
                          <a:effectLst/>
                        </a:rPr>
                        <a:t>Procurement Management</a:t>
                      </a:r>
                      <a:endParaRPr lang="en-US" sz="1800" dirty="0" smtClean="0">
                        <a:effectLst/>
                        <a:latin typeface="Times New Roman"/>
                        <a:ea typeface="Times New Roman"/>
                        <a:cs typeface="Times New Roman"/>
                      </a:endParaRPr>
                    </a:p>
                    <a:p>
                      <a:pPr marL="0" marR="0">
                        <a:spcBef>
                          <a:spcPts val="0"/>
                        </a:spcBef>
                        <a:spcAft>
                          <a:spcPts val="0"/>
                        </a:spcAft>
                        <a:tabLst>
                          <a:tab pos="228600" algn="l"/>
                        </a:tabLst>
                      </a:pPr>
                      <a:endParaRPr lang="en-US" sz="1800" dirty="0">
                        <a:effectLst/>
                        <a:latin typeface="Times New Roman"/>
                        <a:ea typeface="Times New Roman"/>
                        <a:cs typeface="Times New Roman"/>
                      </a:endParaRPr>
                    </a:p>
                  </a:txBody>
                  <a:tcPr marL="33945" marR="33945"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Procurement Management plan</a:t>
                      </a:r>
                      <a:endParaRPr lang="en-US" sz="1400" dirty="0" smtClean="0">
                        <a:effectLst/>
                        <a:latin typeface="Times New Roman"/>
                        <a:ea typeface="Times New Roman"/>
                        <a:cs typeface="Times New Roman"/>
                      </a:endParaRPr>
                    </a:p>
                    <a:p>
                      <a:pPr marL="0" marR="0">
                        <a:spcBef>
                          <a:spcPts val="0"/>
                        </a:spcBef>
                        <a:spcAft>
                          <a:spcPts val="0"/>
                        </a:spcAft>
                      </a:pPr>
                      <a:endParaRPr lang="en-US" sz="1400" dirty="0">
                        <a:effectLst/>
                        <a:latin typeface="Times New Roman"/>
                        <a:ea typeface="Times New Roman"/>
                        <a:cs typeface="Times New Roman"/>
                      </a:endParaRPr>
                    </a:p>
                  </a:txBody>
                  <a:tcPr marL="33945" marR="33945" marT="0" marB="0">
                    <a:solidFill>
                      <a:schemeClr val="accent6">
                        <a:lumMod val="20000"/>
                        <a:lumOff val="80000"/>
                      </a:schemeClr>
                    </a:solidFill>
                  </a:tcPr>
                </a:tc>
                <a:tc>
                  <a:txBody>
                    <a:bodyPr/>
                    <a:lstStyle/>
                    <a:p>
                      <a:pPr marL="285750" marR="0" indent="-285750">
                        <a:spcBef>
                          <a:spcPts val="0"/>
                        </a:spcBef>
                        <a:spcAft>
                          <a:spcPts val="0"/>
                        </a:spcAft>
                        <a:buFont typeface="Arial" panose="020B0604020202020204" pitchFamily="34" charset="0"/>
                        <a:buChar char="•"/>
                      </a:pPr>
                      <a:r>
                        <a:rPr lang="en-US" sz="1400" dirty="0" smtClean="0">
                          <a:effectLst/>
                        </a:rPr>
                        <a:t>Contracts</a:t>
                      </a:r>
                    </a:p>
                    <a:p>
                      <a:pPr marL="285750" marR="0" indent="-285750">
                        <a:spcBef>
                          <a:spcPts val="0"/>
                        </a:spcBef>
                        <a:spcAft>
                          <a:spcPts val="0"/>
                        </a:spcAft>
                        <a:buFont typeface="Arial" panose="020B0604020202020204" pitchFamily="34" charset="0"/>
                        <a:buChar char="•"/>
                      </a:pPr>
                      <a:r>
                        <a:rPr lang="en-US" sz="1400" dirty="0" smtClean="0">
                          <a:effectLst/>
                        </a:rPr>
                        <a:t>Proposals</a:t>
                      </a:r>
                    </a:p>
                    <a:p>
                      <a:pPr marL="285750" marR="0" indent="-285750">
                        <a:spcBef>
                          <a:spcPts val="0"/>
                        </a:spcBef>
                        <a:spcAft>
                          <a:spcPts val="0"/>
                        </a:spcAft>
                        <a:buFont typeface="Arial" panose="020B0604020202020204" pitchFamily="34" charset="0"/>
                        <a:buChar char="•"/>
                      </a:pPr>
                      <a:r>
                        <a:rPr lang="en-US" sz="1400" dirty="0" smtClean="0">
                          <a:effectLst/>
                        </a:rPr>
                        <a:t>Procurement documents</a:t>
                      </a:r>
                    </a:p>
                    <a:p>
                      <a:pPr marL="285750" marR="0" indent="-285750">
                        <a:spcBef>
                          <a:spcPts val="0"/>
                        </a:spcBef>
                        <a:spcAft>
                          <a:spcPts val="0"/>
                        </a:spcAft>
                        <a:buFont typeface="Arial" panose="020B0604020202020204" pitchFamily="34" charset="0"/>
                        <a:buChar char="•"/>
                      </a:pPr>
                      <a:r>
                        <a:rPr lang="en-US" sz="1400" dirty="0" smtClean="0">
                          <a:effectLst/>
                        </a:rPr>
                        <a:t>Vendor lists</a:t>
                      </a:r>
                    </a:p>
                    <a:p>
                      <a:pPr marL="285750" marR="0" indent="-285750">
                        <a:spcBef>
                          <a:spcPts val="0"/>
                        </a:spcBef>
                        <a:spcAft>
                          <a:spcPts val="0"/>
                        </a:spcAft>
                        <a:buFont typeface="Arial" panose="020B0604020202020204" pitchFamily="34" charset="0"/>
                        <a:buChar char="•"/>
                      </a:pPr>
                      <a:r>
                        <a:rPr lang="en-US" sz="1400" dirty="0" smtClean="0">
                          <a:effectLst/>
                        </a:rPr>
                        <a:t>Source selection criteria</a:t>
                      </a:r>
                    </a:p>
                    <a:p>
                      <a:pPr marL="285750" marR="0" indent="-285750">
                        <a:spcBef>
                          <a:spcPts val="0"/>
                        </a:spcBef>
                        <a:spcAft>
                          <a:spcPts val="0"/>
                        </a:spcAft>
                        <a:buFont typeface="Arial" panose="020B0604020202020204" pitchFamily="34" charset="0"/>
                        <a:buChar char="•"/>
                      </a:pPr>
                      <a:r>
                        <a:rPr lang="en-US" sz="1400" dirty="0" smtClean="0">
                          <a:effectLst/>
                        </a:rPr>
                        <a:t>Teaming agreements</a:t>
                      </a:r>
                      <a:endParaRPr lang="en-US" sz="1400" dirty="0">
                        <a:effectLst/>
                        <a:latin typeface="Times New Roman"/>
                        <a:ea typeface="Times New Roman"/>
                        <a:cs typeface="Times New Roman"/>
                      </a:endParaRPr>
                    </a:p>
                  </a:txBody>
                  <a:tcPr marL="33945" marR="33945" marT="0" marB="0">
                    <a:solidFill>
                      <a:schemeClr val="accent3">
                        <a:lumMod val="20000"/>
                        <a:lumOff val="80000"/>
                      </a:schemeClr>
                    </a:solidFill>
                  </a:tcPr>
                </a:tc>
              </a:tr>
            </a:tbl>
          </a:graphicData>
        </a:graphic>
      </p:graphicFrame>
    </p:spTree>
    <p:extLst>
      <p:ext uri="{BB962C8B-B14F-4D97-AF65-F5344CB8AC3E}">
        <p14:creationId xmlns:p14="http://schemas.microsoft.com/office/powerpoint/2010/main" val="2975890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 Scope</a:t>
            </a:r>
            <a:endParaRPr lang="en-US" dirty="0"/>
          </a:p>
        </p:txBody>
      </p:sp>
      <p:sp>
        <p:nvSpPr>
          <p:cNvPr id="5" name="Content Placeholder 4"/>
          <p:cNvSpPr>
            <a:spLocks noGrp="1"/>
          </p:cNvSpPr>
          <p:nvPr>
            <p:ph idx="1"/>
          </p:nvPr>
        </p:nvSpPr>
        <p:spPr/>
        <p:txBody>
          <a:bodyPr>
            <a:normAutofit/>
          </a:bodyPr>
          <a:lstStyle/>
          <a:p>
            <a:r>
              <a:rPr lang="en-US" b="1" dirty="0"/>
              <a:t>Scope</a:t>
            </a:r>
            <a:r>
              <a:rPr lang="en-US" dirty="0"/>
              <a:t> refers to </a:t>
            </a:r>
            <a:r>
              <a:rPr lang="en-US" i="1" dirty="0"/>
              <a:t>all</a:t>
            </a:r>
            <a:r>
              <a:rPr lang="en-US" dirty="0"/>
              <a:t> the work involved in creating the products of the project and the processes used to create them</a:t>
            </a:r>
          </a:p>
          <a:p>
            <a:r>
              <a:rPr lang="en-US" dirty="0"/>
              <a:t> A </a:t>
            </a:r>
            <a:r>
              <a:rPr lang="en-US" b="1" dirty="0"/>
              <a:t>deliverable</a:t>
            </a:r>
            <a:r>
              <a:rPr lang="en-US" dirty="0"/>
              <a:t> is a product produced as part of a project, such as hardware or software, planning documents, or meeting minutes</a:t>
            </a:r>
          </a:p>
          <a:p>
            <a:r>
              <a:rPr lang="en-US" dirty="0"/>
              <a:t>Project scope management includes the processes involved in defining and controlling what is or is not included in a </a:t>
            </a:r>
            <a:r>
              <a:rPr lang="en-US" dirty="0" smtClean="0"/>
              <a:t>project</a:t>
            </a:r>
          </a:p>
          <a:p>
            <a:pPr lvl="1"/>
            <a:r>
              <a:rPr lang="en-US" dirty="0"/>
              <a:t>Project scope description</a:t>
            </a:r>
          </a:p>
          <a:p>
            <a:pPr lvl="1"/>
            <a:r>
              <a:rPr lang="en-US" dirty="0"/>
              <a:t>Project acceptance criteria</a:t>
            </a:r>
          </a:p>
          <a:p>
            <a:pPr lvl="1"/>
            <a:r>
              <a:rPr lang="en-US" dirty="0"/>
              <a:t>Project deliverables</a:t>
            </a:r>
          </a:p>
          <a:p>
            <a:pPr lvl="1"/>
            <a:r>
              <a:rPr lang="en-US" dirty="0"/>
              <a:t>Project exclusions and constraints</a:t>
            </a:r>
          </a:p>
          <a:p>
            <a:pPr lvl="1"/>
            <a:r>
              <a:rPr lang="en-US" dirty="0"/>
              <a:t>Project assumptions</a:t>
            </a:r>
            <a:endParaRPr lang="en-US" b="1" dirty="0"/>
          </a:p>
          <a:p>
            <a:pPr lvl="1"/>
            <a:endParaRPr lang="en-US" dirty="0"/>
          </a:p>
          <a:p>
            <a:endParaRPr lang="en-US" dirty="0"/>
          </a:p>
        </p:txBody>
      </p:sp>
    </p:spTree>
    <p:extLst>
      <p:ext uri="{BB962C8B-B14F-4D97-AF65-F5344CB8AC3E}">
        <p14:creationId xmlns:p14="http://schemas.microsoft.com/office/powerpoint/2010/main" val="2247511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t>
            </a:r>
            <a:r>
              <a:rPr lang="en-US" dirty="0" smtClean="0"/>
              <a:t>Scope Questions</a:t>
            </a:r>
            <a:endParaRPr lang="en-US" dirty="0"/>
          </a:p>
        </p:txBody>
      </p:sp>
      <p:sp>
        <p:nvSpPr>
          <p:cNvPr id="3" name="Content Placeholder 2"/>
          <p:cNvSpPr>
            <a:spLocks noGrp="1"/>
          </p:cNvSpPr>
          <p:nvPr>
            <p:ph idx="1"/>
          </p:nvPr>
        </p:nvSpPr>
        <p:spPr/>
        <p:txBody>
          <a:bodyPr/>
          <a:lstStyle/>
          <a:p>
            <a:r>
              <a:rPr lang="en-US" dirty="0"/>
              <a:t>How much can be achieved in the current project?</a:t>
            </a:r>
          </a:p>
          <a:p>
            <a:r>
              <a:rPr lang="en-US" dirty="0"/>
              <a:t>When must the project be completed?</a:t>
            </a:r>
          </a:p>
          <a:p>
            <a:r>
              <a:rPr lang="en-US" dirty="0"/>
              <a:t>When and for how long will resources (people, facilities, equipment, etc.) be available?</a:t>
            </a:r>
          </a:p>
          <a:p>
            <a:endParaRPr lang="en-US" dirty="0"/>
          </a:p>
        </p:txBody>
      </p:sp>
      <p:sp>
        <p:nvSpPr>
          <p:cNvPr id="4" name="TextBox 3"/>
          <p:cNvSpPr txBox="1"/>
          <p:nvPr/>
        </p:nvSpPr>
        <p:spPr>
          <a:xfrm>
            <a:off x="1934984" y="4625570"/>
            <a:ext cx="8342312" cy="830262"/>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en-US" sz="2400" b="1" dirty="0">
                <a:solidFill>
                  <a:srgbClr val="C00000"/>
                </a:solidFill>
                <a:latin typeface="+mn-lt"/>
                <a:cs typeface="+mn-cs"/>
              </a:rPr>
              <a:t>Scope creep: Scope creep is the addition of scope after it is defined in the scope document.</a:t>
            </a:r>
            <a:endParaRPr lang="en-US" sz="2400" dirty="0">
              <a:solidFill>
                <a:srgbClr val="C00000"/>
              </a:solidFill>
              <a:latin typeface="+mn-lt"/>
              <a:cs typeface="+mn-cs"/>
            </a:endParaRPr>
          </a:p>
        </p:txBody>
      </p:sp>
    </p:spTree>
    <p:extLst>
      <p:ext uri="{BB962C8B-B14F-4D97-AF65-F5344CB8AC3E}">
        <p14:creationId xmlns:p14="http://schemas.microsoft.com/office/powerpoint/2010/main" val="2052377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Scope Processes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Planning scope: </a:t>
            </a:r>
            <a:r>
              <a:rPr lang="en-US" dirty="0"/>
              <a:t>determining how the project’s </a:t>
            </a:r>
            <a:r>
              <a:rPr lang="en-US" dirty="0" smtClean="0"/>
              <a:t>scope and </a:t>
            </a:r>
            <a:r>
              <a:rPr lang="en-US" dirty="0"/>
              <a:t>requirements will be managed</a:t>
            </a:r>
            <a:endParaRPr lang="en-US" b="1" dirty="0"/>
          </a:p>
          <a:p>
            <a:r>
              <a:rPr lang="en-US" b="1" dirty="0"/>
              <a:t>Collecting requirements: </a:t>
            </a:r>
            <a:r>
              <a:rPr lang="en-US" dirty="0"/>
              <a:t>defining and documenting the features and functions of the products produced during the project as well as the processes used for creating them</a:t>
            </a:r>
          </a:p>
          <a:p>
            <a:r>
              <a:rPr lang="en-US" b="1" dirty="0"/>
              <a:t>Defining scope:</a:t>
            </a:r>
            <a:r>
              <a:rPr lang="en-US" dirty="0"/>
              <a:t> reviewing the project charter, requirements documents, and organizational process assets to create a scope statement</a:t>
            </a:r>
          </a:p>
          <a:p>
            <a:r>
              <a:rPr lang="en-US" b="1" dirty="0"/>
              <a:t>Creating the WBS:</a:t>
            </a:r>
            <a:r>
              <a:rPr lang="en-US" dirty="0"/>
              <a:t> subdividing the major project deliverables into smaller, more manageable components</a:t>
            </a:r>
          </a:p>
          <a:p>
            <a:r>
              <a:rPr lang="en-US" b="1" dirty="0"/>
              <a:t>Validating scope</a:t>
            </a:r>
            <a:r>
              <a:rPr lang="en-US" dirty="0"/>
              <a:t>: formalizing acceptance of the project deliverables</a:t>
            </a:r>
          </a:p>
          <a:p>
            <a:r>
              <a:rPr lang="en-US" b="1" dirty="0"/>
              <a:t>Controlling scope: </a:t>
            </a:r>
            <a:r>
              <a:rPr lang="en-US" dirty="0"/>
              <a:t>controlling changes to project scope throughout the life of the project</a:t>
            </a:r>
          </a:p>
          <a:p>
            <a:endParaRPr lang="en-US" dirty="0"/>
          </a:p>
        </p:txBody>
      </p:sp>
    </p:spTree>
    <p:extLst>
      <p:ext uri="{BB962C8B-B14F-4D97-AF65-F5344CB8AC3E}">
        <p14:creationId xmlns:p14="http://schemas.microsoft.com/office/powerpoint/2010/main" val="638791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 Scope Management Summary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309" y="1811678"/>
            <a:ext cx="7142032" cy="4872356"/>
          </a:xfrm>
          <a:prstGeom prst="rect">
            <a:avLst/>
          </a:prstGeom>
        </p:spPr>
      </p:pic>
    </p:spTree>
    <p:extLst>
      <p:ext uri="{BB962C8B-B14F-4D97-AF65-F5344CB8AC3E}">
        <p14:creationId xmlns:p14="http://schemas.microsoft.com/office/powerpoint/2010/main" val="1693100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Scope Management</a:t>
            </a:r>
            <a:endParaRPr lang="en-US" dirty="0"/>
          </a:p>
        </p:txBody>
      </p:sp>
      <p:sp>
        <p:nvSpPr>
          <p:cNvPr id="3" name="Content Placeholder 2"/>
          <p:cNvSpPr>
            <a:spLocks noGrp="1"/>
          </p:cNvSpPr>
          <p:nvPr>
            <p:ph idx="1"/>
          </p:nvPr>
        </p:nvSpPr>
        <p:spPr/>
        <p:txBody>
          <a:bodyPr/>
          <a:lstStyle/>
          <a:p>
            <a:r>
              <a:rPr lang="en-US" dirty="0"/>
              <a:t>The project team uses expert judgment and meetings to develop two important outputs: the scope management plan and the requirements management plan</a:t>
            </a:r>
          </a:p>
          <a:p>
            <a:r>
              <a:rPr lang="en-US" dirty="0"/>
              <a:t>The scope management plan is a subsidiary part of the project management plan</a:t>
            </a:r>
          </a:p>
          <a:p>
            <a:endParaRPr lang="en-US" dirty="0"/>
          </a:p>
        </p:txBody>
      </p:sp>
    </p:spTree>
    <p:extLst>
      <p:ext uri="{BB962C8B-B14F-4D97-AF65-F5344CB8AC3E}">
        <p14:creationId xmlns:p14="http://schemas.microsoft.com/office/powerpoint/2010/main" val="1611355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Management Plan Contents</a:t>
            </a:r>
            <a:endParaRPr lang="en-US" dirty="0"/>
          </a:p>
        </p:txBody>
      </p:sp>
      <p:sp>
        <p:nvSpPr>
          <p:cNvPr id="3" name="Content Placeholder 2"/>
          <p:cNvSpPr>
            <a:spLocks noGrp="1"/>
          </p:cNvSpPr>
          <p:nvPr>
            <p:ph idx="1"/>
          </p:nvPr>
        </p:nvSpPr>
        <p:spPr/>
        <p:txBody>
          <a:bodyPr/>
          <a:lstStyle/>
          <a:p>
            <a:r>
              <a:rPr lang="en-US" dirty="0"/>
              <a:t>How to prepare a detailed project scope statement</a:t>
            </a:r>
          </a:p>
          <a:p>
            <a:r>
              <a:rPr lang="en-US" dirty="0"/>
              <a:t>How to create a WBS</a:t>
            </a:r>
          </a:p>
          <a:p>
            <a:r>
              <a:rPr lang="en-US" dirty="0"/>
              <a:t>How to maintain and approve the WBS</a:t>
            </a:r>
          </a:p>
          <a:p>
            <a:r>
              <a:rPr lang="en-US" dirty="0"/>
              <a:t>How to obtain formal acceptance of the completed project deliverables</a:t>
            </a:r>
          </a:p>
          <a:p>
            <a:r>
              <a:rPr lang="en-US" dirty="0"/>
              <a:t>How to control requests for changes to the project scope</a:t>
            </a:r>
          </a:p>
          <a:p>
            <a:endParaRPr lang="en-US" dirty="0"/>
          </a:p>
        </p:txBody>
      </p:sp>
    </p:spTree>
    <p:extLst>
      <p:ext uri="{BB962C8B-B14F-4D97-AF65-F5344CB8AC3E}">
        <p14:creationId xmlns:p14="http://schemas.microsoft.com/office/powerpoint/2010/main" val="1988380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Scope</a:t>
            </a:r>
            <a:endParaRPr lang="en-US" dirty="0"/>
          </a:p>
        </p:txBody>
      </p:sp>
      <p:sp>
        <p:nvSpPr>
          <p:cNvPr id="3" name="Content Placeholder 2"/>
          <p:cNvSpPr>
            <a:spLocks noGrp="1"/>
          </p:cNvSpPr>
          <p:nvPr>
            <p:ph idx="1"/>
          </p:nvPr>
        </p:nvSpPr>
        <p:spPr/>
        <p:txBody>
          <a:bodyPr/>
          <a:lstStyle/>
          <a:p>
            <a:r>
              <a:rPr lang="en-US" b="1" dirty="0"/>
              <a:t>Project scope statements </a:t>
            </a:r>
            <a:r>
              <a:rPr lang="en-US" dirty="0"/>
              <a:t>should include at least a product scope description, product user acceptance criteria, and detailed information on all project deliverables. </a:t>
            </a:r>
            <a:endParaRPr lang="en-US" dirty="0" smtClean="0"/>
          </a:p>
          <a:p>
            <a:pPr lvl="1"/>
            <a:r>
              <a:rPr lang="en-US" dirty="0" smtClean="0"/>
              <a:t>It </a:t>
            </a:r>
            <a:r>
              <a:rPr lang="en-US" dirty="0"/>
              <a:t>is also helpful to document other scope-related information, such as the project boundaries, constraints, and assumptions. </a:t>
            </a:r>
            <a:endParaRPr lang="en-US" dirty="0" smtClean="0"/>
          </a:p>
          <a:p>
            <a:pPr lvl="1"/>
            <a:r>
              <a:rPr lang="en-US" dirty="0" smtClean="0"/>
              <a:t>The </a:t>
            </a:r>
            <a:r>
              <a:rPr lang="en-US" dirty="0"/>
              <a:t>project scope statement should also reference supporting documents, such as product specifications </a:t>
            </a:r>
          </a:p>
          <a:p>
            <a:r>
              <a:rPr lang="en-US" dirty="0"/>
              <a:t>As time progresses, the scope of a project should become more clear and specific</a:t>
            </a:r>
          </a:p>
        </p:txBody>
      </p:sp>
    </p:spTree>
    <p:extLst>
      <p:ext uri="{BB962C8B-B14F-4D97-AF65-F5344CB8AC3E}">
        <p14:creationId xmlns:p14="http://schemas.microsoft.com/office/powerpoint/2010/main" val="2169171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Visual Example of Defining Scope</a:t>
            </a:r>
            <a:endParaRPr lang="en-US" dirty="0"/>
          </a:p>
        </p:txBody>
      </p:sp>
      <p:pic>
        <p:nvPicPr>
          <p:cNvPr id="4" name="Picture 2"/>
          <p:cNvPicPr>
            <a:picLocks noChangeAspect="1" noChangeArrowheads="1"/>
          </p:cNvPicPr>
          <p:nvPr/>
        </p:nvPicPr>
        <p:blipFill>
          <a:blip r:embed="rId2"/>
          <a:srcRect l="17500" t="37000" r="22500" b="17000"/>
          <a:stretch>
            <a:fillRect/>
          </a:stretch>
        </p:blipFill>
        <p:spPr bwMode="auto">
          <a:xfrm>
            <a:off x="1245079" y="2131358"/>
            <a:ext cx="8428383" cy="4038600"/>
          </a:xfrm>
          <a:prstGeom prst="rect">
            <a:avLst/>
          </a:prstGeom>
          <a:noFill/>
          <a:ln w="9525">
            <a:noFill/>
            <a:miter lim="800000"/>
            <a:headEnd/>
            <a:tailEnd/>
          </a:ln>
          <a:effectLst/>
        </p:spPr>
      </p:pic>
    </p:spTree>
    <p:extLst>
      <p:ext uri="{BB962C8B-B14F-4D97-AF65-F5344CB8AC3E}">
        <p14:creationId xmlns:p14="http://schemas.microsoft.com/office/powerpoint/2010/main" val="177931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lnSpcReduction="10000"/>
          </a:bodyPr>
          <a:lstStyle/>
          <a:p>
            <a:r>
              <a:rPr lang="en-US" dirty="0"/>
              <a:t>Manage the planning process of a project</a:t>
            </a:r>
          </a:p>
          <a:p>
            <a:r>
              <a:rPr lang="en-US" dirty="0"/>
              <a:t>Understand the importance of good project scope management </a:t>
            </a:r>
          </a:p>
          <a:p>
            <a:r>
              <a:rPr lang="en-US" dirty="0"/>
              <a:t>Describe the process of planning scope </a:t>
            </a:r>
            <a:r>
              <a:rPr lang="en-US" dirty="0" smtClean="0"/>
              <a:t>management</a:t>
            </a:r>
          </a:p>
          <a:p>
            <a:r>
              <a:rPr lang="en-US" dirty="0"/>
              <a:t>Explain the importance of validating scope and how it relates to defining and controlling scope</a:t>
            </a:r>
          </a:p>
          <a:p>
            <a:r>
              <a:rPr lang="en-US" dirty="0" smtClean="0"/>
              <a:t>Discuss </a:t>
            </a:r>
            <a:r>
              <a:rPr lang="en-US" dirty="0"/>
              <a:t>methods for collecting and documenting requirements to meet stakeholder needs and expectations </a:t>
            </a:r>
          </a:p>
          <a:p>
            <a:r>
              <a:rPr lang="en-US" dirty="0"/>
              <a:t>Explain the scope definition process and describe the contents of a project scope statement</a:t>
            </a:r>
          </a:p>
          <a:p>
            <a:r>
              <a:rPr lang="en-US" dirty="0"/>
              <a:t>Discuss the process for creating a work breakdown structure using the analogy, top-down, bottom-up, and mind-mapping approaches</a:t>
            </a:r>
          </a:p>
          <a:p>
            <a:endParaRPr lang="en-US" dirty="0"/>
          </a:p>
        </p:txBody>
      </p:sp>
    </p:spTree>
    <p:extLst>
      <p:ext uri="{BB962C8B-B14F-4D97-AF65-F5344CB8AC3E}">
        <p14:creationId xmlns:p14="http://schemas.microsoft.com/office/powerpoint/2010/main" val="1343245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Snapshot</a:t>
            </a:r>
            <a:endParaRPr lang="en-US" dirty="0"/>
          </a:p>
        </p:txBody>
      </p:sp>
      <p:sp>
        <p:nvSpPr>
          <p:cNvPr id="3" name="Content Placeholder 2"/>
          <p:cNvSpPr>
            <a:spLocks noGrp="1"/>
          </p:cNvSpPr>
          <p:nvPr>
            <p:ph idx="1"/>
          </p:nvPr>
        </p:nvSpPr>
        <p:spPr/>
        <p:txBody>
          <a:bodyPr/>
          <a:lstStyle/>
          <a:p>
            <a:pPr indent="457200"/>
            <a:r>
              <a:rPr lang="en-US" dirty="0"/>
              <a:t>Many people enjoy watching television shows like </a:t>
            </a:r>
            <a:r>
              <a:rPr lang="en-US" i="1" dirty="0"/>
              <a:t>Trading Spaces</a:t>
            </a:r>
            <a:r>
              <a:rPr lang="en-US" dirty="0"/>
              <a:t>, where participants have two days and $1,000 to update a room in their neighbor’s house. Since the time and cost are set, it’s the scope that has the most flexibility</a:t>
            </a:r>
          </a:p>
          <a:p>
            <a:pPr indent="457200"/>
            <a:r>
              <a:rPr lang="en-US" dirty="0"/>
              <a:t>Although most homeowners are very happy with work done on the show, some are obviously disappointed. Part of agreeing to be on the show includes signing a release statement acknowledging that you will accept whatever work has been done</a:t>
            </a:r>
          </a:p>
          <a:p>
            <a:pPr indent="457200"/>
            <a:r>
              <a:rPr lang="en-US" dirty="0"/>
              <a:t>Too bad you can’t get sponsors for most projects to sign a similar release form. It would make project scope management much easier!</a:t>
            </a:r>
          </a:p>
          <a:p>
            <a:endParaRPr lang="en-US" dirty="0"/>
          </a:p>
        </p:txBody>
      </p:sp>
    </p:spTree>
    <p:extLst>
      <p:ext uri="{BB962C8B-B14F-4D97-AF65-F5344CB8AC3E}">
        <p14:creationId xmlns:p14="http://schemas.microsoft.com/office/powerpoint/2010/main" val="3569376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Work Breakdown Structure (WBS)</a:t>
            </a:r>
            <a:endParaRPr lang="en-US" dirty="0"/>
          </a:p>
        </p:txBody>
      </p:sp>
      <p:sp>
        <p:nvSpPr>
          <p:cNvPr id="3" name="Content Placeholder 2"/>
          <p:cNvSpPr>
            <a:spLocks noGrp="1"/>
          </p:cNvSpPr>
          <p:nvPr>
            <p:ph idx="1"/>
          </p:nvPr>
        </p:nvSpPr>
        <p:spPr/>
        <p:txBody>
          <a:bodyPr/>
          <a:lstStyle/>
          <a:p>
            <a:r>
              <a:rPr lang="en-US" dirty="0"/>
              <a:t>A </a:t>
            </a:r>
            <a:r>
              <a:rPr lang="en-US" b="1" dirty="0"/>
              <a:t>WBS</a:t>
            </a:r>
            <a:r>
              <a:rPr lang="en-US" dirty="0"/>
              <a:t> is a deliverable-oriented grouping of the work involved in a project that defines the total scope of the project</a:t>
            </a:r>
          </a:p>
          <a:p>
            <a:r>
              <a:rPr lang="en-US" dirty="0"/>
              <a:t>WBS is a foundation document that provides the basis for planning and managing project schedules, costs, resources, and changes</a:t>
            </a:r>
          </a:p>
          <a:p>
            <a:r>
              <a:rPr lang="en-US" b="1" dirty="0"/>
              <a:t>Decomposition</a:t>
            </a:r>
            <a:r>
              <a:rPr lang="en-US" dirty="0"/>
              <a:t> is subdividing project deliverables into smaller pieces</a:t>
            </a:r>
          </a:p>
          <a:p>
            <a:r>
              <a:rPr lang="en-US" dirty="0"/>
              <a:t>A </a:t>
            </a:r>
            <a:r>
              <a:rPr lang="en-US" b="1" dirty="0"/>
              <a:t>work package </a:t>
            </a:r>
            <a:r>
              <a:rPr lang="en-US" dirty="0"/>
              <a:t>is a task at the lowest level of the WBS</a:t>
            </a:r>
          </a:p>
          <a:p>
            <a:r>
              <a:rPr lang="en-US" dirty="0"/>
              <a:t>The </a:t>
            </a:r>
            <a:r>
              <a:rPr lang="en-US" b="1" dirty="0"/>
              <a:t>scope baseline </a:t>
            </a:r>
            <a:r>
              <a:rPr lang="en-US" dirty="0"/>
              <a:t>includes the approved project scope statement and its associated WBS and WBS dictionary</a:t>
            </a:r>
          </a:p>
          <a:p>
            <a:endParaRPr lang="en-US" dirty="0"/>
          </a:p>
        </p:txBody>
      </p:sp>
    </p:spTree>
    <p:extLst>
      <p:ext uri="{BB962C8B-B14F-4D97-AF65-F5344CB8AC3E}">
        <p14:creationId xmlns:p14="http://schemas.microsoft.com/office/powerpoint/2010/main" val="39480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Example of WBS #1</a:t>
            </a:r>
            <a:endParaRPr lang="en-US" dirty="0"/>
          </a:p>
        </p:txBody>
      </p:sp>
      <p:pic>
        <p:nvPicPr>
          <p:cNvPr id="3" name="Picture 2"/>
          <p:cNvPicPr>
            <a:picLocks noChangeAspect="1" noChangeArrowheads="1"/>
          </p:cNvPicPr>
          <p:nvPr/>
        </p:nvPicPr>
        <p:blipFill>
          <a:blip r:embed="rId2"/>
          <a:srcRect/>
          <a:stretch>
            <a:fillRect/>
          </a:stretch>
        </p:blipFill>
        <p:spPr bwMode="auto">
          <a:xfrm>
            <a:off x="1504531" y="2047606"/>
            <a:ext cx="8001000" cy="4505325"/>
          </a:xfrm>
          <a:prstGeom prst="rect">
            <a:avLst/>
          </a:prstGeom>
          <a:noFill/>
          <a:ln w="9525">
            <a:noFill/>
            <a:miter lim="800000"/>
            <a:headEnd/>
            <a:tailEnd/>
          </a:ln>
        </p:spPr>
      </p:pic>
    </p:spTree>
    <p:extLst>
      <p:ext uri="{BB962C8B-B14F-4D97-AF65-F5344CB8AC3E}">
        <p14:creationId xmlns:p14="http://schemas.microsoft.com/office/powerpoint/2010/main" val="2043140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111" y="452718"/>
            <a:ext cx="4791407" cy="1400530"/>
          </a:xfrm>
        </p:spPr>
        <p:txBody>
          <a:bodyPr/>
          <a:lstStyle/>
          <a:p>
            <a:r>
              <a:rPr lang="en-US" dirty="0" smtClean="0"/>
              <a:t>Visual Example WBS #2</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741" y="1439180"/>
            <a:ext cx="4767532" cy="4800678"/>
          </a:xfrm>
          <a:prstGeom prst="rect">
            <a:avLst/>
          </a:prstGeom>
        </p:spPr>
      </p:pic>
    </p:spTree>
    <p:extLst>
      <p:ext uri="{BB962C8B-B14F-4D97-AF65-F5344CB8AC3E}">
        <p14:creationId xmlns:p14="http://schemas.microsoft.com/office/powerpoint/2010/main" val="3052410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WBS</a:t>
            </a:r>
            <a:endParaRPr lang="en-US" dirty="0"/>
          </a:p>
        </p:txBody>
      </p:sp>
      <p:sp>
        <p:nvSpPr>
          <p:cNvPr id="3" name="Content Placeholder 2"/>
          <p:cNvSpPr>
            <a:spLocks noGrp="1"/>
          </p:cNvSpPr>
          <p:nvPr>
            <p:ph idx="1"/>
          </p:nvPr>
        </p:nvSpPr>
        <p:spPr/>
        <p:txBody>
          <a:bodyPr>
            <a:normAutofit lnSpcReduction="10000"/>
          </a:bodyPr>
          <a:lstStyle/>
          <a:p>
            <a:pPr>
              <a:spcBef>
                <a:spcPts val="0"/>
              </a:spcBef>
              <a:defRPr/>
            </a:pPr>
            <a:r>
              <a:rPr lang="en-US" b="1" dirty="0"/>
              <a:t>Work packages </a:t>
            </a:r>
          </a:p>
          <a:p>
            <a:pPr marL="685800" lvl="1" indent="-166688">
              <a:spcBef>
                <a:spcPts val="0"/>
              </a:spcBef>
              <a:buFont typeface="Arial" pitchFamily="34" charset="0"/>
              <a:buChar char="•"/>
              <a:defRPr/>
            </a:pPr>
            <a:r>
              <a:rPr lang="en-US" dirty="0"/>
              <a:t>Small project activities possibly with very short durations with definable results. </a:t>
            </a:r>
            <a:endParaRPr lang="en-US" dirty="0" smtClean="0"/>
          </a:p>
          <a:p>
            <a:pPr marL="519112" lvl="1" indent="0">
              <a:spcBef>
                <a:spcPts val="0"/>
              </a:spcBef>
              <a:buNone/>
              <a:defRPr/>
            </a:pPr>
            <a:endParaRPr lang="en-US" dirty="0"/>
          </a:p>
          <a:p>
            <a:pPr marL="685800" lvl="1" indent="-166688">
              <a:spcBef>
                <a:spcPts val="0"/>
              </a:spcBef>
              <a:buFont typeface="Arial" pitchFamily="34" charset="0"/>
              <a:buChar char="•"/>
              <a:defRPr/>
            </a:pPr>
            <a:r>
              <a:rPr lang="en-US" dirty="0"/>
              <a:t>In some complex projects, work packages may be at a lower level, say Level 5 or Level 6. </a:t>
            </a:r>
            <a:endParaRPr lang="en-US" dirty="0" smtClean="0"/>
          </a:p>
          <a:p>
            <a:pPr marL="519112" lvl="1" indent="0">
              <a:spcBef>
                <a:spcPts val="0"/>
              </a:spcBef>
              <a:buNone/>
              <a:defRPr/>
            </a:pPr>
            <a:endParaRPr lang="en-US" dirty="0"/>
          </a:p>
          <a:p>
            <a:pPr marL="685800" lvl="1" indent="-166688">
              <a:spcBef>
                <a:spcPts val="0"/>
              </a:spcBef>
              <a:buFont typeface="Arial" pitchFamily="34" charset="0"/>
              <a:buChar char="•"/>
              <a:defRPr/>
            </a:pPr>
            <a:r>
              <a:rPr lang="en-US" dirty="0"/>
              <a:t>The smallest level in a project that can be monitored, managed, and controlled by a project manager effectively. </a:t>
            </a:r>
            <a:endParaRPr lang="en-US" dirty="0" smtClean="0"/>
          </a:p>
          <a:p>
            <a:pPr marL="519112" lvl="1" indent="0">
              <a:spcBef>
                <a:spcPts val="0"/>
              </a:spcBef>
              <a:buNone/>
              <a:defRPr/>
            </a:pPr>
            <a:endParaRPr lang="en-US" dirty="0"/>
          </a:p>
          <a:p>
            <a:pPr marL="685800" lvl="1" indent="-166688">
              <a:spcBef>
                <a:spcPts val="0"/>
              </a:spcBef>
              <a:buFont typeface="Arial" pitchFamily="34" charset="0"/>
              <a:buChar char="•"/>
              <a:defRPr/>
            </a:pPr>
            <a:r>
              <a:rPr lang="en-US" dirty="0"/>
              <a:t>The time frame for a work package may be 40 hours or 4 weeks depending upon the size and complexity of the project. </a:t>
            </a:r>
            <a:endParaRPr lang="en-US" dirty="0" smtClean="0"/>
          </a:p>
          <a:p>
            <a:pPr marL="519112" lvl="1" indent="0">
              <a:spcBef>
                <a:spcPts val="0"/>
              </a:spcBef>
              <a:buNone/>
              <a:defRPr/>
            </a:pPr>
            <a:endParaRPr lang="en-US" dirty="0"/>
          </a:p>
          <a:p>
            <a:pPr marL="685800" lvl="1" indent="-166688">
              <a:spcBef>
                <a:spcPts val="0"/>
              </a:spcBef>
              <a:buFont typeface="Arial" pitchFamily="34" charset="0"/>
              <a:buChar char="•"/>
              <a:defRPr/>
            </a:pPr>
            <a:r>
              <a:rPr lang="en-US" dirty="0"/>
              <a:t>A work package can be used in a project in a variety of ways including in cost estimation and scheduling. </a:t>
            </a:r>
          </a:p>
          <a:p>
            <a:endParaRPr lang="en-US" dirty="0"/>
          </a:p>
        </p:txBody>
      </p:sp>
    </p:spTree>
    <p:extLst>
      <p:ext uri="{BB962C8B-B14F-4D97-AF65-F5344CB8AC3E}">
        <p14:creationId xmlns:p14="http://schemas.microsoft.com/office/powerpoint/2010/main" val="340678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WBS</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a:t>A good scope document and requirements documentations with good input from all stakeholders; and</a:t>
            </a:r>
          </a:p>
          <a:p>
            <a:r>
              <a:rPr lang="en-US" sz="2400" dirty="0"/>
              <a:t>Availability of organizational process assets including project policies, procedures, and historical information.</a:t>
            </a:r>
          </a:p>
          <a:p>
            <a:pPr>
              <a:buNone/>
            </a:pPr>
            <a:r>
              <a:rPr lang="en-US" sz="2400" dirty="0"/>
              <a:t>    </a:t>
            </a:r>
            <a:r>
              <a:rPr lang="en-US" sz="2400" b="1" dirty="0"/>
              <a:t>Consider:</a:t>
            </a:r>
          </a:p>
          <a:p>
            <a:pPr lvl="1">
              <a:buFont typeface="Arial" charset="0"/>
              <a:buChar char="•"/>
            </a:pPr>
            <a:r>
              <a:rPr lang="en-US" sz="2400" dirty="0"/>
              <a:t>Cost and scheduling constraints</a:t>
            </a:r>
          </a:p>
          <a:p>
            <a:pPr lvl="1">
              <a:buFont typeface="Arial" charset="0"/>
              <a:buChar char="•"/>
            </a:pPr>
            <a:r>
              <a:rPr lang="en-US" sz="2400" dirty="0"/>
              <a:t>Project scope Lead time of equipment</a:t>
            </a:r>
          </a:p>
          <a:p>
            <a:pPr lvl="1">
              <a:buFont typeface="Arial" charset="0"/>
              <a:buChar char="•"/>
            </a:pPr>
            <a:r>
              <a:rPr lang="en-US" sz="2400" dirty="0"/>
              <a:t>Technology, Quality, and other performance criteria</a:t>
            </a:r>
          </a:p>
          <a:p>
            <a:pPr lvl="1">
              <a:buFont typeface="Arial" charset="0"/>
              <a:buChar char="•"/>
            </a:pPr>
            <a:r>
              <a:rPr lang="en-US" sz="2400" dirty="0"/>
              <a:t>Outsourced and contracted activities</a:t>
            </a:r>
          </a:p>
          <a:p>
            <a:pPr lvl="1">
              <a:buFont typeface="Arial" charset="0"/>
              <a:buChar char="•"/>
            </a:pPr>
            <a:r>
              <a:rPr lang="en-US" sz="2400" dirty="0"/>
              <a:t>Milestones and other objectives of the project</a:t>
            </a:r>
          </a:p>
          <a:p>
            <a:pPr lvl="1">
              <a:buFont typeface="Arial" charset="0"/>
              <a:buChar char="•"/>
            </a:pPr>
            <a:r>
              <a:rPr lang="en-US" sz="2400" dirty="0"/>
              <a:t>Reporting and other communication methods</a:t>
            </a:r>
          </a:p>
          <a:p>
            <a:pPr lvl="1">
              <a:buFont typeface="Arial" charset="0"/>
              <a:buChar char="•"/>
            </a:pPr>
            <a:r>
              <a:rPr lang="en-US" sz="2400" dirty="0"/>
              <a:t>Responsibilities and accountabilities of the project team</a:t>
            </a:r>
          </a:p>
          <a:p>
            <a:pPr>
              <a:buNone/>
            </a:pPr>
            <a:endParaRPr lang="en-US" sz="2400" dirty="0"/>
          </a:p>
          <a:p>
            <a:endParaRPr lang="en-US" dirty="0"/>
          </a:p>
        </p:txBody>
      </p:sp>
    </p:spTree>
    <p:extLst>
      <p:ext uri="{BB962C8B-B14F-4D97-AF65-F5344CB8AC3E}">
        <p14:creationId xmlns:p14="http://schemas.microsoft.com/office/powerpoint/2010/main" val="126579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Delivery-based WBS</a:t>
            </a:r>
            <a:endParaRPr lang="en-US" dirty="0"/>
          </a:p>
        </p:txBody>
      </p:sp>
      <p:sp>
        <p:nvSpPr>
          <p:cNvPr id="3" name="Content Placeholder 2"/>
          <p:cNvSpPr>
            <a:spLocks noGrp="1"/>
          </p:cNvSpPr>
          <p:nvPr>
            <p:ph idx="1"/>
          </p:nvPr>
        </p:nvSpPr>
        <p:spPr/>
        <p:txBody>
          <a:bodyPr/>
          <a:lstStyle/>
          <a:p>
            <a:pPr>
              <a:spcBef>
                <a:spcPts val="600"/>
              </a:spcBef>
            </a:pPr>
            <a:r>
              <a:rPr lang="en-US" dirty="0"/>
              <a:t>List the committed deliverables</a:t>
            </a:r>
          </a:p>
          <a:p>
            <a:pPr>
              <a:spcBef>
                <a:spcPts val="600"/>
              </a:spcBef>
            </a:pPr>
            <a:r>
              <a:rPr lang="en-US" dirty="0"/>
              <a:t>Decompose the committed deliverables into groups of activities</a:t>
            </a:r>
          </a:p>
          <a:p>
            <a:pPr>
              <a:spcBef>
                <a:spcPts val="600"/>
              </a:spcBef>
            </a:pPr>
            <a:r>
              <a:rPr lang="en-US" dirty="0"/>
              <a:t>Decompose each of those groups of activities into activities</a:t>
            </a:r>
          </a:p>
          <a:p>
            <a:pPr>
              <a:spcBef>
                <a:spcPts val="600"/>
              </a:spcBef>
            </a:pPr>
            <a:r>
              <a:rPr lang="en-US" dirty="0"/>
              <a:t>Identify the supplementary deliverables</a:t>
            </a:r>
          </a:p>
          <a:p>
            <a:pPr>
              <a:spcBef>
                <a:spcPts val="600"/>
              </a:spcBef>
            </a:pPr>
            <a:r>
              <a:rPr lang="en-US" dirty="0"/>
              <a:t>Add the supplementary deliverables as activities to the WBS</a:t>
            </a:r>
          </a:p>
          <a:p>
            <a:pPr>
              <a:spcBef>
                <a:spcPts val="600"/>
              </a:spcBef>
            </a:pPr>
            <a:r>
              <a:rPr lang="en-US" dirty="0"/>
              <a:t>Evaluate all activities for optimum hierarchical planning</a:t>
            </a:r>
          </a:p>
          <a:p>
            <a:pPr>
              <a:spcBef>
                <a:spcPts val="600"/>
              </a:spcBef>
            </a:pPr>
            <a:r>
              <a:rPr lang="en-US" dirty="0"/>
              <a:t>Validate WBS</a:t>
            </a:r>
          </a:p>
          <a:p>
            <a:endParaRPr lang="en-US" dirty="0"/>
          </a:p>
        </p:txBody>
      </p:sp>
    </p:spTree>
    <p:extLst>
      <p:ext uri="{BB962C8B-B14F-4D97-AF65-F5344CB8AC3E}">
        <p14:creationId xmlns:p14="http://schemas.microsoft.com/office/powerpoint/2010/main" val="3022715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Example of Delivery-based WBS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93045824"/>
              </p:ext>
            </p:extLst>
          </p:nvPr>
        </p:nvGraphicFramePr>
        <p:xfrm>
          <a:off x="2285760" y="1581960"/>
          <a:ext cx="8610601" cy="4876800"/>
        </p:xfrm>
        <a:graphic>
          <a:graphicData uri="http://schemas.openxmlformats.org/drawingml/2006/table">
            <a:tbl>
              <a:tblPr/>
              <a:tblGrid>
                <a:gridCol w="1295400"/>
                <a:gridCol w="1028700"/>
                <a:gridCol w="6286501"/>
              </a:tblGrid>
              <a:tr h="118292">
                <a:tc>
                  <a:txBody>
                    <a:bodyPr/>
                    <a:lstStyle/>
                    <a:p>
                      <a:pPr marL="0" marR="0">
                        <a:spcBef>
                          <a:spcPts val="0"/>
                        </a:spcBef>
                        <a:spcAft>
                          <a:spcPts val="0"/>
                        </a:spcAft>
                      </a:pPr>
                      <a:r>
                        <a:rPr lang="en-US" sz="2000" b="1" dirty="0">
                          <a:solidFill>
                            <a:srgbClr val="FFFFFF"/>
                          </a:solidFill>
                          <a:latin typeface="Calibri"/>
                          <a:ea typeface="Times New Roman"/>
                        </a:rPr>
                        <a:t>Level</a:t>
                      </a:r>
                      <a:endParaRPr lang="en-US" sz="2000" dirty="0">
                        <a:latin typeface="Times New Roman"/>
                        <a:ea typeface="Times New Roman"/>
                      </a:endParaRPr>
                    </a:p>
                  </a:txBody>
                  <a:tcPr marL="40640" marR="4064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2000" b="1" dirty="0">
                          <a:solidFill>
                            <a:srgbClr val="FFFFFF"/>
                          </a:solidFill>
                          <a:latin typeface="Calibri"/>
                          <a:ea typeface="Times New Roman"/>
                        </a:rPr>
                        <a:t>WBS Element</a:t>
                      </a:r>
                      <a:endParaRPr lang="en-US" sz="2000" dirty="0">
                        <a:latin typeface="Times New Roman"/>
                        <a:ea typeface="Times New Roman"/>
                      </a:endParaRPr>
                    </a:p>
                  </a:txBody>
                  <a:tcPr marL="40640" marR="4064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2000" b="1" dirty="0">
                          <a:solidFill>
                            <a:srgbClr val="FFFFFF"/>
                          </a:solidFill>
                          <a:latin typeface="Calibri"/>
                          <a:ea typeface="Times New Roman"/>
                        </a:rPr>
                        <a:t>Work Breakdown</a:t>
                      </a:r>
                      <a:endParaRPr lang="en-US" sz="2000" dirty="0">
                        <a:latin typeface="Times New Roman"/>
                        <a:ea typeface="Times New Roman"/>
                      </a:endParaRPr>
                    </a:p>
                  </a:txBody>
                  <a:tcPr marL="40640" marR="4064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18292">
                <a:tc>
                  <a:txBody>
                    <a:bodyPr/>
                    <a:lstStyle/>
                    <a:p>
                      <a:pPr marL="0" marR="0">
                        <a:spcBef>
                          <a:spcPts val="0"/>
                        </a:spcBef>
                        <a:spcAft>
                          <a:spcPts val="0"/>
                        </a:spcAft>
                      </a:pPr>
                      <a:r>
                        <a:rPr lang="en-US" sz="2000" b="1">
                          <a:solidFill>
                            <a:srgbClr val="FFFFFF"/>
                          </a:solidFill>
                          <a:latin typeface="Calibri"/>
                          <a:ea typeface="Times New Roman"/>
                        </a:rPr>
                        <a:t>Level 1</a:t>
                      </a:r>
                      <a:endParaRPr lang="en-US" sz="2000">
                        <a:latin typeface="Times New Roman"/>
                        <a:ea typeface="Times New Roman"/>
                      </a:endParaRPr>
                    </a:p>
                  </a:txBody>
                  <a:tcPr marL="40640" marR="40640" marT="0" marB="0">
                    <a:lnL>
                      <a:noFill/>
                    </a:lnL>
                    <a:lnR>
                      <a:noFill/>
                    </a:lnR>
                    <a:lnT w="12700" cap="flat" cmpd="sng" algn="ctr">
                      <a:solidFill>
                        <a:srgbClr val="000000"/>
                      </a:solidFill>
                      <a:prstDash val="solid"/>
                      <a:round/>
                      <a:headEnd type="none" w="med" len="med"/>
                      <a:tailEnd type="none" w="med" len="med"/>
                    </a:lnT>
                    <a:lnB>
                      <a:noFill/>
                    </a:lnB>
                    <a:solidFill>
                      <a:srgbClr val="4F81BD"/>
                    </a:solidFill>
                  </a:tcPr>
                </a:tc>
                <a:tc>
                  <a:txBody>
                    <a:bodyPr/>
                    <a:lstStyle/>
                    <a:p>
                      <a:pPr marL="0" marR="0">
                        <a:spcBef>
                          <a:spcPts val="0"/>
                        </a:spcBef>
                        <a:spcAft>
                          <a:spcPts val="0"/>
                        </a:spcAft>
                      </a:pPr>
                      <a:r>
                        <a:rPr lang="en-US" sz="2000" dirty="0">
                          <a:latin typeface="Calibri"/>
                          <a:ea typeface="Times New Roman"/>
                        </a:rPr>
                        <a:t>1</a:t>
                      </a:r>
                      <a:endParaRPr lang="en-US" sz="2000" dirty="0">
                        <a:latin typeface="Times New Roman"/>
                        <a:ea typeface="Times New Roman"/>
                      </a:endParaRPr>
                    </a:p>
                  </a:txBody>
                  <a:tcPr marL="40640" marR="40640" marT="0" marB="0">
                    <a:lnL>
                      <a:noFill/>
                    </a:lnL>
                    <a:lnR>
                      <a:noFill/>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marL="342900" marR="0" lvl="0" indent="-342900">
                        <a:spcBef>
                          <a:spcPts val="0"/>
                        </a:spcBef>
                        <a:spcAft>
                          <a:spcPts val="0"/>
                        </a:spcAft>
                        <a:buFont typeface="Symbol"/>
                        <a:buChar char=""/>
                      </a:pPr>
                      <a:r>
                        <a:rPr lang="en-US" sz="2000" dirty="0">
                          <a:latin typeface="Calibri"/>
                          <a:ea typeface="Times New Roman"/>
                        </a:rPr>
                        <a:t>New Logistics with 3PL</a:t>
                      </a:r>
                      <a:endParaRPr lang="en-US" sz="2000" dirty="0">
                        <a:latin typeface="Times New Roman"/>
                        <a:ea typeface="Times New Roman"/>
                      </a:endParaRPr>
                    </a:p>
                  </a:txBody>
                  <a:tcPr marL="40640" marR="40640" marT="0" marB="0">
                    <a:lnL>
                      <a:noFill/>
                    </a:lnL>
                    <a:lnR>
                      <a:noFill/>
                    </a:lnR>
                    <a:lnT w="12700" cap="flat" cmpd="sng" algn="ctr">
                      <a:solidFill>
                        <a:srgbClr val="000000"/>
                      </a:solidFill>
                      <a:prstDash val="solid"/>
                      <a:round/>
                      <a:headEnd type="none" w="med" len="med"/>
                      <a:tailEnd type="none" w="med" len="med"/>
                    </a:lnT>
                    <a:lnB>
                      <a:noFill/>
                    </a:lnB>
                    <a:solidFill>
                      <a:schemeClr val="accent3"/>
                    </a:solidFill>
                  </a:tcPr>
                </a:tc>
              </a:tr>
              <a:tr h="118292">
                <a:tc>
                  <a:txBody>
                    <a:bodyPr/>
                    <a:lstStyle/>
                    <a:p>
                      <a:pPr marL="0" marR="0">
                        <a:spcBef>
                          <a:spcPts val="0"/>
                        </a:spcBef>
                        <a:spcAft>
                          <a:spcPts val="0"/>
                        </a:spcAft>
                      </a:pPr>
                      <a:r>
                        <a:rPr lang="en-US" sz="2000" b="1">
                          <a:solidFill>
                            <a:srgbClr val="FFFFFF"/>
                          </a:solidFill>
                          <a:latin typeface="Calibri"/>
                          <a:ea typeface="Times New Roman"/>
                        </a:rPr>
                        <a:t>  Level 2</a:t>
                      </a:r>
                      <a:endParaRPr lang="en-US" sz="2000">
                        <a:latin typeface="Times New Roman"/>
                        <a:ea typeface="Times New Roman"/>
                      </a:endParaRPr>
                    </a:p>
                  </a:txBody>
                  <a:tcPr marL="40640" marR="40640" marT="0" marB="0">
                    <a:lnL>
                      <a:noFill/>
                    </a:lnL>
                    <a:lnR>
                      <a:noFill/>
                    </a:lnR>
                    <a:lnT>
                      <a:noFill/>
                    </a:lnT>
                    <a:lnB>
                      <a:noFill/>
                    </a:lnB>
                    <a:solidFill>
                      <a:srgbClr val="4F81BD"/>
                    </a:solidFill>
                  </a:tcPr>
                </a:tc>
                <a:tc>
                  <a:txBody>
                    <a:bodyPr/>
                    <a:lstStyle/>
                    <a:p>
                      <a:pPr marL="0" marR="0">
                        <a:spcBef>
                          <a:spcPts val="0"/>
                        </a:spcBef>
                        <a:spcAft>
                          <a:spcPts val="0"/>
                        </a:spcAft>
                      </a:pPr>
                      <a:r>
                        <a:rPr lang="en-US" sz="2000" dirty="0">
                          <a:latin typeface="Calibri"/>
                          <a:ea typeface="Times New Roman"/>
                        </a:rPr>
                        <a:t>1.1</a:t>
                      </a:r>
                      <a:endParaRPr lang="en-US" sz="2000" dirty="0">
                        <a:latin typeface="Times New Roman"/>
                        <a:ea typeface="Times New Roman"/>
                      </a:endParaRPr>
                    </a:p>
                  </a:txBody>
                  <a:tcPr marL="40640" marR="40640" marT="0" marB="0">
                    <a:lnL>
                      <a:noFill/>
                    </a:lnL>
                    <a:lnR>
                      <a:noFill/>
                    </a:lnR>
                    <a:lnT>
                      <a:noFill/>
                    </a:lnT>
                    <a:lnB>
                      <a:noFill/>
                    </a:lnB>
                    <a:solidFill>
                      <a:schemeClr val="accent1">
                        <a:lumMod val="75000"/>
                      </a:schemeClr>
                    </a:solidFill>
                  </a:tcPr>
                </a:tc>
                <a:tc>
                  <a:txBody>
                    <a:bodyPr/>
                    <a:lstStyle/>
                    <a:p>
                      <a:pPr marL="342900" marR="0" lvl="0" indent="-342900">
                        <a:spcBef>
                          <a:spcPts val="0"/>
                        </a:spcBef>
                        <a:spcAft>
                          <a:spcPts val="0"/>
                        </a:spcAft>
                        <a:buFont typeface="Wingdings"/>
                        <a:buChar char=""/>
                      </a:pPr>
                      <a:r>
                        <a:rPr lang="en-US" sz="2000" dirty="0">
                          <a:latin typeface="Calibri"/>
                          <a:ea typeface="Times New Roman"/>
                        </a:rPr>
                        <a:t>Selection of 3PL</a:t>
                      </a:r>
                      <a:endParaRPr lang="en-US" sz="2000" dirty="0">
                        <a:latin typeface="Times New Roman"/>
                        <a:ea typeface="Times New Roman"/>
                      </a:endParaRPr>
                    </a:p>
                  </a:txBody>
                  <a:tcPr marL="40640" marR="40640" marT="0" marB="0">
                    <a:lnL>
                      <a:noFill/>
                    </a:lnL>
                    <a:lnR>
                      <a:noFill/>
                    </a:lnR>
                    <a:lnT>
                      <a:noFill/>
                    </a:lnT>
                    <a:lnB>
                      <a:noFill/>
                    </a:lnB>
                    <a:solidFill>
                      <a:schemeClr val="accent1">
                        <a:lumMod val="75000"/>
                      </a:schemeClr>
                    </a:solidFill>
                  </a:tcPr>
                </a:tc>
              </a:tr>
              <a:tr h="118292">
                <a:tc>
                  <a:txBody>
                    <a:bodyPr/>
                    <a:lstStyle/>
                    <a:p>
                      <a:pPr marL="0" marR="0">
                        <a:spcBef>
                          <a:spcPts val="0"/>
                        </a:spcBef>
                        <a:spcAft>
                          <a:spcPts val="0"/>
                        </a:spcAft>
                      </a:pPr>
                      <a:r>
                        <a:rPr lang="en-US" sz="2000" b="1">
                          <a:solidFill>
                            <a:srgbClr val="FFFFFF"/>
                          </a:solidFill>
                          <a:latin typeface="Calibri"/>
                          <a:ea typeface="Times New Roman"/>
                        </a:rPr>
                        <a:t>    Level 3</a:t>
                      </a:r>
                      <a:endParaRPr lang="en-US" sz="2000">
                        <a:latin typeface="Times New Roman"/>
                        <a:ea typeface="Times New Roman"/>
                      </a:endParaRPr>
                    </a:p>
                  </a:txBody>
                  <a:tcPr marL="40640" marR="40640" marT="0" marB="0">
                    <a:lnL>
                      <a:noFill/>
                    </a:lnL>
                    <a:lnR>
                      <a:noFill/>
                    </a:lnR>
                    <a:lnT>
                      <a:noFill/>
                    </a:lnT>
                    <a:lnB>
                      <a:noFill/>
                    </a:lnB>
                    <a:solidFill>
                      <a:srgbClr val="4F81BD"/>
                    </a:solidFill>
                  </a:tcPr>
                </a:tc>
                <a:tc>
                  <a:txBody>
                    <a:bodyPr/>
                    <a:lstStyle/>
                    <a:p>
                      <a:pPr marL="0" marR="0">
                        <a:spcBef>
                          <a:spcPts val="0"/>
                        </a:spcBef>
                        <a:spcAft>
                          <a:spcPts val="0"/>
                        </a:spcAft>
                      </a:pPr>
                      <a:r>
                        <a:rPr lang="en-US" sz="2000" dirty="0">
                          <a:latin typeface="Calibri"/>
                          <a:ea typeface="Times New Roman"/>
                        </a:rPr>
                        <a:t>1.1.1</a:t>
                      </a:r>
                      <a:endParaRPr lang="en-US" sz="2000" dirty="0">
                        <a:latin typeface="Times New Roman"/>
                        <a:ea typeface="Times New Roman"/>
                      </a:endParaRPr>
                    </a:p>
                  </a:txBody>
                  <a:tcPr marL="40640" marR="40640" marT="0" marB="0">
                    <a:lnL>
                      <a:noFill/>
                    </a:lnL>
                    <a:lnR>
                      <a:noFill/>
                    </a:lnR>
                    <a:lnT>
                      <a:noFill/>
                    </a:lnT>
                    <a:lnB>
                      <a:noFill/>
                    </a:lnB>
                    <a:solidFill>
                      <a:schemeClr val="accent3"/>
                    </a:solidFill>
                  </a:tcPr>
                </a:tc>
                <a:tc>
                  <a:txBody>
                    <a:bodyPr/>
                    <a:lstStyle/>
                    <a:p>
                      <a:pPr marL="342900" marR="0" lvl="0" indent="-342900">
                        <a:spcBef>
                          <a:spcPts val="0"/>
                        </a:spcBef>
                        <a:spcAft>
                          <a:spcPts val="0"/>
                        </a:spcAft>
                        <a:buFont typeface="Wingdings"/>
                        <a:buChar char=""/>
                      </a:pPr>
                      <a:r>
                        <a:rPr lang="en-US" sz="2000" dirty="0">
                          <a:latin typeface="Calibri"/>
                          <a:ea typeface="Times New Roman"/>
                        </a:rPr>
                        <a:t>Request for Proposal (RFP)</a:t>
                      </a:r>
                      <a:endParaRPr lang="en-US" sz="2000" dirty="0">
                        <a:latin typeface="Times New Roman"/>
                        <a:ea typeface="Times New Roman"/>
                      </a:endParaRPr>
                    </a:p>
                  </a:txBody>
                  <a:tcPr marL="40640" marR="40640" marT="0" marB="0">
                    <a:lnL>
                      <a:noFill/>
                    </a:lnL>
                    <a:lnR>
                      <a:noFill/>
                    </a:lnR>
                    <a:lnT>
                      <a:noFill/>
                    </a:lnT>
                    <a:lnB>
                      <a:noFill/>
                    </a:lnB>
                    <a:solidFill>
                      <a:schemeClr val="accent3"/>
                    </a:solidFill>
                  </a:tcPr>
                </a:tc>
              </a:tr>
              <a:tr h="118292">
                <a:tc>
                  <a:txBody>
                    <a:bodyPr/>
                    <a:lstStyle/>
                    <a:p>
                      <a:pPr marL="0" marR="0">
                        <a:spcBef>
                          <a:spcPts val="0"/>
                        </a:spcBef>
                        <a:spcAft>
                          <a:spcPts val="0"/>
                        </a:spcAft>
                      </a:pPr>
                      <a:r>
                        <a:rPr lang="en-US" sz="2000" b="1">
                          <a:solidFill>
                            <a:srgbClr val="FFFFFF"/>
                          </a:solidFill>
                          <a:latin typeface="Calibri"/>
                          <a:ea typeface="Times New Roman"/>
                        </a:rPr>
                        <a:t>      Level 4</a:t>
                      </a:r>
                      <a:endParaRPr lang="en-US" sz="2000">
                        <a:latin typeface="Times New Roman"/>
                        <a:ea typeface="Times New Roman"/>
                      </a:endParaRPr>
                    </a:p>
                  </a:txBody>
                  <a:tcPr marL="40640" marR="40640" marT="0" marB="0">
                    <a:lnL>
                      <a:noFill/>
                    </a:lnL>
                    <a:lnR>
                      <a:noFill/>
                    </a:lnR>
                    <a:lnT>
                      <a:noFill/>
                    </a:lnT>
                    <a:lnB>
                      <a:noFill/>
                    </a:lnB>
                    <a:solidFill>
                      <a:srgbClr val="4F81BD"/>
                    </a:solidFill>
                  </a:tcPr>
                </a:tc>
                <a:tc>
                  <a:txBody>
                    <a:bodyPr/>
                    <a:lstStyle/>
                    <a:p>
                      <a:pPr marL="0" marR="0">
                        <a:spcBef>
                          <a:spcPts val="0"/>
                        </a:spcBef>
                        <a:spcAft>
                          <a:spcPts val="0"/>
                        </a:spcAft>
                      </a:pPr>
                      <a:r>
                        <a:rPr lang="en-US" sz="2000" dirty="0">
                          <a:latin typeface="Calibri"/>
                          <a:ea typeface="Times New Roman"/>
                        </a:rPr>
                        <a:t>1.1.1.1</a:t>
                      </a:r>
                      <a:endParaRPr lang="en-US" sz="2000" dirty="0">
                        <a:latin typeface="Times New Roman"/>
                        <a:ea typeface="Times New Roman"/>
                      </a:endParaRPr>
                    </a:p>
                  </a:txBody>
                  <a:tcPr marL="40640" marR="40640" marT="0" marB="0">
                    <a:lnL>
                      <a:noFill/>
                    </a:lnL>
                    <a:lnR>
                      <a:noFill/>
                    </a:lnR>
                    <a:lnT>
                      <a:noFill/>
                    </a:lnT>
                    <a:lnB>
                      <a:noFill/>
                    </a:lnB>
                    <a:solidFill>
                      <a:schemeClr val="accent1">
                        <a:lumMod val="75000"/>
                      </a:schemeClr>
                    </a:solidFill>
                  </a:tcPr>
                </a:tc>
                <a:tc>
                  <a:txBody>
                    <a:bodyPr/>
                    <a:lstStyle/>
                    <a:p>
                      <a:pPr marL="742950" marR="0" lvl="1" indent="-285750">
                        <a:spcBef>
                          <a:spcPts val="0"/>
                        </a:spcBef>
                        <a:spcAft>
                          <a:spcPts val="0"/>
                        </a:spcAft>
                        <a:buFont typeface="Wingdings"/>
                        <a:buChar char=""/>
                      </a:pPr>
                      <a:r>
                        <a:rPr lang="en-US" sz="2000" dirty="0">
                          <a:latin typeface="Calibri"/>
                          <a:ea typeface="Times New Roman"/>
                        </a:rPr>
                        <a:t>RFP requirements and factors of selection</a:t>
                      </a:r>
                      <a:endParaRPr lang="en-US" sz="2000" dirty="0">
                        <a:latin typeface="Times New Roman"/>
                        <a:ea typeface="Times New Roman"/>
                      </a:endParaRPr>
                    </a:p>
                  </a:txBody>
                  <a:tcPr marL="40640" marR="40640" marT="0" marB="0">
                    <a:lnL>
                      <a:noFill/>
                    </a:lnL>
                    <a:lnR>
                      <a:noFill/>
                    </a:lnR>
                    <a:lnT>
                      <a:noFill/>
                    </a:lnT>
                    <a:lnB>
                      <a:noFill/>
                    </a:lnB>
                    <a:solidFill>
                      <a:schemeClr val="accent1">
                        <a:lumMod val="75000"/>
                      </a:schemeClr>
                    </a:solidFill>
                  </a:tcPr>
                </a:tc>
              </a:tr>
              <a:tr h="118292">
                <a:tc>
                  <a:txBody>
                    <a:bodyPr/>
                    <a:lstStyle/>
                    <a:p>
                      <a:pPr marL="0" marR="0">
                        <a:spcBef>
                          <a:spcPts val="0"/>
                        </a:spcBef>
                        <a:spcAft>
                          <a:spcPts val="0"/>
                        </a:spcAft>
                      </a:pPr>
                      <a:r>
                        <a:rPr lang="en-US" sz="2000" b="1">
                          <a:solidFill>
                            <a:srgbClr val="FFFFFF"/>
                          </a:solidFill>
                          <a:latin typeface="Calibri"/>
                          <a:ea typeface="Times New Roman"/>
                        </a:rPr>
                        <a:t>      Level 4</a:t>
                      </a:r>
                      <a:endParaRPr lang="en-US" sz="2000">
                        <a:latin typeface="Times New Roman"/>
                        <a:ea typeface="Times New Roman"/>
                      </a:endParaRPr>
                    </a:p>
                  </a:txBody>
                  <a:tcPr marL="40640" marR="40640" marT="0" marB="0">
                    <a:lnL>
                      <a:noFill/>
                    </a:lnL>
                    <a:lnR>
                      <a:noFill/>
                    </a:lnR>
                    <a:lnT>
                      <a:noFill/>
                    </a:lnT>
                    <a:lnB>
                      <a:noFill/>
                    </a:lnB>
                    <a:solidFill>
                      <a:srgbClr val="4F81BD"/>
                    </a:solidFill>
                  </a:tcPr>
                </a:tc>
                <a:tc>
                  <a:txBody>
                    <a:bodyPr/>
                    <a:lstStyle/>
                    <a:p>
                      <a:pPr marL="0" marR="0">
                        <a:spcBef>
                          <a:spcPts val="0"/>
                        </a:spcBef>
                        <a:spcAft>
                          <a:spcPts val="0"/>
                        </a:spcAft>
                      </a:pPr>
                      <a:r>
                        <a:rPr lang="en-US" sz="2000" dirty="0">
                          <a:latin typeface="Calibri"/>
                          <a:ea typeface="Times New Roman"/>
                        </a:rPr>
                        <a:t>1.1.1.2</a:t>
                      </a:r>
                      <a:endParaRPr lang="en-US" sz="2000" dirty="0">
                        <a:latin typeface="Times New Roman"/>
                        <a:ea typeface="Times New Roman"/>
                      </a:endParaRPr>
                    </a:p>
                  </a:txBody>
                  <a:tcPr marL="40640" marR="40640" marT="0" marB="0">
                    <a:lnL>
                      <a:noFill/>
                    </a:lnL>
                    <a:lnR>
                      <a:noFill/>
                    </a:lnR>
                    <a:lnT>
                      <a:noFill/>
                    </a:lnT>
                    <a:lnB>
                      <a:noFill/>
                    </a:lnB>
                    <a:solidFill>
                      <a:schemeClr val="accent3"/>
                    </a:solidFill>
                  </a:tcPr>
                </a:tc>
                <a:tc>
                  <a:txBody>
                    <a:bodyPr/>
                    <a:lstStyle/>
                    <a:p>
                      <a:pPr marL="742950" marR="0" lvl="1" indent="-285750">
                        <a:spcBef>
                          <a:spcPts val="0"/>
                        </a:spcBef>
                        <a:spcAft>
                          <a:spcPts val="0"/>
                        </a:spcAft>
                        <a:buFont typeface="Wingdings"/>
                        <a:buChar char=""/>
                      </a:pPr>
                      <a:r>
                        <a:rPr lang="en-US" sz="2000" dirty="0">
                          <a:latin typeface="Calibri"/>
                          <a:ea typeface="Times New Roman"/>
                        </a:rPr>
                        <a:t>RFP to all transportation carriers</a:t>
                      </a:r>
                      <a:endParaRPr lang="en-US" sz="2000" dirty="0">
                        <a:latin typeface="Times New Roman"/>
                        <a:ea typeface="Times New Roman"/>
                      </a:endParaRPr>
                    </a:p>
                  </a:txBody>
                  <a:tcPr marL="40640" marR="40640" marT="0" marB="0">
                    <a:lnL>
                      <a:noFill/>
                    </a:lnL>
                    <a:lnR>
                      <a:noFill/>
                    </a:lnR>
                    <a:lnT>
                      <a:noFill/>
                    </a:lnT>
                    <a:lnB>
                      <a:noFill/>
                    </a:lnB>
                    <a:solidFill>
                      <a:schemeClr val="accent3"/>
                    </a:solidFill>
                  </a:tcPr>
                </a:tc>
              </a:tr>
              <a:tr h="118292">
                <a:tc>
                  <a:txBody>
                    <a:bodyPr/>
                    <a:lstStyle/>
                    <a:p>
                      <a:pPr marL="0" marR="0">
                        <a:spcBef>
                          <a:spcPts val="0"/>
                        </a:spcBef>
                        <a:spcAft>
                          <a:spcPts val="0"/>
                        </a:spcAft>
                      </a:pPr>
                      <a:r>
                        <a:rPr lang="en-US" sz="2000" b="1">
                          <a:solidFill>
                            <a:srgbClr val="FFFFFF"/>
                          </a:solidFill>
                          <a:latin typeface="Calibri"/>
                          <a:ea typeface="Times New Roman"/>
                        </a:rPr>
                        <a:t>      Level 4</a:t>
                      </a:r>
                      <a:endParaRPr lang="en-US" sz="2000">
                        <a:latin typeface="Times New Roman"/>
                        <a:ea typeface="Times New Roman"/>
                      </a:endParaRPr>
                    </a:p>
                  </a:txBody>
                  <a:tcPr marL="40640" marR="40640" marT="0" marB="0">
                    <a:lnL>
                      <a:noFill/>
                    </a:lnL>
                    <a:lnR>
                      <a:noFill/>
                    </a:lnR>
                    <a:lnT>
                      <a:noFill/>
                    </a:lnT>
                    <a:lnB>
                      <a:noFill/>
                    </a:lnB>
                    <a:solidFill>
                      <a:srgbClr val="4F81BD"/>
                    </a:solidFill>
                  </a:tcPr>
                </a:tc>
                <a:tc>
                  <a:txBody>
                    <a:bodyPr/>
                    <a:lstStyle/>
                    <a:p>
                      <a:pPr marL="0" marR="0">
                        <a:spcBef>
                          <a:spcPts val="0"/>
                        </a:spcBef>
                        <a:spcAft>
                          <a:spcPts val="0"/>
                        </a:spcAft>
                      </a:pPr>
                      <a:r>
                        <a:rPr lang="en-US" sz="2000" dirty="0">
                          <a:latin typeface="Calibri"/>
                          <a:ea typeface="Times New Roman"/>
                        </a:rPr>
                        <a:t>1.1.1.3</a:t>
                      </a:r>
                      <a:endParaRPr lang="en-US" sz="2000" dirty="0">
                        <a:latin typeface="Times New Roman"/>
                        <a:ea typeface="Times New Roman"/>
                      </a:endParaRPr>
                    </a:p>
                  </a:txBody>
                  <a:tcPr marL="40640" marR="40640" marT="0" marB="0">
                    <a:lnL>
                      <a:noFill/>
                    </a:lnL>
                    <a:lnR>
                      <a:noFill/>
                    </a:lnR>
                    <a:lnT>
                      <a:noFill/>
                    </a:lnT>
                    <a:lnB>
                      <a:noFill/>
                    </a:lnB>
                    <a:solidFill>
                      <a:schemeClr val="accent1">
                        <a:lumMod val="75000"/>
                      </a:schemeClr>
                    </a:solidFill>
                  </a:tcPr>
                </a:tc>
                <a:tc>
                  <a:txBody>
                    <a:bodyPr/>
                    <a:lstStyle/>
                    <a:p>
                      <a:pPr marL="742950" marR="0" lvl="1" indent="-285750">
                        <a:spcBef>
                          <a:spcPts val="0"/>
                        </a:spcBef>
                        <a:spcAft>
                          <a:spcPts val="0"/>
                        </a:spcAft>
                        <a:buFont typeface="Wingdings"/>
                        <a:buChar char=""/>
                      </a:pPr>
                      <a:r>
                        <a:rPr lang="en-US" sz="2000" dirty="0">
                          <a:latin typeface="Calibri"/>
                          <a:ea typeface="Times New Roman"/>
                        </a:rPr>
                        <a:t>Contact all transportation carriers</a:t>
                      </a:r>
                      <a:endParaRPr lang="en-US" sz="2000" dirty="0">
                        <a:latin typeface="Times New Roman"/>
                        <a:ea typeface="Times New Roman"/>
                      </a:endParaRPr>
                    </a:p>
                  </a:txBody>
                  <a:tcPr marL="40640" marR="40640" marT="0" marB="0">
                    <a:lnL>
                      <a:noFill/>
                    </a:lnL>
                    <a:lnR>
                      <a:noFill/>
                    </a:lnR>
                    <a:lnT>
                      <a:noFill/>
                    </a:lnT>
                    <a:lnB>
                      <a:noFill/>
                    </a:lnB>
                    <a:solidFill>
                      <a:schemeClr val="accent1">
                        <a:lumMod val="75000"/>
                      </a:schemeClr>
                    </a:solidFill>
                  </a:tcPr>
                </a:tc>
              </a:tr>
              <a:tr h="118292">
                <a:tc>
                  <a:txBody>
                    <a:bodyPr/>
                    <a:lstStyle/>
                    <a:p>
                      <a:pPr marL="0" marR="0">
                        <a:spcBef>
                          <a:spcPts val="0"/>
                        </a:spcBef>
                        <a:spcAft>
                          <a:spcPts val="0"/>
                        </a:spcAft>
                      </a:pPr>
                      <a:r>
                        <a:rPr lang="en-US" sz="2000" b="1">
                          <a:solidFill>
                            <a:srgbClr val="FFFFFF"/>
                          </a:solidFill>
                          <a:latin typeface="Calibri"/>
                          <a:ea typeface="Times New Roman"/>
                        </a:rPr>
                        <a:t>      Level 4</a:t>
                      </a:r>
                      <a:endParaRPr lang="en-US" sz="2000">
                        <a:latin typeface="Times New Roman"/>
                        <a:ea typeface="Times New Roman"/>
                      </a:endParaRPr>
                    </a:p>
                  </a:txBody>
                  <a:tcPr marL="40640" marR="40640" marT="0" marB="0">
                    <a:lnL>
                      <a:noFill/>
                    </a:lnL>
                    <a:lnR>
                      <a:noFill/>
                    </a:lnR>
                    <a:lnT>
                      <a:noFill/>
                    </a:lnT>
                    <a:lnB>
                      <a:noFill/>
                    </a:lnB>
                    <a:solidFill>
                      <a:srgbClr val="4F81BD"/>
                    </a:solidFill>
                  </a:tcPr>
                </a:tc>
                <a:tc>
                  <a:txBody>
                    <a:bodyPr/>
                    <a:lstStyle/>
                    <a:p>
                      <a:pPr marL="0" marR="0">
                        <a:spcBef>
                          <a:spcPts val="0"/>
                        </a:spcBef>
                        <a:spcAft>
                          <a:spcPts val="0"/>
                        </a:spcAft>
                      </a:pPr>
                      <a:r>
                        <a:rPr lang="en-US" sz="2000" dirty="0">
                          <a:latin typeface="Calibri"/>
                          <a:ea typeface="Times New Roman"/>
                        </a:rPr>
                        <a:t>1.1.1.4</a:t>
                      </a:r>
                      <a:endParaRPr lang="en-US" sz="2000" dirty="0">
                        <a:latin typeface="Times New Roman"/>
                        <a:ea typeface="Times New Roman"/>
                      </a:endParaRPr>
                    </a:p>
                  </a:txBody>
                  <a:tcPr marL="40640" marR="40640" marT="0" marB="0">
                    <a:lnL>
                      <a:noFill/>
                    </a:lnL>
                    <a:lnR>
                      <a:noFill/>
                    </a:lnR>
                    <a:lnT>
                      <a:noFill/>
                    </a:lnT>
                    <a:lnB>
                      <a:noFill/>
                    </a:lnB>
                    <a:solidFill>
                      <a:schemeClr val="accent3"/>
                    </a:solidFill>
                  </a:tcPr>
                </a:tc>
                <a:tc>
                  <a:txBody>
                    <a:bodyPr/>
                    <a:lstStyle/>
                    <a:p>
                      <a:pPr marL="742950" marR="0" lvl="1" indent="-285750">
                        <a:spcBef>
                          <a:spcPts val="0"/>
                        </a:spcBef>
                        <a:spcAft>
                          <a:spcPts val="0"/>
                        </a:spcAft>
                        <a:buFont typeface="Wingdings"/>
                        <a:buChar char=""/>
                      </a:pPr>
                      <a:r>
                        <a:rPr lang="en-US" sz="2000" dirty="0">
                          <a:latin typeface="Calibri"/>
                          <a:ea typeface="Times New Roman"/>
                        </a:rPr>
                        <a:t>Receive all transportation carriers response to RFP</a:t>
                      </a:r>
                      <a:endParaRPr lang="en-US" sz="2000" dirty="0">
                        <a:latin typeface="Times New Roman"/>
                        <a:ea typeface="Times New Roman"/>
                      </a:endParaRPr>
                    </a:p>
                  </a:txBody>
                  <a:tcPr marL="40640" marR="40640" marT="0" marB="0">
                    <a:lnL>
                      <a:noFill/>
                    </a:lnL>
                    <a:lnR>
                      <a:noFill/>
                    </a:lnR>
                    <a:lnT>
                      <a:noFill/>
                    </a:lnT>
                    <a:lnB>
                      <a:noFill/>
                    </a:lnB>
                    <a:solidFill>
                      <a:schemeClr val="accent3"/>
                    </a:solidFill>
                  </a:tcPr>
                </a:tc>
              </a:tr>
              <a:tr h="118292">
                <a:tc>
                  <a:txBody>
                    <a:bodyPr/>
                    <a:lstStyle/>
                    <a:p>
                      <a:pPr marL="0" marR="0">
                        <a:spcBef>
                          <a:spcPts val="0"/>
                        </a:spcBef>
                        <a:spcAft>
                          <a:spcPts val="0"/>
                        </a:spcAft>
                      </a:pPr>
                      <a:r>
                        <a:rPr lang="en-US" sz="2000" b="1">
                          <a:solidFill>
                            <a:srgbClr val="FFFFFF"/>
                          </a:solidFill>
                          <a:latin typeface="Calibri"/>
                          <a:ea typeface="Times New Roman"/>
                        </a:rPr>
                        <a:t>      Level 4</a:t>
                      </a:r>
                      <a:endParaRPr lang="en-US" sz="2000">
                        <a:latin typeface="Times New Roman"/>
                        <a:ea typeface="Times New Roman"/>
                      </a:endParaRPr>
                    </a:p>
                  </a:txBody>
                  <a:tcPr marL="40640" marR="40640" marT="0" marB="0">
                    <a:lnL>
                      <a:noFill/>
                    </a:lnL>
                    <a:lnR>
                      <a:noFill/>
                    </a:lnR>
                    <a:lnT>
                      <a:noFill/>
                    </a:lnT>
                    <a:lnB>
                      <a:noFill/>
                    </a:lnB>
                    <a:solidFill>
                      <a:srgbClr val="4F81BD"/>
                    </a:solidFill>
                  </a:tcPr>
                </a:tc>
                <a:tc>
                  <a:txBody>
                    <a:bodyPr/>
                    <a:lstStyle/>
                    <a:p>
                      <a:pPr marL="0" marR="0">
                        <a:spcBef>
                          <a:spcPts val="0"/>
                        </a:spcBef>
                        <a:spcAft>
                          <a:spcPts val="0"/>
                        </a:spcAft>
                      </a:pPr>
                      <a:r>
                        <a:rPr lang="en-US" sz="2000" dirty="0">
                          <a:latin typeface="Calibri"/>
                          <a:ea typeface="Times New Roman"/>
                        </a:rPr>
                        <a:t>1.1.1.5</a:t>
                      </a:r>
                      <a:endParaRPr lang="en-US" sz="2000" dirty="0">
                        <a:latin typeface="Times New Roman"/>
                        <a:ea typeface="Times New Roman"/>
                      </a:endParaRPr>
                    </a:p>
                  </a:txBody>
                  <a:tcPr marL="40640" marR="40640" marT="0" marB="0">
                    <a:lnL>
                      <a:noFill/>
                    </a:lnL>
                    <a:lnR>
                      <a:noFill/>
                    </a:lnR>
                    <a:lnT>
                      <a:noFill/>
                    </a:lnT>
                    <a:lnB>
                      <a:noFill/>
                    </a:lnB>
                    <a:solidFill>
                      <a:schemeClr val="accent1">
                        <a:lumMod val="75000"/>
                      </a:schemeClr>
                    </a:solidFill>
                  </a:tcPr>
                </a:tc>
                <a:tc>
                  <a:txBody>
                    <a:bodyPr/>
                    <a:lstStyle/>
                    <a:p>
                      <a:pPr marL="742950" marR="0" lvl="1" indent="-285750">
                        <a:spcBef>
                          <a:spcPts val="0"/>
                        </a:spcBef>
                        <a:spcAft>
                          <a:spcPts val="0"/>
                        </a:spcAft>
                        <a:buFont typeface="Wingdings"/>
                        <a:buChar char=""/>
                      </a:pPr>
                      <a:r>
                        <a:rPr lang="en-US" sz="2000" dirty="0">
                          <a:latin typeface="Calibri"/>
                          <a:ea typeface="Times New Roman"/>
                        </a:rPr>
                        <a:t>Select RFP</a:t>
                      </a:r>
                      <a:endParaRPr lang="en-US" sz="2000" dirty="0">
                        <a:latin typeface="Times New Roman"/>
                        <a:ea typeface="Times New Roman"/>
                      </a:endParaRPr>
                    </a:p>
                  </a:txBody>
                  <a:tcPr marL="40640" marR="40640" marT="0" marB="0">
                    <a:lnL>
                      <a:noFill/>
                    </a:lnL>
                    <a:lnR>
                      <a:noFill/>
                    </a:lnR>
                    <a:lnT>
                      <a:noFill/>
                    </a:lnT>
                    <a:lnB>
                      <a:noFill/>
                    </a:lnB>
                    <a:solidFill>
                      <a:schemeClr val="accent1">
                        <a:lumMod val="75000"/>
                      </a:schemeClr>
                    </a:solidFill>
                  </a:tcPr>
                </a:tc>
              </a:tr>
              <a:tr h="118292">
                <a:tc>
                  <a:txBody>
                    <a:bodyPr/>
                    <a:lstStyle/>
                    <a:p>
                      <a:pPr marL="0" marR="0">
                        <a:spcBef>
                          <a:spcPts val="0"/>
                        </a:spcBef>
                        <a:spcAft>
                          <a:spcPts val="0"/>
                        </a:spcAft>
                      </a:pPr>
                      <a:r>
                        <a:rPr lang="en-US" sz="2000" b="1">
                          <a:solidFill>
                            <a:srgbClr val="FFFFFF"/>
                          </a:solidFill>
                          <a:latin typeface="Calibri"/>
                          <a:ea typeface="Times New Roman"/>
                        </a:rPr>
                        <a:t>      Level 4</a:t>
                      </a:r>
                      <a:endParaRPr lang="en-US" sz="2000">
                        <a:latin typeface="Times New Roman"/>
                        <a:ea typeface="Times New Roman"/>
                      </a:endParaRPr>
                    </a:p>
                  </a:txBody>
                  <a:tcPr marL="40640" marR="40640" marT="0" marB="0">
                    <a:lnL>
                      <a:noFill/>
                    </a:lnL>
                    <a:lnR>
                      <a:noFill/>
                    </a:lnR>
                    <a:lnT>
                      <a:noFill/>
                    </a:lnT>
                    <a:lnB>
                      <a:noFill/>
                    </a:lnB>
                    <a:solidFill>
                      <a:srgbClr val="4F81BD"/>
                    </a:solidFill>
                  </a:tcPr>
                </a:tc>
                <a:tc>
                  <a:txBody>
                    <a:bodyPr/>
                    <a:lstStyle/>
                    <a:p>
                      <a:pPr marL="0" marR="0">
                        <a:spcBef>
                          <a:spcPts val="0"/>
                        </a:spcBef>
                        <a:spcAft>
                          <a:spcPts val="0"/>
                        </a:spcAft>
                      </a:pPr>
                      <a:r>
                        <a:rPr lang="en-US" sz="2000" dirty="0">
                          <a:latin typeface="Calibri"/>
                          <a:ea typeface="Times New Roman"/>
                        </a:rPr>
                        <a:t>1.1.1.6</a:t>
                      </a:r>
                      <a:endParaRPr lang="en-US" sz="2000" dirty="0">
                        <a:latin typeface="Times New Roman"/>
                        <a:ea typeface="Times New Roman"/>
                      </a:endParaRPr>
                    </a:p>
                  </a:txBody>
                  <a:tcPr marL="40640" marR="40640" marT="0" marB="0">
                    <a:lnL>
                      <a:noFill/>
                    </a:lnL>
                    <a:lnR>
                      <a:noFill/>
                    </a:lnR>
                    <a:lnT>
                      <a:noFill/>
                    </a:lnT>
                    <a:lnB>
                      <a:noFill/>
                    </a:lnB>
                    <a:solidFill>
                      <a:schemeClr val="accent3"/>
                    </a:solidFill>
                  </a:tcPr>
                </a:tc>
                <a:tc>
                  <a:txBody>
                    <a:bodyPr/>
                    <a:lstStyle/>
                    <a:p>
                      <a:pPr marL="742950" marR="0" lvl="1" indent="-285750">
                        <a:spcBef>
                          <a:spcPts val="0"/>
                        </a:spcBef>
                        <a:spcAft>
                          <a:spcPts val="0"/>
                        </a:spcAft>
                        <a:buFont typeface="Wingdings"/>
                        <a:buChar char=""/>
                      </a:pPr>
                      <a:r>
                        <a:rPr lang="en-US" sz="2000" dirty="0">
                          <a:latin typeface="Calibri"/>
                          <a:ea typeface="Times New Roman"/>
                        </a:rPr>
                        <a:t>Send 2nd RFP to down selects</a:t>
                      </a:r>
                      <a:endParaRPr lang="en-US" sz="2000" dirty="0">
                        <a:latin typeface="Times New Roman"/>
                        <a:ea typeface="Times New Roman"/>
                      </a:endParaRPr>
                    </a:p>
                  </a:txBody>
                  <a:tcPr marL="40640" marR="40640" marT="0" marB="0">
                    <a:lnL>
                      <a:noFill/>
                    </a:lnL>
                    <a:lnR>
                      <a:noFill/>
                    </a:lnR>
                    <a:lnT>
                      <a:noFill/>
                    </a:lnT>
                    <a:lnB>
                      <a:noFill/>
                    </a:lnB>
                    <a:solidFill>
                      <a:schemeClr val="accent3"/>
                    </a:solidFill>
                  </a:tcPr>
                </a:tc>
              </a:tr>
              <a:tr h="118292">
                <a:tc>
                  <a:txBody>
                    <a:bodyPr/>
                    <a:lstStyle/>
                    <a:p>
                      <a:pPr marL="0" marR="0">
                        <a:spcBef>
                          <a:spcPts val="0"/>
                        </a:spcBef>
                        <a:spcAft>
                          <a:spcPts val="0"/>
                        </a:spcAft>
                      </a:pPr>
                      <a:r>
                        <a:rPr lang="en-US" sz="2000" b="1">
                          <a:solidFill>
                            <a:srgbClr val="FFFFFF"/>
                          </a:solidFill>
                          <a:latin typeface="Calibri"/>
                          <a:ea typeface="Times New Roman"/>
                        </a:rPr>
                        <a:t>      Level 4</a:t>
                      </a:r>
                      <a:endParaRPr lang="en-US" sz="2000">
                        <a:latin typeface="Times New Roman"/>
                        <a:ea typeface="Times New Roman"/>
                      </a:endParaRPr>
                    </a:p>
                  </a:txBody>
                  <a:tcPr marL="40640" marR="40640" marT="0" marB="0">
                    <a:lnL>
                      <a:noFill/>
                    </a:lnL>
                    <a:lnR>
                      <a:noFill/>
                    </a:lnR>
                    <a:lnT>
                      <a:noFill/>
                    </a:lnT>
                    <a:lnB>
                      <a:noFill/>
                    </a:lnB>
                    <a:solidFill>
                      <a:srgbClr val="4F81BD"/>
                    </a:solidFill>
                  </a:tcPr>
                </a:tc>
                <a:tc>
                  <a:txBody>
                    <a:bodyPr/>
                    <a:lstStyle/>
                    <a:p>
                      <a:pPr marL="0" marR="0">
                        <a:spcBef>
                          <a:spcPts val="0"/>
                        </a:spcBef>
                        <a:spcAft>
                          <a:spcPts val="0"/>
                        </a:spcAft>
                      </a:pPr>
                      <a:r>
                        <a:rPr lang="en-US" sz="2000" dirty="0">
                          <a:latin typeface="Calibri"/>
                          <a:ea typeface="Times New Roman"/>
                        </a:rPr>
                        <a:t>1.1.1.7</a:t>
                      </a:r>
                      <a:endParaRPr lang="en-US" sz="2000" dirty="0">
                        <a:latin typeface="Times New Roman"/>
                        <a:ea typeface="Times New Roman"/>
                      </a:endParaRPr>
                    </a:p>
                  </a:txBody>
                  <a:tcPr marL="40640" marR="40640" marT="0" marB="0">
                    <a:lnL>
                      <a:noFill/>
                    </a:lnL>
                    <a:lnR>
                      <a:noFill/>
                    </a:lnR>
                    <a:lnT>
                      <a:noFill/>
                    </a:lnT>
                    <a:lnB>
                      <a:noFill/>
                    </a:lnB>
                    <a:solidFill>
                      <a:schemeClr val="accent1">
                        <a:lumMod val="75000"/>
                      </a:schemeClr>
                    </a:solidFill>
                  </a:tcPr>
                </a:tc>
                <a:tc>
                  <a:txBody>
                    <a:bodyPr/>
                    <a:lstStyle/>
                    <a:p>
                      <a:pPr marL="742950" marR="0" lvl="1" indent="-285750">
                        <a:spcBef>
                          <a:spcPts val="0"/>
                        </a:spcBef>
                        <a:spcAft>
                          <a:spcPts val="0"/>
                        </a:spcAft>
                        <a:buFont typeface="Wingdings"/>
                        <a:buChar char=""/>
                      </a:pPr>
                      <a:r>
                        <a:rPr lang="en-US" sz="2000" dirty="0">
                          <a:latin typeface="Calibri"/>
                          <a:ea typeface="Times New Roman"/>
                        </a:rPr>
                        <a:t>Receive RFP response from down selects</a:t>
                      </a:r>
                      <a:endParaRPr lang="en-US" sz="2000" dirty="0">
                        <a:latin typeface="Times New Roman"/>
                        <a:ea typeface="Times New Roman"/>
                      </a:endParaRPr>
                    </a:p>
                  </a:txBody>
                  <a:tcPr marL="40640" marR="40640" marT="0" marB="0">
                    <a:lnL>
                      <a:noFill/>
                    </a:lnL>
                    <a:lnR>
                      <a:noFill/>
                    </a:lnR>
                    <a:lnT>
                      <a:noFill/>
                    </a:lnT>
                    <a:lnB>
                      <a:noFill/>
                    </a:lnB>
                    <a:solidFill>
                      <a:schemeClr val="accent1">
                        <a:lumMod val="75000"/>
                      </a:schemeClr>
                    </a:solidFill>
                  </a:tcPr>
                </a:tc>
              </a:tr>
              <a:tr h="118292">
                <a:tc>
                  <a:txBody>
                    <a:bodyPr/>
                    <a:lstStyle/>
                    <a:p>
                      <a:pPr marL="0" marR="0">
                        <a:spcBef>
                          <a:spcPts val="0"/>
                        </a:spcBef>
                        <a:spcAft>
                          <a:spcPts val="0"/>
                        </a:spcAft>
                      </a:pPr>
                      <a:r>
                        <a:rPr lang="en-US" sz="2000" b="1">
                          <a:solidFill>
                            <a:srgbClr val="FFFFFF"/>
                          </a:solidFill>
                          <a:latin typeface="Calibri"/>
                          <a:ea typeface="Times New Roman"/>
                        </a:rPr>
                        <a:t>      Level 4</a:t>
                      </a:r>
                      <a:endParaRPr lang="en-US" sz="2000">
                        <a:latin typeface="Times New Roman"/>
                        <a:ea typeface="Times New Roman"/>
                      </a:endParaRPr>
                    </a:p>
                  </a:txBody>
                  <a:tcPr marL="40640" marR="40640" marT="0" marB="0">
                    <a:lnL>
                      <a:noFill/>
                    </a:lnL>
                    <a:lnR>
                      <a:noFill/>
                    </a:lnR>
                    <a:lnT>
                      <a:noFill/>
                    </a:lnT>
                    <a:lnB>
                      <a:noFill/>
                    </a:lnB>
                    <a:solidFill>
                      <a:srgbClr val="4F81BD"/>
                    </a:solidFill>
                  </a:tcPr>
                </a:tc>
                <a:tc>
                  <a:txBody>
                    <a:bodyPr/>
                    <a:lstStyle/>
                    <a:p>
                      <a:pPr marL="0" marR="0">
                        <a:spcBef>
                          <a:spcPts val="0"/>
                        </a:spcBef>
                        <a:spcAft>
                          <a:spcPts val="0"/>
                        </a:spcAft>
                      </a:pPr>
                      <a:r>
                        <a:rPr lang="en-US" sz="2000" dirty="0">
                          <a:latin typeface="Calibri"/>
                          <a:ea typeface="Times New Roman"/>
                        </a:rPr>
                        <a:t>1.1.1.8</a:t>
                      </a:r>
                      <a:endParaRPr lang="en-US" sz="2000" dirty="0">
                        <a:latin typeface="Times New Roman"/>
                        <a:ea typeface="Times New Roman"/>
                      </a:endParaRPr>
                    </a:p>
                  </a:txBody>
                  <a:tcPr marL="40640" marR="40640" marT="0" marB="0">
                    <a:lnL>
                      <a:noFill/>
                    </a:lnL>
                    <a:lnR>
                      <a:noFill/>
                    </a:lnR>
                    <a:lnT>
                      <a:noFill/>
                    </a:lnT>
                    <a:lnB>
                      <a:noFill/>
                    </a:lnB>
                    <a:solidFill>
                      <a:schemeClr val="accent3"/>
                    </a:solidFill>
                  </a:tcPr>
                </a:tc>
                <a:tc>
                  <a:txBody>
                    <a:bodyPr/>
                    <a:lstStyle/>
                    <a:p>
                      <a:pPr marL="742950" marR="0" lvl="1" indent="-285750">
                        <a:spcBef>
                          <a:spcPts val="0"/>
                        </a:spcBef>
                        <a:spcAft>
                          <a:spcPts val="0"/>
                        </a:spcAft>
                        <a:buFont typeface="Wingdings"/>
                        <a:buChar char=""/>
                      </a:pPr>
                      <a:r>
                        <a:rPr lang="en-US" sz="2000" dirty="0">
                          <a:latin typeface="Calibri"/>
                          <a:ea typeface="Times New Roman"/>
                        </a:rPr>
                        <a:t>Final Cut selection</a:t>
                      </a:r>
                      <a:endParaRPr lang="en-US" sz="2000" dirty="0">
                        <a:latin typeface="Times New Roman"/>
                        <a:ea typeface="Times New Roman"/>
                      </a:endParaRPr>
                    </a:p>
                  </a:txBody>
                  <a:tcPr marL="40640" marR="40640" marT="0" marB="0">
                    <a:lnL>
                      <a:noFill/>
                    </a:lnL>
                    <a:lnR>
                      <a:noFill/>
                    </a:lnR>
                    <a:lnT>
                      <a:noFill/>
                    </a:lnT>
                    <a:lnB>
                      <a:noFill/>
                    </a:lnB>
                    <a:solidFill>
                      <a:schemeClr val="accent3"/>
                    </a:solidFill>
                  </a:tcPr>
                </a:tc>
              </a:tr>
              <a:tr h="118292">
                <a:tc>
                  <a:txBody>
                    <a:bodyPr/>
                    <a:lstStyle/>
                    <a:p>
                      <a:pPr marL="0" marR="0">
                        <a:spcBef>
                          <a:spcPts val="0"/>
                        </a:spcBef>
                        <a:spcAft>
                          <a:spcPts val="0"/>
                        </a:spcAft>
                      </a:pPr>
                      <a:r>
                        <a:rPr lang="en-US" sz="2000" b="1">
                          <a:solidFill>
                            <a:srgbClr val="FFFFFF"/>
                          </a:solidFill>
                          <a:latin typeface="Calibri"/>
                          <a:ea typeface="Times New Roman"/>
                        </a:rPr>
                        <a:t>      Level 4</a:t>
                      </a:r>
                      <a:endParaRPr lang="en-US" sz="2000">
                        <a:latin typeface="Times New Roman"/>
                        <a:ea typeface="Times New Roman"/>
                      </a:endParaRPr>
                    </a:p>
                  </a:txBody>
                  <a:tcPr marL="40640" marR="40640" marT="0" marB="0">
                    <a:lnL>
                      <a:noFill/>
                    </a:lnL>
                    <a:lnR>
                      <a:noFill/>
                    </a:lnR>
                    <a:lnT>
                      <a:noFill/>
                    </a:lnT>
                    <a:lnB>
                      <a:noFill/>
                    </a:lnB>
                    <a:solidFill>
                      <a:srgbClr val="4F81BD"/>
                    </a:solidFill>
                  </a:tcPr>
                </a:tc>
                <a:tc>
                  <a:txBody>
                    <a:bodyPr/>
                    <a:lstStyle/>
                    <a:p>
                      <a:pPr marL="0" marR="0">
                        <a:spcBef>
                          <a:spcPts val="0"/>
                        </a:spcBef>
                        <a:spcAft>
                          <a:spcPts val="0"/>
                        </a:spcAft>
                      </a:pPr>
                      <a:r>
                        <a:rPr lang="en-US" sz="2000" dirty="0">
                          <a:latin typeface="Calibri"/>
                          <a:ea typeface="Times New Roman"/>
                        </a:rPr>
                        <a:t>1.1.1.9</a:t>
                      </a:r>
                      <a:endParaRPr lang="en-US" sz="2000" dirty="0">
                        <a:latin typeface="Times New Roman"/>
                        <a:ea typeface="Times New Roman"/>
                      </a:endParaRPr>
                    </a:p>
                  </a:txBody>
                  <a:tcPr marL="40640" marR="40640" marT="0" marB="0">
                    <a:lnL>
                      <a:noFill/>
                    </a:lnL>
                    <a:lnR>
                      <a:noFill/>
                    </a:lnR>
                    <a:lnT>
                      <a:noFill/>
                    </a:lnT>
                    <a:lnB>
                      <a:noFill/>
                    </a:lnB>
                    <a:solidFill>
                      <a:schemeClr val="accent1">
                        <a:lumMod val="75000"/>
                      </a:schemeClr>
                    </a:solidFill>
                  </a:tcPr>
                </a:tc>
                <a:tc>
                  <a:txBody>
                    <a:bodyPr/>
                    <a:lstStyle/>
                    <a:p>
                      <a:pPr marL="742950" marR="0" lvl="1" indent="-285750">
                        <a:spcBef>
                          <a:spcPts val="0"/>
                        </a:spcBef>
                        <a:spcAft>
                          <a:spcPts val="0"/>
                        </a:spcAft>
                        <a:buFont typeface="Wingdings"/>
                        <a:buChar char=""/>
                      </a:pPr>
                      <a:r>
                        <a:rPr lang="en-US" sz="2000" dirty="0">
                          <a:latin typeface="Calibri"/>
                          <a:ea typeface="Times New Roman"/>
                        </a:rPr>
                        <a:t>Interviews</a:t>
                      </a:r>
                      <a:endParaRPr lang="en-US" sz="2000" dirty="0">
                        <a:latin typeface="Times New Roman"/>
                        <a:ea typeface="Times New Roman"/>
                      </a:endParaRPr>
                    </a:p>
                  </a:txBody>
                  <a:tcPr marL="40640" marR="40640" marT="0" marB="0">
                    <a:lnL>
                      <a:noFill/>
                    </a:lnL>
                    <a:lnR>
                      <a:noFill/>
                    </a:lnR>
                    <a:lnT>
                      <a:noFill/>
                    </a:lnT>
                    <a:lnB>
                      <a:noFill/>
                    </a:lnB>
                    <a:solidFill>
                      <a:schemeClr val="accent1">
                        <a:lumMod val="75000"/>
                      </a:schemeClr>
                    </a:solidFill>
                  </a:tcPr>
                </a:tc>
              </a:tr>
              <a:tr h="118292">
                <a:tc>
                  <a:txBody>
                    <a:bodyPr/>
                    <a:lstStyle/>
                    <a:p>
                      <a:pPr marL="0" marR="0">
                        <a:spcBef>
                          <a:spcPts val="0"/>
                        </a:spcBef>
                        <a:spcAft>
                          <a:spcPts val="0"/>
                        </a:spcAft>
                      </a:pPr>
                      <a:r>
                        <a:rPr lang="en-US" sz="2000" b="1">
                          <a:solidFill>
                            <a:srgbClr val="FFFFFF"/>
                          </a:solidFill>
                          <a:latin typeface="Calibri"/>
                          <a:ea typeface="Times New Roman"/>
                        </a:rPr>
                        <a:t>      Level 4</a:t>
                      </a:r>
                      <a:endParaRPr lang="en-US" sz="2000">
                        <a:latin typeface="Times New Roman"/>
                        <a:ea typeface="Times New Roman"/>
                      </a:endParaRPr>
                    </a:p>
                  </a:txBody>
                  <a:tcPr marL="40640" marR="40640" marT="0" marB="0">
                    <a:lnL>
                      <a:noFill/>
                    </a:lnL>
                    <a:lnR>
                      <a:noFill/>
                    </a:lnR>
                    <a:lnT>
                      <a:noFill/>
                    </a:lnT>
                    <a:lnB>
                      <a:noFill/>
                    </a:lnB>
                    <a:solidFill>
                      <a:srgbClr val="4F81BD"/>
                    </a:solidFill>
                  </a:tcPr>
                </a:tc>
                <a:tc>
                  <a:txBody>
                    <a:bodyPr/>
                    <a:lstStyle/>
                    <a:p>
                      <a:pPr marL="0" marR="0">
                        <a:spcBef>
                          <a:spcPts val="0"/>
                        </a:spcBef>
                        <a:spcAft>
                          <a:spcPts val="0"/>
                        </a:spcAft>
                      </a:pPr>
                      <a:r>
                        <a:rPr lang="en-US" sz="2000" dirty="0">
                          <a:latin typeface="Calibri"/>
                          <a:ea typeface="Times New Roman"/>
                        </a:rPr>
                        <a:t>1.1.1.10</a:t>
                      </a:r>
                      <a:endParaRPr lang="en-US" sz="2000" dirty="0">
                        <a:latin typeface="Times New Roman"/>
                        <a:ea typeface="Times New Roman"/>
                      </a:endParaRPr>
                    </a:p>
                  </a:txBody>
                  <a:tcPr marL="40640" marR="40640" marT="0" marB="0">
                    <a:lnL>
                      <a:noFill/>
                    </a:lnL>
                    <a:lnR>
                      <a:noFill/>
                    </a:lnR>
                    <a:lnT>
                      <a:noFill/>
                    </a:lnT>
                    <a:lnB>
                      <a:noFill/>
                    </a:lnB>
                    <a:solidFill>
                      <a:schemeClr val="accent3"/>
                    </a:solidFill>
                  </a:tcPr>
                </a:tc>
                <a:tc>
                  <a:txBody>
                    <a:bodyPr/>
                    <a:lstStyle/>
                    <a:p>
                      <a:pPr marL="742950" marR="0" lvl="1" indent="-285750">
                        <a:spcBef>
                          <a:spcPts val="0"/>
                        </a:spcBef>
                        <a:spcAft>
                          <a:spcPts val="0"/>
                        </a:spcAft>
                        <a:buFont typeface="Wingdings"/>
                        <a:buChar char=""/>
                      </a:pPr>
                      <a:r>
                        <a:rPr lang="en-US" sz="2000" dirty="0">
                          <a:latin typeface="Calibri"/>
                          <a:ea typeface="Times New Roman"/>
                        </a:rPr>
                        <a:t>Selection of the transportation carrier</a:t>
                      </a:r>
                      <a:endParaRPr lang="en-US" sz="2000" dirty="0">
                        <a:latin typeface="Times New Roman"/>
                        <a:ea typeface="Times New Roman"/>
                      </a:endParaRPr>
                    </a:p>
                  </a:txBody>
                  <a:tcPr marL="40640" marR="40640" marT="0" marB="0">
                    <a:lnL>
                      <a:noFill/>
                    </a:lnL>
                    <a:lnR>
                      <a:noFill/>
                    </a:lnR>
                    <a:lnT>
                      <a:noFill/>
                    </a:lnT>
                    <a:lnB>
                      <a:noFill/>
                    </a:lnB>
                    <a:solidFill>
                      <a:schemeClr val="accent3"/>
                    </a:solidFill>
                  </a:tcPr>
                </a:tc>
              </a:tr>
              <a:tr h="118292">
                <a:tc>
                  <a:txBody>
                    <a:bodyPr/>
                    <a:lstStyle/>
                    <a:p>
                      <a:pPr marL="0" marR="0">
                        <a:spcBef>
                          <a:spcPts val="0"/>
                        </a:spcBef>
                        <a:spcAft>
                          <a:spcPts val="0"/>
                        </a:spcAft>
                      </a:pPr>
                      <a:r>
                        <a:rPr lang="en-US" sz="2000" b="1">
                          <a:solidFill>
                            <a:srgbClr val="FFFFFF"/>
                          </a:solidFill>
                          <a:latin typeface="Calibri"/>
                          <a:ea typeface="Times New Roman"/>
                        </a:rPr>
                        <a:t>      Level 4</a:t>
                      </a:r>
                      <a:endParaRPr lang="en-US" sz="2000">
                        <a:latin typeface="Times New Roman"/>
                        <a:ea typeface="Times New Roman"/>
                      </a:endParaRPr>
                    </a:p>
                  </a:txBody>
                  <a:tcPr marL="40640" marR="40640" marT="0" marB="0">
                    <a:lnL>
                      <a:noFill/>
                    </a:lnL>
                    <a:lnR>
                      <a:noFill/>
                    </a:lnR>
                    <a:lnT>
                      <a:noFill/>
                    </a:lnT>
                    <a:lnB>
                      <a:noFill/>
                    </a:lnB>
                    <a:solidFill>
                      <a:srgbClr val="4F81BD"/>
                    </a:solidFill>
                  </a:tcPr>
                </a:tc>
                <a:tc>
                  <a:txBody>
                    <a:bodyPr/>
                    <a:lstStyle/>
                    <a:p>
                      <a:pPr marL="0" marR="0">
                        <a:spcBef>
                          <a:spcPts val="0"/>
                        </a:spcBef>
                        <a:spcAft>
                          <a:spcPts val="0"/>
                        </a:spcAft>
                      </a:pPr>
                      <a:r>
                        <a:rPr lang="en-US" sz="2000" dirty="0">
                          <a:latin typeface="Calibri"/>
                          <a:ea typeface="Times New Roman"/>
                        </a:rPr>
                        <a:t>1.1.1.11</a:t>
                      </a:r>
                      <a:endParaRPr lang="en-US" sz="2000" dirty="0">
                        <a:latin typeface="Times New Roman"/>
                        <a:ea typeface="Times New Roman"/>
                      </a:endParaRPr>
                    </a:p>
                  </a:txBody>
                  <a:tcPr marL="40640" marR="40640" marT="0" marB="0">
                    <a:lnL>
                      <a:noFill/>
                    </a:lnL>
                    <a:lnR>
                      <a:noFill/>
                    </a:lnR>
                    <a:lnT>
                      <a:noFill/>
                    </a:lnT>
                    <a:lnB>
                      <a:noFill/>
                    </a:lnB>
                    <a:solidFill>
                      <a:schemeClr val="accent1">
                        <a:lumMod val="75000"/>
                      </a:schemeClr>
                    </a:solidFill>
                  </a:tcPr>
                </a:tc>
                <a:tc>
                  <a:txBody>
                    <a:bodyPr/>
                    <a:lstStyle/>
                    <a:p>
                      <a:pPr marL="742950" marR="0" lvl="1" indent="-285750">
                        <a:spcBef>
                          <a:spcPts val="0"/>
                        </a:spcBef>
                        <a:spcAft>
                          <a:spcPts val="0"/>
                        </a:spcAft>
                        <a:buFont typeface="Wingdings"/>
                        <a:buChar char=""/>
                      </a:pPr>
                      <a:r>
                        <a:rPr lang="en-US" sz="2000" dirty="0">
                          <a:latin typeface="Calibri"/>
                          <a:ea typeface="Times New Roman"/>
                        </a:rPr>
                        <a:t>Transportation carrier Award</a:t>
                      </a:r>
                      <a:endParaRPr lang="en-US" sz="2000" dirty="0">
                        <a:latin typeface="Times New Roman"/>
                        <a:ea typeface="Times New Roman"/>
                      </a:endParaRPr>
                    </a:p>
                  </a:txBody>
                  <a:tcPr marL="40640" marR="40640" marT="0" marB="0">
                    <a:lnL>
                      <a:noFill/>
                    </a:lnL>
                    <a:lnR>
                      <a:noFill/>
                    </a:lnR>
                    <a:lnT>
                      <a:noFill/>
                    </a:lnT>
                    <a:lnB>
                      <a:noFill/>
                    </a:lnB>
                    <a:solidFill>
                      <a:schemeClr val="accent1">
                        <a:lumMod val="75000"/>
                      </a:schemeClr>
                    </a:solidFill>
                  </a:tcPr>
                </a:tc>
              </a:tr>
            </a:tbl>
          </a:graphicData>
        </a:graphic>
      </p:graphicFrame>
    </p:spTree>
    <p:extLst>
      <p:ext uri="{BB962C8B-B14F-4D97-AF65-F5344CB8AC3E}">
        <p14:creationId xmlns:p14="http://schemas.microsoft.com/office/powerpoint/2010/main" val="3107453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Life-span WBS</a:t>
            </a:r>
            <a:endParaRPr lang="en-US" dirty="0"/>
          </a:p>
        </p:txBody>
      </p:sp>
      <p:sp>
        <p:nvSpPr>
          <p:cNvPr id="3" name="Content Placeholder 2"/>
          <p:cNvSpPr>
            <a:spLocks noGrp="1"/>
          </p:cNvSpPr>
          <p:nvPr>
            <p:ph idx="1"/>
          </p:nvPr>
        </p:nvSpPr>
        <p:spPr/>
        <p:txBody>
          <a:bodyPr/>
          <a:lstStyle/>
          <a:p>
            <a:pPr lvl="1">
              <a:buFont typeface="Wingdings" panose="05000000000000000000" pitchFamily="2" charset="2"/>
              <a:buChar char="§"/>
            </a:pPr>
            <a:r>
              <a:rPr lang="en-US" sz="2400" dirty="0"/>
              <a:t>Take into account the project process for a particular type of project.</a:t>
            </a:r>
          </a:p>
          <a:p>
            <a:pPr lvl="1">
              <a:buFont typeface="Wingdings" panose="05000000000000000000" pitchFamily="2" charset="2"/>
              <a:buChar char="§"/>
            </a:pPr>
            <a:r>
              <a:rPr lang="en-US" sz="2400" dirty="0"/>
              <a:t>The major phases of either the traditional or iterative SDLC can be used as Level 2 with the title of the project as Level 1. </a:t>
            </a:r>
          </a:p>
          <a:p>
            <a:pPr lvl="1">
              <a:buFont typeface="Wingdings" panose="05000000000000000000" pitchFamily="2" charset="2"/>
              <a:buChar char="§"/>
            </a:pPr>
            <a:r>
              <a:rPr lang="en-US" sz="2400" dirty="0"/>
              <a:t>Follow the previously described delivery-based structure method.</a:t>
            </a:r>
          </a:p>
          <a:p>
            <a:endParaRPr lang="en-US" dirty="0"/>
          </a:p>
        </p:txBody>
      </p:sp>
    </p:spTree>
    <p:extLst>
      <p:ext uri="{BB962C8B-B14F-4D97-AF65-F5344CB8AC3E}">
        <p14:creationId xmlns:p14="http://schemas.microsoft.com/office/powerpoint/2010/main" val="193970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Life-span WBS</a:t>
            </a:r>
            <a:endParaRPr lang="en-US" dirty="0"/>
          </a:p>
        </p:txBody>
      </p:sp>
      <p:pic>
        <p:nvPicPr>
          <p:cNvPr id="4" name="Picture 2"/>
          <p:cNvPicPr>
            <a:picLocks noChangeAspect="1" noChangeArrowheads="1"/>
          </p:cNvPicPr>
          <p:nvPr/>
        </p:nvPicPr>
        <p:blipFill>
          <a:blip r:embed="rId2"/>
          <a:srcRect/>
          <a:stretch>
            <a:fillRect/>
          </a:stretch>
        </p:blipFill>
        <p:spPr bwMode="auto">
          <a:xfrm>
            <a:off x="1282760" y="1853248"/>
            <a:ext cx="8609013" cy="4730750"/>
          </a:xfrm>
          <a:prstGeom prst="rect">
            <a:avLst/>
          </a:prstGeom>
          <a:noFill/>
          <a:ln w="9525">
            <a:noFill/>
            <a:miter lim="800000"/>
            <a:headEnd/>
            <a:tailEnd/>
          </a:ln>
        </p:spPr>
      </p:pic>
    </p:spTree>
    <p:extLst>
      <p:ext uri="{BB962C8B-B14F-4D97-AF65-F5344CB8AC3E}">
        <p14:creationId xmlns:p14="http://schemas.microsoft.com/office/powerpoint/2010/main" val="3952570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2324609" y="1456367"/>
            <a:ext cx="6662737" cy="4994275"/>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PMBOK Mapping</a:t>
            </a:r>
            <a:endParaRPr lang="en-US" dirty="0"/>
          </a:p>
        </p:txBody>
      </p:sp>
    </p:spTree>
    <p:extLst>
      <p:ext uri="{BB962C8B-B14F-4D97-AF65-F5344CB8AC3E}">
        <p14:creationId xmlns:p14="http://schemas.microsoft.com/office/powerpoint/2010/main" val="1260720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methods of using WBS</a:t>
            </a:r>
            <a:endParaRPr lang="en-US" dirty="0"/>
          </a:p>
        </p:txBody>
      </p:sp>
      <p:sp>
        <p:nvSpPr>
          <p:cNvPr id="4" name="Content Placeholder 3"/>
          <p:cNvSpPr>
            <a:spLocks noGrp="1"/>
          </p:cNvSpPr>
          <p:nvPr>
            <p:ph idx="1"/>
          </p:nvPr>
        </p:nvSpPr>
        <p:spPr/>
        <p:txBody>
          <a:bodyPr/>
          <a:lstStyle/>
          <a:p>
            <a:pPr>
              <a:lnSpc>
                <a:spcPct val="90000"/>
              </a:lnSpc>
            </a:pPr>
            <a:r>
              <a:rPr lang="en-US"/>
              <a:t>Using guidelines: Some organizations, like the DOD, provide guidelines for preparing WBSs</a:t>
            </a:r>
          </a:p>
          <a:p>
            <a:pPr>
              <a:lnSpc>
                <a:spcPct val="90000"/>
              </a:lnSpc>
            </a:pPr>
            <a:r>
              <a:rPr lang="en-US"/>
              <a:t>The </a:t>
            </a:r>
            <a:r>
              <a:rPr lang="en-US" b="1"/>
              <a:t>analogy approach</a:t>
            </a:r>
            <a:r>
              <a:rPr lang="en-US"/>
              <a:t>: Review WBSs of similar projects and tailor to your project</a:t>
            </a:r>
          </a:p>
          <a:p>
            <a:pPr>
              <a:lnSpc>
                <a:spcPct val="90000"/>
              </a:lnSpc>
            </a:pPr>
            <a:r>
              <a:rPr lang="en-US"/>
              <a:t>The </a:t>
            </a:r>
            <a:r>
              <a:rPr lang="en-US" b="1"/>
              <a:t>top-down approach</a:t>
            </a:r>
            <a:r>
              <a:rPr lang="en-US"/>
              <a:t>: Start with the largest items of the project and break them down</a:t>
            </a:r>
          </a:p>
          <a:p>
            <a:pPr>
              <a:lnSpc>
                <a:spcPct val="90000"/>
              </a:lnSpc>
            </a:pPr>
            <a:r>
              <a:rPr lang="en-US"/>
              <a:t>The </a:t>
            </a:r>
            <a:r>
              <a:rPr lang="en-US" b="1"/>
              <a:t>bottom-up approach</a:t>
            </a:r>
            <a:r>
              <a:rPr lang="en-US"/>
              <a:t>: Start with the specific tasks and roll them up</a:t>
            </a:r>
          </a:p>
          <a:p>
            <a:pPr>
              <a:lnSpc>
                <a:spcPct val="90000"/>
              </a:lnSpc>
            </a:pPr>
            <a:r>
              <a:rPr lang="en-US"/>
              <a:t>Mind-mapping approach:  </a:t>
            </a:r>
            <a:r>
              <a:rPr lang="en-US" b="1"/>
              <a:t>Mind mapping </a:t>
            </a:r>
            <a:r>
              <a:rPr lang="en-US"/>
              <a:t>is a technique that uses branches radiating out from a core idea to structure thoughts and ideas</a:t>
            </a:r>
            <a:endParaRPr lang="en-US" dirty="0"/>
          </a:p>
        </p:txBody>
      </p:sp>
    </p:spTree>
    <p:extLst>
      <p:ext uri="{BB962C8B-B14F-4D97-AF65-F5344CB8AC3E}">
        <p14:creationId xmlns:p14="http://schemas.microsoft.com/office/powerpoint/2010/main" val="4197293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WBS Dictionary</a:t>
            </a:r>
            <a:endParaRPr lang="en-US" dirty="0"/>
          </a:p>
        </p:txBody>
      </p:sp>
      <p:sp>
        <p:nvSpPr>
          <p:cNvPr id="3" name="Content Placeholder 2"/>
          <p:cNvSpPr>
            <a:spLocks noGrp="1"/>
          </p:cNvSpPr>
          <p:nvPr>
            <p:ph idx="1"/>
          </p:nvPr>
        </p:nvSpPr>
        <p:spPr/>
        <p:txBody>
          <a:bodyPr/>
          <a:lstStyle/>
          <a:p>
            <a:r>
              <a:rPr lang="en-US" dirty="0">
                <a:latin typeface="Calibri" panose="020F0502020204030204" pitchFamily="34" charset="0"/>
              </a:rPr>
              <a:t>A </a:t>
            </a:r>
            <a:r>
              <a:rPr lang="en-US" b="1" dirty="0">
                <a:latin typeface="Calibri" panose="020F0502020204030204" pitchFamily="34" charset="0"/>
              </a:rPr>
              <a:t>WBS dictionary</a:t>
            </a:r>
            <a:r>
              <a:rPr lang="en-US" dirty="0">
                <a:latin typeface="Calibri" panose="020F0502020204030204" pitchFamily="34" charset="0"/>
              </a:rPr>
              <a:t> is a document that describes detailed information about each WBS </a:t>
            </a:r>
            <a:r>
              <a:rPr lang="en-US" dirty="0" smtClean="0">
                <a:latin typeface="Calibri" pitchFamily="34" charset="0"/>
              </a:rPr>
              <a:t>item</a:t>
            </a:r>
          </a:p>
          <a:p>
            <a:r>
              <a:rPr lang="en-US" dirty="0" smtClean="0">
                <a:latin typeface="Calibri" pitchFamily="34" charset="0"/>
              </a:rPr>
              <a:t>Should </a:t>
            </a:r>
            <a:r>
              <a:rPr lang="en-US" dirty="0">
                <a:latin typeface="Calibri" pitchFamily="34" charset="0"/>
              </a:rPr>
              <a:t>be consulted before commencing any activity in order to ensure that proper standards, procedures, and quality control measures are being </a:t>
            </a:r>
            <a:r>
              <a:rPr lang="en-US" dirty="0" smtClean="0">
                <a:latin typeface="Calibri" pitchFamily="34" charset="0"/>
              </a:rPr>
              <a:t>followed</a:t>
            </a:r>
          </a:p>
          <a:p>
            <a:r>
              <a:rPr lang="en-US" dirty="0" smtClean="0">
                <a:latin typeface="Calibri" pitchFamily="34" charset="0"/>
              </a:rPr>
              <a:t>Many </a:t>
            </a:r>
            <a:r>
              <a:rPr lang="en-US" dirty="0">
                <a:latin typeface="Calibri" pitchFamily="34" charset="0"/>
              </a:rPr>
              <a:t>WBS tasks are vague and must be explained more so people know what to do and can estimate how long it will take and what it will cost to do the </a:t>
            </a:r>
            <a:r>
              <a:rPr lang="en-US" dirty="0" smtClean="0">
                <a:latin typeface="Calibri" pitchFamily="34" charset="0"/>
              </a:rPr>
              <a:t>work</a:t>
            </a:r>
          </a:p>
          <a:p>
            <a:r>
              <a:rPr lang="en-US" dirty="0">
                <a:latin typeface="Calibri" pitchFamily="34" charset="0"/>
              </a:rPr>
              <a:t>Has to be changed whenever the WBS is changed. </a:t>
            </a:r>
          </a:p>
          <a:p>
            <a:endParaRPr lang="en-US" dirty="0">
              <a:latin typeface="Calibri" pitchFamily="34" charset="0"/>
            </a:endParaRPr>
          </a:p>
          <a:p>
            <a:pPr marL="225425" indent="-166688">
              <a:buFont typeface="Arial" charset="0"/>
              <a:buChar char="•"/>
            </a:pPr>
            <a:endParaRPr lang="en-US" dirty="0">
              <a:latin typeface="Calibri" pitchFamily="34" charset="0"/>
            </a:endParaRPr>
          </a:p>
          <a:p>
            <a:endParaRPr lang="en-US" dirty="0"/>
          </a:p>
        </p:txBody>
      </p:sp>
    </p:spTree>
    <p:extLst>
      <p:ext uri="{BB962C8B-B14F-4D97-AF65-F5344CB8AC3E}">
        <p14:creationId xmlns:p14="http://schemas.microsoft.com/office/powerpoint/2010/main" val="2484964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WBS Considerations</a:t>
            </a:r>
            <a:endParaRPr lang="en-US" dirty="0"/>
          </a:p>
        </p:txBody>
      </p:sp>
      <p:sp>
        <p:nvSpPr>
          <p:cNvPr id="4" name="Content Placeholder 3"/>
          <p:cNvSpPr>
            <a:spLocks noGrp="1"/>
          </p:cNvSpPr>
          <p:nvPr>
            <p:ph idx="1"/>
          </p:nvPr>
        </p:nvSpPr>
        <p:spPr/>
        <p:txBody>
          <a:bodyPr>
            <a:normAutofit fontScale="92500" lnSpcReduction="10000"/>
          </a:bodyPr>
          <a:lstStyle/>
          <a:p>
            <a:pPr>
              <a:lnSpc>
                <a:spcPct val="80000"/>
              </a:lnSpc>
            </a:pPr>
            <a:r>
              <a:rPr lang="en-US" dirty="0"/>
              <a:t>A unit of work should appear at only one place in the WBS.</a:t>
            </a:r>
          </a:p>
          <a:p>
            <a:pPr>
              <a:lnSpc>
                <a:spcPct val="80000"/>
              </a:lnSpc>
            </a:pPr>
            <a:r>
              <a:rPr lang="en-US" dirty="0">
                <a:solidFill>
                  <a:schemeClr val="accent3"/>
                </a:solidFill>
              </a:rPr>
              <a:t>The work content of a WBS item is the sum of the WBS items below it</a:t>
            </a:r>
          </a:p>
          <a:p>
            <a:pPr>
              <a:lnSpc>
                <a:spcPct val="80000"/>
              </a:lnSpc>
            </a:pPr>
            <a:r>
              <a:rPr lang="en-US" dirty="0"/>
              <a:t>A WBS item is the responsibility of only one individual, even though many people may be working on it</a:t>
            </a:r>
          </a:p>
          <a:p>
            <a:pPr>
              <a:lnSpc>
                <a:spcPct val="80000"/>
              </a:lnSpc>
            </a:pPr>
            <a:r>
              <a:rPr lang="en-US" dirty="0">
                <a:solidFill>
                  <a:schemeClr val="accent3"/>
                </a:solidFill>
              </a:rPr>
              <a:t>The WBS must be consistent with the way in which work is actually going to be performed; it should serve the project team first, and other purposes only if practical</a:t>
            </a:r>
          </a:p>
          <a:p>
            <a:pPr>
              <a:lnSpc>
                <a:spcPct val="90000"/>
              </a:lnSpc>
            </a:pPr>
            <a:r>
              <a:rPr lang="en-US" dirty="0"/>
              <a:t>Project team members should be involved in developing the WBS to ensure consistency and buy-in</a:t>
            </a:r>
          </a:p>
          <a:p>
            <a:pPr>
              <a:lnSpc>
                <a:spcPct val="90000"/>
              </a:lnSpc>
            </a:pPr>
            <a:r>
              <a:rPr lang="en-US" dirty="0">
                <a:solidFill>
                  <a:schemeClr val="accent3"/>
                </a:solidFill>
              </a:rPr>
              <a:t>Each WBS item must be documented in a WBS dictionary to ensure accurate understanding of the scope of work included and not included in that item</a:t>
            </a:r>
          </a:p>
          <a:p>
            <a:pPr>
              <a:lnSpc>
                <a:spcPct val="90000"/>
              </a:lnSpc>
            </a:pPr>
            <a:r>
              <a:rPr lang="en-US" dirty="0"/>
              <a:t>The WBS must be a flexible tool to accommodate inevitable changes while properly maintaining control of the work content in the project according to the scope statement</a:t>
            </a:r>
            <a:endParaRPr lang="en-US" sz="1800" dirty="0"/>
          </a:p>
          <a:p>
            <a:endParaRPr lang="en-US" dirty="0"/>
          </a:p>
        </p:txBody>
      </p:sp>
    </p:spTree>
    <p:extLst>
      <p:ext uri="{BB962C8B-B14F-4D97-AF65-F5344CB8AC3E}">
        <p14:creationId xmlns:p14="http://schemas.microsoft.com/office/powerpoint/2010/main" val="1985008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Scope</a:t>
            </a:r>
            <a:endParaRPr lang="en-US" dirty="0"/>
          </a:p>
        </p:txBody>
      </p:sp>
      <p:sp>
        <p:nvSpPr>
          <p:cNvPr id="3" name="Content Placeholder 2"/>
          <p:cNvSpPr>
            <a:spLocks noGrp="1"/>
          </p:cNvSpPr>
          <p:nvPr>
            <p:ph idx="1"/>
          </p:nvPr>
        </p:nvSpPr>
        <p:spPr/>
        <p:txBody>
          <a:bodyPr/>
          <a:lstStyle/>
          <a:p>
            <a:pPr>
              <a:lnSpc>
                <a:spcPct val="90000"/>
              </a:lnSpc>
            </a:pPr>
            <a:r>
              <a:rPr lang="en-US" dirty="0"/>
              <a:t>It is very difficult to create a good scope statement and WBS for a project</a:t>
            </a:r>
          </a:p>
          <a:p>
            <a:pPr>
              <a:lnSpc>
                <a:spcPct val="90000"/>
              </a:lnSpc>
            </a:pPr>
            <a:r>
              <a:rPr lang="en-US" dirty="0"/>
              <a:t>It is even more difficult to verify project scope and minimize scope changes</a:t>
            </a:r>
          </a:p>
          <a:p>
            <a:pPr>
              <a:lnSpc>
                <a:spcPct val="90000"/>
              </a:lnSpc>
            </a:pPr>
            <a:r>
              <a:rPr lang="en-US" b="1" dirty="0"/>
              <a:t>Scope validation </a:t>
            </a:r>
            <a:r>
              <a:rPr lang="en-US" dirty="0"/>
              <a:t>involves formal acceptance of the completed project deliverables</a:t>
            </a:r>
          </a:p>
          <a:p>
            <a:pPr>
              <a:lnSpc>
                <a:spcPct val="90000"/>
              </a:lnSpc>
            </a:pPr>
            <a:r>
              <a:rPr lang="en-US" dirty="0"/>
              <a:t>Acceptance is often achieved by a customer inspection and then sign-off on key deliverables</a:t>
            </a:r>
            <a:endParaRPr lang="en-US" sz="1800" dirty="0"/>
          </a:p>
          <a:p>
            <a:endParaRPr lang="en-US" dirty="0"/>
          </a:p>
        </p:txBody>
      </p:sp>
    </p:spTree>
    <p:extLst>
      <p:ext uri="{BB962C8B-B14F-4D97-AF65-F5344CB8AC3E}">
        <p14:creationId xmlns:p14="http://schemas.microsoft.com/office/powerpoint/2010/main" val="1781351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Scope</a:t>
            </a:r>
            <a:endParaRPr lang="en-US" dirty="0"/>
          </a:p>
        </p:txBody>
      </p:sp>
      <p:sp>
        <p:nvSpPr>
          <p:cNvPr id="3" name="Content Placeholder 2"/>
          <p:cNvSpPr>
            <a:spLocks noGrp="1"/>
          </p:cNvSpPr>
          <p:nvPr>
            <p:ph idx="1"/>
          </p:nvPr>
        </p:nvSpPr>
        <p:spPr/>
        <p:txBody>
          <a:bodyPr/>
          <a:lstStyle/>
          <a:p>
            <a:r>
              <a:rPr lang="en-US" dirty="0"/>
              <a:t>Scope control involves controlling changes to the project scope</a:t>
            </a:r>
          </a:p>
          <a:p>
            <a:r>
              <a:rPr lang="en-US" dirty="0"/>
              <a:t>Goals of scope control are to</a:t>
            </a:r>
          </a:p>
          <a:p>
            <a:pPr lvl="1"/>
            <a:r>
              <a:rPr lang="en-US" dirty="0"/>
              <a:t>influence the factors that cause scope changes</a:t>
            </a:r>
          </a:p>
          <a:p>
            <a:pPr lvl="1"/>
            <a:r>
              <a:rPr lang="en-US" dirty="0"/>
              <a:t>assure changes are processed according to procedures developed as part of integrated change control, and</a:t>
            </a:r>
          </a:p>
          <a:p>
            <a:pPr lvl="1"/>
            <a:r>
              <a:rPr lang="en-US" dirty="0"/>
              <a:t>manage changes when they occur</a:t>
            </a:r>
          </a:p>
          <a:p>
            <a:r>
              <a:rPr lang="en-US" b="1" dirty="0"/>
              <a:t>Variance</a:t>
            </a:r>
            <a:r>
              <a:rPr lang="en-US" dirty="0"/>
              <a:t> is the difference between planned and actual performance</a:t>
            </a:r>
          </a:p>
          <a:p>
            <a:endParaRPr lang="en-US" dirty="0"/>
          </a:p>
        </p:txBody>
      </p:sp>
    </p:spTree>
    <p:extLst>
      <p:ext uri="{BB962C8B-B14F-4D97-AF65-F5344CB8AC3E}">
        <p14:creationId xmlns:p14="http://schemas.microsoft.com/office/powerpoint/2010/main" val="2932722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Best Practices for Avoiding Scope Challenges</a:t>
            </a:r>
            <a:br>
              <a:rPr lang="en-US" dirty="0" smtClean="0"/>
            </a:br>
            <a:endParaRPr lang="en-US" dirty="0"/>
          </a:p>
        </p:txBody>
      </p:sp>
      <p:sp>
        <p:nvSpPr>
          <p:cNvPr id="3" name="Content Placeholder 2"/>
          <p:cNvSpPr>
            <a:spLocks noGrp="1"/>
          </p:cNvSpPr>
          <p:nvPr>
            <p:ph idx="1"/>
          </p:nvPr>
        </p:nvSpPr>
        <p:spPr/>
        <p:txBody>
          <a:bodyPr/>
          <a:lstStyle/>
          <a:p>
            <a:pPr>
              <a:buFont typeface="Wingdings 2" pitchFamily="18" charset="2"/>
              <a:buNone/>
            </a:pPr>
            <a:r>
              <a:rPr lang="en-US" dirty="0"/>
              <a:t>. Keep the scope realistic. Don’t make projects so large that they can’t be completed. Break large projects down into a series of smaller ones</a:t>
            </a:r>
          </a:p>
          <a:p>
            <a:pPr>
              <a:buFont typeface="Wingdings 2" pitchFamily="18" charset="2"/>
              <a:buNone/>
            </a:pPr>
            <a:r>
              <a:rPr lang="en-US" dirty="0"/>
              <a:t>2. Involve users in project scope management. Assign key users to the project team and give them ownership of requirements definition and scope verification</a:t>
            </a:r>
          </a:p>
          <a:p>
            <a:pPr>
              <a:buFont typeface="Wingdings 2" pitchFamily="18" charset="2"/>
              <a:buNone/>
            </a:pPr>
            <a:r>
              <a:rPr lang="en-US" dirty="0"/>
              <a:t>3. Use off-the-shelf hardware and software whenever possible. Many IT people enjoy using the latest and greatest technology, but business needs, not technology trends, must take priority</a:t>
            </a:r>
          </a:p>
          <a:p>
            <a:pPr>
              <a:buFont typeface="Wingdings 2" pitchFamily="18" charset="2"/>
              <a:buNone/>
            </a:pPr>
            <a:r>
              <a:rPr lang="en-US" dirty="0"/>
              <a:t>4. Follow good project management processes. As described in this chapter and others, there are well-defined processes for managing project scope and others aspects of projects</a:t>
            </a:r>
          </a:p>
          <a:p>
            <a:endParaRPr lang="en-US" dirty="0"/>
          </a:p>
        </p:txBody>
      </p:sp>
    </p:spTree>
    <p:extLst>
      <p:ext uri="{BB962C8B-B14F-4D97-AF65-F5344CB8AC3E}">
        <p14:creationId xmlns:p14="http://schemas.microsoft.com/office/powerpoint/2010/main" val="92416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Process</a:t>
            </a:r>
            <a:br>
              <a:rPr lang="en-US" dirty="0" smtClean="0"/>
            </a:br>
            <a:endParaRPr lang="en-US" dirty="0"/>
          </a:p>
        </p:txBody>
      </p:sp>
      <p:pic>
        <p:nvPicPr>
          <p:cNvPr id="3" name="Picture 2"/>
          <p:cNvPicPr>
            <a:picLocks noChangeAspect="1" noChangeArrowheads="1"/>
          </p:cNvPicPr>
          <p:nvPr/>
        </p:nvPicPr>
        <p:blipFill>
          <a:blip r:embed="rId2"/>
          <a:srcRect/>
          <a:stretch>
            <a:fillRect/>
          </a:stretch>
        </p:blipFill>
        <p:spPr bwMode="auto">
          <a:xfrm>
            <a:off x="2363129" y="1614517"/>
            <a:ext cx="6384925" cy="5000625"/>
          </a:xfrm>
          <a:prstGeom prst="rect">
            <a:avLst/>
          </a:prstGeom>
          <a:noFill/>
          <a:ln w="9525">
            <a:noFill/>
            <a:miter lim="800000"/>
            <a:headEnd/>
            <a:tailEnd/>
          </a:ln>
        </p:spPr>
      </p:pic>
    </p:spTree>
    <p:extLst>
      <p:ext uri="{BB962C8B-B14F-4D97-AF65-F5344CB8AC3E}">
        <p14:creationId xmlns:p14="http://schemas.microsoft.com/office/powerpoint/2010/main" val="486537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Planning</a:t>
            </a:r>
            <a:endParaRPr lang="en-US" dirty="0"/>
          </a:p>
        </p:txBody>
      </p:sp>
      <p:sp>
        <p:nvSpPr>
          <p:cNvPr id="4" name="Content Placeholder 3"/>
          <p:cNvSpPr>
            <a:spLocks noGrp="1"/>
          </p:cNvSpPr>
          <p:nvPr>
            <p:ph idx="1"/>
          </p:nvPr>
        </p:nvSpPr>
        <p:spPr/>
        <p:txBody>
          <a:bodyPr/>
          <a:lstStyle/>
          <a:p>
            <a:r>
              <a:rPr lang="en-US" sz="2400" dirty="0"/>
              <a:t>Planning helps project managers:</a:t>
            </a:r>
          </a:p>
          <a:p>
            <a:pPr lvl="1">
              <a:buFont typeface="Arial" charset="0"/>
              <a:buChar char="•"/>
            </a:pPr>
            <a:r>
              <a:rPr lang="en-US" sz="2400" dirty="0"/>
              <a:t>Clarify and focus a project's development and prospects. </a:t>
            </a:r>
          </a:p>
          <a:p>
            <a:pPr lvl="1">
              <a:buFont typeface="Arial" charset="0"/>
              <a:buChar char="•"/>
            </a:pPr>
            <a:r>
              <a:rPr lang="en-US" sz="2400" dirty="0"/>
              <a:t>Provide a benchmark against which actual performance can be measured and reviewed.</a:t>
            </a:r>
          </a:p>
          <a:p>
            <a:endParaRPr lang="en-US" dirty="0"/>
          </a:p>
        </p:txBody>
      </p:sp>
    </p:spTree>
    <p:extLst>
      <p:ext uri="{BB962C8B-B14F-4D97-AF65-F5344CB8AC3E}">
        <p14:creationId xmlns:p14="http://schemas.microsoft.com/office/powerpoint/2010/main" val="278927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 Plan</a:t>
            </a:r>
            <a:endParaRPr lang="en-US" dirty="0"/>
          </a:p>
        </p:txBody>
      </p:sp>
      <p:sp>
        <p:nvSpPr>
          <p:cNvPr id="3" name="Content Placeholder 2"/>
          <p:cNvSpPr>
            <a:spLocks noGrp="1"/>
          </p:cNvSpPr>
          <p:nvPr>
            <p:ph idx="1"/>
          </p:nvPr>
        </p:nvSpPr>
        <p:spPr/>
        <p:txBody>
          <a:bodyPr/>
          <a:lstStyle/>
          <a:p>
            <a:r>
              <a:rPr lang="en-US" dirty="0"/>
              <a:t>A </a:t>
            </a:r>
            <a:r>
              <a:rPr lang="en-US" b="1" dirty="0"/>
              <a:t>project management plan</a:t>
            </a:r>
            <a:r>
              <a:rPr lang="en-US" dirty="0"/>
              <a:t> is a document used to coordinate all project planning documents and help guide a project’s execution and control</a:t>
            </a:r>
          </a:p>
          <a:p>
            <a:r>
              <a:rPr lang="en-US" dirty="0"/>
              <a:t>Plans created in the other knowledge areas are subsidiary parts of the overall project management plan</a:t>
            </a:r>
            <a:endParaRPr lang="en-US" i="1" dirty="0"/>
          </a:p>
          <a:p>
            <a:endParaRPr lang="en-US" dirty="0"/>
          </a:p>
        </p:txBody>
      </p:sp>
    </p:spTree>
    <p:extLst>
      <p:ext uri="{BB962C8B-B14F-4D97-AF65-F5344CB8AC3E}">
        <p14:creationId xmlns:p14="http://schemas.microsoft.com/office/powerpoint/2010/main" val="179678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Organizational Process Assets</a:t>
            </a:r>
            <a:br>
              <a:rPr lang="en-US" sz="4400" dirty="0"/>
            </a:b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2600" dirty="0" smtClean="0"/>
              <a:t>Any </a:t>
            </a:r>
            <a:r>
              <a:rPr lang="en-US" sz="2600" dirty="0"/>
              <a:t>process-related assets that can be used towards a project’s success that include:</a:t>
            </a:r>
          </a:p>
          <a:p>
            <a:pPr lvl="2"/>
            <a:r>
              <a:rPr lang="en-US" sz="2400" dirty="0"/>
              <a:t>Existing policies, procedures, guidelines and templates;</a:t>
            </a:r>
          </a:p>
          <a:p>
            <a:pPr lvl="2"/>
            <a:r>
              <a:rPr lang="en-US" sz="2400" dirty="0"/>
              <a:t>Resources and knowledge of prior projects</a:t>
            </a:r>
          </a:p>
          <a:p>
            <a:pPr lvl="2"/>
            <a:r>
              <a:rPr lang="en-US" sz="2400" dirty="0"/>
              <a:t>Knowledge of technologies, outsourcing, information systems, management systems, and financial systems</a:t>
            </a:r>
          </a:p>
          <a:p>
            <a:pPr lvl="2"/>
            <a:r>
              <a:rPr lang="en-US" sz="2400" dirty="0"/>
              <a:t>Organizational controls</a:t>
            </a:r>
          </a:p>
          <a:p>
            <a:pPr lvl="2"/>
            <a:r>
              <a:rPr lang="en-US" sz="2400" dirty="0"/>
              <a:t>Prior project documents</a:t>
            </a:r>
          </a:p>
          <a:p>
            <a:endParaRPr lang="en-US" dirty="0"/>
          </a:p>
        </p:txBody>
      </p:sp>
    </p:spTree>
    <p:extLst>
      <p:ext uri="{BB962C8B-B14F-4D97-AF65-F5344CB8AC3E}">
        <p14:creationId xmlns:p14="http://schemas.microsoft.com/office/powerpoint/2010/main" val="2656735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the Project Management Plan</a:t>
            </a:r>
            <a:endParaRPr lang="en-US" dirty="0"/>
          </a:p>
        </p:txBody>
      </p:sp>
      <p:sp>
        <p:nvSpPr>
          <p:cNvPr id="3" name="Content Placeholder 2"/>
          <p:cNvSpPr>
            <a:spLocks noGrp="1"/>
          </p:cNvSpPr>
          <p:nvPr>
            <p:ph idx="1"/>
          </p:nvPr>
        </p:nvSpPr>
        <p:spPr/>
        <p:txBody>
          <a:bodyPr/>
          <a:lstStyle/>
          <a:p>
            <a:r>
              <a:rPr lang="en-US" dirty="0"/>
              <a:t>Introduction or overview of the project</a:t>
            </a:r>
          </a:p>
          <a:p>
            <a:r>
              <a:rPr lang="en-US" dirty="0"/>
              <a:t>Description of how the project is organized</a:t>
            </a:r>
          </a:p>
          <a:p>
            <a:r>
              <a:rPr lang="en-US" dirty="0"/>
              <a:t>Management and technical processes used on the project</a:t>
            </a:r>
          </a:p>
          <a:p>
            <a:r>
              <a:rPr lang="en-US" dirty="0"/>
              <a:t>Work to be done, schedule, and budget information</a:t>
            </a:r>
          </a:p>
          <a:p>
            <a:endParaRPr lang="en-US" dirty="0"/>
          </a:p>
        </p:txBody>
      </p:sp>
    </p:spTree>
    <p:extLst>
      <p:ext uri="{BB962C8B-B14F-4D97-AF65-F5344CB8AC3E}">
        <p14:creationId xmlns:p14="http://schemas.microsoft.com/office/powerpoint/2010/main" val="2471472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Documents during the Planning Process</a:t>
            </a:r>
            <a:endParaRPr lang="en-US" dirty="0"/>
          </a:p>
        </p:txBody>
      </p:sp>
      <p:sp>
        <p:nvSpPr>
          <p:cNvPr id="3" name="Content Placeholder 2"/>
          <p:cNvSpPr>
            <a:spLocks noGrp="1"/>
          </p:cNvSpPr>
          <p:nvPr>
            <p:ph idx="1"/>
          </p:nvPr>
        </p:nvSpPr>
        <p:spPr/>
        <p:txBody>
          <a:bodyPr>
            <a:normAutofit lnSpcReduction="10000"/>
          </a:bodyPr>
          <a:lstStyle/>
          <a:p>
            <a:r>
              <a:rPr lang="en-US" b="1" dirty="0">
                <a:solidFill>
                  <a:schemeClr val="accent3"/>
                </a:solidFill>
              </a:rPr>
              <a:t>Customer requirements: </a:t>
            </a:r>
            <a:r>
              <a:rPr lang="en-US" dirty="0"/>
              <a:t>Requirements that satisfy the needs of the customers and the end users</a:t>
            </a:r>
          </a:p>
          <a:p>
            <a:r>
              <a:rPr lang="en-US" b="1" dirty="0">
                <a:solidFill>
                  <a:schemeClr val="accent3"/>
                </a:solidFill>
              </a:rPr>
              <a:t>Specifications: </a:t>
            </a:r>
            <a:r>
              <a:rPr lang="en-US" dirty="0"/>
              <a:t>Specify the requirement in a complete, precise, verifiable manner</a:t>
            </a:r>
          </a:p>
          <a:p>
            <a:r>
              <a:rPr lang="en-US" b="1" dirty="0">
                <a:solidFill>
                  <a:schemeClr val="accent3"/>
                </a:solidFill>
              </a:rPr>
              <a:t>Functional requirements: </a:t>
            </a:r>
            <a:r>
              <a:rPr lang="en-US" dirty="0"/>
              <a:t>Capture and specify the behavior of the product, system, or service that is being developed in a project</a:t>
            </a:r>
          </a:p>
          <a:p>
            <a:r>
              <a:rPr lang="en-US" b="1" dirty="0">
                <a:solidFill>
                  <a:schemeClr val="accent3"/>
                </a:solidFill>
              </a:rPr>
              <a:t>Technical requirements</a:t>
            </a:r>
            <a:r>
              <a:rPr lang="en-US" dirty="0"/>
              <a:t>: Detailed description of technology that is suitable for the actual design, development, and production processes of a project</a:t>
            </a:r>
          </a:p>
          <a:p>
            <a:r>
              <a:rPr lang="en-US" b="1" dirty="0">
                <a:solidFill>
                  <a:schemeClr val="accent3"/>
                </a:solidFill>
              </a:rPr>
              <a:t>Project plans and planning documents</a:t>
            </a:r>
            <a:r>
              <a:rPr lang="en-US" dirty="0"/>
              <a:t>: Formal, approved documents used to guide both project execution and project control</a:t>
            </a:r>
          </a:p>
          <a:p>
            <a:endParaRPr lang="en-US" dirty="0"/>
          </a:p>
        </p:txBody>
      </p:sp>
    </p:spTree>
    <p:extLst>
      <p:ext uri="{BB962C8B-B14F-4D97-AF65-F5344CB8AC3E}">
        <p14:creationId xmlns:p14="http://schemas.microsoft.com/office/powerpoint/2010/main" val="902875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124</TotalTime>
  <Words>2123</Words>
  <Application>Microsoft Office PowerPoint</Application>
  <PresentationFormat>Widescreen</PresentationFormat>
  <Paragraphs>275</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Century Gothic</vt:lpstr>
      <vt:lpstr>Symbol</vt:lpstr>
      <vt:lpstr>Times New Roman</vt:lpstr>
      <vt:lpstr>Wingdings</vt:lpstr>
      <vt:lpstr>Wingdings 2</vt:lpstr>
      <vt:lpstr>Wingdings 3</vt:lpstr>
      <vt:lpstr>Ion</vt:lpstr>
      <vt:lpstr>Project Planning and Scope </vt:lpstr>
      <vt:lpstr>Learning Objectives</vt:lpstr>
      <vt:lpstr>PMBOK Mapping</vt:lpstr>
      <vt:lpstr>Planning Process </vt:lpstr>
      <vt:lpstr>Project Planning</vt:lpstr>
      <vt:lpstr>Project Management Plan</vt:lpstr>
      <vt:lpstr>Organizational Process Assets </vt:lpstr>
      <vt:lpstr>Elements of the Project Management Plan</vt:lpstr>
      <vt:lpstr>Documents during the Planning Process</vt:lpstr>
      <vt:lpstr>PowerPoint Presentation</vt:lpstr>
      <vt:lpstr>PowerPoint Presentation</vt:lpstr>
      <vt:lpstr>Project Scope</vt:lpstr>
      <vt:lpstr>Project Scope Questions</vt:lpstr>
      <vt:lpstr>Project Scope Processes</vt:lpstr>
      <vt:lpstr>Project Scope Management Summary</vt:lpstr>
      <vt:lpstr>Planning Scope Management</vt:lpstr>
      <vt:lpstr>Scope Management Plan Contents</vt:lpstr>
      <vt:lpstr>Defining Scope</vt:lpstr>
      <vt:lpstr>Visual Example of Defining Scope</vt:lpstr>
      <vt:lpstr>Media Snapshot</vt:lpstr>
      <vt:lpstr>Creating the Work Breakdown Structure (WBS)</vt:lpstr>
      <vt:lpstr>Visual Example of WBS #1</vt:lpstr>
      <vt:lpstr>Visual Example WBS #2</vt:lpstr>
      <vt:lpstr>WBS</vt:lpstr>
      <vt:lpstr>Creating a WBS</vt:lpstr>
      <vt:lpstr>Delivery-based WBS</vt:lpstr>
      <vt:lpstr>Visual Example of Delivery-based WBS</vt:lpstr>
      <vt:lpstr>Life-span WBS</vt:lpstr>
      <vt:lpstr>Life-span WBS</vt:lpstr>
      <vt:lpstr>Other methods of using WBS</vt:lpstr>
      <vt:lpstr>WBS Dictionary</vt:lpstr>
      <vt:lpstr>Other WBS Considerations</vt:lpstr>
      <vt:lpstr>Validating Scope</vt:lpstr>
      <vt:lpstr>Controlling Scope</vt:lpstr>
      <vt:lpstr>Some Best Practices for Avoiding Scope Challenges </vt:lpstr>
    </vt:vector>
  </TitlesOfParts>
  <Company>University of San Diego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Planning and Scope </dc:title>
  <dc:creator>Carl M. Rebman Jr.</dc:creator>
  <cp:lastModifiedBy>Carl M. Rebman Jr.</cp:lastModifiedBy>
  <cp:revision>23</cp:revision>
  <dcterms:created xsi:type="dcterms:W3CDTF">2014-09-01T17:39:49Z</dcterms:created>
  <dcterms:modified xsi:type="dcterms:W3CDTF">2014-09-01T19:43:53Z</dcterms:modified>
</cp:coreProperties>
</file>