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60" r:id="rId1"/>
  </p:sldMasterIdLst>
  <p:notesMasterIdLst>
    <p:notesMasterId r:id="rId64"/>
  </p:notesMasterIdLst>
  <p:handoutMasterIdLst>
    <p:handoutMasterId r:id="rId65"/>
  </p:handoutMasterIdLst>
  <p:sldIdLst>
    <p:sldId id="256" r:id="rId2"/>
    <p:sldId id="283" r:id="rId3"/>
    <p:sldId id="284" r:id="rId4"/>
    <p:sldId id="355" r:id="rId5"/>
    <p:sldId id="357" r:id="rId6"/>
    <p:sldId id="285" r:id="rId7"/>
    <p:sldId id="288" r:id="rId8"/>
    <p:sldId id="358" r:id="rId9"/>
    <p:sldId id="337" r:id="rId10"/>
    <p:sldId id="359" r:id="rId11"/>
    <p:sldId id="360" r:id="rId12"/>
    <p:sldId id="362" r:id="rId13"/>
    <p:sldId id="363" r:id="rId14"/>
    <p:sldId id="365" r:id="rId15"/>
    <p:sldId id="366" r:id="rId16"/>
    <p:sldId id="292" r:id="rId17"/>
    <p:sldId id="368" r:id="rId18"/>
    <p:sldId id="370" r:id="rId19"/>
    <p:sldId id="371" r:id="rId20"/>
    <p:sldId id="287" r:id="rId21"/>
    <p:sldId id="373" r:id="rId22"/>
    <p:sldId id="374" r:id="rId23"/>
    <p:sldId id="375" r:id="rId24"/>
    <p:sldId id="376" r:id="rId25"/>
    <p:sldId id="377" r:id="rId26"/>
    <p:sldId id="378" r:id="rId27"/>
    <p:sldId id="379" r:id="rId28"/>
    <p:sldId id="380" r:id="rId29"/>
    <p:sldId id="381" r:id="rId30"/>
    <p:sldId id="382" r:id="rId31"/>
    <p:sldId id="383" r:id="rId32"/>
    <p:sldId id="384" r:id="rId33"/>
    <p:sldId id="299" r:id="rId34"/>
    <p:sldId id="300" r:id="rId35"/>
    <p:sldId id="385" r:id="rId36"/>
    <p:sldId id="386" r:id="rId37"/>
    <p:sldId id="387" r:id="rId38"/>
    <p:sldId id="388" r:id="rId39"/>
    <p:sldId id="302" r:id="rId40"/>
    <p:sldId id="347" r:id="rId41"/>
    <p:sldId id="389" r:id="rId42"/>
    <p:sldId id="390" r:id="rId43"/>
    <p:sldId id="391" r:id="rId44"/>
    <p:sldId id="303" r:id="rId45"/>
    <p:sldId id="393" r:id="rId46"/>
    <p:sldId id="305" r:id="rId47"/>
    <p:sldId id="306" r:id="rId48"/>
    <p:sldId id="394" r:id="rId49"/>
    <p:sldId id="395" r:id="rId50"/>
    <p:sldId id="396" r:id="rId51"/>
    <p:sldId id="397" r:id="rId52"/>
    <p:sldId id="311" r:id="rId53"/>
    <p:sldId id="398" r:id="rId54"/>
    <p:sldId id="399" r:id="rId55"/>
    <p:sldId id="312" r:id="rId56"/>
    <p:sldId id="400" r:id="rId57"/>
    <p:sldId id="401" r:id="rId58"/>
    <p:sldId id="402" r:id="rId59"/>
    <p:sldId id="314" r:id="rId60"/>
    <p:sldId id="403" r:id="rId61"/>
    <p:sldId id="404" r:id="rId62"/>
    <p:sldId id="405" r:id="rId63"/>
  </p:sldIdLst>
  <p:sldSz cx="9144000" cy="6858000" type="screen4x3"/>
  <p:notesSz cx="92964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AE4F2"/>
    <a:srgbClr val="45441B"/>
    <a:srgbClr val="99CCFF"/>
    <a:srgbClr val="FF9900"/>
    <a:srgbClr val="006666"/>
    <a:srgbClr val="336600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769" autoAdjust="0"/>
    <p:restoredTop sz="88900" autoAdjust="0"/>
  </p:normalViewPr>
  <p:slideViewPr>
    <p:cSldViewPr>
      <p:cViewPr varScale="1">
        <p:scale>
          <a:sx n="110" d="100"/>
          <a:sy n="110" d="100"/>
        </p:scale>
        <p:origin x="-8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5738" y="0"/>
            <a:ext cx="40290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8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40290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8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5738" y="6513513"/>
            <a:ext cx="40290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974C769-3888-4E67-9ED7-9E3C13E5C9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738" y="0"/>
            <a:ext cx="40290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337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5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3257550"/>
            <a:ext cx="74358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5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40290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5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738" y="6513513"/>
            <a:ext cx="40290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4B96EE9-6483-4DBE-9542-9D6696314F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566722-2F34-477D-8B18-771C95E8B6C1}" type="slidenum">
              <a:rPr lang="en-US" smtClean="0">
                <a:cs typeface="Arial" charset="0"/>
              </a:rPr>
              <a:pPr/>
              <a:t>1</a:t>
            </a:fld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68612" name="Slide Number Placeholder 3"/>
          <p:cNvSpPr txBox="1">
            <a:spLocks noGrp="1"/>
          </p:cNvSpPr>
          <p:nvPr/>
        </p:nvSpPr>
        <p:spPr bwMode="auto">
          <a:xfrm>
            <a:off x="5265738" y="6513513"/>
            <a:ext cx="40290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E6614D2-2734-42D1-81B0-B072FC757123}" type="slidenum">
              <a:rPr lang="en-US" sz="1200"/>
              <a:pPr algn="r"/>
              <a:t>20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87044" name="Slide Number Placeholder 3"/>
          <p:cNvSpPr txBox="1">
            <a:spLocks noGrp="1"/>
          </p:cNvSpPr>
          <p:nvPr/>
        </p:nvSpPr>
        <p:spPr bwMode="auto">
          <a:xfrm>
            <a:off x="5265738" y="6513513"/>
            <a:ext cx="40290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D984415-3814-493C-B257-E769829DF9E7}" type="slidenum">
              <a:rPr lang="en-US" sz="1200"/>
              <a:pPr algn="r"/>
              <a:t>33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88068" name="Slide Number Placeholder 3"/>
          <p:cNvSpPr txBox="1">
            <a:spLocks noGrp="1"/>
          </p:cNvSpPr>
          <p:nvPr/>
        </p:nvSpPr>
        <p:spPr bwMode="auto">
          <a:xfrm>
            <a:off x="5265738" y="6513513"/>
            <a:ext cx="40290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8356BF8-E9B4-4536-9A95-98D31DF21FD7}" type="slidenum">
              <a:rPr lang="en-US" sz="1200"/>
              <a:pPr algn="r"/>
              <a:t>34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90116" name="Slide Number Placeholder 3"/>
          <p:cNvSpPr txBox="1">
            <a:spLocks noGrp="1"/>
          </p:cNvSpPr>
          <p:nvPr/>
        </p:nvSpPr>
        <p:spPr bwMode="auto">
          <a:xfrm>
            <a:off x="5265738" y="6513513"/>
            <a:ext cx="40290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3CBF576-2E88-485D-9345-9BCD1C42830F}" type="slidenum">
              <a:rPr lang="en-US" sz="1200"/>
              <a:pPr algn="r"/>
              <a:t>39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1EE3DD-2633-4F75-B414-4FB8F9EBC6C0}" type="slidenum">
              <a:rPr lang="en-US" smtClean="0">
                <a:cs typeface="Arial" charset="0"/>
              </a:rPr>
              <a:pPr/>
              <a:t>40</a:t>
            </a:fld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1EE3DD-2633-4F75-B414-4FB8F9EBC6C0}" type="slidenum">
              <a:rPr lang="en-US" smtClean="0">
                <a:cs typeface="Arial" charset="0"/>
              </a:rPr>
              <a:pPr/>
              <a:t>41</a:t>
            </a:fld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1EE3DD-2633-4F75-B414-4FB8F9EBC6C0}" type="slidenum">
              <a:rPr lang="en-US" smtClean="0">
                <a:cs typeface="Arial" charset="0"/>
              </a:rPr>
              <a:pPr/>
              <a:t>42</a:t>
            </a:fld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1EE3DD-2633-4F75-B414-4FB8F9EBC6C0}" type="slidenum">
              <a:rPr lang="en-US" smtClean="0">
                <a:cs typeface="Arial" charset="0"/>
              </a:rPr>
              <a:pPr/>
              <a:t>43</a:t>
            </a:fld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92164" name="Slide Number Placeholder 3"/>
          <p:cNvSpPr txBox="1">
            <a:spLocks noGrp="1"/>
          </p:cNvSpPr>
          <p:nvPr/>
        </p:nvSpPr>
        <p:spPr bwMode="auto">
          <a:xfrm>
            <a:off x="5265738" y="6513513"/>
            <a:ext cx="40290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A25BF27-2EF2-4C55-A3F8-24A7F47170AE}" type="slidenum">
              <a:rPr lang="en-US" sz="1200"/>
              <a:pPr algn="r"/>
              <a:t>44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96260" name="Slide Number Placeholder 3"/>
          <p:cNvSpPr txBox="1">
            <a:spLocks noGrp="1"/>
          </p:cNvSpPr>
          <p:nvPr/>
        </p:nvSpPr>
        <p:spPr bwMode="auto">
          <a:xfrm>
            <a:off x="5265738" y="6513513"/>
            <a:ext cx="40290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5BA54BE-CA9F-4C08-B77A-0C2995D48E9B}" type="slidenum">
              <a:rPr lang="en-US" sz="1200"/>
              <a:pPr algn="r"/>
              <a:t>46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0D050D-674E-4620-9806-0406B508A1D1}" type="slidenum">
              <a:rPr lang="en-US" smtClean="0">
                <a:cs typeface="Arial" charset="0"/>
              </a:rPr>
              <a:pPr/>
              <a:t>2</a:t>
            </a:fld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97284" name="Slide Number Placeholder 3"/>
          <p:cNvSpPr txBox="1">
            <a:spLocks noGrp="1"/>
          </p:cNvSpPr>
          <p:nvPr/>
        </p:nvSpPr>
        <p:spPr bwMode="auto">
          <a:xfrm>
            <a:off x="5265738" y="6513513"/>
            <a:ext cx="40290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0DADD7C-B66D-4AD7-B11D-71BA02D04946}" type="slidenum">
              <a:rPr lang="en-US" sz="1200"/>
              <a:pPr algn="r"/>
              <a:t>47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04452" name="Slide Number Placeholder 3"/>
          <p:cNvSpPr txBox="1">
            <a:spLocks noGrp="1"/>
          </p:cNvSpPr>
          <p:nvPr/>
        </p:nvSpPr>
        <p:spPr bwMode="auto">
          <a:xfrm>
            <a:off x="5265738" y="6513513"/>
            <a:ext cx="40290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0E3A222-763D-4C6A-B868-B659F555CF7E}" type="slidenum">
              <a:rPr lang="en-US" sz="1200"/>
              <a:pPr algn="r"/>
              <a:t>52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06500" name="Slide Number Placeholder 3"/>
          <p:cNvSpPr txBox="1">
            <a:spLocks noGrp="1"/>
          </p:cNvSpPr>
          <p:nvPr/>
        </p:nvSpPr>
        <p:spPr bwMode="auto">
          <a:xfrm>
            <a:off x="5265738" y="6513513"/>
            <a:ext cx="40290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595DEB2-F23B-44E0-BB61-B3E959D7562D}" type="slidenum">
              <a:rPr lang="en-US" sz="1200"/>
              <a:pPr algn="r"/>
              <a:t>55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10596" name="Slide Number Placeholder 3"/>
          <p:cNvSpPr txBox="1">
            <a:spLocks noGrp="1"/>
          </p:cNvSpPr>
          <p:nvPr/>
        </p:nvSpPr>
        <p:spPr bwMode="auto">
          <a:xfrm>
            <a:off x="5265738" y="6513513"/>
            <a:ext cx="40290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BA49DA8-B6EE-485A-B5EB-BF3F93B8CA9E}" type="slidenum">
              <a:rPr lang="en-US" sz="1200"/>
              <a:pPr algn="r"/>
              <a:t>59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61444" name="Slide Number Placeholder 3"/>
          <p:cNvSpPr txBox="1">
            <a:spLocks noGrp="1"/>
          </p:cNvSpPr>
          <p:nvPr/>
        </p:nvSpPr>
        <p:spPr bwMode="auto">
          <a:xfrm>
            <a:off x="5265738" y="6513513"/>
            <a:ext cx="40290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FCD1510-0351-4F44-B8EE-F1DB59FA20EB}" type="slidenum">
              <a:rPr lang="en-US" sz="1200"/>
              <a:pPr algn="r"/>
              <a:t>3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62468" name="Slide Number Placeholder 3"/>
          <p:cNvSpPr txBox="1">
            <a:spLocks noGrp="1"/>
          </p:cNvSpPr>
          <p:nvPr/>
        </p:nvSpPr>
        <p:spPr bwMode="auto">
          <a:xfrm>
            <a:off x="5265738" y="6513513"/>
            <a:ext cx="40290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B3B6BF1-58E6-4419-89F7-C1ABF77D00F1}" type="slidenum">
              <a:rPr lang="en-US" sz="1200"/>
              <a:pPr algn="r"/>
              <a:t>4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62468" name="Slide Number Placeholder 3"/>
          <p:cNvSpPr txBox="1">
            <a:spLocks noGrp="1"/>
          </p:cNvSpPr>
          <p:nvPr/>
        </p:nvSpPr>
        <p:spPr bwMode="auto">
          <a:xfrm>
            <a:off x="5265738" y="6513513"/>
            <a:ext cx="40290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B3B6BF1-58E6-4419-89F7-C1ABF77D00F1}" type="slidenum">
              <a:rPr lang="en-US" sz="1200"/>
              <a:pPr algn="r"/>
              <a:t>5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62468" name="Slide Number Placeholder 3"/>
          <p:cNvSpPr txBox="1">
            <a:spLocks noGrp="1"/>
          </p:cNvSpPr>
          <p:nvPr/>
        </p:nvSpPr>
        <p:spPr bwMode="auto">
          <a:xfrm>
            <a:off x="5265738" y="6513513"/>
            <a:ext cx="40290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B3B6BF1-58E6-4419-89F7-C1ABF77D00F1}" type="slidenum">
              <a:rPr lang="en-US" sz="1200"/>
              <a:pPr algn="r"/>
              <a:t>6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65540" name="Slide Number Placeholder 3"/>
          <p:cNvSpPr txBox="1">
            <a:spLocks noGrp="1"/>
          </p:cNvSpPr>
          <p:nvPr/>
        </p:nvSpPr>
        <p:spPr bwMode="auto">
          <a:xfrm>
            <a:off x="5265738" y="6513513"/>
            <a:ext cx="40290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1D9E80A-7601-44F2-A937-D9A5D720D50F}" type="slidenum">
              <a:rPr lang="en-US" sz="1200"/>
              <a:pPr algn="r"/>
              <a:t>7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4A26ED-4150-4014-9BBD-40B148472D6E}" type="slidenum">
              <a:rPr lang="en-US" smtClean="0">
                <a:cs typeface="Arial" charset="0"/>
              </a:rPr>
              <a:pPr/>
              <a:t>9</a:t>
            </a:fld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66564" name="Slide Number Placeholder 3"/>
          <p:cNvSpPr txBox="1">
            <a:spLocks noGrp="1"/>
          </p:cNvSpPr>
          <p:nvPr/>
        </p:nvSpPr>
        <p:spPr bwMode="auto">
          <a:xfrm>
            <a:off x="5265738" y="6513513"/>
            <a:ext cx="40290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C024674-6A84-4F74-8DE7-AF93B6D9C11D}" type="slidenum">
              <a:rPr lang="en-US" sz="1200"/>
              <a:pPr algn="r"/>
              <a:t>16</a:t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31242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EBA12"/>
                </a:solidFill>
                <a:latin typeface="Century" pitchFamily="18" charset="0"/>
              </a:rPr>
              <a:t>Microsoft  Project  2010</a:t>
            </a:r>
            <a:endParaRPr lang="en-US" sz="6000" dirty="0">
              <a:solidFill>
                <a:srgbClr val="FEBA12"/>
              </a:solidFill>
              <a:latin typeface="Century" pitchFamily="18" charset="0"/>
            </a:endParaRPr>
          </a:p>
        </p:txBody>
      </p:sp>
      <p:pic>
        <p:nvPicPr>
          <p:cNvPr id="8" name="Picture 7" descr="main image.bmp"/>
          <p:cNvPicPr>
            <a:picLocks noChangeAspect="1"/>
          </p:cNvPicPr>
          <p:nvPr userDrawn="1"/>
        </p:nvPicPr>
        <p:blipFill>
          <a:blip r:embed="rId2"/>
          <a:srcRect t="21835" b="25289"/>
          <a:stretch>
            <a:fillRect/>
          </a:stretch>
        </p:blipFill>
        <p:spPr>
          <a:xfrm>
            <a:off x="0" y="4343400"/>
            <a:ext cx="9144000" cy="1752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FEBA12"/>
          </a:solidFill>
          <a:ln>
            <a:solidFill>
              <a:srgbClr val="FEBA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228600"/>
            <a:ext cx="14478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701" name="Title Placeholder 1"/>
          <p:cNvSpPr>
            <a:spLocks noGrp="1"/>
          </p:cNvSpPr>
          <p:nvPr>
            <p:ph type="ctrTitle"/>
          </p:nvPr>
        </p:nvSpPr>
        <p:spPr>
          <a:xfrm>
            <a:off x="0" y="914400"/>
            <a:ext cx="9144000" cy="1524000"/>
          </a:xfrm>
        </p:spPr>
        <p:txBody>
          <a:bodyPr/>
          <a:lstStyle>
            <a:lvl1pPr algn="ctr">
              <a:defRPr sz="4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607816" y="3200400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EBA12"/>
                </a:solidFill>
              </a:rPr>
              <a:t>®</a:t>
            </a:r>
            <a:endParaRPr lang="en-US" dirty="0">
              <a:solidFill>
                <a:srgbClr val="FEBA1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FD628-0353-441B-B20F-9E650282A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21717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3627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A0056-A1B0-491E-A3A0-25147BCDA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229225"/>
            <a:ext cx="7723188" cy="76200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6021388"/>
            <a:ext cx="7723188" cy="792162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FE8F17-DF43-4AB5-8184-CE7B96911A88}" type="datetime1">
              <a:rPr lang="en-US" smtClean="0"/>
              <a:t>4/18/2011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7AE92A-970A-4CDC-B90C-88AE71C19A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33375"/>
            <a:ext cx="76962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762000" y="1773238"/>
            <a:ext cx="3771900" cy="4751387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6300" y="1773238"/>
            <a:ext cx="3771900" cy="4751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DEEAD-C3AA-417E-B998-8DD01523901D}" type="datetime1">
              <a:rPr lang="en-US" smtClean="0"/>
              <a:t>4/18/2011</a:t>
            </a:fld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7C632-A206-450A-9702-A11FDF5290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906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8229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0600" y="6400800"/>
            <a:ext cx="533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16758-556D-432C-A162-71ED401A3B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A8138-1120-476E-AF4D-9BAEB0832C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2672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219200"/>
            <a:ext cx="42672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CEEDE-9E72-48D7-8938-5F3FBBBBB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6E04E-70B7-44AF-BEB8-1A36FD257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0F6A5-CDCC-49EE-8A55-D3208DE6BF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021B1-05EA-4704-97FE-5944392BF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56BC6-8ACA-4233-BF8B-D99178283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1013F-A5E2-4018-BF8B-B8FE954B5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763000" y="0"/>
            <a:ext cx="381000" cy="6858000"/>
          </a:xfrm>
          <a:prstGeom prst="rect">
            <a:avLst/>
          </a:prstGeom>
          <a:gradFill flip="none" rotWithShape="1">
            <a:gsLst>
              <a:gs pos="36000">
                <a:schemeClr val="bg1"/>
              </a:gs>
              <a:gs pos="100000">
                <a:srgbClr val="FEBA1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gradFill flip="none" rotWithShape="1">
            <a:gsLst>
              <a:gs pos="0">
                <a:srgbClr val="FEBA12"/>
              </a:gs>
              <a:gs pos="65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1143000"/>
            <a:ext cx="8686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3058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00800"/>
            <a:ext cx="82296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1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00800"/>
            <a:ext cx="5334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006A711-187E-4F96-A31F-F482945AA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6683" name="Text Box 11"/>
          <p:cNvSpPr txBox="1">
            <a:spLocks noChangeArrowheads="1"/>
          </p:cNvSpPr>
          <p:nvPr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6400800"/>
            <a:ext cx="8686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Tutorial 5: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Tracking Progress and Closing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 smtClean="0"/>
              <a:t>Project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Viewing Baseline Data</a:t>
            </a:r>
            <a:endParaRPr lang="en-US" dirty="0"/>
          </a:p>
        </p:txBody>
      </p:sp>
      <p:pic>
        <p:nvPicPr>
          <p:cNvPr id="9" name="Content Placeholder 8" descr="Fig05-03.bmp"/>
          <p:cNvPicPr>
            <a:picLocks noGrp="1" noChangeAspect="1"/>
          </p:cNvPicPr>
          <p:nvPr>
            <p:ph idx="1"/>
          </p:nvPr>
        </p:nvPicPr>
        <p:blipFill>
          <a:blip r:embed="rId2"/>
          <a:srcRect l="7833"/>
          <a:stretch>
            <a:fillRect/>
          </a:stretch>
        </p:blipFill>
        <p:spPr>
          <a:xfrm>
            <a:off x="685800" y="2057400"/>
            <a:ext cx="7832642" cy="29718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42C11CF-AE97-421E-8B19-7D22577DB7C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Tracking Progress – Status Date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Many project managers set aside a specific day of the week, called the </a:t>
            </a:r>
            <a:r>
              <a:rPr lang="en-US" sz="2800" b="1" i="1" dirty="0" smtClean="0"/>
              <a:t>status date</a:t>
            </a:r>
            <a:r>
              <a:rPr lang="en-US" sz="2800" dirty="0" smtClean="0"/>
              <a:t> to record all actual start dates hour worked and costs.</a:t>
            </a:r>
          </a:p>
          <a:p>
            <a:r>
              <a:rPr lang="en-US" sz="2800" dirty="0" smtClean="0"/>
              <a:t>By default, the </a:t>
            </a:r>
            <a:r>
              <a:rPr lang="en-US" sz="2800" b="1" i="1" dirty="0" smtClean="0"/>
              <a:t>Status date </a:t>
            </a:r>
            <a:r>
              <a:rPr lang="en-US" sz="2800" dirty="0" smtClean="0"/>
              <a:t>is the current date.</a:t>
            </a:r>
          </a:p>
          <a:p>
            <a:r>
              <a:rPr lang="en-US" sz="2800" dirty="0" smtClean="0"/>
              <a:t>It is important to identify the </a:t>
            </a:r>
            <a:r>
              <a:rPr lang="en-US" sz="2800" b="1" i="1" dirty="0" smtClean="0"/>
              <a:t>Status date </a:t>
            </a:r>
            <a:r>
              <a:rPr lang="en-US" sz="2800" dirty="0" smtClean="0"/>
              <a:t>before updating entries so the actual data versus planned data is accurate.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77C884-544C-448B-9802-66382C842CB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Setting the Status Date and the Current Date</a:t>
            </a:r>
            <a:endParaRPr lang="en-US" dirty="0"/>
          </a:p>
        </p:txBody>
      </p:sp>
      <p:pic>
        <p:nvPicPr>
          <p:cNvPr id="9" name="Content Placeholder 8" descr="Fig05-04.bmp"/>
          <p:cNvPicPr>
            <a:picLocks noGrp="1" noChangeAspect="1"/>
          </p:cNvPicPr>
          <p:nvPr>
            <p:ph idx="1"/>
          </p:nvPr>
        </p:nvPicPr>
        <p:blipFill>
          <a:blip r:embed="rId2"/>
          <a:srcRect l="10023" r="7833"/>
          <a:stretch>
            <a:fillRect/>
          </a:stretch>
        </p:blipFill>
        <p:spPr>
          <a:xfrm>
            <a:off x="1143000" y="1828800"/>
            <a:ext cx="7010400" cy="3784716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42C11CF-AE97-421E-8B19-7D22577DB7C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Understanding Project Dates and Task Dates</a:t>
            </a:r>
            <a:endParaRPr lang="en-US" dirty="0"/>
          </a:p>
        </p:txBody>
      </p:sp>
      <p:pic>
        <p:nvPicPr>
          <p:cNvPr id="9" name="Content Placeholder 8" descr="Fig05-05.bmp"/>
          <p:cNvPicPr>
            <a:picLocks noGrp="1" noChangeAspect="1"/>
          </p:cNvPicPr>
          <p:nvPr>
            <p:ph idx="1"/>
          </p:nvPr>
        </p:nvPicPr>
        <p:blipFill>
          <a:blip r:embed="rId2"/>
          <a:srcRect l="12142"/>
          <a:stretch>
            <a:fillRect/>
          </a:stretch>
        </p:blipFill>
        <p:spPr>
          <a:xfrm>
            <a:off x="2209800" y="609600"/>
            <a:ext cx="5192212" cy="584378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77C884-544C-448B-9802-66382C842CB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Reviewing the Tracking Buttons</a:t>
            </a:r>
            <a:endParaRPr lang="en-US" dirty="0"/>
          </a:p>
        </p:txBody>
      </p:sp>
      <p:pic>
        <p:nvPicPr>
          <p:cNvPr id="8" name="Content Placeholder 7" descr="Fig05-06.bmp"/>
          <p:cNvPicPr>
            <a:picLocks noGrp="1" noChangeAspect="1"/>
          </p:cNvPicPr>
          <p:nvPr>
            <p:ph idx="1"/>
          </p:nvPr>
        </p:nvPicPr>
        <p:blipFill>
          <a:blip r:embed="rId2"/>
          <a:srcRect l="11119"/>
          <a:stretch>
            <a:fillRect/>
          </a:stretch>
        </p:blipFill>
        <p:spPr>
          <a:xfrm>
            <a:off x="1066800" y="1219200"/>
            <a:ext cx="6781800" cy="50087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77C884-544C-448B-9802-66382C842CB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Project Statistics to Monitor Progress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Project Statistics dialog box shows an overall summary of the date, duration, work and cost information for a project as of the Status date.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77C884-544C-448B-9802-66382C842CB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8" name="Picture 7" descr="Fig05-07.bmp"/>
          <p:cNvPicPr>
            <a:picLocks noChangeAspect="1"/>
          </p:cNvPicPr>
          <p:nvPr/>
        </p:nvPicPr>
        <p:blipFill>
          <a:blip r:embed="rId2"/>
          <a:srcRect l="11654" r="11654"/>
          <a:stretch>
            <a:fillRect/>
          </a:stretch>
        </p:blipFill>
        <p:spPr>
          <a:xfrm>
            <a:off x="914400" y="2819400"/>
            <a:ext cx="7122354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Understanding Variance</a:t>
            </a:r>
          </a:p>
        </p:txBody>
      </p:sp>
      <p:sp>
        <p:nvSpPr>
          <p:cNvPr id="5130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Baseline dates and costs are used to calculate the </a:t>
            </a:r>
            <a:r>
              <a:rPr lang="en-US" sz="2800" b="1" i="1" dirty="0" smtClean="0"/>
              <a:t>variance</a:t>
            </a:r>
            <a:r>
              <a:rPr lang="en-US" sz="2800" dirty="0" smtClean="0"/>
              <a:t>.  </a:t>
            </a:r>
          </a:p>
          <a:p>
            <a:pPr eaLnBrk="1" hangingPunct="1">
              <a:defRPr/>
            </a:pPr>
            <a:r>
              <a:rPr lang="en-US" sz="2800" dirty="0" smtClean="0"/>
              <a:t>The formula for calculating variance is </a:t>
            </a:r>
            <a:r>
              <a:rPr lang="en-US" sz="2800" b="1" dirty="0" smtClean="0"/>
              <a:t>Variance = Current (date) – Baseline (date)</a:t>
            </a:r>
            <a:r>
              <a:rPr lang="en-US" sz="2800" dirty="0" smtClean="0"/>
              <a:t>.</a:t>
            </a:r>
          </a:p>
          <a:p>
            <a:pPr eaLnBrk="1" hangingPunct="1">
              <a:defRPr/>
            </a:pPr>
            <a:r>
              <a:rPr lang="en-US" sz="2800" dirty="0" smtClean="0"/>
              <a:t>Projects </a:t>
            </a:r>
            <a:r>
              <a:rPr lang="en-US" sz="2800" i="1" dirty="0" smtClean="0"/>
              <a:t>ahead</a:t>
            </a:r>
            <a:r>
              <a:rPr lang="en-US" sz="2800" dirty="0" smtClean="0"/>
              <a:t> of schedule have a negative </a:t>
            </a:r>
            <a:r>
              <a:rPr lang="en-US" sz="2800" b="1" i="1" dirty="0" smtClean="0"/>
              <a:t>variance</a:t>
            </a:r>
            <a:r>
              <a:rPr lang="en-US" sz="2800" dirty="0" smtClean="0"/>
              <a:t>.</a:t>
            </a:r>
          </a:p>
          <a:p>
            <a:pPr eaLnBrk="1" hangingPunct="1">
              <a:defRPr/>
            </a:pPr>
            <a:r>
              <a:rPr lang="en-US" sz="2800" dirty="0" smtClean="0"/>
              <a:t>Projects </a:t>
            </a:r>
            <a:r>
              <a:rPr lang="en-US" sz="2800" i="1" dirty="0" smtClean="0"/>
              <a:t>behind</a:t>
            </a:r>
            <a:r>
              <a:rPr lang="en-US" sz="2800" dirty="0" smtClean="0"/>
              <a:t> schedule have a positive </a:t>
            </a:r>
            <a:r>
              <a:rPr lang="en-US" sz="2800" b="1" i="1" dirty="0" smtClean="0"/>
              <a:t>variance</a:t>
            </a:r>
            <a:r>
              <a:rPr lang="en-US" sz="2800" dirty="0" smtClean="0"/>
              <a:t>.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816758-556D-432C-A162-71ED401A3B3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 dirty="0"/>
          </a:p>
        </p:txBody>
      </p:sp>
      <p:pic>
        <p:nvPicPr>
          <p:cNvPr id="9" name="Content Placeholder 7" descr="Fig05-08.bmp"/>
          <p:cNvPicPr>
            <a:picLocks noChangeAspect="1"/>
          </p:cNvPicPr>
          <p:nvPr/>
        </p:nvPicPr>
        <p:blipFill>
          <a:blip r:embed="rId3"/>
          <a:srcRect l="10952"/>
          <a:stretch>
            <a:fillRect/>
          </a:stretch>
        </p:blipFill>
        <p:spPr bwMode="auto">
          <a:xfrm>
            <a:off x="914400" y="4191000"/>
            <a:ext cx="7239000" cy="2051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Updating Tasks and Using the Tracking Table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To enter actual progress data into a project, you can use sheet, form, or graphical views.</a:t>
            </a:r>
          </a:p>
          <a:p>
            <a:r>
              <a:rPr lang="en-US" sz="2800" dirty="0" smtClean="0"/>
              <a:t>Some project managers enter actual Start and Finish dates, allowing Project 2010 to automatically update the data for actual duration, cost and work fields based on default formulas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77C884-544C-448B-9802-66382C842CB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8" name="Picture 7" descr="Fig05-09.bmp"/>
          <p:cNvPicPr>
            <a:picLocks noChangeAspect="1"/>
          </p:cNvPicPr>
          <p:nvPr/>
        </p:nvPicPr>
        <p:blipFill>
          <a:blip r:embed="rId2"/>
          <a:srcRect l="8310"/>
          <a:stretch>
            <a:fillRect/>
          </a:stretch>
        </p:blipFill>
        <p:spPr>
          <a:xfrm>
            <a:off x="914400" y="3962399"/>
            <a:ext cx="7543800" cy="235645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Updating Tasks that are on Schedule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Use the Mark on Track button to update the scheduling information for selected tasks to indicate if actual dates, costs and work match the actual schedule.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77C884-544C-448B-9802-66382C842CB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8" name="Picture 7" descr="Fig05-10.bmp"/>
          <p:cNvPicPr>
            <a:picLocks noChangeAspect="1"/>
          </p:cNvPicPr>
          <p:nvPr/>
        </p:nvPicPr>
        <p:blipFill>
          <a:blip r:embed="rId2"/>
          <a:srcRect l="4777"/>
          <a:stretch>
            <a:fillRect/>
          </a:stretch>
        </p:blipFill>
        <p:spPr>
          <a:xfrm>
            <a:off x="838200" y="3200400"/>
            <a:ext cx="759553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Updating Tasks that are Ahead of Schedule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Use the Percent Complete button on the Task tab in the Schedule group to indicate progress even if the task scheduled for the future.</a:t>
            </a:r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77C884-544C-448B-9802-66382C842CB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8" name="Picture 7" descr="Fig05-11.bmp"/>
          <p:cNvPicPr>
            <a:picLocks noChangeAspect="1"/>
          </p:cNvPicPr>
          <p:nvPr/>
        </p:nvPicPr>
        <p:blipFill>
          <a:blip r:embed="rId2"/>
          <a:srcRect l="6738"/>
          <a:stretch>
            <a:fillRect/>
          </a:stretch>
        </p:blipFill>
        <p:spPr>
          <a:xfrm>
            <a:off x="838200" y="2743200"/>
            <a:ext cx="7527032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In this tutorial you will:</a:t>
            </a:r>
          </a:p>
        </p:txBody>
      </p:sp>
      <p:sp>
        <p:nvSpPr>
          <p:cNvPr id="5130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Set a baseline and create an interim plan</a:t>
            </a:r>
          </a:p>
          <a:p>
            <a:pPr eaLnBrk="1" hangingPunct="1">
              <a:defRPr/>
            </a:pPr>
            <a:r>
              <a:rPr lang="en-US" dirty="0" smtClean="0"/>
              <a:t>Review baseline, interim, actual, and scheduled dates</a:t>
            </a:r>
          </a:p>
          <a:p>
            <a:pPr eaLnBrk="1" hangingPunct="1">
              <a:defRPr/>
            </a:pPr>
            <a:r>
              <a:rPr lang="en-US" dirty="0" smtClean="0"/>
              <a:t>Work with the Variance and Tracking tables</a:t>
            </a:r>
          </a:p>
          <a:p>
            <a:pPr eaLnBrk="1" hangingPunct="1">
              <a:defRPr/>
            </a:pPr>
            <a:r>
              <a:rPr lang="en-US" dirty="0" smtClean="0"/>
              <a:t>Update tasks</a:t>
            </a:r>
          </a:p>
          <a:p>
            <a:pPr eaLnBrk="1" hangingPunct="1">
              <a:defRPr/>
            </a:pPr>
            <a:r>
              <a:rPr lang="en-US" dirty="0" smtClean="0"/>
              <a:t>Track costs</a:t>
            </a:r>
          </a:p>
        </p:txBody>
      </p:sp>
      <p:sp>
        <p:nvSpPr>
          <p:cNvPr id="409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6AE6738-DB96-445C-B1C4-010738F56609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Understanding the Interim Plan</a:t>
            </a:r>
          </a:p>
        </p:txBody>
      </p:sp>
      <p:sp>
        <p:nvSpPr>
          <p:cNvPr id="5130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An </a:t>
            </a:r>
            <a:r>
              <a:rPr lang="en-US" sz="2800" b="1" i="1" dirty="0" smtClean="0"/>
              <a:t>interim plan</a:t>
            </a:r>
            <a:r>
              <a:rPr lang="en-US" sz="2800" dirty="0" smtClean="0"/>
              <a:t> is a set of start and finish dates that you can save periodically as your project progresses.</a:t>
            </a:r>
          </a:p>
          <a:p>
            <a:pPr eaLnBrk="1" hangingPunct="1">
              <a:defRPr/>
            </a:pPr>
            <a:r>
              <a:rPr lang="en-US" sz="2800" b="1" i="1" dirty="0" smtClean="0"/>
              <a:t>Interim plans</a:t>
            </a:r>
            <a:r>
              <a:rPr lang="en-US" sz="2800" dirty="0" smtClean="0"/>
              <a:t> save projected start and finish dates for the chosen tasks, but not cost information.  </a:t>
            </a:r>
          </a:p>
          <a:p>
            <a:pPr eaLnBrk="1" hangingPunct="1">
              <a:defRPr/>
            </a:pPr>
            <a:r>
              <a:rPr lang="en-US" sz="2800" dirty="0" smtClean="0"/>
              <a:t>Project 2010 allows you to save a maximum of 10 interim plans.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816758-556D-432C-A162-71ED401A3B3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Inserting Interim Plan Columns in the Variance Table</a:t>
            </a:r>
            <a:endParaRPr lang="en-US" dirty="0"/>
          </a:p>
        </p:txBody>
      </p:sp>
      <p:pic>
        <p:nvPicPr>
          <p:cNvPr id="8" name="Content Placeholder 7" descr="Fig05-13.bmp"/>
          <p:cNvPicPr>
            <a:picLocks noGrp="1" noChangeAspect="1"/>
          </p:cNvPicPr>
          <p:nvPr>
            <p:ph idx="1"/>
          </p:nvPr>
        </p:nvPicPr>
        <p:blipFill>
          <a:blip r:embed="rId2"/>
          <a:srcRect l="7833"/>
          <a:stretch>
            <a:fillRect/>
          </a:stretch>
        </p:blipFill>
        <p:spPr>
          <a:xfrm>
            <a:off x="685800" y="2057400"/>
            <a:ext cx="7385617" cy="304800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11873A-47D7-4C73-A03D-95DF44609E5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Viewing Interim Plan Information</a:t>
            </a:r>
            <a:endParaRPr lang="en-US" dirty="0"/>
          </a:p>
        </p:txBody>
      </p:sp>
      <p:pic>
        <p:nvPicPr>
          <p:cNvPr id="8" name="Content Placeholder 7" descr="Fig05-14.bmp"/>
          <p:cNvPicPr>
            <a:picLocks noGrp="1" noChangeAspect="1"/>
          </p:cNvPicPr>
          <p:nvPr>
            <p:ph idx="1"/>
          </p:nvPr>
        </p:nvPicPr>
        <p:blipFill>
          <a:blip r:embed="rId2"/>
          <a:srcRect l="7680"/>
          <a:stretch>
            <a:fillRect/>
          </a:stretch>
        </p:blipFill>
        <p:spPr>
          <a:xfrm>
            <a:off x="609600" y="1981200"/>
            <a:ext cx="7878574" cy="259080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11873A-47D7-4C73-A03D-95DF44609E5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 Enter Data in a Table and View the Changes</a:t>
            </a:r>
            <a:endParaRPr lang="en-US" dirty="0"/>
          </a:p>
        </p:txBody>
      </p:sp>
      <p:pic>
        <p:nvPicPr>
          <p:cNvPr id="8" name="Content Placeholder 7" descr="Fig05-15.bmp"/>
          <p:cNvPicPr>
            <a:picLocks noGrp="1" noChangeAspect="1"/>
          </p:cNvPicPr>
          <p:nvPr>
            <p:ph idx="1"/>
          </p:nvPr>
        </p:nvPicPr>
        <p:blipFill>
          <a:blip r:embed="rId2"/>
          <a:srcRect l="8676"/>
          <a:stretch>
            <a:fillRect/>
          </a:stretch>
        </p:blipFill>
        <p:spPr>
          <a:xfrm>
            <a:off x="609600" y="1676400"/>
            <a:ext cx="7857050" cy="396240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11873A-47D7-4C73-A03D-95DF44609E53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Updating Tasks That Are Behind Schedule</a:t>
            </a:r>
            <a:endParaRPr lang="en-US" dirty="0"/>
          </a:p>
        </p:txBody>
      </p:sp>
      <p:pic>
        <p:nvPicPr>
          <p:cNvPr id="8" name="Content Placeholder 7" descr="Fig05-17.bmp"/>
          <p:cNvPicPr>
            <a:picLocks noGrp="1" noChangeAspect="1"/>
          </p:cNvPicPr>
          <p:nvPr>
            <p:ph idx="1"/>
          </p:nvPr>
        </p:nvPicPr>
        <p:blipFill>
          <a:blip r:embed="rId2"/>
          <a:srcRect l="6106"/>
          <a:stretch>
            <a:fillRect/>
          </a:stretch>
        </p:blipFill>
        <p:spPr>
          <a:xfrm>
            <a:off x="685799" y="2057400"/>
            <a:ext cx="7851869" cy="29718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77C884-544C-448B-9802-66382C842CB5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Rescheduling Tasks That Are Behind Schedule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To determine whether a task is on schedule, ahead of </a:t>
            </a:r>
            <a:r>
              <a:rPr lang="en-US" sz="2800" dirty="0" smtClean="0"/>
              <a:t>schedule, </a:t>
            </a:r>
            <a:r>
              <a:rPr lang="en-US" sz="2800" dirty="0" smtClean="0"/>
              <a:t>or behind schedule, Project 2010 has several options that allow you to use the Status date to determine on what date actual data is applied to a task and when the remaining work for that task is </a:t>
            </a:r>
            <a:r>
              <a:rPr lang="en-US" sz="2800" dirty="0" smtClean="0"/>
              <a:t>scheduled.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77C884-544C-448B-9802-66382C842CB5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View Calculation Options</a:t>
            </a:r>
            <a:endParaRPr lang="en-US" dirty="0"/>
          </a:p>
        </p:txBody>
      </p:sp>
      <p:pic>
        <p:nvPicPr>
          <p:cNvPr id="8" name="Content Placeholder 7" descr="Fig05-18.bmp"/>
          <p:cNvPicPr>
            <a:picLocks noGrp="1" noChangeAspect="1"/>
          </p:cNvPicPr>
          <p:nvPr>
            <p:ph idx="1"/>
          </p:nvPr>
        </p:nvPicPr>
        <p:blipFill>
          <a:blip r:embed="rId2"/>
          <a:srcRect l="5642"/>
          <a:stretch>
            <a:fillRect/>
          </a:stretch>
        </p:blipFill>
        <p:spPr>
          <a:xfrm>
            <a:off x="990600" y="1295400"/>
            <a:ext cx="7138707" cy="48006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77C884-544C-448B-9802-66382C842CB5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Comparing Calculation Options</a:t>
            </a:r>
            <a:endParaRPr lang="en-US" dirty="0"/>
          </a:p>
        </p:txBody>
      </p:sp>
      <p:pic>
        <p:nvPicPr>
          <p:cNvPr id="8" name="Content Placeholder 7" descr="Fig05-19.bmp"/>
          <p:cNvPicPr>
            <a:picLocks noGrp="1" noChangeAspect="1"/>
          </p:cNvPicPr>
          <p:nvPr>
            <p:ph idx="1"/>
          </p:nvPr>
        </p:nvPicPr>
        <p:blipFill>
          <a:blip r:embed="rId2"/>
          <a:srcRect l="11330"/>
          <a:stretch>
            <a:fillRect/>
          </a:stretch>
        </p:blipFill>
        <p:spPr>
          <a:xfrm>
            <a:off x="990600" y="1219200"/>
            <a:ext cx="6857056" cy="513522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77C884-544C-448B-9802-66382C842CB5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Updating Progress by using the Update Tasks Dialog Box</a:t>
            </a:r>
            <a:endParaRPr lang="en-US" dirty="0"/>
          </a:p>
        </p:txBody>
      </p:sp>
      <p:pic>
        <p:nvPicPr>
          <p:cNvPr id="8" name="Content Placeholder 7" descr="Fig05-22.bmp"/>
          <p:cNvPicPr>
            <a:picLocks noGrp="1" noChangeAspect="1"/>
          </p:cNvPicPr>
          <p:nvPr>
            <p:ph idx="1"/>
          </p:nvPr>
        </p:nvPicPr>
        <p:blipFill>
          <a:blip r:embed="rId2"/>
          <a:srcRect l="11045"/>
          <a:stretch>
            <a:fillRect/>
          </a:stretch>
        </p:blipFill>
        <p:spPr>
          <a:xfrm>
            <a:off x="609600" y="2286000"/>
            <a:ext cx="7807396" cy="20574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77C884-544C-448B-9802-66382C842CB5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Assigning Resources and Changing Dependencies</a:t>
            </a:r>
            <a:endParaRPr lang="en-US" dirty="0"/>
          </a:p>
        </p:txBody>
      </p:sp>
      <p:pic>
        <p:nvPicPr>
          <p:cNvPr id="8" name="Content Placeholder 7" descr="Fig05-23.bmp"/>
          <p:cNvPicPr>
            <a:picLocks noGrp="1" noChangeAspect="1"/>
          </p:cNvPicPr>
          <p:nvPr>
            <p:ph idx="1"/>
          </p:nvPr>
        </p:nvPicPr>
        <p:blipFill>
          <a:blip r:embed="rId2"/>
          <a:srcRect l="4547"/>
          <a:stretch>
            <a:fillRect/>
          </a:stretch>
        </p:blipFill>
        <p:spPr>
          <a:xfrm>
            <a:off x="685800" y="1752600"/>
            <a:ext cx="7678276" cy="35814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77C884-544C-448B-9802-66382C842CB5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In this tutorial you will:</a:t>
            </a:r>
          </a:p>
        </p:txBody>
      </p:sp>
      <p:sp>
        <p:nvSpPr>
          <p:cNvPr id="5130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Create a custom view, a custom table and a custom report</a:t>
            </a:r>
          </a:p>
          <a:p>
            <a:pPr eaLnBrk="1" hangingPunct="1">
              <a:defRPr/>
            </a:pPr>
            <a:r>
              <a:rPr lang="en-US" dirty="0" smtClean="0"/>
              <a:t>Analyze variance, slack, and slippage</a:t>
            </a:r>
          </a:p>
          <a:p>
            <a:pPr eaLnBrk="1" hangingPunct="1">
              <a:defRPr/>
            </a:pPr>
            <a:r>
              <a:rPr lang="en-US" dirty="0" smtClean="0"/>
              <a:t>Use the Detail and Tracking Gantt Chart views to track progress</a:t>
            </a:r>
          </a:p>
          <a:p>
            <a:pPr eaLnBrk="1" hangingPunct="1">
              <a:defRPr/>
            </a:pPr>
            <a:r>
              <a:rPr lang="en-US" dirty="0" smtClean="0"/>
              <a:t>Add progress lines</a:t>
            </a:r>
          </a:p>
          <a:p>
            <a:pPr eaLnBrk="1" hangingPunct="1">
              <a:defRPr/>
            </a:pPr>
            <a:r>
              <a:rPr lang="en-US" dirty="0" smtClean="0"/>
              <a:t>Close a project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816758-556D-432C-A162-71ED401A3B3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Updating Progress Using the Gantt Chart</a:t>
            </a:r>
            <a:endParaRPr lang="en-US" dirty="0"/>
          </a:p>
        </p:txBody>
      </p:sp>
      <p:pic>
        <p:nvPicPr>
          <p:cNvPr id="8" name="Content Placeholder 7" descr="Fig05-24.bmp"/>
          <p:cNvPicPr>
            <a:picLocks noGrp="1" noChangeAspect="1"/>
          </p:cNvPicPr>
          <p:nvPr>
            <p:ph idx="1"/>
          </p:nvPr>
        </p:nvPicPr>
        <p:blipFill>
          <a:blip r:embed="rId2"/>
          <a:srcRect l="5263"/>
          <a:stretch>
            <a:fillRect/>
          </a:stretch>
        </p:blipFill>
        <p:spPr>
          <a:xfrm>
            <a:off x="609600" y="1752600"/>
            <a:ext cx="7971423" cy="373379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77C884-544C-448B-9802-66382C842CB5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Updating Completed Tasks Using the Update Project Dialog Box</a:t>
            </a:r>
            <a:endParaRPr lang="en-US" dirty="0"/>
          </a:p>
        </p:txBody>
      </p:sp>
      <p:pic>
        <p:nvPicPr>
          <p:cNvPr id="8" name="Content Placeholder 7" descr="Fig05-25.bmp"/>
          <p:cNvPicPr>
            <a:picLocks noGrp="1" noChangeAspect="1"/>
          </p:cNvPicPr>
          <p:nvPr>
            <p:ph idx="1"/>
          </p:nvPr>
        </p:nvPicPr>
        <p:blipFill>
          <a:blip r:embed="rId2"/>
          <a:srcRect l="8213"/>
          <a:stretch>
            <a:fillRect/>
          </a:stretch>
        </p:blipFill>
        <p:spPr>
          <a:xfrm>
            <a:off x="533400" y="1676400"/>
            <a:ext cx="8095885" cy="3886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77C884-544C-448B-9802-66382C842CB5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Updating Partially Completed Tasks Using the Update Project Dialog Box</a:t>
            </a:r>
            <a:endParaRPr lang="en-US" sz="3600" dirty="0"/>
          </a:p>
        </p:txBody>
      </p:sp>
      <p:pic>
        <p:nvPicPr>
          <p:cNvPr id="9" name="Content Placeholder 8" descr="Fig05-27.bmp"/>
          <p:cNvPicPr>
            <a:picLocks noGrp="1" noChangeAspect="1"/>
          </p:cNvPicPr>
          <p:nvPr>
            <p:ph idx="1"/>
          </p:nvPr>
        </p:nvPicPr>
        <p:blipFill>
          <a:blip r:embed="rId2"/>
          <a:srcRect l="8762"/>
          <a:stretch>
            <a:fillRect/>
          </a:stretch>
        </p:blipFill>
        <p:spPr>
          <a:xfrm>
            <a:off x="1088922" y="3733293"/>
            <a:ext cx="6835878" cy="213410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77C884-544C-448B-9802-66382C842CB5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10" name="Picture 9" descr="Fig05-26.bmp"/>
          <p:cNvPicPr>
            <a:picLocks noChangeAspect="1"/>
          </p:cNvPicPr>
          <p:nvPr/>
        </p:nvPicPr>
        <p:blipFill>
          <a:blip r:embed="rId3"/>
          <a:srcRect l="9857"/>
          <a:stretch>
            <a:fillRect/>
          </a:stretch>
        </p:blipFill>
        <p:spPr>
          <a:xfrm>
            <a:off x="1182569" y="1398512"/>
            <a:ext cx="6742231" cy="2182888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Tracking Costs</a:t>
            </a:r>
          </a:p>
        </p:txBody>
      </p:sp>
      <p:sp>
        <p:nvSpPr>
          <p:cNvPr id="5130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b="1" i="1" dirty="0" smtClean="0"/>
              <a:t>Cost tracking</a:t>
            </a:r>
            <a:r>
              <a:rPr lang="en-US" sz="2800" dirty="0" smtClean="0"/>
              <a:t> is how you determine if the project is staying close to budget or not.  </a:t>
            </a:r>
          </a:p>
          <a:p>
            <a:pPr eaLnBrk="1" hangingPunct="1">
              <a:defRPr/>
            </a:pPr>
            <a:r>
              <a:rPr lang="en-US" sz="2800" dirty="0" smtClean="0"/>
              <a:t>Project 2010 </a:t>
            </a:r>
            <a:r>
              <a:rPr lang="en-US" sz="2800" b="1" i="1" dirty="0" smtClean="0"/>
              <a:t>tracks the costs</a:t>
            </a:r>
            <a:r>
              <a:rPr lang="en-US" sz="2800" dirty="0" smtClean="0"/>
              <a:t> for the tasks, resources, and assignments.</a:t>
            </a:r>
          </a:p>
          <a:p>
            <a:pPr eaLnBrk="1" hangingPunct="1">
              <a:defRPr/>
            </a:pPr>
            <a:r>
              <a:rPr lang="en-US" sz="2800" dirty="0" smtClean="0"/>
              <a:t>As you update the progress of tasks, </a:t>
            </a:r>
            <a:r>
              <a:rPr lang="en-US" sz="2800" b="1" i="1" dirty="0" smtClean="0"/>
              <a:t>actual costs</a:t>
            </a:r>
            <a:r>
              <a:rPr lang="en-US" sz="2800" dirty="0" smtClean="0"/>
              <a:t> are automatically calculated.</a:t>
            </a:r>
          </a:p>
          <a:p>
            <a:pPr eaLnBrk="1" hangingPunct="1">
              <a:defRPr/>
            </a:pPr>
            <a:r>
              <a:rPr lang="en-US" sz="2800" b="1" i="1" dirty="0" smtClean="0"/>
              <a:t>Total costs</a:t>
            </a:r>
            <a:r>
              <a:rPr lang="en-US" sz="2800" dirty="0" smtClean="0"/>
              <a:t> are the calculated costs of a project, task, resource, or assignment for the duration of a project.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816758-556D-432C-A162-71ED401A3B3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Tracking Costs Cont.</a:t>
            </a:r>
          </a:p>
        </p:txBody>
      </p:sp>
      <p:sp>
        <p:nvSpPr>
          <p:cNvPr id="5130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b="1" i="1" dirty="0" smtClean="0"/>
              <a:t>Total costs</a:t>
            </a:r>
            <a:r>
              <a:rPr lang="en-US" sz="2800" dirty="0" smtClean="0"/>
              <a:t> include actual </a:t>
            </a:r>
            <a:r>
              <a:rPr lang="en-US" sz="2800" b="1" i="1" dirty="0" smtClean="0"/>
              <a:t>fixed costs</a:t>
            </a:r>
            <a:r>
              <a:rPr lang="en-US" sz="2800" dirty="0" smtClean="0"/>
              <a:t>.</a:t>
            </a:r>
          </a:p>
          <a:p>
            <a:pPr eaLnBrk="1" hangingPunct="1">
              <a:defRPr/>
            </a:pPr>
            <a:r>
              <a:rPr lang="en-US" sz="2800" b="1" i="1" dirty="0" smtClean="0"/>
              <a:t>Fixed costs</a:t>
            </a:r>
            <a:r>
              <a:rPr lang="en-US" sz="2800" dirty="0" smtClean="0"/>
              <a:t> are costs associated with the task but are neither specific nor driven by any particular resource.</a:t>
            </a:r>
          </a:p>
          <a:p>
            <a:pPr eaLnBrk="1" hangingPunct="1">
              <a:defRPr/>
            </a:pPr>
            <a:r>
              <a:rPr lang="en-US" sz="2800" b="1" i="1" dirty="0" smtClean="0"/>
              <a:t>Fixed costs</a:t>
            </a:r>
            <a:r>
              <a:rPr lang="en-US" sz="2800" dirty="0" smtClean="0"/>
              <a:t> are inherent to the task itself.</a:t>
            </a:r>
          </a:p>
          <a:p>
            <a:pPr eaLnBrk="1" hangingPunct="1">
              <a:defRPr/>
            </a:pPr>
            <a:r>
              <a:rPr lang="en-US" sz="2800" b="1" i="1" dirty="0" smtClean="0"/>
              <a:t>Timephased costs</a:t>
            </a:r>
            <a:r>
              <a:rPr lang="en-US" sz="2800" dirty="0" smtClean="0"/>
              <a:t> are task, resource, or assignment costs that are distributed over time.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816758-556D-432C-A162-71ED401A3B3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View Calculated Costs</a:t>
            </a:r>
            <a:endParaRPr lang="en-US" dirty="0"/>
          </a:p>
        </p:txBody>
      </p:sp>
      <p:pic>
        <p:nvPicPr>
          <p:cNvPr id="8" name="Content Placeholder 7" descr="Fig05-28.bmp"/>
          <p:cNvPicPr>
            <a:picLocks noGrp="1" noChangeAspect="1"/>
          </p:cNvPicPr>
          <p:nvPr>
            <p:ph idx="1"/>
          </p:nvPr>
        </p:nvPicPr>
        <p:blipFill>
          <a:blip r:embed="rId2"/>
          <a:srcRect l="3452"/>
          <a:stretch>
            <a:fillRect/>
          </a:stretch>
        </p:blipFill>
        <p:spPr>
          <a:xfrm>
            <a:off x="457200" y="1752600"/>
            <a:ext cx="8206237" cy="365760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11873A-47D7-4C73-A03D-95DF44609E53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Filtered for Over Budget Costs</a:t>
            </a:r>
            <a:endParaRPr lang="en-US" dirty="0"/>
          </a:p>
        </p:txBody>
      </p:sp>
      <p:pic>
        <p:nvPicPr>
          <p:cNvPr id="8" name="Content Placeholder 7" descr="Fig05-29.bmp"/>
          <p:cNvPicPr>
            <a:picLocks noGrp="1" noChangeAspect="1"/>
          </p:cNvPicPr>
          <p:nvPr>
            <p:ph idx="1"/>
          </p:nvPr>
        </p:nvPicPr>
        <p:blipFill>
          <a:blip r:embed="rId2"/>
          <a:srcRect l="7833"/>
          <a:stretch>
            <a:fillRect/>
          </a:stretch>
        </p:blipFill>
        <p:spPr>
          <a:xfrm>
            <a:off x="762000" y="2286000"/>
            <a:ext cx="7576302" cy="1981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77C884-544C-448B-9802-66382C842CB5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Viewing Costs for Each Resource</a:t>
            </a:r>
            <a:endParaRPr lang="en-US" dirty="0"/>
          </a:p>
        </p:txBody>
      </p:sp>
      <p:pic>
        <p:nvPicPr>
          <p:cNvPr id="8" name="Content Placeholder 7" descr="Fig05-30.bmp"/>
          <p:cNvPicPr>
            <a:picLocks noGrp="1" noChangeAspect="1"/>
          </p:cNvPicPr>
          <p:nvPr>
            <p:ph idx="1"/>
          </p:nvPr>
        </p:nvPicPr>
        <p:blipFill>
          <a:blip r:embed="rId2"/>
          <a:srcRect l="12480"/>
          <a:stretch>
            <a:fillRect/>
          </a:stretch>
        </p:blipFill>
        <p:spPr>
          <a:xfrm>
            <a:off x="609600" y="1295400"/>
            <a:ext cx="7648460" cy="48768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77C884-544C-448B-9802-66382C842CB5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Clearing a Baseline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Project 2010 can save up to 11 baselines for each file.  At some point, you may want to clear one or all of them.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77C884-544C-448B-9802-66382C842CB5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8" name="Picture 7" descr="Fig05-31.bmp"/>
          <p:cNvPicPr>
            <a:picLocks noChangeAspect="1"/>
          </p:cNvPicPr>
          <p:nvPr/>
        </p:nvPicPr>
        <p:blipFill>
          <a:blip r:embed="rId2"/>
          <a:srcRect l="10671" r="2805"/>
          <a:stretch>
            <a:fillRect/>
          </a:stretch>
        </p:blipFill>
        <p:spPr>
          <a:xfrm>
            <a:off x="1219200" y="3124200"/>
            <a:ext cx="6705600" cy="1439024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Creating a Custom Table</a:t>
            </a:r>
          </a:p>
        </p:txBody>
      </p:sp>
      <p:sp>
        <p:nvSpPr>
          <p:cNvPr id="5130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You can create a custom table containing the fields that you want and then give the new table a descriptive name, preserving </a:t>
            </a:r>
            <a:r>
              <a:rPr lang="en-US" sz="2800" dirty="0" smtClean="0"/>
              <a:t>the </a:t>
            </a:r>
            <a:r>
              <a:rPr lang="en-US" sz="2800" b="1" i="1" dirty="0" smtClean="0"/>
              <a:t>default tables</a:t>
            </a:r>
            <a:r>
              <a:rPr lang="en-US" sz="2800" dirty="0" smtClean="0"/>
              <a:t> </a:t>
            </a:r>
            <a:r>
              <a:rPr lang="en-US" sz="2800" dirty="0" smtClean="0"/>
              <a:t>that </a:t>
            </a:r>
            <a:r>
              <a:rPr lang="en-US" sz="2800" dirty="0" smtClean="0"/>
              <a:t>Project 2010 provides.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i="1" dirty="0" smtClean="0"/>
              <a:t>Task tables</a:t>
            </a:r>
            <a:r>
              <a:rPr lang="en-US" sz="2800" dirty="0" smtClean="0"/>
              <a:t> can be applied only to Task sheets.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i="1" dirty="0" smtClean="0"/>
              <a:t>Resource tables</a:t>
            </a:r>
            <a:r>
              <a:rPr lang="en-US" sz="2800" dirty="0" smtClean="0"/>
              <a:t> can be applied only to Resource sheets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816758-556D-432C-A162-71ED401A3B3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Understanding Baseline and Interim Plan</a:t>
            </a:r>
          </a:p>
        </p:txBody>
      </p:sp>
      <p:sp>
        <p:nvSpPr>
          <p:cNvPr id="5130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A </a:t>
            </a:r>
            <a:r>
              <a:rPr lang="en-US" sz="2800" b="1" i="1" dirty="0" smtClean="0"/>
              <a:t>baseline</a:t>
            </a:r>
            <a:r>
              <a:rPr lang="en-US" sz="2800" dirty="0" smtClean="0"/>
              <a:t> is a record of the scheduled dates and costs for each task of a project at a particular point in time.</a:t>
            </a:r>
          </a:p>
          <a:p>
            <a:pPr eaLnBrk="1" hangingPunct="1">
              <a:defRPr/>
            </a:pPr>
            <a:r>
              <a:rPr lang="en-US" sz="2800" dirty="0" smtClean="0"/>
              <a:t>An </a:t>
            </a:r>
            <a:r>
              <a:rPr lang="en-US" sz="2800" b="1" i="1" dirty="0" smtClean="0"/>
              <a:t>interim plan</a:t>
            </a:r>
            <a:r>
              <a:rPr lang="en-US" sz="2800" i="1" dirty="0" smtClean="0"/>
              <a:t> </a:t>
            </a:r>
            <a:r>
              <a:rPr lang="en-US" sz="2800" dirty="0" smtClean="0"/>
              <a:t>is a set of Start and Finish dates that you can save periodically as your project progresses.</a:t>
            </a:r>
          </a:p>
          <a:p>
            <a:pPr eaLnBrk="1" hangingPunct="1">
              <a:defRPr/>
            </a:pPr>
            <a:r>
              <a:rPr lang="en-US" sz="2800" dirty="0" smtClean="0"/>
              <a:t>You use both </a:t>
            </a:r>
            <a:r>
              <a:rPr lang="en-US" sz="2800" b="1" i="1" dirty="0" smtClean="0"/>
              <a:t>baseline </a:t>
            </a:r>
            <a:r>
              <a:rPr lang="en-US" sz="2800" dirty="0" smtClean="0"/>
              <a:t>and </a:t>
            </a:r>
            <a:r>
              <a:rPr lang="en-US" sz="2800" b="1" i="1" dirty="0" smtClean="0"/>
              <a:t>interim plan </a:t>
            </a:r>
            <a:r>
              <a:rPr lang="en-US" sz="2800" dirty="0" smtClean="0"/>
              <a:t>to </a:t>
            </a:r>
            <a:r>
              <a:rPr lang="en-US" sz="2800" dirty="0" smtClean="0"/>
              <a:t>understand how the project has either stayed on or fallen off schedule</a:t>
            </a:r>
            <a:r>
              <a:rPr lang="en-US" sz="2800" dirty="0" smtClean="0"/>
              <a:t>.</a:t>
            </a:r>
            <a:endParaRPr lang="en-US" sz="28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816758-556D-432C-A162-71ED401A3B3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Creating a </a:t>
            </a:r>
            <a:r>
              <a:rPr lang="en-US" sz="4000" dirty="0" smtClean="0"/>
              <a:t>New Table</a:t>
            </a:r>
            <a:endParaRPr lang="en-US" sz="4000" dirty="0" smtClean="0">
              <a:solidFill>
                <a:schemeClr val="tx1"/>
              </a:solidFill>
            </a:endParaRPr>
          </a:p>
        </p:txBody>
      </p:sp>
      <p:pic>
        <p:nvPicPr>
          <p:cNvPr id="8" name="Content Placeholder 7" descr="Fig05-32.bmp"/>
          <p:cNvPicPr>
            <a:picLocks noGrp="1" noChangeAspect="1"/>
          </p:cNvPicPr>
          <p:nvPr>
            <p:ph idx="1"/>
          </p:nvPr>
        </p:nvPicPr>
        <p:blipFill>
          <a:blip r:embed="rId3"/>
          <a:srcRect l="11163" r="5263"/>
          <a:stretch>
            <a:fillRect/>
          </a:stretch>
        </p:blipFill>
        <p:spPr>
          <a:xfrm>
            <a:off x="1143000" y="2057400"/>
            <a:ext cx="6477000" cy="3030488"/>
          </a:xfrm>
        </p:spPr>
      </p:pic>
      <p:sp>
        <p:nvSpPr>
          <p:cNvPr id="34819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3482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9DA1F23-4ECA-4F32-A26D-0EAE1FB17F11}" type="slidenum">
              <a:rPr lang="en-US" smtClean="0"/>
              <a:pPr/>
              <a:t>40</a:t>
            </a:fld>
            <a:endParaRPr lang="en-US" dirty="0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Creating a New </a:t>
            </a:r>
            <a:r>
              <a:rPr lang="en-US" sz="4000" dirty="0" smtClean="0"/>
              <a:t>Table Cont.</a:t>
            </a:r>
            <a:endParaRPr lang="en-US" sz="4000" dirty="0" smtClean="0">
              <a:solidFill>
                <a:schemeClr val="tx1"/>
              </a:solidFill>
            </a:endParaRPr>
          </a:p>
        </p:txBody>
      </p:sp>
      <p:pic>
        <p:nvPicPr>
          <p:cNvPr id="8" name="Content Placeholder 7" descr="Fig05-33.bmp"/>
          <p:cNvPicPr>
            <a:picLocks noGrp="1" noChangeAspect="1"/>
          </p:cNvPicPr>
          <p:nvPr>
            <p:ph idx="1"/>
          </p:nvPr>
        </p:nvPicPr>
        <p:blipFill>
          <a:blip r:embed="rId3"/>
          <a:srcRect l="4547" r="3452"/>
          <a:stretch>
            <a:fillRect/>
          </a:stretch>
        </p:blipFill>
        <p:spPr>
          <a:xfrm>
            <a:off x="990600" y="1981200"/>
            <a:ext cx="6955610" cy="3048000"/>
          </a:xfrm>
        </p:spPr>
      </p:pic>
      <p:sp>
        <p:nvSpPr>
          <p:cNvPr id="34819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3482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9DA1F23-4ECA-4F32-A26D-0EAE1FB17F11}" type="slidenum">
              <a:rPr lang="en-US" smtClean="0"/>
              <a:pPr/>
              <a:t>41</a:t>
            </a:fld>
            <a:endParaRPr lang="en-US" dirty="0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Creating a New </a:t>
            </a:r>
            <a:r>
              <a:rPr lang="en-US" sz="4000" dirty="0" smtClean="0"/>
              <a:t>Table Cont</a:t>
            </a:r>
            <a:endParaRPr lang="en-US" sz="4000" dirty="0" smtClean="0">
              <a:solidFill>
                <a:schemeClr val="tx1"/>
              </a:solidFill>
            </a:endParaRPr>
          </a:p>
        </p:txBody>
      </p:sp>
      <p:pic>
        <p:nvPicPr>
          <p:cNvPr id="8" name="Content Placeholder 7" descr="Fig05-34.bmp"/>
          <p:cNvPicPr>
            <a:picLocks noGrp="1" noChangeAspect="1"/>
          </p:cNvPicPr>
          <p:nvPr>
            <p:ph idx="1"/>
          </p:nvPr>
        </p:nvPicPr>
        <p:blipFill>
          <a:blip r:embed="rId3"/>
          <a:srcRect l="4280" r="4280"/>
          <a:stretch>
            <a:fillRect/>
          </a:stretch>
        </p:blipFill>
        <p:spPr>
          <a:xfrm>
            <a:off x="762000" y="1676400"/>
            <a:ext cx="7467600" cy="3932336"/>
          </a:xfrm>
        </p:spPr>
      </p:pic>
      <p:sp>
        <p:nvSpPr>
          <p:cNvPr id="34819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3482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9DA1F23-4ECA-4F32-A26D-0EAE1FB17F11}" type="slidenum">
              <a:rPr lang="en-US" smtClean="0"/>
              <a:pPr/>
              <a:t>42</a:t>
            </a:fld>
            <a:endParaRPr lang="en-US" dirty="0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Creating a New </a:t>
            </a:r>
            <a:r>
              <a:rPr lang="en-US" sz="4000" dirty="0" smtClean="0"/>
              <a:t>Table Cont.</a:t>
            </a:r>
            <a:endParaRPr lang="en-US" sz="4000" dirty="0" smtClean="0">
              <a:solidFill>
                <a:schemeClr val="tx1"/>
              </a:solidFill>
            </a:endParaRPr>
          </a:p>
        </p:txBody>
      </p:sp>
      <p:pic>
        <p:nvPicPr>
          <p:cNvPr id="8" name="Content Placeholder 7" descr="Fig05-35.bmp"/>
          <p:cNvPicPr>
            <a:picLocks noGrp="1" noChangeAspect="1"/>
          </p:cNvPicPr>
          <p:nvPr>
            <p:ph idx="1"/>
          </p:nvPr>
        </p:nvPicPr>
        <p:blipFill>
          <a:blip r:embed="rId3"/>
          <a:srcRect l="6883"/>
          <a:stretch>
            <a:fillRect/>
          </a:stretch>
        </p:blipFill>
        <p:spPr>
          <a:xfrm>
            <a:off x="838200" y="2286000"/>
            <a:ext cx="7594477" cy="2438400"/>
          </a:xfrm>
        </p:spPr>
      </p:pic>
      <p:sp>
        <p:nvSpPr>
          <p:cNvPr id="34819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3482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9DA1F23-4ECA-4F32-A26D-0EAE1FB17F11}" type="slidenum">
              <a:rPr lang="en-US" smtClean="0"/>
              <a:pPr/>
              <a:t>43</a:t>
            </a:fld>
            <a:endParaRPr lang="en-US" dirty="0" smtClean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dirty="0" smtClean="0"/>
              <a:t>Custom Views</a:t>
            </a:r>
          </a:p>
        </p:txBody>
      </p:sp>
      <p:sp>
        <p:nvSpPr>
          <p:cNvPr id="5130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A </a:t>
            </a:r>
            <a:r>
              <a:rPr lang="en-US" sz="2800" b="1" i="1" dirty="0" smtClean="0"/>
              <a:t>custom view</a:t>
            </a:r>
            <a:r>
              <a:rPr lang="en-US" sz="2800" dirty="0" smtClean="0"/>
              <a:t> is any view that is saved with a name and differs from the default views that Project 2010 provides.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i="1" dirty="0" smtClean="0"/>
              <a:t>Custom views</a:t>
            </a:r>
            <a:r>
              <a:rPr lang="en-US" sz="2800" dirty="0" smtClean="0"/>
              <a:t> can contain a set of fields in a particular view, grouping, and/or a filter.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816758-556D-432C-A162-71ED401A3B3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 dirty="0"/>
          </a:p>
        </p:txBody>
      </p:sp>
      <p:pic>
        <p:nvPicPr>
          <p:cNvPr id="9" name="Picture 8" descr="Fig05-36.bmp"/>
          <p:cNvPicPr>
            <a:picLocks noChangeAspect="1"/>
          </p:cNvPicPr>
          <p:nvPr/>
        </p:nvPicPr>
        <p:blipFill>
          <a:blip r:embed="rId3"/>
          <a:srcRect l="10952"/>
          <a:stretch>
            <a:fillRect/>
          </a:stretch>
        </p:blipFill>
        <p:spPr>
          <a:xfrm>
            <a:off x="1219200" y="3657600"/>
            <a:ext cx="6195317" cy="21829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Custom Critical Dates View Applied</a:t>
            </a:r>
            <a:endParaRPr lang="en-US" dirty="0"/>
          </a:p>
        </p:txBody>
      </p:sp>
      <p:pic>
        <p:nvPicPr>
          <p:cNvPr id="8" name="Content Placeholder 7" descr="Fig05-38.bmp"/>
          <p:cNvPicPr>
            <a:picLocks noGrp="1" noChangeAspect="1"/>
          </p:cNvPicPr>
          <p:nvPr>
            <p:ph idx="1"/>
          </p:nvPr>
        </p:nvPicPr>
        <p:blipFill>
          <a:blip r:embed="rId2"/>
          <a:srcRect l="7833"/>
          <a:stretch>
            <a:fillRect/>
          </a:stretch>
        </p:blipFill>
        <p:spPr>
          <a:xfrm>
            <a:off x="990600" y="1600200"/>
            <a:ext cx="7159303" cy="43434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77C884-544C-448B-9802-66382C842CB5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Examine Slack and Slippage</a:t>
            </a:r>
          </a:p>
        </p:txBody>
      </p:sp>
      <p:sp>
        <p:nvSpPr>
          <p:cNvPr id="5130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600" dirty="0" smtClean="0"/>
              <a:t>The Detail Gantt Chart shows total </a:t>
            </a:r>
            <a:r>
              <a:rPr lang="en-US" sz="2600" b="1" i="1" dirty="0" smtClean="0"/>
              <a:t>slack and slippage</a:t>
            </a:r>
            <a:r>
              <a:rPr lang="en-US" sz="2600" dirty="0" smtClean="0"/>
              <a:t>.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b="1" i="1" dirty="0" smtClean="0"/>
              <a:t>Total slack</a:t>
            </a:r>
            <a:r>
              <a:rPr lang="en-US" sz="2600" dirty="0" smtClean="0"/>
              <a:t> (also called </a:t>
            </a:r>
            <a:r>
              <a:rPr lang="en-US" sz="2600" b="1" i="1" dirty="0" smtClean="0"/>
              <a:t>total float</a:t>
            </a:r>
            <a:r>
              <a:rPr lang="en-US" sz="2600" dirty="0" smtClean="0"/>
              <a:t>) is the amount of time that a task can be delayed without the delay affecting the entire project.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b="1" i="1" dirty="0" smtClean="0"/>
              <a:t>Free slack</a:t>
            </a:r>
            <a:r>
              <a:rPr lang="en-US" sz="2600" dirty="0" smtClean="0"/>
              <a:t> is the amount of time that a task can be delayed without the delay affecting any successor tasks.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dirty="0" smtClean="0"/>
              <a:t>If the task has no successors, </a:t>
            </a:r>
            <a:r>
              <a:rPr lang="en-US" sz="2600" b="1" i="1" dirty="0" smtClean="0"/>
              <a:t>free slack</a:t>
            </a:r>
            <a:r>
              <a:rPr lang="en-US" sz="2600" dirty="0" smtClean="0"/>
              <a:t> is the amount of time that a task can be delayed without delaying the entire project’s Finish date.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816758-556D-432C-A162-71ED401A3B36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Examine Slack and Slippage Cont’d</a:t>
            </a:r>
          </a:p>
        </p:txBody>
      </p:sp>
      <p:sp>
        <p:nvSpPr>
          <p:cNvPr id="5130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b="1" i="1" dirty="0" smtClean="0"/>
              <a:t>Slippage</a:t>
            </a:r>
            <a:r>
              <a:rPr lang="en-US" sz="2800" dirty="0" smtClean="0"/>
              <a:t>, or simply </a:t>
            </a:r>
            <a:r>
              <a:rPr lang="en-US" sz="2800" b="1" i="1" dirty="0" smtClean="0"/>
              <a:t>slip</a:t>
            </a:r>
            <a:r>
              <a:rPr lang="en-US" sz="2800" dirty="0" smtClean="0"/>
              <a:t>, is the difference between a task’s scheduled start and baseline start date or its finish date and baseline finish date.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A noncritical task can </a:t>
            </a:r>
            <a:r>
              <a:rPr lang="en-US" sz="2800" b="1" i="1" dirty="0" smtClean="0"/>
              <a:t>slip</a:t>
            </a:r>
            <a:r>
              <a:rPr lang="en-US" sz="2800" dirty="0" smtClean="0"/>
              <a:t> without affecting the project Finish date. 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smtClean="0"/>
              <a:t>Recall that a noncritical task is one that has some slip.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smtClean="0"/>
              <a:t>If a noncritical task slips too much it can become critical.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It is important to track </a:t>
            </a:r>
            <a:r>
              <a:rPr lang="en-US" sz="2800" b="1" i="1" dirty="0" smtClean="0"/>
              <a:t>slippage</a:t>
            </a:r>
            <a:r>
              <a:rPr lang="en-US" sz="2800" dirty="0" smtClean="0"/>
              <a:t> on all tasks.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816758-556D-432C-A162-71ED401A3B36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 Gantt Chart</a:t>
            </a:r>
            <a:endParaRPr lang="en-US" dirty="0"/>
          </a:p>
        </p:txBody>
      </p:sp>
      <p:pic>
        <p:nvPicPr>
          <p:cNvPr id="8" name="Content Placeholder 7" descr="Fig05-39.bmp"/>
          <p:cNvPicPr>
            <a:picLocks noGrp="1" noChangeAspect="1"/>
          </p:cNvPicPr>
          <p:nvPr>
            <p:ph idx="1"/>
          </p:nvPr>
        </p:nvPicPr>
        <p:blipFill>
          <a:blip r:embed="rId2"/>
          <a:srcRect l="10023"/>
          <a:stretch>
            <a:fillRect/>
          </a:stretch>
        </p:blipFill>
        <p:spPr>
          <a:xfrm>
            <a:off x="838200" y="1676400"/>
            <a:ext cx="7570590" cy="388620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11873A-47D7-4C73-A03D-95DF44609E53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Gantt Chart</a:t>
            </a:r>
            <a:endParaRPr lang="en-US" dirty="0"/>
          </a:p>
        </p:txBody>
      </p:sp>
      <p:pic>
        <p:nvPicPr>
          <p:cNvPr id="8" name="Content Placeholder 7" descr="Fig05-40.bmp"/>
          <p:cNvPicPr>
            <a:picLocks noGrp="1" noChangeAspect="1"/>
          </p:cNvPicPr>
          <p:nvPr>
            <p:ph idx="1"/>
          </p:nvPr>
        </p:nvPicPr>
        <p:blipFill>
          <a:blip r:embed="rId2"/>
          <a:srcRect l="11119"/>
          <a:stretch>
            <a:fillRect/>
          </a:stretch>
        </p:blipFill>
        <p:spPr>
          <a:xfrm>
            <a:off x="685800" y="1600200"/>
            <a:ext cx="7713433" cy="41148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77C884-544C-448B-9802-66382C842CB5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Understanding Baseline and Interim Plan Cont.</a:t>
            </a:r>
          </a:p>
        </p:txBody>
      </p:sp>
      <p:sp>
        <p:nvSpPr>
          <p:cNvPr id="5130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b="1" i="1" dirty="0" smtClean="0"/>
              <a:t>Baseline</a:t>
            </a:r>
            <a:r>
              <a:rPr lang="en-US" sz="2800" dirty="0" smtClean="0"/>
              <a:t> data focuses on scheduled dates, durations, work, and costs.</a:t>
            </a:r>
          </a:p>
          <a:p>
            <a:pPr eaLnBrk="1" hangingPunct="1">
              <a:defRPr/>
            </a:pPr>
            <a:r>
              <a:rPr lang="en-US" sz="2800" b="1" i="1" dirty="0" smtClean="0"/>
              <a:t>Interim plans </a:t>
            </a:r>
            <a:r>
              <a:rPr lang="en-US" sz="2800" dirty="0" smtClean="0"/>
              <a:t>record only Start and Finish dates.</a:t>
            </a:r>
          </a:p>
          <a:p>
            <a:pPr eaLnBrk="1" hangingPunct="1">
              <a:defRPr/>
            </a:pPr>
            <a:r>
              <a:rPr lang="en-US" sz="2800" dirty="0" smtClean="0"/>
              <a:t>You use the data from the </a:t>
            </a:r>
            <a:r>
              <a:rPr lang="en-US" sz="2800" b="1" i="1" dirty="0" smtClean="0"/>
              <a:t>interim plan </a:t>
            </a:r>
            <a:r>
              <a:rPr lang="en-US" sz="2800" dirty="0" smtClean="0"/>
              <a:t>to compare it with the </a:t>
            </a:r>
            <a:r>
              <a:rPr lang="en-US" sz="2800" b="1" i="1" dirty="0" smtClean="0"/>
              <a:t>baseline plan </a:t>
            </a:r>
            <a:r>
              <a:rPr lang="en-US" sz="2800" dirty="0" smtClean="0"/>
              <a:t>to monitor progress and know whether or not the project is on track.</a:t>
            </a:r>
          </a:p>
          <a:p>
            <a:pPr lvl="1" eaLnBrk="1" hangingPunct="1">
              <a:defRPr/>
            </a:pPr>
            <a:endParaRPr lang="en-US" sz="20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816758-556D-432C-A162-71ED401A3B3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Working with Slack and Deadline Dates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</a:t>
            </a:r>
            <a:r>
              <a:rPr lang="en-US" sz="2800" b="1" i="1" dirty="0" smtClean="0"/>
              <a:t>deadline constraint </a:t>
            </a:r>
            <a:r>
              <a:rPr lang="en-US" sz="2800" dirty="0" smtClean="0"/>
              <a:t>is a </a:t>
            </a:r>
            <a:r>
              <a:rPr lang="en-US" sz="2800" b="1" i="1" dirty="0" smtClean="0"/>
              <a:t>flexible constraint.</a:t>
            </a:r>
          </a:p>
          <a:p>
            <a:r>
              <a:rPr lang="en-US" sz="2800" dirty="0" smtClean="0"/>
              <a:t>It does not dictate the scheduled Start and Finish dates of a task.</a:t>
            </a:r>
          </a:p>
          <a:p>
            <a:r>
              <a:rPr lang="en-US" sz="2800" dirty="0" smtClean="0"/>
              <a:t>It is used more as a guideline </a:t>
            </a:r>
            <a:r>
              <a:rPr lang="en-US" sz="2800" dirty="0" smtClean="0"/>
              <a:t>than </a:t>
            </a:r>
            <a:r>
              <a:rPr lang="en-US" sz="2800" dirty="0" smtClean="0"/>
              <a:t>as a fact that your project must obey.</a:t>
            </a:r>
          </a:p>
          <a:p>
            <a:r>
              <a:rPr lang="en-US" sz="2800" dirty="0" smtClean="0"/>
              <a:t>The </a:t>
            </a:r>
            <a:r>
              <a:rPr lang="en-US" sz="2800" b="1" i="1" dirty="0" smtClean="0"/>
              <a:t>deadline constraint</a:t>
            </a:r>
            <a:r>
              <a:rPr lang="en-US" sz="2800" dirty="0" smtClean="0"/>
              <a:t> works well when trying to realistically display total slack values and yet maintain task-scheduling flexibility.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77C884-544C-448B-9802-66382C842CB5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Detailed Gantt Chart View with a Deadline Constraint</a:t>
            </a:r>
            <a:endParaRPr lang="en-US" dirty="0"/>
          </a:p>
        </p:txBody>
      </p:sp>
      <p:pic>
        <p:nvPicPr>
          <p:cNvPr id="9" name="Content Placeholder 8" descr="Fig05-41.bmp"/>
          <p:cNvPicPr>
            <a:picLocks noGrp="1" noChangeAspect="1"/>
          </p:cNvPicPr>
          <p:nvPr>
            <p:ph idx="1"/>
          </p:nvPr>
        </p:nvPicPr>
        <p:blipFill>
          <a:blip r:embed="rId2"/>
          <a:srcRect l="6546"/>
          <a:stretch>
            <a:fillRect/>
          </a:stretch>
        </p:blipFill>
        <p:spPr>
          <a:xfrm>
            <a:off x="685800" y="2362200"/>
            <a:ext cx="7831758" cy="24384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42C11CF-AE97-421E-8B19-7D22577DB7C6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Adding Progress Lines</a:t>
            </a:r>
          </a:p>
        </p:txBody>
      </p:sp>
      <p:sp>
        <p:nvSpPr>
          <p:cNvPr id="5130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i="1" dirty="0" smtClean="0"/>
              <a:t>Progress lines</a:t>
            </a:r>
            <a:r>
              <a:rPr lang="en-US" sz="2800" dirty="0" smtClean="0"/>
              <a:t> give you a visual representation of all tasks that are in progress.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The lines are drawn based on the percentage completion value and the status date for each task.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The lines connect the tasks to create a line chart.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Peaks that point to the left indicate work that is </a:t>
            </a:r>
            <a:r>
              <a:rPr lang="en-US" i="1" dirty="0" smtClean="0"/>
              <a:t>behind</a:t>
            </a:r>
            <a:r>
              <a:rPr lang="en-US" dirty="0" smtClean="0"/>
              <a:t> schedule.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Peaks that point to the right indicate work that is </a:t>
            </a:r>
            <a:r>
              <a:rPr lang="en-US" i="1" dirty="0" smtClean="0"/>
              <a:t>ahead</a:t>
            </a:r>
            <a:r>
              <a:rPr lang="en-US" dirty="0" smtClean="0"/>
              <a:t> of schedule.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The </a:t>
            </a:r>
            <a:r>
              <a:rPr lang="en-US" sz="2800" b="1" i="1" dirty="0" smtClean="0"/>
              <a:t>Progress Lines</a:t>
            </a:r>
            <a:r>
              <a:rPr lang="en-US" sz="2800" dirty="0" smtClean="0"/>
              <a:t> dialog box provides options for setting preferences for the </a:t>
            </a:r>
            <a:r>
              <a:rPr lang="en-US" sz="2800" b="1" i="1" dirty="0" smtClean="0"/>
              <a:t>progress lines</a:t>
            </a:r>
            <a:r>
              <a:rPr lang="en-US" sz="2800" dirty="0" smtClean="0"/>
              <a:t>.</a:t>
            </a:r>
            <a:endParaRPr lang="en-US" sz="28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816758-556D-432C-A162-71ED401A3B36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Project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Displaying Progress Lines</a:t>
            </a:r>
            <a:endParaRPr lang="en-US" dirty="0"/>
          </a:p>
        </p:txBody>
      </p:sp>
      <p:pic>
        <p:nvPicPr>
          <p:cNvPr id="8" name="Content Placeholder 7" descr="Fig05-42.bmp"/>
          <p:cNvPicPr>
            <a:picLocks noGrp="1" noChangeAspect="1"/>
          </p:cNvPicPr>
          <p:nvPr>
            <p:ph idx="1"/>
          </p:nvPr>
        </p:nvPicPr>
        <p:blipFill>
          <a:blip r:embed="rId2"/>
          <a:srcRect l="10336" r="7245"/>
          <a:stretch>
            <a:fillRect/>
          </a:stretch>
        </p:blipFill>
        <p:spPr>
          <a:xfrm>
            <a:off x="914400" y="1752600"/>
            <a:ext cx="7270336" cy="350520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11873A-47D7-4C73-A03D-95DF44609E53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Lines on Gantt Chart</a:t>
            </a:r>
            <a:endParaRPr lang="en-US" dirty="0"/>
          </a:p>
        </p:txBody>
      </p:sp>
      <p:pic>
        <p:nvPicPr>
          <p:cNvPr id="8" name="Content Placeholder 7" descr="Fig05-43.bmp"/>
          <p:cNvPicPr>
            <a:picLocks noGrp="1" noChangeAspect="1"/>
          </p:cNvPicPr>
          <p:nvPr>
            <p:ph idx="1"/>
          </p:nvPr>
        </p:nvPicPr>
        <p:blipFill>
          <a:blip r:embed="rId2"/>
          <a:srcRect l="11366"/>
          <a:stretch>
            <a:fillRect/>
          </a:stretch>
        </p:blipFill>
        <p:spPr>
          <a:xfrm>
            <a:off x="838200" y="1676400"/>
            <a:ext cx="7474365" cy="388620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11873A-47D7-4C73-A03D-95DF44609E53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Using Project Progress Reports</a:t>
            </a:r>
          </a:p>
        </p:txBody>
      </p:sp>
      <p:sp>
        <p:nvSpPr>
          <p:cNvPr id="5130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/>
              <a:t>Project 2010 provides </a:t>
            </a:r>
            <a:r>
              <a:rPr lang="en-US" sz="2800" b="1" i="1" dirty="0" smtClean="0"/>
              <a:t>reports</a:t>
            </a:r>
            <a:r>
              <a:rPr lang="en-US" sz="2800" dirty="0" smtClean="0"/>
              <a:t> that summarize information and focus on various areas of a project.</a:t>
            </a:r>
          </a:p>
          <a:p>
            <a:pPr eaLnBrk="1" hangingPunct="1">
              <a:defRPr/>
            </a:pPr>
            <a:r>
              <a:rPr lang="en-US" sz="2800" b="1" i="1" dirty="0" smtClean="0"/>
              <a:t>Reports</a:t>
            </a:r>
            <a:r>
              <a:rPr lang="en-US" sz="2800" dirty="0" smtClean="0"/>
              <a:t> help manage and prioritize work in progress.</a:t>
            </a:r>
          </a:p>
          <a:p>
            <a:pPr eaLnBrk="1" hangingPunct="1">
              <a:defRPr/>
            </a:pPr>
            <a:r>
              <a:rPr lang="en-US" sz="2800" dirty="0" smtClean="0"/>
              <a:t>The </a:t>
            </a:r>
            <a:r>
              <a:rPr lang="en-US" sz="2800" b="1" i="1" dirty="0" smtClean="0"/>
              <a:t>Current reports</a:t>
            </a:r>
            <a:r>
              <a:rPr lang="en-US" sz="2800" dirty="0" smtClean="0"/>
              <a:t> focus on current project date progress.</a:t>
            </a:r>
          </a:p>
          <a:p>
            <a:pPr eaLnBrk="1" hangingPunct="1">
              <a:defRPr/>
            </a:pPr>
            <a:r>
              <a:rPr lang="en-US" sz="2800" dirty="0" smtClean="0"/>
              <a:t>The </a:t>
            </a:r>
            <a:r>
              <a:rPr lang="en-US" sz="2800" b="1" i="1" dirty="0" smtClean="0"/>
              <a:t>Costs reports</a:t>
            </a:r>
            <a:r>
              <a:rPr lang="en-US" sz="2800" dirty="0" smtClean="0"/>
              <a:t> focus on current project costs.  </a:t>
            </a:r>
          </a:p>
          <a:p>
            <a:pPr eaLnBrk="1" hangingPunct="1">
              <a:defRPr/>
            </a:pPr>
            <a:r>
              <a:rPr lang="en-US" sz="2800" dirty="0" smtClean="0"/>
              <a:t>You can also create </a:t>
            </a:r>
            <a:r>
              <a:rPr lang="en-US" sz="2800" b="1" i="1" dirty="0" smtClean="0"/>
              <a:t>Custom reports.</a:t>
            </a:r>
            <a:endParaRPr lang="en-US" sz="28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816758-556D-432C-A162-71ED401A3B36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Developing a Custom Report Based on a Custom Table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77C884-544C-448B-9802-66382C842CB5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  <p:pic>
        <p:nvPicPr>
          <p:cNvPr id="10" name="Content Placeholder 9" descr="Fig05-44.bmp"/>
          <p:cNvPicPr>
            <a:picLocks noGrp="1" noChangeAspect="1"/>
          </p:cNvPicPr>
          <p:nvPr>
            <p:ph idx="1"/>
          </p:nvPr>
        </p:nvPicPr>
        <p:blipFill>
          <a:blip r:embed="rId2"/>
          <a:srcRect l="11119"/>
          <a:stretch>
            <a:fillRect/>
          </a:stretch>
        </p:blipFill>
        <p:spPr>
          <a:xfrm>
            <a:off x="914400" y="1981200"/>
            <a:ext cx="7180622" cy="3200400"/>
          </a:xfr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New Report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Editing existing reports overrides the report choices originally provided by Project 2010.</a:t>
            </a:r>
          </a:p>
          <a:p>
            <a:r>
              <a:rPr lang="en-US" sz="2800" dirty="0" smtClean="0"/>
              <a:t>Creating an entirely new report preserves the default settings for the Project 2010 reports.</a:t>
            </a:r>
          </a:p>
          <a:p>
            <a:r>
              <a:rPr lang="en-US" sz="2800" dirty="0" smtClean="0"/>
              <a:t>There are four different types of customer reports: Task, Resource, Monthly Calendar and Crosstab.</a:t>
            </a:r>
          </a:p>
          <a:p>
            <a:r>
              <a:rPr lang="en-US" sz="2800" dirty="0" smtClean="0"/>
              <a:t>A </a:t>
            </a:r>
            <a:r>
              <a:rPr lang="en-US" sz="2800" b="1" i="1" dirty="0" smtClean="0"/>
              <a:t>crosstab report </a:t>
            </a:r>
            <a:r>
              <a:rPr lang="en-US" sz="2800" dirty="0" smtClean="0"/>
              <a:t> summarizes a numeric field for a resource or task over time.</a:t>
            </a:r>
          </a:p>
          <a:p>
            <a:r>
              <a:rPr lang="en-US" sz="2800" dirty="0" smtClean="0"/>
              <a:t>A </a:t>
            </a:r>
            <a:r>
              <a:rPr lang="en-US" sz="2800" b="1" i="1" dirty="0" smtClean="0"/>
              <a:t>monthly calendar  report </a:t>
            </a:r>
            <a:r>
              <a:rPr lang="en-US" sz="2800" dirty="0" smtClean="0"/>
              <a:t> provides an overview of the project plan formatted similar to the Calendar for a month.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77C884-544C-448B-9802-66382C842CB5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New Report</a:t>
            </a:r>
            <a:endParaRPr lang="en-US" dirty="0"/>
          </a:p>
        </p:txBody>
      </p:sp>
      <p:pic>
        <p:nvPicPr>
          <p:cNvPr id="9" name="Content Placeholder 8" descr="Fig05-46.bmp"/>
          <p:cNvPicPr>
            <a:picLocks noGrp="1" noChangeAspect="1"/>
          </p:cNvPicPr>
          <p:nvPr>
            <p:ph idx="1"/>
          </p:nvPr>
        </p:nvPicPr>
        <p:blipFill>
          <a:blip r:embed="rId2"/>
          <a:srcRect l="10023" r="17690"/>
          <a:stretch>
            <a:fillRect/>
          </a:stretch>
        </p:blipFill>
        <p:spPr>
          <a:xfrm>
            <a:off x="1143000" y="2209800"/>
            <a:ext cx="6501612" cy="27432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42C11CF-AE97-421E-8B19-7D22577DB7C6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Closing a Project</a:t>
            </a:r>
          </a:p>
        </p:txBody>
      </p:sp>
      <p:sp>
        <p:nvSpPr>
          <p:cNvPr id="5130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i="1" dirty="0" smtClean="0"/>
              <a:t>Closing a project</a:t>
            </a:r>
            <a:r>
              <a:rPr lang="en-US" sz="2800" dirty="0" smtClean="0"/>
              <a:t> means finalizing the data that is stored in the project file.</a:t>
            </a:r>
          </a:p>
          <a:p>
            <a:pPr eaLnBrk="1" hangingPunct="1">
              <a:defRPr/>
            </a:pPr>
            <a:r>
              <a:rPr lang="en-US" sz="2800" dirty="0" smtClean="0"/>
              <a:t>“Closing a project” is not a feature of Project 2010; it is a point in time that a project manager declares in order to clarify that a project is finished and the reports are final.</a:t>
            </a:r>
          </a:p>
          <a:p>
            <a:pPr eaLnBrk="1" hangingPunct="1">
              <a:defRPr/>
            </a:pPr>
            <a:r>
              <a:rPr lang="en-US" sz="2800" dirty="0" smtClean="0"/>
              <a:t>Project 2010 provides many summary reports used after a project is closed to analyze its overall success.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816758-556D-432C-A162-71ED401A3B36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Working with a Baseline</a:t>
            </a:r>
          </a:p>
        </p:txBody>
      </p:sp>
      <p:sp>
        <p:nvSpPr>
          <p:cNvPr id="5130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/>
              <a:t>The </a:t>
            </a:r>
            <a:r>
              <a:rPr lang="en-US" sz="2800" b="1" i="1" dirty="0" smtClean="0"/>
              <a:t>baseline</a:t>
            </a:r>
            <a:r>
              <a:rPr lang="en-US" sz="2800" dirty="0" smtClean="0"/>
              <a:t> records 20 primary reference points in five categories: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</a:rPr>
              <a:t>Start dates, Finish dates, Durations </a:t>
            </a:r>
            <a:r>
              <a:rPr lang="en-US" dirty="0" smtClean="0">
                <a:ea typeface="+mn-ea"/>
              </a:rPr>
              <a:t>Work, </a:t>
            </a:r>
            <a:r>
              <a:rPr lang="en-US" dirty="0" smtClean="0">
                <a:ea typeface="+mn-ea"/>
              </a:rPr>
              <a:t>and Cost</a:t>
            </a:r>
          </a:p>
          <a:p>
            <a:pPr eaLnBrk="1" hangingPunct="1">
              <a:defRPr/>
            </a:pPr>
            <a:r>
              <a:rPr lang="en-US" sz="2800" dirty="0" smtClean="0"/>
              <a:t>You can set additional </a:t>
            </a:r>
            <a:r>
              <a:rPr lang="en-US" sz="2800" b="1" i="1" dirty="0" smtClean="0"/>
              <a:t>baselines</a:t>
            </a:r>
            <a:r>
              <a:rPr lang="en-US" sz="2800" dirty="0" smtClean="0"/>
              <a:t> to a total of 11 for each project.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</a:rPr>
              <a:t>You can save a separate baseline at the end of each phase to compare planned values against actual </a:t>
            </a:r>
            <a:r>
              <a:rPr lang="en-US" dirty="0" smtClean="0">
                <a:ea typeface="+mn-ea"/>
              </a:rPr>
              <a:t>data.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816758-556D-432C-A162-71ED401A3B3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Project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 2010 Reports Used to Analyze a Closed Project</a:t>
            </a:r>
            <a:endParaRPr lang="en-US" dirty="0"/>
          </a:p>
        </p:txBody>
      </p:sp>
      <p:pic>
        <p:nvPicPr>
          <p:cNvPr id="8" name="Content Placeholder 7" descr="Fig05-47.bmp"/>
          <p:cNvPicPr>
            <a:picLocks noGrp="1" noChangeAspect="1"/>
          </p:cNvPicPr>
          <p:nvPr>
            <p:ph idx="1"/>
          </p:nvPr>
        </p:nvPicPr>
        <p:blipFill>
          <a:blip r:embed="rId2"/>
          <a:srcRect l="10886"/>
          <a:stretch>
            <a:fillRect/>
          </a:stretch>
        </p:blipFill>
        <p:spPr>
          <a:xfrm>
            <a:off x="914400" y="1752600"/>
            <a:ext cx="7494892" cy="403860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11873A-47D7-4C73-A03D-95DF44609E53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Tutorial 5 Summary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Learned how to set a baseline and create an interim plan</a:t>
            </a:r>
          </a:p>
          <a:p>
            <a:pPr eaLnBrk="1" hangingPunct="1">
              <a:defRPr/>
            </a:pPr>
            <a:r>
              <a:rPr lang="en-US" sz="2800" dirty="0" smtClean="0"/>
              <a:t>Learned how to review baseline, interim, actual, and scheduled dates</a:t>
            </a:r>
          </a:p>
          <a:p>
            <a:pPr eaLnBrk="1" hangingPunct="1">
              <a:defRPr/>
            </a:pPr>
            <a:r>
              <a:rPr lang="en-US" sz="2800" dirty="0" smtClean="0"/>
              <a:t>Learned how to work with the Variance and Tracking tables</a:t>
            </a:r>
          </a:p>
          <a:p>
            <a:pPr eaLnBrk="1" hangingPunct="1">
              <a:defRPr/>
            </a:pPr>
            <a:r>
              <a:rPr lang="en-US" sz="2800" dirty="0" smtClean="0"/>
              <a:t>Learned how to update tasks and track costs.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77C884-544C-448B-9802-66382C842CB5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Tutorial 5 Summary Cont.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/>
              <a:t>Learned how to create a custom view, a custom table and a custom report</a:t>
            </a:r>
          </a:p>
          <a:p>
            <a:pPr eaLnBrk="1" hangingPunct="1">
              <a:defRPr/>
            </a:pPr>
            <a:r>
              <a:rPr lang="en-US" sz="2800" dirty="0" smtClean="0"/>
              <a:t>Learned how to analyze variance, slack, and slippage</a:t>
            </a:r>
          </a:p>
          <a:p>
            <a:pPr eaLnBrk="1" hangingPunct="1">
              <a:defRPr/>
            </a:pPr>
            <a:r>
              <a:rPr lang="en-US" sz="2800" dirty="0" smtClean="0"/>
              <a:t>Learned how to use the Detail and Tracking Gantt Chart views to track progress</a:t>
            </a:r>
          </a:p>
          <a:p>
            <a:pPr eaLnBrk="1" hangingPunct="1">
              <a:defRPr/>
            </a:pPr>
            <a:r>
              <a:rPr lang="en-US" sz="2800" dirty="0" smtClean="0"/>
              <a:t>Learned how to add progress lines</a:t>
            </a:r>
          </a:p>
          <a:p>
            <a:pPr eaLnBrk="1" hangingPunct="1">
              <a:defRPr/>
            </a:pPr>
            <a:r>
              <a:rPr lang="en-US" sz="2800" dirty="0" smtClean="0"/>
              <a:t>Learned how to close a project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77C884-544C-448B-9802-66382C842CB5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Variance</a:t>
            </a:r>
          </a:p>
        </p:txBody>
      </p:sp>
      <p:sp>
        <p:nvSpPr>
          <p:cNvPr id="5130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A </a:t>
            </a:r>
            <a:r>
              <a:rPr lang="en-US" sz="2800" b="1" i="1" dirty="0" smtClean="0"/>
              <a:t>variance</a:t>
            </a:r>
            <a:r>
              <a:rPr lang="en-US" sz="2800" dirty="0" smtClean="0"/>
              <a:t> is when the baseline data and actual data differ.</a:t>
            </a:r>
          </a:p>
          <a:p>
            <a:pPr eaLnBrk="1" hangingPunct="1">
              <a:defRPr/>
            </a:pPr>
            <a:r>
              <a:rPr lang="en-US" sz="2800" dirty="0" smtClean="0"/>
              <a:t>It is a good practice to monitor </a:t>
            </a:r>
            <a:r>
              <a:rPr lang="en-US" sz="2800" b="1" i="1" dirty="0" smtClean="0"/>
              <a:t>variance</a:t>
            </a:r>
            <a:r>
              <a:rPr lang="en-US" sz="2800" dirty="0" smtClean="0"/>
              <a:t> and compare actual data with the baseline data on a regular basis.  </a:t>
            </a:r>
          </a:p>
          <a:p>
            <a:pPr eaLnBrk="1" hangingPunct="1">
              <a:defRPr/>
            </a:pPr>
            <a:r>
              <a:rPr lang="en-US" sz="2800" dirty="0" smtClean="0"/>
              <a:t>The </a:t>
            </a:r>
            <a:r>
              <a:rPr lang="en-US" sz="2800" b="1" i="1" dirty="0" smtClean="0"/>
              <a:t>variance</a:t>
            </a:r>
            <a:r>
              <a:rPr lang="en-US" sz="2800" dirty="0" smtClean="0"/>
              <a:t> information will serve as a guide to better estimate project costs and dates. </a:t>
            </a:r>
          </a:p>
          <a:p>
            <a:pPr eaLnBrk="1" hangingPunct="1">
              <a:defRPr/>
            </a:pPr>
            <a:r>
              <a:rPr lang="en-US" sz="2800" b="1" i="1" dirty="0" smtClean="0"/>
              <a:t>Variances </a:t>
            </a:r>
            <a:r>
              <a:rPr lang="en-US" sz="2800" dirty="0" smtClean="0"/>
              <a:t>can be positive or negative.</a:t>
            </a:r>
            <a:endParaRPr lang="en-US" sz="2800" b="1" i="1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816758-556D-432C-A162-71ED401A3B3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Options for Setting the Baseline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By default, a summary task’s baseline is not updated when a subtask is modified, added or deleted.</a:t>
            </a:r>
          </a:p>
          <a:p>
            <a:r>
              <a:rPr lang="en-US" sz="2800" dirty="0" smtClean="0"/>
              <a:t>You can select the “Roll up baseline to all summary tasks” option button or the “Roll up baseline to selected summary tasks” option button in the Baseline Dialog Box.</a:t>
            </a: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11873A-47D7-4C73-A03D-95DF44609E5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tx1"/>
                </a:solidFill>
              </a:rPr>
              <a:t>Set Baseline Dialog Box</a:t>
            </a:r>
          </a:p>
        </p:txBody>
      </p:sp>
      <p:pic>
        <p:nvPicPr>
          <p:cNvPr id="8" name="Content Placeholder 7" descr="Fig05-02.bmp"/>
          <p:cNvPicPr>
            <a:picLocks noGrp="1" noChangeAspect="1"/>
          </p:cNvPicPr>
          <p:nvPr>
            <p:ph idx="1"/>
          </p:nvPr>
        </p:nvPicPr>
        <p:blipFill>
          <a:blip r:embed="rId3"/>
          <a:srcRect l="11163" r="20995"/>
          <a:stretch>
            <a:fillRect/>
          </a:stretch>
        </p:blipFill>
        <p:spPr>
          <a:xfrm>
            <a:off x="1219200" y="1752600"/>
            <a:ext cx="6797140" cy="3657600"/>
          </a:xfrm>
        </p:spPr>
      </p:pic>
      <p:sp>
        <p:nvSpPr>
          <p:cNvPr id="8195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D9AAD2A-83FF-465B-8118-AFC905C9CE33}" type="slidenum">
              <a:rPr lang="en-US" smtClean="0"/>
              <a:pPr/>
              <a:t>9</a:t>
            </a:fld>
            <a:endParaRPr lang="en-US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2419</TotalTime>
  <Words>2293</Words>
  <Application>Microsoft Office PowerPoint</Application>
  <PresentationFormat>On-screen Show (4:3)</PresentationFormat>
  <Paragraphs>304</Paragraphs>
  <Slides>62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2_Office Theme</vt:lpstr>
      <vt:lpstr>Tutorial 5:  Tracking Progress and Closing  the Project</vt:lpstr>
      <vt:lpstr>In this tutorial you will:</vt:lpstr>
      <vt:lpstr>In this tutorial you will:</vt:lpstr>
      <vt:lpstr>Understanding Baseline and Interim Plan</vt:lpstr>
      <vt:lpstr>Understanding Baseline and Interim Plan Cont.</vt:lpstr>
      <vt:lpstr>Working with a Baseline</vt:lpstr>
      <vt:lpstr>Variance</vt:lpstr>
      <vt:lpstr>Options for Setting the Baseline</vt:lpstr>
      <vt:lpstr>Set Baseline Dialog Box</vt:lpstr>
      <vt:lpstr>Viewing Baseline Data</vt:lpstr>
      <vt:lpstr>Tracking Progress – Status Date</vt:lpstr>
      <vt:lpstr>Setting the Status Date and the Current Date</vt:lpstr>
      <vt:lpstr>Understanding Project Dates and Task Dates</vt:lpstr>
      <vt:lpstr>Reviewing the Tracking Buttons</vt:lpstr>
      <vt:lpstr>Using Project Statistics to Monitor Progress</vt:lpstr>
      <vt:lpstr>Understanding Variance</vt:lpstr>
      <vt:lpstr>Updating Tasks and Using the Tracking Table</vt:lpstr>
      <vt:lpstr>Updating Tasks that are on Schedule</vt:lpstr>
      <vt:lpstr>Updating Tasks that are Ahead of Schedule</vt:lpstr>
      <vt:lpstr>Understanding the Interim Plan</vt:lpstr>
      <vt:lpstr>Inserting Interim Plan Columns in the Variance Table</vt:lpstr>
      <vt:lpstr>Viewing Interim Plan Information</vt:lpstr>
      <vt:lpstr>To Enter Data in a Table and View the Changes</vt:lpstr>
      <vt:lpstr>Updating Tasks That Are Behind Schedule</vt:lpstr>
      <vt:lpstr>Rescheduling Tasks That Are Behind Schedule</vt:lpstr>
      <vt:lpstr>To View Calculation Options</vt:lpstr>
      <vt:lpstr>Comparing Calculation Options</vt:lpstr>
      <vt:lpstr>Updating Progress by using the Update Tasks Dialog Box</vt:lpstr>
      <vt:lpstr>Assigning Resources and Changing Dependencies</vt:lpstr>
      <vt:lpstr>Updating Progress Using the Gantt Chart</vt:lpstr>
      <vt:lpstr>Updating Completed Tasks Using the Update Project Dialog Box</vt:lpstr>
      <vt:lpstr>Updating Partially Completed Tasks Using the Update Project Dialog Box</vt:lpstr>
      <vt:lpstr>Tracking Costs</vt:lpstr>
      <vt:lpstr>Tracking Costs Cont.</vt:lpstr>
      <vt:lpstr>To View Calculated Costs</vt:lpstr>
      <vt:lpstr>Filtered for Over Budget Costs</vt:lpstr>
      <vt:lpstr>Viewing Costs for Each Resource</vt:lpstr>
      <vt:lpstr>Clearing a Baseline</vt:lpstr>
      <vt:lpstr>Creating a Custom Table</vt:lpstr>
      <vt:lpstr>Creating a New Table</vt:lpstr>
      <vt:lpstr>Creating a New Table Cont.</vt:lpstr>
      <vt:lpstr>Creating a New Table Cont</vt:lpstr>
      <vt:lpstr>Creating a New Table Cont.</vt:lpstr>
      <vt:lpstr>Custom Views</vt:lpstr>
      <vt:lpstr>Custom Critical Dates View Applied</vt:lpstr>
      <vt:lpstr>Examine Slack and Slippage</vt:lpstr>
      <vt:lpstr>Examine Slack and Slippage Cont’d</vt:lpstr>
      <vt:lpstr>Detail Gantt Chart</vt:lpstr>
      <vt:lpstr>Tracking Gantt Chart</vt:lpstr>
      <vt:lpstr>Working with Slack and Deadline Dates</vt:lpstr>
      <vt:lpstr>Detailed Gantt Chart View with a Deadline Constraint</vt:lpstr>
      <vt:lpstr>Adding Progress Lines</vt:lpstr>
      <vt:lpstr>Displaying Progress Lines</vt:lpstr>
      <vt:lpstr>Progress Lines on Gantt Chart</vt:lpstr>
      <vt:lpstr>Using Project Progress Reports</vt:lpstr>
      <vt:lpstr>Developing a Custom Report Based on a Custom Table</vt:lpstr>
      <vt:lpstr>Creating a New Report</vt:lpstr>
      <vt:lpstr>Creating a New Report</vt:lpstr>
      <vt:lpstr>Closing a Project</vt:lpstr>
      <vt:lpstr>Project 2010 Reports Used to Analyze a Closed Project</vt:lpstr>
      <vt:lpstr>Tutorial 5 Summary</vt:lpstr>
      <vt:lpstr>Tutorial 5 Summary Cont.</vt:lpstr>
    </vt:vector>
  </TitlesOfParts>
  <Company>WWCC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Project 2003</dc:title>
  <dc:creator>Carla Hester</dc:creator>
  <cp:lastModifiedBy>Julia Leroux-Lindsey</cp:lastModifiedBy>
  <cp:revision>434</cp:revision>
  <dcterms:created xsi:type="dcterms:W3CDTF">2006-12-27T23:00:13Z</dcterms:created>
  <dcterms:modified xsi:type="dcterms:W3CDTF">2011-04-18T20:21:50Z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TC011407991033</vt:lpwstr>
  </property>
</Properties>
</file>