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3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5" r:id="rId3"/>
    <p:sldId id="258" r:id="rId4"/>
    <p:sldId id="305" r:id="rId5"/>
    <p:sldId id="259" r:id="rId6"/>
    <p:sldId id="260" r:id="rId7"/>
    <p:sldId id="261" r:id="rId8"/>
    <p:sldId id="306" r:id="rId9"/>
    <p:sldId id="262" r:id="rId10"/>
    <p:sldId id="263" r:id="rId11"/>
    <p:sldId id="307" r:id="rId12"/>
    <p:sldId id="264" r:id="rId13"/>
    <p:sldId id="308" r:id="rId14"/>
    <p:sldId id="327" r:id="rId15"/>
    <p:sldId id="265" r:id="rId16"/>
    <p:sldId id="309" r:id="rId17"/>
    <p:sldId id="310" r:id="rId18"/>
    <p:sldId id="329" r:id="rId19"/>
    <p:sldId id="266" r:id="rId20"/>
    <p:sldId id="267" r:id="rId21"/>
    <p:sldId id="268" r:id="rId22"/>
    <p:sldId id="330" r:id="rId23"/>
    <p:sldId id="312" r:id="rId24"/>
    <p:sldId id="269" r:id="rId25"/>
    <p:sldId id="270" r:id="rId26"/>
    <p:sldId id="313" r:id="rId27"/>
    <p:sldId id="271" r:id="rId28"/>
    <p:sldId id="314" r:id="rId29"/>
    <p:sldId id="272" r:id="rId30"/>
    <p:sldId id="315" r:id="rId31"/>
    <p:sldId id="324" r:id="rId32"/>
    <p:sldId id="273" r:id="rId33"/>
    <p:sldId id="274" r:id="rId34"/>
    <p:sldId id="275" r:id="rId35"/>
    <p:sldId id="318" r:id="rId36"/>
    <p:sldId id="332" r:id="rId37"/>
    <p:sldId id="333" r:id="rId38"/>
    <p:sldId id="276" r:id="rId39"/>
    <p:sldId id="334" r:id="rId40"/>
    <p:sldId id="278" r:id="rId41"/>
    <p:sldId id="335" r:id="rId42"/>
    <p:sldId id="319" r:id="rId43"/>
    <p:sldId id="336" r:id="rId44"/>
    <p:sldId id="277" r:id="rId45"/>
    <p:sldId id="281" r:id="rId46"/>
    <p:sldId id="283" r:id="rId47"/>
    <p:sldId id="284" r:id="rId48"/>
    <p:sldId id="320" r:id="rId49"/>
    <p:sldId id="321" r:id="rId50"/>
    <p:sldId id="322" r:id="rId51"/>
    <p:sldId id="323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AE4F2"/>
    <a:srgbClr val="45441B"/>
    <a:srgbClr val="99CCFF"/>
    <a:srgbClr val="FF9900"/>
    <a:srgbClr val="006666"/>
    <a:srgbClr val="3366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80" autoAdjust="0"/>
    <p:restoredTop sz="90000" autoAdjust="0"/>
  </p:normalViewPr>
  <p:slideViewPr>
    <p:cSldViewPr>
      <p:cViewPr varScale="1">
        <p:scale>
          <a:sx n="114" d="100"/>
          <a:sy n="114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" y="231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065210-62CC-411B-9BB4-2AA4A3A83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40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368AF5-15DC-4E61-928A-B7998DBC1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238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A0C24E-9DD8-4CB5-B493-1302C6BCA40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D4E23F-4C31-43E1-ADF4-92BB644585B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615C6A-8135-44AE-BDE7-878311D99CC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01B8B2-3308-4568-8775-2ADD021D96D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FE24EC-8FAE-45E1-8887-20CDAADF690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223A23-057C-4ECE-8B9F-295805DA5EB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2004C5-A776-48BF-854D-15D74FEEE97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DED92E-A6EE-49D9-B5AD-F8A194CD143E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A7E325-05E1-41FA-9F5C-C827AB2BFC83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32FE61-C01C-4479-8312-5E63F3C35DA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DA900F-D0B5-48B0-B9E2-90CC9FA40AE3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C56D38-A455-498B-A6C6-F8CAAE57FF9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2C6E2A9-6FCC-48FF-AB7F-E61ADF21FF93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F8A7A4-11E1-496C-8B6F-6ACA91C4B358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5CA9485-B581-48DA-98F5-6797A9972EFB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B099F7-D6A0-4DD6-AA7A-ADE3DD241178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19E4752-6E3A-43C8-ABDE-71B591516618}" type="slidenum">
              <a:rPr lang="en-US" sz="1200"/>
              <a:pPr algn="r"/>
              <a:t>41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CA8466D-8265-4D3B-9B0C-1240FA5DAC97}" type="slidenum">
              <a:rPr lang="en-US" sz="1200"/>
              <a:pPr algn="r"/>
              <a:t>43</a:t>
            </a:fld>
            <a:endParaRPr 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FC6BEF-E48B-427C-8BBF-424DF01870E1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EF83FC-275D-4C30-AFC4-682C68335EA4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76FC6E-FC73-4EDB-96DA-D9DBCC90B9D6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4151A9-EDFA-41CB-81D7-080A180D72F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5B975B-DF44-4626-9AEA-4D482F49D23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026B6C-9F06-432D-98BA-F9FD398AA24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279DEF-4EF9-4AFD-8C9E-7342D0AA6E8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B0773C-18CA-4741-8BD1-3BBA277C892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D4D452-C179-4034-BE69-C7E517B3F97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229DDA-929D-4EA4-B4AA-A2C825D4361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124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EBA12"/>
                </a:solidFill>
                <a:latin typeface="Century" pitchFamily="18" charset="0"/>
              </a:rPr>
              <a:t>Microsoft  Project  2010</a:t>
            </a:r>
            <a:endParaRPr lang="en-US" sz="6000" dirty="0">
              <a:solidFill>
                <a:srgbClr val="FEBA12"/>
              </a:solidFill>
              <a:latin typeface="Century" pitchFamily="18" charset="0"/>
            </a:endParaRPr>
          </a:p>
        </p:txBody>
      </p:sp>
      <p:pic>
        <p:nvPicPr>
          <p:cNvPr id="8" name="Picture 7" descr="main image.bmp"/>
          <p:cNvPicPr>
            <a:picLocks noChangeAspect="1"/>
          </p:cNvPicPr>
          <p:nvPr userDrawn="1"/>
        </p:nvPicPr>
        <p:blipFill>
          <a:blip r:embed="rId2"/>
          <a:srcRect t="21835" b="25289"/>
          <a:stretch>
            <a:fillRect/>
          </a:stretch>
        </p:blipFill>
        <p:spPr>
          <a:xfrm>
            <a:off x="0" y="4343400"/>
            <a:ext cx="9144000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07816" y="32004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EBA12"/>
                </a:solidFill>
              </a:rPr>
              <a:t>®</a:t>
            </a:r>
            <a:endParaRPr lang="en-US" dirty="0">
              <a:solidFill>
                <a:srgbClr val="FEBA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D628-0353-441B-B20F-9E650282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0056-A1B0-491E-A3A0-25147BCDA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AE92A-970A-4CDC-B90C-88AE71C19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C632-A206-450A-9702-A11FDF529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6758-556D-432C-A162-71ED401A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8138-1120-476E-AF4D-9BAEB083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EEDE-9E72-48D7-8938-5F3FBBBBB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E04E-70B7-44AF-BEB8-1A36FD25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F6A5-CDCC-49EE-8A55-D3208DE6B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21B1-05EA-4704-97FE-5944392B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6BC6-8ACA-4233-BF8B-D9917828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013F-A5E2-4018-BF8B-B8FE954B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Project 2010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06A711-187E-4F96-A31F-F482945A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 smtClean="0"/>
              <a:t>Tutorial 3: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Communicating Project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Filtering Tasks for Information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filter</a:t>
            </a:r>
            <a:r>
              <a:rPr lang="en-US" sz="2800" dirty="0" smtClean="0"/>
              <a:t> temporarily hides some of the tasks so that only those tasks that you are interested in are displayed.</a:t>
            </a:r>
          </a:p>
          <a:p>
            <a:pPr>
              <a:defRPr/>
            </a:pPr>
            <a:r>
              <a:rPr lang="en-US" sz="2800" b="1" i="1" dirty="0" smtClean="0"/>
              <a:t>Filters</a:t>
            </a:r>
            <a:r>
              <a:rPr lang="en-US" sz="2800" dirty="0" smtClean="0"/>
              <a:t> help you to focus your attention on specific aspects of the project based on different criteria.</a:t>
            </a:r>
          </a:p>
          <a:p>
            <a:pPr>
              <a:defRPr/>
            </a:pPr>
            <a:r>
              <a:rPr lang="en-US" sz="2800" dirty="0" smtClean="0"/>
              <a:t>Project 2010 offers many </a:t>
            </a:r>
            <a:r>
              <a:rPr lang="en-US" sz="2800" dirty="0" smtClean="0"/>
              <a:t>built-in </a:t>
            </a:r>
            <a:r>
              <a:rPr lang="en-US" sz="2800" b="1" i="1" dirty="0" smtClean="0"/>
              <a:t>filters</a:t>
            </a:r>
            <a:r>
              <a:rPr lang="en-US" sz="2800" dirty="0" smtClean="0"/>
              <a:t>, available using the </a:t>
            </a:r>
            <a:r>
              <a:rPr lang="en-US" sz="2800" b="1" i="1" dirty="0" smtClean="0"/>
              <a:t>Filter</a:t>
            </a:r>
            <a:r>
              <a:rPr lang="en-US" sz="2800" dirty="0" smtClean="0"/>
              <a:t> list arrow on the Formatting toolbar.</a:t>
            </a:r>
          </a:p>
          <a:p>
            <a:pPr>
              <a:defRPr/>
            </a:pPr>
            <a:r>
              <a:rPr lang="en-US" sz="2800" dirty="0" smtClean="0"/>
              <a:t>One of the most important </a:t>
            </a:r>
            <a:r>
              <a:rPr lang="en-US" sz="2800" b="1" i="1" dirty="0" smtClean="0"/>
              <a:t>filters</a:t>
            </a:r>
            <a:r>
              <a:rPr lang="en-US" sz="2800" dirty="0" smtClean="0"/>
              <a:t> used is “Critical” because it filters out all tasks not currently on the critical path. 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10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07.bmp"/>
          <p:cNvPicPr>
            <a:picLocks noGrp="1" noChangeAspect="1"/>
          </p:cNvPicPr>
          <p:nvPr>
            <p:ph idx="1"/>
          </p:nvPr>
        </p:nvPicPr>
        <p:blipFill>
          <a:blip r:embed="rId2"/>
          <a:srcRect l="9416"/>
          <a:stretch>
            <a:fillRect/>
          </a:stretch>
        </p:blipFill>
        <p:spPr>
          <a:xfrm>
            <a:off x="990600" y="1905000"/>
            <a:ext cx="7399947" cy="3078657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List Options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11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Filtering Tasks for Information Cont.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/>
              <a:t>Filters</a:t>
            </a:r>
            <a:r>
              <a:rPr lang="en-US" sz="2800" dirty="0" smtClean="0"/>
              <a:t> can be applied in any view, but each view is filtered independently of the others. </a:t>
            </a:r>
          </a:p>
          <a:p>
            <a:r>
              <a:rPr lang="en-US" sz="2800" dirty="0" smtClean="0"/>
              <a:t>Other </a:t>
            </a:r>
            <a:r>
              <a:rPr lang="en-US" sz="2800" b="1" i="1" dirty="0" smtClean="0"/>
              <a:t>filters</a:t>
            </a:r>
            <a:r>
              <a:rPr lang="en-US" sz="2800" dirty="0" smtClean="0"/>
              <a:t> such as Milestones, Task Range, and Date Range can be used at any time. </a:t>
            </a:r>
          </a:p>
          <a:p>
            <a:r>
              <a:rPr lang="en-US" sz="2800" b="1" i="1" dirty="0" smtClean="0"/>
              <a:t>Filters</a:t>
            </a:r>
            <a:r>
              <a:rPr lang="en-US" sz="2800" dirty="0" smtClean="0"/>
              <a:t> temporarily hide those tasks that do not meet the </a:t>
            </a:r>
            <a:r>
              <a:rPr lang="en-US" sz="2800" b="1" i="1" dirty="0" smtClean="0"/>
              <a:t>filter</a:t>
            </a:r>
            <a:r>
              <a:rPr lang="en-US" sz="2800" dirty="0" smtClean="0"/>
              <a:t> criteria.</a:t>
            </a:r>
          </a:p>
          <a:p>
            <a:r>
              <a:rPr lang="en-US" sz="2800" dirty="0" smtClean="0"/>
              <a:t>It is also important to note that </a:t>
            </a:r>
            <a:r>
              <a:rPr lang="en-US" sz="2800" b="1" i="1" dirty="0" smtClean="0"/>
              <a:t>filters</a:t>
            </a:r>
            <a:r>
              <a:rPr lang="en-US" sz="2800" dirty="0" smtClean="0"/>
              <a:t> are only “correct” as of the moment they are applied.</a:t>
            </a:r>
          </a:p>
          <a:p>
            <a:r>
              <a:rPr lang="en-US" sz="2800" dirty="0" smtClean="0"/>
              <a:t>If you make a change to a filtered project, you must reapply the filter.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12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08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396" y="1524000"/>
            <a:ext cx="7631465" cy="426720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for “Critical”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13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Filtered for a date range</a:t>
            </a:r>
          </a:p>
        </p:txBody>
      </p:sp>
      <p:pic>
        <p:nvPicPr>
          <p:cNvPr id="7" name="Content Placeholder 6" descr="Fig03-1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363" y="1524000"/>
            <a:ext cx="7696837" cy="429700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B0F6A5-CDCC-49EE-8A55-D3208DE6BF3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the AutoFilter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AutoFilter</a:t>
            </a:r>
            <a:r>
              <a:rPr lang="en-US" sz="2800" dirty="0" smtClean="0"/>
              <a:t> allows you to determine the </a:t>
            </a:r>
            <a:r>
              <a:rPr lang="en-US" sz="2800" b="1" i="1" dirty="0" smtClean="0"/>
              <a:t>filter</a:t>
            </a:r>
            <a:r>
              <a:rPr lang="en-US" sz="2800" dirty="0" smtClean="0"/>
              <a:t> criteria by selecting from a criteria list associated specifically with each column in the Entry table.</a:t>
            </a:r>
          </a:p>
          <a:p>
            <a:pPr lvl="1">
              <a:defRPr/>
            </a:pPr>
            <a:r>
              <a:rPr lang="en-US" sz="2400" dirty="0" smtClean="0"/>
              <a:t>When you select </a:t>
            </a:r>
            <a:r>
              <a:rPr lang="en-US" sz="2400" b="1" i="1" dirty="0" smtClean="0"/>
              <a:t>AutoFilter</a:t>
            </a:r>
            <a:r>
              <a:rPr lang="en-US" sz="2400" dirty="0" smtClean="0"/>
              <a:t> on the Formatting Toolbar, a list arrow is displayed to the right of each field name in the Entry table.</a:t>
            </a:r>
          </a:p>
          <a:p>
            <a:pPr lvl="1">
              <a:defRPr/>
            </a:pPr>
            <a:r>
              <a:rPr lang="en-US" sz="2400" dirty="0" smtClean="0"/>
              <a:t>You choose </a:t>
            </a:r>
            <a:r>
              <a:rPr lang="en-US" sz="2400" b="1" i="1" dirty="0" smtClean="0"/>
              <a:t>filter</a:t>
            </a:r>
            <a:r>
              <a:rPr lang="en-US" sz="2400" dirty="0" smtClean="0"/>
              <a:t> criteria for a column by clicking the list arrow in the column heading.</a:t>
            </a:r>
          </a:p>
          <a:p>
            <a:pPr>
              <a:defRPr/>
            </a:pPr>
            <a:r>
              <a:rPr lang="en-US" sz="2800" dirty="0" smtClean="0"/>
              <a:t>You can apply custom </a:t>
            </a:r>
            <a:r>
              <a:rPr lang="en-US" sz="2800" b="1" i="1" dirty="0" smtClean="0"/>
              <a:t>filters</a:t>
            </a:r>
            <a:r>
              <a:rPr lang="en-US" sz="2800" dirty="0" smtClean="0"/>
              <a:t> using the </a:t>
            </a:r>
            <a:r>
              <a:rPr lang="en-US" sz="2800" b="1" i="1" dirty="0" smtClean="0"/>
              <a:t>AutoFilter</a:t>
            </a:r>
            <a:r>
              <a:rPr lang="en-US" sz="2800" dirty="0" smtClean="0"/>
              <a:t> list arrows.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15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1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37726"/>
            <a:ext cx="7848600" cy="4384769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AutoFilter for Starts in Sept.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16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9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 smtClean="0"/>
              <a:t>Useful to filter using two criteria</a:t>
            </a:r>
          </a:p>
          <a:p>
            <a:r>
              <a:rPr lang="en-US" sz="2800" dirty="0" smtClean="0"/>
              <a:t>Useful to filter using comparison operators.</a:t>
            </a:r>
          </a:p>
          <a:p>
            <a:pPr lvl="1"/>
            <a:r>
              <a:rPr lang="en-US" sz="2400" dirty="0" smtClean="0"/>
              <a:t>&lt;=, &gt;= </a:t>
            </a:r>
            <a:r>
              <a:rPr lang="en-US" sz="2400" dirty="0" smtClean="0"/>
              <a:t>can </a:t>
            </a:r>
            <a:r>
              <a:rPr lang="en-US" sz="2400" dirty="0" smtClean="0"/>
              <a:t>be combined with AND or </a:t>
            </a:r>
            <a:r>
              <a:rPr lang="en-US" sz="2400" dirty="0" err="1" smtClean="0"/>
              <a:t>OR</a:t>
            </a:r>
            <a:endParaRPr lang="en-US" sz="2400" dirty="0" smtClean="0"/>
          </a:p>
          <a:p>
            <a:r>
              <a:rPr lang="en-US" sz="2800" dirty="0" smtClean="0"/>
              <a:t>The Custom AutoFilter box is used to create custom filters.</a:t>
            </a:r>
          </a:p>
          <a:p>
            <a:endParaRPr lang="en-US" sz="28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Filters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17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ig03-12.bmp"/>
          <p:cNvPicPr>
            <a:picLocks noGrp="1" noChangeAspect="1"/>
          </p:cNvPicPr>
          <p:nvPr>
            <p:ph idx="1"/>
          </p:nvPr>
        </p:nvPicPr>
        <p:blipFill>
          <a:blip r:embed="rId2"/>
          <a:srcRect l="8928" r="3452"/>
          <a:stretch>
            <a:fillRect/>
          </a:stretch>
        </p:blipFill>
        <p:spPr>
          <a:xfrm>
            <a:off x="609600" y="2133600"/>
            <a:ext cx="8145845" cy="2094018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4021B1-05EA-4704-97FE-5944392BF75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AutoFilter Dialog Box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Printing Filtered View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You can print any </a:t>
            </a:r>
            <a:r>
              <a:rPr lang="en-US" sz="2800" b="1" i="1" dirty="0" smtClean="0"/>
              <a:t>filtered</a:t>
            </a:r>
            <a:r>
              <a:rPr lang="en-US" sz="2800" dirty="0" smtClean="0"/>
              <a:t> view of a project.</a:t>
            </a:r>
          </a:p>
          <a:p>
            <a:pPr>
              <a:defRPr/>
            </a:pPr>
            <a:r>
              <a:rPr lang="en-US" sz="2800" dirty="0" smtClean="0"/>
              <a:t>Entering information such as your name, the date, perhaps a time, and filename into the header and footer sections help identify the project file on the printout.</a:t>
            </a:r>
          </a:p>
          <a:p>
            <a:pPr>
              <a:defRPr/>
            </a:pPr>
            <a:r>
              <a:rPr lang="en-US" sz="2800" dirty="0" smtClean="0"/>
              <a:t>This can be helpful when presenting a </a:t>
            </a:r>
            <a:r>
              <a:rPr lang="en-US" sz="2800" b="1" i="1" dirty="0" smtClean="0"/>
              <a:t>filtered</a:t>
            </a:r>
            <a:r>
              <a:rPr lang="en-US" sz="2800" dirty="0" smtClean="0"/>
              <a:t> list of tasks.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19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 this tutorial you will: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 Project 2010 reports</a:t>
            </a:r>
          </a:p>
          <a:p>
            <a:pPr>
              <a:defRPr/>
            </a:pPr>
            <a:r>
              <a:rPr lang="en-US" dirty="0" smtClean="0"/>
              <a:t>Examine the critical path</a:t>
            </a:r>
          </a:p>
          <a:p>
            <a:pPr>
              <a:defRPr/>
            </a:pPr>
            <a:r>
              <a:rPr lang="en-US" dirty="0" smtClean="0"/>
              <a:t>Filter tasks</a:t>
            </a:r>
          </a:p>
          <a:p>
            <a:pPr>
              <a:defRPr/>
            </a:pPr>
            <a:r>
              <a:rPr lang="en-US" dirty="0" smtClean="0"/>
              <a:t>Format a Gantt Chart</a:t>
            </a:r>
          </a:p>
          <a:p>
            <a:pPr>
              <a:defRPr/>
            </a:pPr>
            <a:r>
              <a:rPr lang="en-US" dirty="0" smtClean="0"/>
              <a:t>Work with the Network Diagram</a:t>
            </a:r>
          </a:p>
          <a:p>
            <a:pPr>
              <a:defRPr/>
            </a:pPr>
            <a:r>
              <a:rPr lang="en-US" dirty="0" smtClean="0"/>
              <a:t>Shorten the critical path</a:t>
            </a:r>
          </a:p>
          <a:p>
            <a:pPr>
              <a:defRPr/>
            </a:pPr>
            <a:r>
              <a:rPr lang="en-US" dirty="0" smtClean="0"/>
              <a:t>Analyze task constraints 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2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a Project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Sometimes you want to highlight information in a project by changing the appearance of the default views.  For example: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Change the color of certain types of task bars.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Change the text font size within a table.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Project 2010 provides many ways to format the colors, shapes, and text within each project view to help you clearly communicate your message.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20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Formatting a Gantt Chart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Project 2010 applies default formatting choices such as blue for task bars and black for summary bars.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You can change the default options individually or by using </a:t>
            </a:r>
            <a:r>
              <a:rPr lang="en-US" sz="2800" b="1" i="1" smtClean="0"/>
              <a:t>Gantt Chart</a:t>
            </a:r>
            <a:r>
              <a:rPr lang="en-US" sz="2800" smtClean="0"/>
              <a:t> </a:t>
            </a:r>
            <a:r>
              <a:rPr lang="en-US" sz="2800" b="1" i="1" smtClean="0"/>
              <a:t>Styles</a:t>
            </a:r>
            <a:r>
              <a:rPr lang="en-US" sz="28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Enhancing the appearance of certain task bars of a </a:t>
            </a:r>
            <a:r>
              <a:rPr lang="en-US" sz="2800" b="1" i="1" smtClean="0"/>
              <a:t>Gantt Chart</a:t>
            </a:r>
            <a:r>
              <a:rPr lang="en-US" sz="2800" smtClean="0"/>
              <a:t> customizes the project and helps you communicate the information to management.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21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Bar Style with the Gantt Chart Style Gallery</a:t>
            </a:r>
            <a:endParaRPr lang="en-US" dirty="0"/>
          </a:p>
        </p:txBody>
      </p:sp>
      <p:pic>
        <p:nvPicPr>
          <p:cNvPr id="10" name="Content Placeholder 9" descr="Fig03-1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343" y="1981200"/>
            <a:ext cx="7980386" cy="28956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4021B1-05EA-4704-97FE-5944392BF75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1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441" y="1730608"/>
            <a:ext cx="6957317" cy="3884147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 Gantt Chart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23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Gantt Chart Cont.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Project 2010 has many formatting options for the </a:t>
            </a:r>
            <a:r>
              <a:rPr lang="en-US" sz="2800" b="1" i="1" dirty="0" smtClean="0"/>
              <a:t>Gantt Chart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key to formatting the </a:t>
            </a:r>
            <a:r>
              <a:rPr lang="en-US" sz="2800" b="1" i="1" dirty="0" smtClean="0"/>
              <a:t>Gantt Chart</a:t>
            </a:r>
            <a:r>
              <a:rPr lang="en-US" sz="2800" dirty="0" smtClean="0"/>
              <a:t> is that the final product should clearly and quickly communicate the information that is important to the project manager and management.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As the project progresses, you can always reformat the </a:t>
            </a:r>
            <a:r>
              <a:rPr lang="en-US" sz="2800" b="1" i="1" dirty="0" smtClean="0"/>
              <a:t>Gantt Chart</a:t>
            </a:r>
            <a:r>
              <a:rPr lang="en-US" sz="2800" dirty="0" smtClean="0"/>
              <a:t> to highlight any new important messages.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24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an Entry Table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You can click any cell within the Entry table and choose a new font, font size, font effect, or color.</a:t>
            </a:r>
          </a:p>
          <a:p>
            <a:pPr>
              <a:defRPr/>
            </a:pPr>
            <a:r>
              <a:rPr lang="en-US" sz="2800" dirty="0" smtClean="0"/>
              <a:t>By visually organizing the tasks, you help communicate what needs to be done in the project.</a:t>
            </a:r>
          </a:p>
          <a:p>
            <a:pPr>
              <a:defRPr/>
            </a:pPr>
            <a:r>
              <a:rPr lang="en-US" sz="2800" dirty="0" smtClean="0"/>
              <a:t>Formatting tasks by category changes all formatting for the specified category.</a:t>
            </a:r>
          </a:p>
          <a:p>
            <a:pPr>
              <a:defRPr/>
            </a:pPr>
            <a:r>
              <a:rPr lang="en-US" sz="2800" dirty="0" smtClean="0"/>
              <a:t>Formatting options are available to help you communicate project information to management as you work with Project 2010.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25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17.bmp"/>
          <p:cNvPicPr>
            <a:picLocks noGrp="1" noChangeAspect="1"/>
          </p:cNvPicPr>
          <p:nvPr>
            <p:ph idx="1"/>
          </p:nvPr>
        </p:nvPicPr>
        <p:blipFill>
          <a:blip r:embed="rId2"/>
          <a:srcRect l="10023"/>
          <a:stretch>
            <a:fillRect/>
          </a:stretch>
        </p:blipFill>
        <p:spPr>
          <a:xfrm>
            <a:off x="914400" y="1828800"/>
            <a:ext cx="7250558" cy="3206358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Styles Dialog Box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26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Formatting Individual Items in the Entry Table and Gantt Chart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Many options on the Formatting toolbar and Format menu are used for formatting individual tasks.  For example:</a:t>
            </a:r>
          </a:p>
          <a:p>
            <a:pPr lvl="1">
              <a:defRPr/>
            </a:pPr>
            <a:r>
              <a:rPr lang="en-US" sz="2400" dirty="0" smtClean="0"/>
              <a:t>Format the tasks that you have assigned to an outside contractor with an italic font.</a:t>
            </a:r>
          </a:p>
          <a:p>
            <a:pPr lvl="1">
              <a:defRPr/>
            </a:pPr>
            <a:r>
              <a:rPr lang="en-US" sz="2400" dirty="0" smtClean="0"/>
              <a:t>Temporarily change the color of one Gantt Chart bar to highlight it for a meeting.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27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19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164" y="2133600"/>
            <a:ext cx="8290029" cy="312420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Formatting Changes Applied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28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Timescale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The timescale can display three tiers simultaneously.</a:t>
            </a:r>
          </a:p>
          <a:p>
            <a:pPr>
              <a:defRPr/>
            </a:pPr>
            <a:r>
              <a:rPr lang="en-US" sz="2800" smtClean="0"/>
              <a:t>You may be working on a project that requires that level of detail on the timescale.</a:t>
            </a:r>
          </a:p>
          <a:p>
            <a:pPr>
              <a:defRPr/>
            </a:pPr>
            <a:r>
              <a:rPr lang="en-US" sz="2800" smtClean="0"/>
              <a:t>You can set the timescale to show all three tiers and format each one.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29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Reports Using Project 2010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In addition to printing graphical views, Project 2010 can be used to create other reports.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Reports can be used to: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disseminate information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report project status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plan a project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Viewing different reports will help you to analyze your current project plan in different ways.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3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2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647" y="2133600"/>
            <a:ext cx="8106684" cy="304800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 with Formatting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30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Gridlines &amp; Link Lines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i="1" dirty="0" smtClean="0"/>
              <a:t>Gridlines</a:t>
            </a:r>
            <a:r>
              <a:rPr lang="en-US" sz="2800" dirty="0" smtClean="0"/>
              <a:t> are nonprinting lines that improve readability.</a:t>
            </a:r>
          </a:p>
          <a:p>
            <a:pPr>
              <a:defRPr/>
            </a:pPr>
            <a:r>
              <a:rPr lang="en-US" sz="2800" b="1" i="1" dirty="0" smtClean="0"/>
              <a:t>Gridlines</a:t>
            </a:r>
            <a:r>
              <a:rPr lang="en-US" sz="2800" dirty="0" smtClean="0"/>
              <a:t> help you </a:t>
            </a:r>
            <a:r>
              <a:rPr lang="en-US" sz="2800" dirty="0" smtClean="0"/>
              <a:t>locate </a:t>
            </a:r>
            <a:r>
              <a:rPr lang="en-US" sz="2800" dirty="0" smtClean="0"/>
              <a:t>current dates or intervals.</a:t>
            </a:r>
          </a:p>
          <a:p>
            <a:pPr>
              <a:defRPr/>
            </a:pPr>
            <a:r>
              <a:rPr lang="en-US" sz="2800" b="1" i="1" dirty="0" smtClean="0"/>
              <a:t>Link lines </a:t>
            </a:r>
            <a:r>
              <a:rPr lang="en-US" sz="2800" dirty="0" smtClean="0"/>
              <a:t>show connections between </a:t>
            </a:r>
            <a:r>
              <a:rPr lang="en-US" sz="2800" dirty="0" smtClean="0"/>
              <a:t>bars </a:t>
            </a:r>
            <a:r>
              <a:rPr lang="en-US" sz="2800" dirty="0" smtClean="0"/>
              <a:t>and are used to add visual impact.</a:t>
            </a:r>
          </a:p>
        </p:txBody>
      </p:sp>
      <p:pic>
        <p:nvPicPr>
          <p:cNvPr id="7" name="Picture 6" descr="Fig03-2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83" y="4038600"/>
            <a:ext cx="6957317" cy="17256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31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with the Network Diagram View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i="1" dirty="0" smtClean="0"/>
              <a:t>Network Diagram</a:t>
            </a:r>
            <a:r>
              <a:rPr lang="en-US" sz="2800" dirty="0" smtClean="0"/>
              <a:t> most clearly identifies the dependencies </a:t>
            </a:r>
            <a:r>
              <a:rPr lang="en-US" sz="2800" i="1" dirty="0" smtClean="0"/>
              <a:t>(also called relationships)</a:t>
            </a:r>
            <a:r>
              <a:rPr lang="en-US" sz="2800" dirty="0" smtClean="0"/>
              <a:t> between the tasks, as well </a:t>
            </a:r>
            <a:r>
              <a:rPr lang="en-US" sz="2800" dirty="0" smtClean="0"/>
              <a:t>as </a:t>
            </a:r>
            <a:r>
              <a:rPr lang="en-US" sz="2800" dirty="0" smtClean="0"/>
              <a:t>the critical path.</a:t>
            </a:r>
          </a:p>
          <a:p>
            <a:pPr>
              <a:defRPr/>
            </a:pPr>
            <a:r>
              <a:rPr lang="en-US" sz="2800" dirty="0" smtClean="0"/>
              <a:t>You need to be able to complete basic actions such as entering and editing tasks in any view that you use.</a:t>
            </a:r>
          </a:p>
        </p:txBody>
      </p:sp>
      <p:pic>
        <p:nvPicPr>
          <p:cNvPr id="7" name="Picture 6" descr="Fig03-2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6957317" cy="2560976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32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Examining Dependencies and </a:t>
            </a:r>
            <a:br>
              <a:rPr lang="en-US" dirty="0" smtClean="0"/>
            </a:br>
            <a:r>
              <a:rPr lang="en-US" dirty="0" smtClean="0"/>
              <a:t>the Critical Path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The primary purpose of the Network Diagram is to clearly illustrate the sequential progression of tasks and the </a:t>
            </a:r>
            <a:r>
              <a:rPr lang="en-US" sz="2800" b="1" i="1" dirty="0" smtClean="0"/>
              <a:t>critical path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Project managers often use the Network Diagram view to enter and edit </a:t>
            </a:r>
            <a:r>
              <a:rPr lang="en-US" sz="2800" b="1" i="1" dirty="0" smtClean="0"/>
              <a:t>task dependencies</a:t>
            </a:r>
            <a:r>
              <a:rPr lang="en-US" sz="2800" dirty="0" smtClean="0"/>
              <a:t>.</a:t>
            </a:r>
          </a:p>
        </p:txBody>
      </p:sp>
      <p:pic>
        <p:nvPicPr>
          <p:cNvPr id="7" name="Picture 6" descr="Fig03-2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6957317" cy="267073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33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Manually Moving Tasks for Printouts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Network Diagram printouts can be quite wide, so you might want to move tasks in order to better arrange them for printouts.</a:t>
            </a:r>
          </a:p>
          <a:p>
            <a:pPr>
              <a:defRPr/>
            </a:pPr>
            <a:r>
              <a:rPr lang="en-US" sz="2800" dirty="0" smtClean="0"/>
              <a:t>If you plan to show them to your colleagues or to management, you must be organized so as to best communicate the information.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34</a:t>
            </a:fld>
            <a:endParaRPr lang="en-US" sz="1100">
              <a:latin typeface="+mn-lt"/>
            </a:endParaRPr>
          </a:p>
        </p:txBody>
      </p:sp>
      <p:pic>
        <p:nvPicPr>
          <p:cNvPr id="9" name="Picture 8" descr="Fig03-3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925034"/>
            <a:ext cx="5582704" cy="2475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3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61" y="1752600"/>
            <a:ext cx="8130278" cy="373380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Network Diagram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35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Filtering and Formatting </a:t>
            </a:r>
            <a:r>
              <a:rPr lang="en-US" sz="4000" dirty="0" smtClean="0"/>
              <a:t>in </a:t>
            </a:r>
            <a:r>
              <a:rPr lang="en-US" sz="4000" dirty="0" smtClean="0"/>
              <a:t>Network Diagram View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Filtering</a:t>
            </a:r>
          </a:p>
          <a:p>
            <a:pPr lvl="1"/>
            <a:r>
              <a:rPr lang="en-US" sz="2400" dirty="0" smtClean="0"/>
              <a:t>Almost the same as in Gantt view</a:t>
            </a:r>
          </a:p>
          <a:p>
            <a:pPr lvl="1"/>
            <a:r>
              <a:rPr lang="en-US" sz="2400" dirty="0" smtClean="0"/>
              <a:t>AutoFilter is not available</a:t>
            </a:r>
          </a:p>
          <a:p>
            <a:r>
              <a:rPr lang="en-US" sz="2800" dirty="0" smtClean="0"/>
              <a:t>Formatting</a:t>
            </a:r>
          </a:p>
          <a:p>
            <a:pPr lvl="1"/>
            <a:r>
              <a:rPr lang="en-US" sz="2400" dirty="0" smtClean="0"/>
              <a:t>Almost the same as in Gantt View</a:t>
            </a:r>
          </a:p>
          <a:p>
            <a:pPr lvl="1"/>
            <a:r>
              <a:rPr lang="en-US" sz="2400" dirty="0" smtClean="0"/>
              <a:t>Changes are made by modifying settings in the Box Styles dialog box.</a:t>
            </a:r>
          </a:p>
          <a:p>
            <a:pPr lvl="1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4021B1-05EA-4704-97FE-5944392BF75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ig03-3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964" y="1676400"/>
            <a:ext cx="7959679" cy="39624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4021B1-05EA-4704-97FE-5944392BF75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Styles Dialog Box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Shortening the Critical Path by Using Task Information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800" dirty="0" smtClean="0"/>
              <a:t>There are several ways to shorten the </a:t>
            </a:r>
            <a:r>
              <a:rPr lang="en-US" sz="2800" b="1" i="1" dirty="0" smtClean="0"/>
              <a:t>Critical Path:</a:t>
            </a:r>
            <a:r>
              <a:rPr lang="en-US" sz="2800" dirty="0" smtClean="0"/>
              <a:t> </a:t>
            </a:r>
          </a:p>
          <a:p>
            <a:pPr marL="990600" lvl="1" indent="-533400"/>
            <a:r>
              <a:rPr lang="en-US" sz="2400" dirty="0" smtClean="0"/>
              <a:t>Change the task duration</a:t>
            </a:r>
          </a:p>
          <a:p>
            <a:pPr marL="990600" lvl="1" indent="-533400"/>
            <a:r>
              <a:rPr lang="en-US" sz="2400" dirty="0" smtClean="0"/>
              <a:t>Change the task dependencies</a:t>
            </a:r>
          </a:p>
          <a:p>
            <a:pPr marL="990600" lvl="1" indent="-533400"/>
            <a:r>
              <a:rPr lang="en-US" sz="2400" dirty="0" smtClean="0"/>
              <a:t>Add more resources </a:t>
            </a:r>
            <a:r>
              <a:rPr lang="en-US" sz="2400" b="1" i="1" dirty="0" smtClean="0"/>
              <a:t>(Crashing)</a:t>
            </a:r>
          </a:p>
          <a:p>
            <a:pPr marL="990600" lvl="1" indent="-533400"/>
            <a:r>
              <a:rPr lang="en-US" sz="2400" dirty="0" smtClean="0"/>
              <a:t>Run tasks in parallel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Fast-tracking)</a:t>
            </a:r>
            <a:endParaRPr lang="en-US" sz="2400" dirty="0" smtClean="0"/>
          </a:p>
          <a:p>
            <a:pPr marL="990600" lvl="1" indent="-533400"/>
            <a:r>
              <a:rPr lang="en-US" sz="2400" dirty="0" smtClean="0"/>
              <a:t>Add negative lag-time</a:t>
            </a:r>
          </a:p>
          <a:p>
            <a:pPr marL="990600" lvl="1" indent="-533400"/>
            <a:r>
              <a:rPr lang="en-US" sz="2400" dirty="0" smtClean="0"/>
              <a:t>Modify the work calendar</a:t>
            </a:r>
          </a:p>
          <a:p>
            <a:pPr marL="990600" lvl="1" indent="-533400"/>
            <a:r>
              <a:rPr lang="en-US" sz="2400" dirty="0" smtClean="0"/>
              <a:t>Remove task constraints</a:t>
            </a:r>
          </a:p>
          <a:p>
            <a:pPr marL="990600" lvl="1" indent="-533400">
              <a:buFont typeface="Wingdings" pitchFamily="2" charset="2"/>
              <a:buAutoNum type="arabicPeriod"/>
            </a:pPr>
            <a:endParaRPr lang="en-US" dirty="0" smtClean="0"/>
          </a:p>
          <a:p>
            <a:pPr marL="990600" lvl="1" indent="-533400">
              <a:buFont typeface="Wingdings" pitchFamily="2" charset="2"/>
              <a:buAutoNum type="arabicPeriod"/>
            </a:pP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38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Shortening the Critical Path by Using Task Information Cont.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90550" indent="-533400"/>
            <a:r>
              <a:rPr lang="en-US" sz="2800" dirty="0" smtClean="0"/>
              <a:t>Any direct change to a task must be a true reflection of reality.</a:t>
            </a:r>
          </a:p>
          <a:p>
            <a:pPr marL="590550" indent="-533400"/>
            <a:r>
              <a:rPr lang="en-US" sz="2800" dirty="0" smtClean="0"/>
              <a:t>Shortening the path </a:t>
            </a:r>
            <a:r>
              <a:rPr lang="en-US" sz="2800" dirty="0" smtClean="0"/>
              <a:t>purely </a:t>
            </a:r>
            <a:r>
              <a:rPr lang="en-US" sz="2800" dirty="0" smtClean="0"/>
              <a:t>for </a:t>
            </a:r>
            <a:r>
              <a:rPr lang="en-US" sz="2800" dirty="0" smtClean="0"/>
              <a:t>the sake of shortening the project on paper only confuses participants and brings them stress.</a:t>
            </a:r>
          </a:p>
          <a:p>
            <a:pPr marL="590550" indent="-533400"/>
            <a:r>
              <a:rPr lang="en-US" sz="2800" dirty="0" smtClean="0"/>
              <a:t>Find ways to shorten the critical path by using techniques that can realistically be accomplished once the project is started.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4021B1-05EA-4704-97FE-5944392BF75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Fig03-0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24" y="1371600"/>
            <a:ext cx="7315694" cy="1981200"/>
          </a:xfrm>
        </p:spPr>
      </p:pic>
      <p:pic>
        <p:nvPicPr>
          <p:cNvPr id="10" name="Picture 9" descr="Fig03-0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7414518" cy="204045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2010 Reports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4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 2010 Task Inspector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Identifies factors that affect the start date of tasks</a:t>
            </a:r>
          </a:p>
          <a:p>
            <a:r>
              <a:rPr lang="en-US" sz="2800" smtClean="0"/>
              <a:t>Displays error messages for the tasks</a:t>
            </a:r>
          </a:p>
          <a:p>
            <a:r>
              <a:rPr lang="en-US" sz="2800" smtClean="0"/>
              <a:t>Provides suggestions for changing start dates and dependencies</a:t>
            </a:r>
          </a:p>
          <a:p>
            <a:r>
              <a:rPr lang="en-US" sz="2800" smtClean="0"/>
              <a:t>Can identify if a task begins before its predecessor ends</a:t>
            </a:r>
          </a:p>
          <a:p>
            <a:r>
              <a:rPr lang="en-US" sz="2800" smtClean="0"/>
              <a:t>Offers selectable suggestions to ‘fix’ tasks.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40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Task Inspector Task Pane</a:t>
            </a:r>
          </a:p>
        </p:txBody>
      </p:sp>
      <p:pic>
        <p:nvPicPr>
          <p:cNvPr id="10" name="Content Placeholder 9" descr="Fig03-37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701" y="1828800"/>
            <a:ext cx="7994868" cy="36576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4021B1-05EA-4704-97FE-5944392BF75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Shorten the Critical Path by </a:t>
            </a:r>
            <a:r>
              <a:rPr lang="en-US" dirty="0" smtClean="0"/>
              <a:t>Changing </a:t>
            </a:r>
            <a:r>
              <a:rPr lang="en-US" dirty="0" smtClean="0"/>
              <a:t>Task Dependencies</a:t>
            </a:r>
            <a:endParaRPr lang="en-US" dirty="0"/>
          </a:p>
        </p:txBody>
      </p:sp>
      <p:sp>
        <p:nvSpPr>
          <p:cNvPr id="43016" name="Rectangle 8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 smtClean="0"/>
              <a:t>Sometimes a Finish-to-Start (FS) dependency is created when it is not necessary.</a:t>
            </a:r>
          </a:p>
          <a:p>
            <a:r>
              <a:rPr lang="en-US" sz="2800" dirty="0" smtClean="0"/>
              <a:t>A dependency that requires less total time, such as a Start-to-Start (SS) or Finish-to-Finish (FF) might be more appropriate.</a:t>
            </a:r>
          </a:p>
          <a:p>
            <a:r>
              <a:rPr lang="en-US" sz="2800" dirty="0" smtClean="0"/>
              <a:t>To change a task dependency, double-click on the link between tasks to open the Task Dependency dialog box, then alter the dependency type.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42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Shortening the Schedule by deleting FS Dependencies</a:t>
            </a:r>
          </a:p>
        </p:txBody>
      </p:sp>
      <p:pic>
        <p:nvPicPr>
          <p:cNvPr id="10" name="Content Placeholder 9" descr="Fig03-38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701" y="1828800"/>
            <a:ext cx="8161428" cy="37338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4021B1-05EA-4704-97FE-5944392BF75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 Tracking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i="1" dirty="0" smtClean="0"/>
              <a:t>Fast tracking</a:t>
            </a:r>
            <a:r>
              <a:rPr lang="en-US" sz="2800" dirty="0" smtClean="0"/>
              <a:t> is when you perform activities in parallel that you would normally do in sequence.  For example:</a:t>
            </a:r>
          </a:p>
          <a:p>
            <a:pPr lvl="1">
              <a:defRPr/>
            </a:pPr>
            <a:r>
              <a:rPr lang="en-US" sz="2400" dirty="0" smtClean="0"/>
              <a:t>You might have planned to finish all of the analysis work before starting design, but you decide to start the design when the analysis is 75 percent complete.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44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Negative Lag Time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Another technique to shorten the critical path is to add </a:t>
            </a:r>
            <a:r>
              <a:rPr lang="en-US" sz="2800" b="1" i="1" dirty="0" smtClean="0"/>
              <a:t>negative lag time</a:t>
            </a:r>
            <a:r>
              <a:rPr lang="en-US" sz="2800" dirty="0" smtClean="0"/>
              <a:t> to an existing Finish-to-Start (FS) dependency between two critical tasks.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 smtClean="0"/>
              <a:t>Negative lag time</a:t>
            </a:r>
            <a:r>
              <a:rPr lang="en-US" sz="2400" dirty="0" smtClean="0"/>
              <a:t> always allows the tasks to overlap, regardless of whether the project is scheduled from a given Start or Finish date.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When a project is scheduled from a given Start date, </a:t>
            </a:r>
            <a:r>
              <a:rPr lang="en-US" sz="2400" b="1" i="1" dirty="0" smtClean="0"/>
              <a:t>negative lag time</a:t>
            </a:r>
            <a:r>
              <a:rPr lang="en-US" sz="2400" dirty="0" smtClean="0"/>
              <a:t> pulls the second task in the dependency backward in time.	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45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Changing Calendar and </a:t>
            </a:r>
            <a:r>
              <a:rPr lang="en-US" dirty="0" smtClean="0"/>
              <a:t>Task </a:t>
            </a:r>
            <a:r>
              <a:rPr lang="en-US" dirty="0" smtClean="0"/>
              <a:t>Constraints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If you know of a task whose working time does not follow that of the Standard calendar, you should create a special calendar with the appropriate working and nonworking times and assign it to that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Another way to shorten the critical path is to analyze and eliminate unnecessary </a:t>
            </a:r>
            <a:r>
              <a:rPr lang="en-US" sz="2800" b="1" i="1" dirty="0" smtClean="0"/>
              <a:t>date constraints</a:t>
            </a:r>
            <a:r>
              <a:rPr lang="en-US" sz="2800" dirty="0" smtClean="0"/>
              <a:t> that have been applied to the tasks within your project.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constraint</a:t>
            </a:r>
            <a:r>
              <a:rPr lang="en-US" sz="2800" dirty="0" smtClean="0"/>
              <a:t> is a restriction that you put on a task’s Start or Finish date.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46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Changing Calendar </a:t>
            </a:r>
            <a:r>
              <a:rPr lang="en-US" dirty="0" smtClean="0"/>
              <a:t>and Task </a:t>
            </a:r>
            <a:r>
              <a:rPr lang="en-US" dirty="0" smtClean="0"/>
              <a:t>Constraints Cont’d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Be very careful about entering </a:t>
            </a:r>
            <a:r>
              <a:rPr lang="en-US" sz="2800" b="1" i="1" dirty="0" smtClean="0"/>
              <a:t>date constraints</a:t>
            </a:r>
            <a:r>
              <a:rPr lang="en-US" sz="2800" dirty="0" smtClean="0"/>
              <a:t> because they will definitely remove some flexibility in recalculating individual task Start and Finish dates.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Project 2010 places an icon in the Indicator column for any constraint other than As Soon As Possible and As Late As Possible to alert you.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47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41.bmp"/>
          <p:cNvPicPr>
            <a:picLocks noGrp="1" noChangeAspect="1"/>
          </p:cNvPicPr>
          <p:nvPr>
            <p:ph idx="1"/>
          </p:nvPr>
        </p:nvPicPr>
        <p:blipFill>
          <a:blip r:embed="rId2"/>
          <a:srcRect l="11119"/>
          <a:stretch>
            <a:fillRect/>
          </a:stretch>
        </p:blipFill>
        <p:spPr>
          <a:xfrm>
            <a:off x="990600" y="1447800"/>
            <a:ext cx="6858000" cy="4517287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Types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48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Fig03-4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15" y="2209800"/>
            <a:ext cx="8038635" cy="2895600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Applied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49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Understanding the Critical Path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critical task</a:t>
            </a:r>
            <a:r>
              <a:rPr lang="en-US" sz="2800" dirty="0" smtClean="0"/>
              <a:t> is a task that must be completed as scheduled in order for the project to finish </a:t>
            </a:r>
            <a:r>
              <a:rPr lang="en-US" sz="2800" dirty="0" smtClean="0"/>
              <a:t>on time.</a:t>
            </a:r>
            <a:endParaRPr lang="en-US" sz="28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Any delay in a </a:t>
            </a:r>
            <a:r>
              <a:rPr lang="en-US" sz="2400" b="1" i="1" dirty="0" smtClean="0"/>
              <a:t>critical task</a:t>
            </a:r>
            <a:r>
              <a:rPr lang="en-US" sz="2400" dirty="0" smtClean="0"/>
              <a:t> could delay the project completion date.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critical path</a:t>
            </a:r>
            <a:r>
              <a:rPr lang="en-US" sz="2800" dirty="0" smtClean="0"/>
              <a:t> is the series of critical tasks (or even a single critical task) that indicates the calculated Finish date of the project.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The </a:t>
            </a:r>
            <a:r>
              <a:rPr lang="en-US" sz="2400" b="1" i="1" dirty="0" smtClean="0"/>
              <a:t>critical path</a:t>
            </a:r>
            <a:r>
              <a:rPr lang="en-US" sz="2400" dirty="0" smtClean="0"/>
              <a:t> determines the earliest the project can be completed. 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5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Viewing the Entire Project Using the Timeline to show Summary Tasks</a:t>
            </a:r>
            <a:endParaRPr lang="en-US" sz="4000" dirty="0"/>
          </a:p>
        </p:txBody>
      </p:sp>
      <p:pic>
        <p:nvPicPr>
          <p:cNvPr id="8" name="Content Placeholder 7" descr="Fig03-4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727559"/>
            <a:ext cx="7174358" cy="4011604"/>
          </a:xfrm>
        </p:spPr>
      </p:pic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50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44.bmp"/>
          <p:cNvPicPr>
            <a:picLocks noGrp="1" noChangeAspect="1"/>
          </p:cNvPicPr>
          <p:nvPr>
            <p:ph idx="1"/>
          </p:nvPr>
        </p:nvPicPr>
        <p:blipFill>
          <a:blip r:embed="rId2"/>
          <a:srcRect l="12214"/>
          <a:stretch>
            <a:fillRect/>
          </a:stretch>
        </p:blipFill>
        <p:spPr>
          <a:xfrm>
            <a:off x="762000" y="1981200"/>
            <a:ext cx="7239000" cy="3143811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Gantt Chart View and Network Diagram View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51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Critical Path Cont.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critical path</a:t>
            </a:r>
            <a:r>
              <a:rPr lang="en-US" sz="2800" dirty="0" smtClean="0"/>
              <a:t> changes if tasks on the </a:t>
            </a:r>
            <a:r>
              <a:rPr lang="en-US" sz="2800" b="1" i="1" dirty="0" smtClean="0"/>
              <a:t>critical path</a:t>
            </a:r>
            <a:r>
              <a:rPr lang="en-US" sz="2800" dirty="0" smtClean="0"/>
              <a:t> are completed ahead of or behind schedule.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Another way to define the </a:t>
            </a:r>
            <a:r>
              <a:rPr lang="en-US" sz="2800" b="1" i="1" dirty="0" smtClean="0"/>
              <a:t>critical path</a:t>
            </a:r>
            <a:r>
              <a:rPr lang="en-US" sz="2800" dirty="0" smtClean="0"/>
              <a:t> is that it consists of those tasks having a float of zero.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 smtClean="0"/>
              <a:t>Float</a:t>
            </a:r>
            <a:r>
              <a:rPr lang="en-US" sz="2400" dirty="0" smtClean="0"/>
              <a:t>, also called </a:t>
            </a:r>
            <a:r>
              <a:rPr lang="en-US" sz="2400" b="1" i="1" dirty="0" smtClean="0"/>
              <a:t>total slack</a:t>
            </a:r>
            <a:r>
              <a:rPr lang="en-US" sz="2400" dirty="0" smtClean="0"/>
              <a:t>, is the amount of time that a task can be delayed from its planned start date without delaying the project Finish date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 smtClean="0"/>
              <a:t>Total slack</a:t>
            </a:r>
            <a:r>
              <a:rPr lang="en-US" sz="2400" dirty="0" smtClean="0"/>
              <a:t> differs from </a:t>
            </a:r>
            <a:r>
              <a:rPr lang="en-US" sz="2400" b="1" i="1" dirty="0" smtClean="0"/>
              <a:t>free slack</a:t>
            </a:r>
            <a:r>
              <a:rPr lang="en-US" sz="2400" dirty="0" smtClean="0"/>
              <a:t>.  </a:t>
            </a:r>
            <a:r>
              <a:rPr lang="en-US" sz="2400" b="1" i="1" dirty="0" smtClean="0"/>
              <a:t>Free slack</a:t>
            </a:r>
            <a:r>
              <a:rPr lang="en-US" sz="2400" dirty="0" smtClean="0"/>
              <a:t> is the amount of time that a task can be delayed without delaying any successor tasks.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6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Understanding the Critical Path Cont’d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If </a:t>
            </a:r>
            <a:r>
              <a:rPr lang="en-US" sz="2800" dirty="0" smtClean="0"/>
              <a:t>any tasks on the </a:t>
            </a:r>
            <a:r>
              <a:rPr lang="en-US" sz="2800" b="1" i="1" dirty="0" smtClean="0"/>
              <a:t>critical path</a:t>
            </a:r>
            <a:r>
              <a:rPr lang="en-US" sz="2800" dirty="0" smtClean="0"/>
              <a:t> take longer then planned, the project completion date will slip unless corrective action is taken.</a:t>
            </a:r>
          </a:p>
          <a:p>
            <a:pPr>
              <a:defRPr/>
            </a:pPr>
            <a:r>
              <a:rPr lang="en-US" sz="2800" dirty="0" smtClean="0"/>
              <a:t>Viewing the Network Diagram makes it easy to see the </a:t>
            </a:r>
            <a:r>
              <a:rPr lang="en-US" sz="2800" b="1" i="1" dirty="0" smtClean="0"/>
              <a:t>critical path</a:t>
            </a:r>
            <a:r>
              <a:rPr lang="en-US" sz="2800" dirty="0" smtClean="0"/>
              <a:t> because </a:t>
            </a:r>
            <a:r>
              <a:rPr lang="en-US" sz="2800" b="1" i="1" dirty="0" smtClean="0"/>
              <a:t>critical tasks</a:t>
            </a:r>
            <a:r>
              <a:rPr lang="en-US" sz="2800" dirty="0" smtClean="0"/>
              <a:t> are automatically displayed in red.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7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3-05.bmp"/>
          <p:cNvPicPr>
            <a:picLocks noGrp="1" noChangeAspect="1"/>
          </p:cNvPicPr>
          <p:nvPr>
            <p:ph idx="1"/>
          </p:nvPr>
        </p:nvPicPr>
        <p:blipFill>
          <a:blip r:embed="rId2"/>
          <a:srcRect l="9446"/>
          <a:stretch>
            <a:fillRect/>
          </a:stretch>
        </p:blipFill>
        <p:spPr>
          <a:xfrm>
            <a:off x="1066800" y="2057400"/>
            <a:ext cx="7148230" cy="320040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8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Importance of Communicating Information about the Critical Path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It is very important for a project manager to have excellent skills in finding, analyzing, and communicating information about the </a:t>
            </a:r>
            <a:r>
              <a:rPr lang="en-US" sz="2800" b="1" i="1" dirty="0" smtClean="0"/>
              <a:t>critical path</a:t>
            </a:r>
            <a:r>
              <a:rPr lang="en-US" sz="2800" dirty="0" smtClean="0"/>
              <a:t> throughout the life of the project.</a:t>
            </a:r>
          </a:p>
          <a:p>
            <a:pPr>
              <a:defRPr/>
            </a:pPr>
            <a:r>
              <a:rPr lang="en-US" sz="2800" dirty="0" smtClean="0"/>
              <a:t>Filters, formats, and customizing the Network Diagram help the manager accomplish this.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 dirty="0" smtClean="0">
                <a:latin typeface="+mn-lt"/>
              </a:rPr>
              <a:t>New Perspectives on Microsoft Project 2010</a:t>
            </a:r>
            <a:endParaRPr lang="en-US" sz="1100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F4849C-1F14-4801-8EB5-1544C6CA916B}" type="slidenum">
              <a:rPr lang="en-US" sz="1100">
                <a:latin typeface="+mn-lt"/>
              </a:rPr>
              <a:pPr/>
              <a:t>9</a:t>
            </a:fld>
            <a:endParaRPr lang="en-US" sz="11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2294</Words>
  <Application>Microsoft Office PowerPoint</Application>
  <PresentationFormat>On-screen Show (4:3)</PresentationFormat>
  <Paragraphs>288</Paragraphs>
  <Slides>51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2_Office Theme</vt:lpstr>
      <vt:lpstr>Tutorial 3:  Communicating Project Information</vt:lpstr>
      <vt:lpstr>In this tutorial you will:</vt:lpstr>
      <vt:lpstr>Creating Reports Using Project 2010</vt:lpstr>
      <vt:lpstr>Project 2010 Reports</vt:lpstr>
      <vt:lpstr>Understanding the Critical Path</vt:lpstr>
      <vt:lpstr>Understanding the Critical Path Cont.</vt:lpstr>
      <vt:lpstr>Understanding the Critical Path Cont’d</vt:lpstr>
      <vt:lpstr>Critical Path</vt:lpstr>
      <vt:lpstr>The Importance of Communicating Information about the Critical Path</vt:lpstr>
      <vt:lpstr>Filtering Tasks for Information</vt:lpstr>
      <vt:lpstr>Filter List Options</vt:lpstr>
      <vt:lpstr>Filtering Tasks for Information Cont.</vt:lpstr>
      <vt:lpstr>Filtered for “Critical”</vt:lpstr>
      <vt:lpstr>Filtered for a date range</vt:lpstr>
      <vt:lpstr>Using the AutoFilter</vt:lpstr>
      <vt:lpstr>AutoFilter for Starts in Sept.</vt:lpstr>
      <vt:lpstr>Custom Filters</vt:lpstr>
      <vt:lpstr>Custom AutoFilter Dialog Box</vt:lpstr>
      <vt:lpstr>Printing Filtered View</vt:lpstr>
      <vt:lpstr>Formatting a Project</vt:lpstr>
      <vt:lpstr>Formatting a Gantt Chart</vt:lpstr>
      <vt:lpstr>Changing Bar Style with the Gantt Chart Style Gallery</vt:lpstr>
      <vt:lpstr>Formatted Gantt Chart</vt:lpstr>
      <vt:lpstr>Formatting a Gantt Chart Cont.</vt:lpstr>
      <vt:lpstr>Formatting an Entry Table</vt:lpstr>
      <vt:lpstr>Text Styles Dialog Box</vt:lpstr>
      <vt:lpstr>Formatting Individual Items in the Entry Table and Gantt Chart</vt:lpstr>
      <vt:lpstr>Individual Formatting Changes Applied</vt:lpstr>
      <vt:lpstr>Formatting the Timescale</vt:lpstr>
      <vt:lpstr>Timescale with Formatting</vt:lpstr>
      <vt:lpstr>Formatting Gridlines &amp; Link Lines</vt:lpstr>
      <vt:lpstr>Working with the Network Diagram View</vt:lpstr>
      <vt:lpstr>Examining Dependencies and  the Critical Path</vt:lpstr>
      <vt:lpstr>Manually Moving Tasks for Printouts</vt:lpstr>
      <vt:lpstr>Revised Network Diagram</vt:lpstr>
      <vt:lpstr>Filtering and Formatting in Network Diagram View</vt:lpstr>
      <vt:lpstr>Box Styles Dialog Box</vt:lpstr>
      <vt:lpstr>Shortening the Critical Path by Using Task Information</vt:lpstr>
      <vt:lpstr>Shortening the Critical Path by Using Task Information Cont.</vt:lpstr>
      <vt:lpstr>The Project 2010 Task Inspector</vt:lpstr>
      <vt:lpstr>Task Inspector Task Pane</vt:lpstr>
      <vt:lpstr>Shorten the Critical Path by Changing Task Dependencies</vt:lpstr>
      <vt:lpstr>Shortening the Schedule by deleting FS Dependencies</vt:lpstr>
      <vt:lpstr>Fast Tracking</vt:lpstr>
      <vt:lpstr>Negative Lag Time</vt:lpstr>
      <vt:lpstr>Changing Calendar and Task Constraints</vt:lpstr>
      <vt:lpstr>Changing Calendar and Task Constraints Cont’d</vt:lpstr>
      <vt:lpstr>Constraint Types</vt:lpstr>
      <vt:lpstr>Constraint Applied</vt:lpstr>
      <vt:lpstr>Viewing the Entire Project Using the Timeline to show Summary Tasks</vt:lpstr>
      <vt:lpstr>Comparison of Gantt Chart View and Network Diagram View</vt:lpstr>
    </vt:vector>
  </TitlesOfParts>
  <Company>WWCC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Project 2010</dc:title>
  <dc:creator>Kathy Niebur</dc:creator>
  <cp:lastModifiedBy>Julia Leroux-Lindsey</cp:lastModifiedBy>
  <cp:revision>277</cp:revision>
  <dcterms:created xsi:type="dcterms:W3CDTF">2006-12-27T23:00:13Z</dcterms:created>
  <dcterms:modified xsi:type="dcterms:W3CDTF">2011-03-17T20:26:58Z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TC011407991033</vt:lpwstr>
  </property>
</Properties>
</file>