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7"/>
  </p:notesMasterIdLst>
  <p:sldIdLst>
    <p:sldId id="322" r:id="rId2"/>
    <p:sldId id="323" r:id="rId3"/>
    <p:sldId id="278" r:id="rId4"/>
    <p:sldId id="302" r:id="rId5"/>
    <p:sldId id="303" r:id="rId6"/>
    <p:sldId id="304" r:id="rId7"/>
    <p:sldId id="305" r:id="rId8"/>
    <p:sldId id="298" r:id="rId9"/>
    <p:sldId id="299" r:id="rId10"/>
    <p:sldId id="286" r:id="rId11"/>
    <p:sldId id="287" r:id="rId12"/>
    <p:sldId id="288" r:id="rId13"/>
    <p:sldId id="289" r:id="rId14"/>
    <p:sldId id="291" r:id="rId15"/>
    <p:sldId id="301" r:id="rId16"/>
    <p:sldId id="285" r:id="rId17"/>
    <p:sldId id="307" r:id="rId18"/>
    <p:sldId id="308" r:id="rId19"/>
    <p:sldId id="309" r:id="rId20"/>
    <p:sldId id="311" r:id="rId21"/>
    <p:sldId id="313" r:id="rId22"/>
    <p:sldId id="314" r:id="rId23"/>
    <p:sldId id="284" r:id="rId24"/>
    <p:sldId id="315" r:id="rId25"/>
    <p:sldId id="290" r:id="rId26"/>
    <p:sldId id="292" r:id="rId27"/>
    <p:sldId id="317" r:id="rId28"/>
    <p:sldId id="293" r:id="rId29"/>
    <p:sldId id="294" r:id="rId30"/>
    <p:sldId id="295" r:id="rId31"/>
    <p:sldId id="297" r:id="rId32"/>
    <p:sldId id="318" r:id="rId33"/>
    <p:sldId id="319" r:id="rId34"/>
    <p:sldId id="320" r:id="rId35"/>
    <p:sldId id="300"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autoAdjust="0"/>
    <p:restoredTop sz="94721"/>
  </p:normalViewPr>
  <p:slideViewPr>
    <p:cSldViewPr>
      <p:cViewPr>
        <p:scale>
          <a:sx n="110" d="100"/>
          <a:sy n="110" d="100"/>
        </p:scale>
        <p:origin x="114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ltLang="fr-FR"/>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ltLang="fr-FR"/>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ltLang="fr-FR"/>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A1ED8-957E-4A7E-A9DA-61059947D488}" type="slidenum">
              <a:rPr lang="en-US" altLang="fr-FR"/>
              <a:pPr/>
              <a:t>‹#›</a:t>
            </a:fld>
            <a:endParaRPr lang="en-US" altLang="fr-FR"/>
          </a:p>
        </p:txBody>
      </p:sp>
    </p:spTree>
    <p:extLst>
      <p:ext uri="{BB962C8B-B14F-4D97-AF65-F5344CB8AC3E}">
        <p14:creationId xmlns:p14="http://schemas.microsoft.com/office/powerpoint/2010/main" val="167199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85801" y="4343510"/>
            <a:ext cx="5486400" cy="4114289"/>
          </a:xfrm>
          <a:prstGeom prst="rect">
            <a:avLst/>
          </a:prstGeom>
        </p:spPr>
        <p:txBody>
          <a:bodyPr/>
          <a:lstStyle/>
          <a:p>
            <a:endParaRPr lang="fr-FR"/>
          </a:p>
        </p:txBody>
      </p:sp>
    </p:spTree>
    <p:extLst>
      <p:ext uri="{BB962C8B-B14F-4D97-AF65-F5344CB8AC3E}">
        <p14:creationId xmlns:p14="http://schemas.microsoft.com/office/powerpoint/2010/main" val="32866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EA1ED8-957E-4A7E-A9DA-61059947D488}" type="slidenum">
              <a:rPr lang="en-US" altLang="fr-FR" smtClean="0"/>
              <a:pPr/>
              <a:t>19</a:t>
            </a:fld>
            <a:endParaRPr lang="en-US" altLang="fr-FR"/>
          </a:p>
        </p:txBody>
      </p:sp>
    </p:spTree>
    <p:extLst>
      <p:ext uri="{BB962C8B-B14F-4D97-AF65-F5344CB8AC3E}">
        <p14:creationId xmlns:p14="http://schemas.microsoft.com/office/powerpoint/2010/main" val="68215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6B6F50-2E58-4D63-83B0-4FE5C0181B65}" type="slidenum">
              <a:rPr lang="en-US" altLang="fr-FR"/>
              <a:pPr eaLnBrk="1" hangingPunct="1"/>
              <a:t>23</a:t>
            </a:fld>
            <a:endParaRPr lang="en-US" altLang="fr-F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39622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3C2CD9-3E17-4EF1-9D6A-8A0780FB5AF4}" type="slidenum">
              <a:rPr lang="en-US" altLang="fr-FR"/>
              <a:pPr eaLnBrk="1" hangingPunct="1"/>
              <a:t>25</a:t>
            </a:fld>
            <a:endParaRPr lang="en-US" altLang="fr-F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586374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77E40D-1A9D-485D-B4F6-469349C8A371}" type="slidenum">
              <a:rPr lang="en-US" altLang="fr-FR"/>
              <a:pPr eaLnBrk="1" hangingPunct="1"/>
              <a:t>26</a:t>
            </a:fld>
            <a:endParaRPr lang="en-US" altLang="fr-F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18997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23A1C8-88C7-4761-AD9B-9A7EBBE3C590}" type="slidenum">
              <a:rPr lang="en-US" altLang="fr-FR"/>
              <a:pPr eaLnBrk="1" hangingPunct="1"/>
              <a:t>28</a:t>
            </a:fld>
            <a:endParaRPr lang="en-US" altLang="fr-F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326367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375287-15F9-4435-AA1F-B070BAC9430C}" type="slidenum">
              <a:rPr lang="en-US" altLang="fr-FR"/>
              <a:pPr eaLnBrk="1" hangingPunct="1"/>
              <a:t>29</a:t>
            </a:fld>
            <a:endParaRPr lang="en-US" altLang="fr-F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581337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60C3D8-6C31-4EA7-BF01-EB5C97A6061C}" type="slidenum">
              <a:rPr lang="en-US" altLang="fr-FR"/>
              <a:pPr eaLnBrk="1" hangingPunct="1"/>
              <a:t>30</a:t>
            </a:fld>
            <a:endParaRPr lang="en-US" altLang="fr-F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644588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B195D8-AA43-4DDA-AB6B-1776B3B91471}" type="slidenum">
              <a:rPr lang="en-US" altLang="fr-FR"/>
              <a:pPr eaLnBrk="1" hangingPunct="1"/>
              <a:t>31</a:t>
            </a:fld>
            <a:endParaRPr lang="en-US" altLang="fr-F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338058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C04007-8584-47B2-B724-B907499B6394}" type="slidenum">
              <a:rPr lang="en-US" altLang="fr-FR"/>
              <a:pPr eaLnBrk="1" hangingPunct="1"/>
              <a:t>35</a:t>
            </a:fld>
            <a:endParaRPr lang="en-US" altLang="fr-F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657417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xfrm>
            <a:off x="3884615" y="8685216"/>
            <a:ext cx="2971799" cy="457200"/>
          </a:xfrm>
          <a:prstGeom prst="rect">
            <a:avLst/>
          </a:prstGeom>
        </p:spPr>
        <p:txBody>
          <a:bodyPr lIns="91579" tIns="45789" rIns="91579" bIns="45789"/>
          <a:lstStyle/>
          <a:p>
            <a:pPr>
              <a:defRPr/>
            </a:pPr>
            <a:fld id="{09B3C830-2F45-4F4E-9D92-1D9AE7FEDB79}" type="slidenum">
              <a:rPr lang="en-US" smtClean="0"/>
              <a:pPr>
                <a:defRPr/>
              </a:pPr>
              <a:t>2</a:t>
            </a:fld>
            <a:endParaRPr lang="en-US" smtClean="0"/>
          </a:p>
        </p:txBody>
      </p:sp>
      <p:sp>
        <p:nvSpPr>
          <p:cNvPr id="39939" name="Rectangle 2"/>
          <p:cNvSpPr>
            <a:spLocks noGrp="1" noRot="1" noChangeAspect="1" noChangeArrowheads="1" noTextEdit="1"/>
          </p:cNvSpPr>
          <p:nvPr>
            <p:ph type="sldImg"/>
          </p:nvPr>
        </p:nvSpPr>
        <p:spPr>
          <a:xfrm>
            <a:off x="946150" y="877888"/>
            <a:ext cx="4924425" cy="3694112"/>
          </a:xfrm>
          <a:ln/>
        </p:spPr>
      </p:sp>
      <p:sp>
        <p:nvSpPr>
          <p:cNvPr id="39940" name="Rectangle 3"/>
          <p:cNvSpPr>
            <a:spLocks noGrp="1" noChangeArrowheads="1"/>
          </p:cNvSpPr>
          <p:nvPr>
            <p:ph type="body" idx="1"/>
          </p:nvPr>
        </p:nvSpPr>
        <p:spPr>
          <a:xfrm>
            <a:off x="914401" y="4343403"/>
            <a:ext cx="5029201" cy="4114800"/>
          </a:xfrm>
          <a:prstGeom prst="rect">
            <a:avLst/>
          </a:prstGeom>
          <a:noFill/>
          <a:ln/>
        </p:spPr>
        <p:txBody>
          <a:bodyPr lIns="91579" tIns="45789" rIns="91579" bIns="45789"/>
          <a:lstStyle/>
          <a:p>
            <a:pPr eaLnBrk="1" hangingPunct="1"/>
            <a:endParaRPr lang="it-IT" dirty="0" smtClean="0">
              <a:latin typeface="Times New Roman" pitchFamily="18" charset="0"/>
            </a:endParaRPr>
          </a:p>
        </p:txBody>
      </p:sp>
    </p:spTree>
    <p:extLst>
      <p:ext uri="{BB962C8B-B14F-4D97-AF65-F5344CB8AC3E}">
        <p14:creationId xmlns:p14="http://schemas.microsoft.com/office/powerpoint/2010/main" val="1066171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69ACEE-2009-4C38-AFB5-0995CC37C3AA}" type="slidenum">
              <a:rPr lang="en-US" altLang="fr-FR"/>
              <a:pPr eaLnBrk="1" hangingPunct="1"/>
              <a:t>3</a:t>
            </a:fld>
            <a:endParaRPr lang="en-US" altLang="fr-F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2105424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A6CE04-770E-4623-8DE6-60B2714E9BA2}" type="slidenum">
              <a:rPr lang="en-US" altLang="fr-FR"/>
              <a:pPr eaLnBrk="1" hangingPunct="1"/>
              <a:t>10</a:t>
            </a:fld>
            <a:endParaRPr lang="en-US" altLang="fr-F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893239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731950-A88A-4CA9-A2F5-CB37736E17A9}" type="slidenum">
              <a:rPr lang="en-US" altLang="fr-FR"/>
              <a:pPr eaLnBrk="1" hangingPunct="1"/>
              <a:t>11</a:t>
            </a:fld>
            <a:endParaRPr lang="en-US" altLang="fr-F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410742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0F77CB-1719-4D60-908A-53863A11EA4F}" type="slidenum">
              <a:rPr lang="en-US" altLang="fr-FR"/>
              <a:pPr eaLnBrk="1" hangingPunct="1"/>
              <a:t>12</a:t>
            </a:fld>
            <a:endParaRPr lang="en-US" altLang="fr-F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34114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CB2F07-C4BE-48CE-BC7A-A4644333F602}" type="slidenum">
              <a:rPr lang="en-US" altLang="fr-FR"/>
              <a:pPr eaLnBrk="1" hangingPunct="1"/>
              <a:t>13</a:t>
            </a:fld>
            <a:endParaRPr lang="en-US" altLang="fr-F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596478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F740ED-CABE-4A22-AC35-49E30A820FF7}" type="slidenum">
              <a:rPr lang="en-US" altLang="fr-FR"/>
              <a:pPr eaLnBrk="1" hangingPunct="1"/>
              <a:t>14</a:t>
            </a:fld>
            <a:endParaRPr lang="en-US" altLang="fr-F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568401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272D81-B0CA-44CC-BD83-341CF1690CA8}" type="slidenum">
              <a:rPr lang="en-US" altLang="fr-FR"/>
              <a:pPr eaLnBrk="1" hangingPunct="1"/>
              <a:t>16</a:t>
            </a:fld>
            <a:endParaRPr lang="en-US" altLang="fr-F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Tree>
    <p:extLst>
      <p:ext uri="{BB962C8B-B14F-4D97-AF65-F5344CB8AC3E}">
        <p14:creationId xmlns:p14="http://schemas.microsoft.com/office/powerpoint/2010/main" val="1115084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3_Diapositive de titre">
    <p:spTree>
      <p:nvGrpSpPr>
        <p:cNvPr id="1" name=""/>
        <p:cNvGrpSpPr/>
        <p:nvPr/>
      </p:nvGrpSpPr>
      <p:grpSpPr>
        <a:xfrm>
          <a:off x="0" y="0"/>
          <a:ext cx="0" cy="0"/>
          <a:chOff x="0" y="0"/>
          <a:chExt cx="0" cy="0"/>
        </a:xfrm>
      </p:grpSpPr>
      <p:sp>
        <p:nvSpPr>
          <p:cNvPr id="7" name="Rectangle 6"/>
          <p:cNvSpPr/>
          <p:nvPr userDrawn="1"/>
        </p:nvSpPr>
        <p:spPr bwMode="auto">
          <a:xfrm>
            <a:off x="-108520" y="-171400"/>
            <a:ext cx="9361040" cy="7128792"/>
          </a:xfrm>
          <a:prstGeom prst="rect">
            <a:avLst/>
          </a:prstGeom>
          <a:solidFill>
            <a:schemeClr val="bg1"/>
          </a:solidFill>
          <a:ln w="76200">
            <a:noFill/>
            <a:headEnd type="stealth"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Tahoma" pitchFamily="34" charset="0"/>
            </a:endParaRPr>
          </a:p>
        </p:txBody>
      </p:sp>
      <p:pic>
        <p:nvPicPr>
          <p:cNvPr id="4" name="Image 11"/>
          <p:cNvPicPr>
            <a:picLocks noChangeAspect="1"/>
          </p:cNvPicPr>
          <p:nvPr/>
        </p:nvPicPr>
        <p:blipFill>
          <a:blip r:embed="rId2" cstate="email">
            <a:extLst>
              <a:ext uri="{28A0092B-C50C-407E-A947-70E740481C1C}">
                <a14:useLocalDpi xmlns:a14="http://schemas.microsoft.com/office/drawing/2010/main" val="0"/>
              </a:ext>
            </a:extLst>
          </a:blip>
          <a:srcRect r="3868"/>
          <a:stretch>
            <a:fillRect/>
          </a:stretch>
        </p:blipFill>
        <p:spPr bwMode="auto">
          <a:xfrm>
            <a:off x="2470398" y="44624"/>
            <a:ext cx="2533650" cy="1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4546077"/>
      </p:ext>
    </p:extLst>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éance">
    <p:spTree>
      <p:nvGrpSpPr>
        <p:cNvPr id="1" name=""/>
        <p:cNvGrpSpPr/>
        <p:nvPr/>
      </p:nvGrpSpPr>
      <p:grpSpPr>
        <a:xfrm>
          <a:off x="0" y="0"/>
          <a:ext cx="0" cy="0"/>
          <a:chOff x="0" y="0"/>
          <a:chExt cx="0" cy="0"/>
        </a:xfrm>
      </p:grpSpPr>
      <p:sp>
        <p:nvSpPr>
          <p:cNvPr id="2" name="Titre 1"/>
          <p:cNvSpPr>
            <a:spLocks noGrp="1"/>
          </p:cNvSpPr>
          <p:nvPr>
            <p:ph type="title"/>
          </p:nvPr>
        </p:nvSpPr>
        <p:spPr>
          <a:xfrm>
            <a:off x="971600" y="2708920"/>
            <a:ext cx="7200800" cy="1362075"/>
          </a:xfrm>
        </p:spPr>
        <p:txBody>
          <a:bodyPr anchor="ctr"/>
          <a:lstStyle>
            <a:lvl1pPr algn="ctr">
              <a:defRPr sz="4400" b="1" cap="all" baseline="0">
                <a:solidFill>
                  <a:srgbClr val="FFC000"/>
                </a:solidFill>
              </a:defRPr>
            </a:lvl1pPr>
          </a:lstStyle>
          <a:p>
            <a:r>
              <a:rPr lang="fr-FR" smtClean="0"/>
              <a:t>Modifiez le style du titre</a:t>
            </a:r>
            <a:endParaRPr lang="fr-FR" dirty="0"/>
          </a:p>
        </p:txBody>
      </p:sp>
      <p:sp>
        <p:nvSpPr>
          <p:cNvPr id="3" name="Espace réservé du texte 2"/>
          <p:cNvSpPr>
            <a:spLocks noGrp="1"/>
          </p:cNvSpPr>
          <p:nvPr>
            <p:ph type="body" idx="1"/>
          </p:nvPr>
        </p:nvSpPr>
        <p:spPr>
          <a:xfrm>
            <a:off x="971600" y="4077072"/>
            <a:ext cx="7200800" cy="1500187"/>
          </a:xfrm>
          <a:prstGeom prst="rect">
            <a:avLst/>
          </a:prstGeom>
        </p:spPr>
        <p:txBody>
          <a:bodyPr anchor="ctr"/>
          <a:lstStyle>
            <a:lvl1pPr marL="0" indent="0" algn="ctr">
              <a:buNone/>
              <a:defRPr sz="32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1599476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de partie">
    <p:spTree>
      <p:nvGrpSpPr>
        <p:cNvPr id="1" name=""/>
        <p:cNvGrpSpPr/>
        <p:nvPr/>
      </p:nvGrpSpPr>
      <p:grpSpPr>
        <a:xfrm>
          <a:off x="0" y="0"/>
          <a:ext cx="0" cy="0"/>
          <a:chOff x="0" y="0"/>
          <a:chExt cx="0" cy="0"/>
        </a:xfrm>
      </p:grpSpPr>
      <p:sp>
        <p:nvSpPr>
          <p:cNvPr id="7" name="AutoShape 32" descr="cid:image004.jpg@01C987B2.03ABF7E0"/>
          <p:cNvSpPr>
            <a:spLocks noChangeAspect="1" noChangeArrowheads="1"/>
          </p:cNvSpPr>
          <p:nvPr/>
        </p:nvSpPr>
        <p:spPr bwMode="auto">
          <a:xfrm>
            <a:off x="3771900" y="3219450"/>
            <a:ext cx="1600200" cy="419100"/>
          </a:xfrm>
          <a:prstGeom prst="rect">
            <a:avLst/>
          </a:prstGeom>
          <a:noFill/>
        </p:spPr>
        <p:txBody>
          <a:bodyPr/>
          <a:lstStyle/>
          <a:p>
            <a:pPr>
              <a:defRPr/>
            </a:pPr>
            <a:endParaRPr lang="fr-FR">
              <a:solidFill>
                <a:srgbClr val="FFFFFF"/>
              </a:solidFill>
              <a:latin typeface="Arial" charset="0"/>
            </a:endParaRPr>
          </a:p>
        </p:txBody>
      </p:sp>
      <p:sp>
        <p:nvSpPr>
          <p:cNvPr id="8" name="AutoShape 34" descr="cid:image004.jpg@01C987B2.03ABF7E0"/>
          <p:cNvSpPr>
            <a:spLocks noChangeAspect="1" noChangeArrowheads="1"/>
          </p:cNvSpPr>
          <p:nvPr/>
        </p:nvSpPr>
        <p:spPr bwMode="auto">
          <a:xfrm>
            <a:off x="3771900" y="3219450"/>
            <a:ext cx="1600200" cy="419100"/>
          </a:xfrm>
          <a:prstGeom prst="rect">
            <a:avLst/>
          </a:prstGeom>
          <a:noFill/>
        </p:spPr>
        <p:txBody>
          <a:bodyPr/>
          <a:lstStyle/>
          <a:p>
            <a:pPr>
              <a:defRPr/>
            </a:pPr>
            <a:endParaRPr lang="fr-FR">
              <a:solidFill>
                <a:srgbClr val="FFFFFF"/>
              </a:solidFill>
              <a:latin typeface="Arial" charset="0"/>
            </a:endParaRPr>
          </a:p>
        </p:txBody>
      </p:sp>
      <p:sp>
        <p:nvSpPr>
          <p:cNvPr id="9" name="AutoShape 36" descr="cid:image004.jpg@01C987B2.03ABF7E0"/>
          <p:cNvSpPr>
            <a:spLocks noChangeAspect="1" noChangeArrowheads="1"/>
          </p:cNvSpPr>
          <p:nvPr/>
        </p:nvSpPr>
        <p:spPr bwMode="auto">
          <a:xfrm>
            <a:off x="3771900" y="3219450"/>
            <a:ext cx="1600200" cy="419100"/>
          </a:xfrm>
          <a:prstGeom prst="rect">
            <a:avLst/>
          </a:prstGeom>
          <a:noFill/>
        </p:spPr>
        <p:txBody>
          <a:bodyPr/>
          <a:lstStyle/>
          <a:p>
            <a:pPr>
              <a:defRPr/>
            </a:pPr>
            <a:endParaRPr lang="fr-FR">
              <a:solidFill>
                <a:srgbClr val="FFFFFF"/>
              </a:solidFill>
              <a:latin typeface="Arial" charset="0"/>
            </a:endParaRPr>
          </a:p>
        </p:txBody>
      </p:sp>
      <p:sp>
        <p:nvSpPr>
          <p:cNvPr id="14" name="Titre 3"/>
          <p:cNvSpPr>
            <a:spLocks noGrp="1"/>
          </p:cNvSpPr>
          <p:nvPr>
            <p:ph type="title" hasCustomPrompt="1"/>
          </p:nvPr>
        </p:nvSpPr>
        <p:spPr>
          <a:xfrm>
            <a:off x="832048" y="3140968"/>
            <a:ext cx="7772400" cy="2292275"/>
          </a:xfrm>
        </p:spPr>
        <p:txBody>
          <a:bodyPr/>
          <a:lstStyle>
            <a:lvl1pPr>
              <a:defRPr sz="3600">
                <a:solidFill>
                  <a:srgbClr val="FFC000"/>
                </a:solidFill>
              </a:defRPr>
            </a:lvl1pPr>
          </a:lstStyle>
          <a:p>
            <a:r>
              <a:rPr lang="fr-FR" dirty="0" smtClean="0"/>
              <a:t>PARTIE X </a:t>
            </a:r>
            <a:br>
              <a:rPr lang="fr-FR" dirty="0" smtClean="0"/>
            </a:br>
            <a:r>
              <a:rPr lang="fr-FR" dirty="0"/>
              <a:t/>
            </a:r>
            <a:br>
              <a:rPr lang="fr-FR" dirty="0"/>
            </a:br>
            <a:r>
              <a:rPr lang="fr-FR" dirty="0" smtClean="0"/>
              <a:t>Titre de la partie</a:t>
            </a:r>
            <a:endParaRPr lang="fr-FR" dirty="0"/>
          </a:p>
        </p:txBody>
      </p:sp>
      <p:sp>
        <p:nvSpPr>
          <p:cNvPr id="15" name="Espace réservé du texte 4"/>
          <p:cNvSpPr>
            <a:spLocks noGrp="1"/>
          </p:cNvSpPr>
          <p:nvPr>
            <p:ph type="body" idx="1" hasCustomPrompt="1"/>
          </p:nvPr>
        </p:nvSpPr>
        <p:spPr>
          <a:xfrm>
            <a:off x="832048" y="2636912"/>
            <a:ext cx="7772400" cy="1800200"/>
          </a:xfrm>
          <a:prstGeom prst="rect">
            <a:avLst/>
          </a:prstGeom>
        </p:spPr>
        <p:txBody>
          <a:bodyPr anchor="b">
            <a:normAutofit/>
          </a:bodyPr>
          <a:lstStyle>
            <a:lvl1pPr marL="0" indent="0">
              <a:buNone/>
              <a:defRPr/>
            </a:lvl1pPr>
          </a:lstStyle>
          <a:p>
            <a:r>
              <a:rPr lang="fr-FR" sz="2400" dirty="0" smtClean="0"/>
              <a:t>| mot clé 1 | mot clé 2 | mot clé 3 | mot clé 4 |</a:t>
            </a:r>
            <a:endParaRPr lang="fr-FR" sz="2400" dirty="0"/>
          </a:p>
        </p:txBody>
      </p:sp>
    </p:spTree>
    <p:extLst>
      <p:ext uri="{BB962C8B-B14F-4D97-AF65-F5344CB8AC3E}">
        <p14:creationId xmlns:p14="http://schemas.microsoft.com/office/powerpoint/2010/main" val="582729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0" y="548680"/>
            <a:ext cx="9144000" cy="504056"/>
          </a:xfrm>
        </p:spPr>
        <p:txBody>
          <a:bodyPr/>
          <a:lstStyle>
            <a:lvl1pPr>
              <a:defRPr sz="2800"/>
            </a:lvl1pPr>
          </a:lstStyle>
          <a:p>
            <a:r>
              <a:rPr lang="fr-FR" smtClean="0"/>
              <a:t>Modifiez le style du titre</a:t>
            </a:r>
            <a:endParaRPr lang="fr-FR" dirty="0"/>
          </a:p>
        </p:txBody>
      </p:sp>
      <p:sp>
        <p:nvSpPr>
          <p:cNvPr id="3" name="Espace réservé du contenu 2"/>
          <p:cNvSpPr>
            <a:spLocks noGrp="1"/>
          </p:cNvSpPr>
          <p:nvPr>
            <p:ph idx="1"/>
          </p:nvPr>
        </p:nvSpPr>
        <p:spPr>
          <a:xfrm>
            <a:off x="107504" y="1196752"/>
            <a:ext cx="8856984" cy="547260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timing>
    <p:tnLst>
      <p:par>
        <p:cTn id="1" dur="indefinite" restart="never" nodeType="tmRoot"/>
      </p:par>
    </p:tnLst>
  </p:timing>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iming>
    <p:tnLst>
      <p:par>
        <p:cTn id="1" dur="indefinite" restart="never" nodeType="tmRoot"/>
      </p:par>
    </p:tnLst>
  </p:timing>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cSld>
  <p:clrMapOvr>
    <a:masterClrMapping/>
  </p:clrMapOvr>
  <p:timing>
    <p:tnLst>
      <p:par>
        <p:cTn id="1" dur="indefinite" restart="never" nodeType="tmRoot"/>
      </p:par>
    </p:tnLst>
  </p:timing>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0" y="548680"/>
            <a:ext cx="9144000" cy="504056"/>
          </a:xfrm>
        </p:spPr>
        <p:txBody>
          <a:bodyPr anchor="b"/>
          <a:lstStyle>
            <a:lvl1pPr algn="l">
              <a:defRPr sz="3200" b="1"/>
            </a:lvl1pPr>
          </a:lstStyle>
          <a:p>
            <a:r>
              <a:rPr lang="fr-FR" smtClean="0"/>
              <a:t>Modifiez le style du titre</a:t>
            </a:r>
            <a:endParaRPr lang="fr-FR" dirty="0"/>
          </a:p>
        </p:txBody>
      </p:sp>
      <p:sp>
        <p:nvSpPr>
          <p:cNvPr id="3" name="Espace réservé du contenu 2"/>
          <p:cNvSpPr>
            <a:spLocks noGrp="1"/>
          </p:cNvSpPr>
          <p:nvPr>
            <p:ph idx="1"/>
          </p:nvPr>
        </p:nvSpPr>
        <p:spPr>
          <a:xfrm>
            <a:off x="3419872" y="1196752"/>
            <a:ext cx="5472608" cy="5557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251520" y="1196752"/>
            <a:ext cx="3008313" cy="55575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27384"/>
            <a:ext cx="9144000" cy="557933"/>
          </a:xfrm>
          <a:prstGeom prst="rect">
            <a:avLst/>
          </a:prstGeom>
          <a:solidFill>
            <a:srgbClr val="E4E4E4"/>
          </a:solidFill>
          <a:ln w="9525">
            <a:solidFill>
              <a:srgbClr val="E4E4E4"/>
            </a:solidFill>
            <a:miter lim="800000"/>
            <a:headEnd/>
            <a:tailEnd/>
          </a:ln>
          <a:effectLst/>
        </p:spPr>
        <p:txBody>
          <a:bodyPr wrap="none" anchor="ctr"/>
          <a:lstStyle/>
          <a:p>
            <a:endParaRPr lang="fr-FR" sz="800"/>
          </a:p>
        </p:txBody>
      </p:sp>
      <p:sp>
        <p:nvSpPr>
          <p:cNvPr id="1036" name="Line 12"/>
          <p:cNvSpPr>
            <a:spLocks noChangeShapeType="1"/>
          </p:cNvSpPr>
          <p:nvPr/>
        </p:nvSpPr>
        <p:spPr bwMode="auto">
          <a:xfrm>
            <a:off x="908050" y="-22225"/>
            <a:ext cx="0" cy="631825"/>
          </a:xfrm>
          <a:prstGeom prst="line">
            <a:avLst/>
          </a:prstGeom>
          <a:noFill/>
          <a:ln w="9525">
            <a:solidFill>
              <a:schemeClr val="bg2"/>
            </a:solidFill>
            <a:round/>
            <a:headEnd/>
            <a:tailEnd/>
          </a:ln>
          <a:effectLst/>
        </p:spPr>
        <p:txBody>
          <a:bodyPr/>
          <a:lstStyle/>
          <a:p>
            <a:endParaRPr lang="fr-FR" sz="800"/>
          </a:p>
        </p:txBody>
      </p:sp>
      <p:sp>
        <p:nvSpPr>
          <p:cNvPr id="1041" name="Line 17"/>
          <p:cNvSpPr>
            <a:spLocks noChangeShapeType="1"/>
          </p:cNvSpPr>
          <p:nvPr/>
        </p:nvSpPr>
        <p:spPr bwMode="auto">
          <a:xfrm>
            <a:off x="1979613" y="-22225"/>
            <a:ext cx="0" cy="631825"/>
          </a:xfrm>
          <a:prstGeom prst="line">
            <a:avLst/>
          </a:prstGeom>
          <a:noFill/>
          <a:ln w="9525">
            <a:solidFill>
              <a:schemeClr val="bg2"/>
            </a:solidFill>
            <a:round/>
            <a:headEnd/>
            <a:tailEnd/>
          </a:ln>
          <a:effectLst/>
        </p:spPr>
        <p:txBody>
          <a:bodyPr/>
          <a:lstStyle/>
          <a:p>
            <a:endParaRPr lang="fr-FR" sz="800"/>
          </a:p>
        </p:txBody>
      </p:sp>
      <p:sp>
        <p:nvSpPr>
          <p:cNvPr id="1046" name="Text Box 22">
            <a:hlinkClick r:id="" action="ppaction://noaction"/>
          </p:cNvPr>
          <p:cNvSpPr txBox="1">
            <a:spLocks noChangeArrowheads="1"/>
          </p:cNvSpPr>
          <p:nvPr/>
        </p:nvSpPr>
        <p:spPr bwMode="auto">
          <a:xfrm>
            <a:off x="1986955" y="150217"/>
            <a:ext cx="1079500" cy="215444"/>
          </a:xfrm>
          <a:prstGeom prst="rect">
            <a:avLst/>
          </a:prstGeom>
          <a:noFill/>
          <a:ln w="9525">
            <a:noFill/>
            <a:miter lim="800000"/>
            <a:headEnd/>
            <a:tailEnd/>
          </a:ln>
          <a:effectLst/>
        </p:spPr>
        <p:txBody>
          <a:bodyPr wrap="square" anchor="ctr" anchorCtr="0">
            <a:spAutoFit/>
          </a:bodyPr>
          <a:lstStyle/>
          <a:p>
            <a:pPr algn="ctr"/>
            <a:r>
              <a:rPr lang="fr-FR" sz="800" b="0" dirty="0" smtClean="0">
                <a:solidFill>
                  <a:schemeClr val="bg2"/>
                </a:solidFill>
                <a:latin typeface="Arial" charset="0"/>
              </a:rPr>
              <a:t>IS </a:t>
            </a:r>
            <a:r>
              <a:rPr lang="fr-FR" sz="800" b="0" dirty="0" err="1" smtClean="0">
                <a:solidFill>
                  <a:schemeClr val="bg2"/>
                </a:solidFill>
                <a:latin typeface="Arial" charset="0"/>
              </a:rPr>
              <a:t>Governance</a:t>
            </a:r>
            <a:endParaRPr lang="fr-FR" sz="800" b="0" dirty="0">
              <a:solidFill>
                <a:schemeClr val="bg2"/>
              </a:solidFill>
              <a:latin typeface="Arial" charset="0"/>
            </a:endParaRPr>
          </a:p>
        </p:txBody>
      </p:sp>
      <p:sp>
        <p:nvSpPr>
          <p:cNvPr id="1087" name="Rectangle 63"/>
          <p:cNvSpPr>
            <a:spLocks noChangeArrowheads="1"/>
          </p:cNvSpPr>
          <p:nvPr/>
        </p:nvSpPr>
        <p:spPr bwMode="auto">
          <a:xfrm>
            <a:off x="0" y="530548"/>
            <a:ext cx="9144000" cy="522287"/>
          </a:xfrm>
          <a:prstGeom prst="rect">
            <a:avLst/>
          </a:prstGeom>
          <a:solidFill>
            <a:schemeClr val="bg2"/>
          </a:solidFill>
          <a:ln w="9525">
            <a:noFill/>
            <a:miter lim="800000"/>
            <a:headEnd/>
            <a:tailEnd/>
          </a:ln>
          <a:effectLst/>
        </p:spPr>
        <p:txBody>
          <a:bodyPr wrap="none" anchor="ctr"/>
          <a:lstStyle/>
          <a:p>
            <a:endParaRPr lang="fr-FR"/>
          </a:p>
        </p:txBody>
      </p:sp>
      <p:sp>
        <p:nvSpPr>
          <p:cNvPr id="1026" name="Rectangle 2"/>
          <p:cNvSpPr>
            <a:spLocks noGrp="1" noChangeArrowheads="1"/>
          </p:cNvSpPr>
          <p:nvPr>
            <p:ph type="title"/>
          </p:nvPr>
        </p:nvSpPr>
        <p:spPr bwMode="auto">
          <a:xfrm>
            <a:off x="0" y="530548"/>
            <a:ext cx="9091613" cy="522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p>
        </p:txBody>
      </p:sp>
      <p:sp>
        <p:nvSpPr>
          <p:cNvPr id="1089" name="Text Box 65"/>
          <p:cNvSpPr txBox="1">
            <a:spLocks noChangeArrowheads="1"/>
          </p:cNvSpPr>
          <p:nvPr/>
        </p:nvSpPr>
        <p:spPr bwMode="auto">
          <a:xfrm>
            <a:off x="8655107" y="135260"/>
            <a:ext cx="453970" cy="215444"/>
          </a:xfrm>
          <a:prstGeom prst="rect">
            <a:avLst/>
          </a:prstGeom>
          <a:noFill/>
          <a:ln w="9525" algn="ctr">
            <a:noFill/>
            <a:miter lim="800000"/>
            <a:headEnd/>
            <a:tailEnd/>
          </a:ln>
          <a:effectLst/>
        </p:spPr>
        <p:txBody>
          <a:bodyPr wrap="none">
            <a:spAutoFit/>
          </a:bodyPr>
          <a:lstStyle/>
          <a:p>
            <a:pPr algn="r"/>
            <a:fld id="{7FC66194-4701-4548-AB26-7BEEB825C9C2}" type="slidenum">
              <a:rPr lang="fr-FR" sz="800">
                <a:solidFill>
                  <a:schemeClr val="bg2"/>
                </a:solidFill>
              </a:rPr>
              <a:pPr algn="r"/>
              <a:t>‹#›</a:t>
            </a:fld>
            <a:r>
              <a:rPr lang="fr-FR" sz="800" dirty="0" smtClean="0">
                <a:solidFill>
                  <a:schemeClr val="bg2"/>
                </a:solidFill>
              </a:rPr>
              <a:t>/35</a:t>
            </a:r>
            <a:endParaRPr lang="fr-FR" sz="800" dirty="0">
              <a:solidFill>
                <a:schemeClr val="bg2"/>
              </a:solidFill>
            </a:endParaRPr>
          </a:p>
        </p:txBody>
      </p:sp>
      <p:sp>
        <p:nvSpPr>
          <p:cNvPr id="1143" name="Text Box 119">
            <a:hlinkClick r:id="" action="ppaction://noaction"/>
          </p:cNvPr>
          <p:cNvSpPr txBox="1">
            <a:spLocks noChangeArrowheads="1"/>
          </p:cNvSpPr>
          <p:nvPr/>
        </p:nvSpPr>
        <p:spPr bwMode="auto">
          <a:xfrm>
            <a:off x="3066455" y="176568"/>
            <a:ext cx="1079500" cy="203133"/>
          </a:xfrm>
          <a:prstGeom prst="rect">
            <a:avLst/>
          </a:prstGeom>
          <a:noFill/>
          <a:ln w="9525">
            <a:noFill/>
            <a:miter lim="800000"/>
            <a:headEnd/>
            <a:tailEnd/>
          </a:ln>
          <a:effectLst/>
        </p:spPr>
        <p:txBody>
          <a:bodyPr wrap="square" anchor="ctr" anchorCtr="0">
            <a:spAutoFit/>
          </a:bodyPr>
          <a:lstStyle/>
          <a:p>
            <a:pPr algn="ctr">
              <a:lnSpc>
                <a:spcPct val="90000"/>
              </a:lnSpc>
            </a:pPr>
            <a:r>
              <a:rPr lang="fr-FR" sz="800" b="0" dirty="0" err="1" smtClean="0">
                <a:solidFill>
                  <a:schemeClr val="bg2"/>
                </a:solidFill>
                <a:latin typeface="Arial" charset="0"/>
              </a:rPr>
              <a:t>Funding</a:t>
            </a:r>
            <a:r>
              <a:rPr lang="fr-FR" sz="800" b="0" dirty="0" smtClean="0">
                <a:solidFill>
                  <a:schemeClr val="bg2"/>
                </a:solidFill>
                <a:latin typeface="Arial" charset="0"/>
              </a:rPr>
              <a:t> IS</a:t>
            </a:r>
            <a:endParaRPr lang="fr-FR" sz="800" b="0" dirty="0">
              <a:solidFill>
                <a:schemeClr val="bg2"/>
              </a:solidFill>
              <a:latin typeface="Arial" charset="0"/>
            </a:endParaRPr>
          </a:p>
        </p:txBody>
      </p:sp>
      <p:sp>
        <p:nvSpPr>
          <p:cNvPr id="1146" name="Text Box 122">
            <a:hlinkClick r:id="" action="ppaction://noaction"/>
          </p:cNvPr>
          <p:cNvSpPr txBox="1">
            <a:spLocks noChangeArrowheads="1"/>
          </p:cNvSpPr>
          <p:nvPr/>
        </p:nvSpPr>
        <p:spPr bwMode="auto">
          <a:xfrm>
            <a:off x="5227042" y="165456"/>
            <a:ext cx="1073150" cy="203133"/>
          </a:xfrm>
          <a:prstGeom prst="rect">
            <a:avLst/>
          </a:prstGeom>
          <a:noFill/>
          <a:ln w="9525">
            <a:noFill/>
            <a:miter lim="800000"/>
            <a:headEnd/>
            <a:tailEnd/>
          </a:ln>
          <a:effectLst/>
        </p:spPr>
        <p:txBody>
          <a:bodyPr anchor="ctr" anchorCtr="0">
            <a:spAutoFit/>
          </a:bodyPr>
          <a:lstStyle/>
          <a:p>
            <a:pPr algn="ctr">
              <a:lnSpc>
                <a:spcPct val="90000"/>
              </a:lnSpc>
            </a:pPr>
            <a:r>
              <a:rPr lang="fr-FR" sz="800" b="0" dirty="0" smtClean="0">
                <a:solidFill>
                  <a:schemeClr val="bg2"/>
                </a:solidFill>
                <a:latin typeface="Arial" charset="0"/>
              </a:rPr>
              <a:t>Outsourcing</a:t>
            </a:r>
            <a:endParaRPr lang="fr-FR" sz="800" b="0" dirty="0">
              <a:solidFill>
                <a:schemeClr val="bg2"/>
              </a:solidFill>
              <a:latin typeface="Arial" charset="0"/>
            </a:endParaRPr>
          </a:p>
        </p:txBody>
      </p:sp>
      <p:sp>
        <p:nvSpPr>
          <p:cNvPr id="1147" name="Text Box 123">
            <a:hlinkClick r:id="" action="ppaction://noaction"/>
          </p:cNvPr>
          <p:cNvSpPr txBox="1">
            <a:spLocks noChangeArrowheads="1"/>
          </p:cNvSpPr>
          <p:nvPr/>
        </p:nvSpPr>
        <p:spPr bwMode="auto">
          <a:xfrm>
            <a:off x="4145955" y="110057"/>
            <a:ext cx="1081087" cy="313932"/>
          </a:xfrm>
          <a:prstGeom prst="rect">
            <a:avLst/>
          </a:prstGeom>
          <a:noFill/>
          <a:ln w="9525">
            <a:noFill/>
            <a:miter lim="800000"/>
            <a:headEnd/>
            <a:tailEnd/>
          </a:ln>
          <a:effectLst/>
        </p:spPr>
        <p:txBody>
          <a:bodyPr wrap="square" anchor="ctr" anchorCtr="0">
            <a:spAutoFit/>
          </a:bodyPr>
          <a:lstStyle/>
          <a:p>
            <a:pPr algn="ctr">
              <a:lnSpc>
                <a:spcPct val="90000"/>
              </a:lnSpc>
            </a:pPr>
            <a:r>
              <a:rPr lang="fr-FR" sz="800" b="0" dirty="0" err="1" smtClean="0">
                <a:solidFill>
                  <a:schemeClr val="bg2"/>
                </a:solidFill>
                <a:latin typeface="Arial" charset="0"/>
              </a:rPr>
              <a:t>Budgeting</a:t>
            </a:r>
            <a:r>
              <a:rPr lang="fr-FR" sz="800" b="0" dirty="0" smtClean="0">
                <a:solidFill>
                  <a:schemeClr val="bg2"/>
                </a:solidFill>
                <a:latin typeface="Arial" charset="0"/>
              </a:rPr>
              <a:t> and</a:t>
            </a:r>
            <a:r>
              <a:rPr lang="fr-FR" sz="800" b="0" baseline="0" dirty="0" smtClean="0">
                <a:solidFill>
                  <a:schemeClr val="bg2"/>
                </a:solidFill>
                <a:latin typeface="Arial" charset="0"/>
              </a:rPr>
              <a:t> </a:t>
            </a:r>
            <a:r>
              <a:rPr lang="fr-FR" sz="800" b="0" baseline="0" dirty="0" err="1" smtClean="0">
                <a:solidFill>
                  <a:schemeClr val="bg2"/>
                </a:solidFill>
                <a:latin typeface="Arial" charset="0"/>
              </a:rPr>
              <a:t>prioritization</a:t>
            </a:r>
            <a:endParaRPr lang="fr-FR" sz="800" b="0" dirty="0">
              <a:solidFill>
                <a:schemeClr val="bg2"/>
              </a:solidFill>
              <a:latin typeface="Arial" charset="0"/>
            </a:endParaRPr>
          </a:p>
        </p:txBody>
      </p:sp>
      <p:sp>
        <p:nvSpPr>
          <p:cNvPr id="1154" name="Line 130"/>
          <p:cNvSpPr>
            <a:spLocks noChangeShapeType="1"/>
          </p:cNvSpPr>
          <p:nvPr/>
        </p:nvSpPr>
        <p:spPr bwMode="auto">
          <a:xfrm>
            <a:off x="3059113" y="-22225"/>
            <a:ext cx="0" cy="631825"/>
          </a:xfrm>
          <a:prstGeom prst="line">
            <a:avLst/>
          </a:prstGeom>
          <a:noFill/>
          <a:ln w="9525">
            <a:solidFill>
              <a:schemeClr val="bg2"/>
            </a:solidFill>
            <a:round/>
            <a:headEnd/>
            <a:tailEnd/>
          </a:ln>
          <a:effectLst/>
        </p:spPr>
        <p:txBody>
          <a:bodyPr/>
          <a:lstStyle/>
          <a:p>
            <a:endParaRPr lang="fr-FR" sz="800"/>
          </a:p>
        </p:txBody>
      </p:sp>
      <p:sp>
        <p:nvSpPr>
          <p:cNvPr id="1155" name="Line 131"/>
          <p:cNvSpPr>
            <a:spLocks noChangeShapeType="1"/>
          </p:cNvSpPr>
          <p:nvPr/>
        </p:nvSpPr>
        <p:spPr bwMode="auto">
          <a:xfrm>
            <a:off x="4140200" y="-22225"/>
            <a:ext cx="0" cy="631825"/>
          </a:xfrm>
          <a:prstGeom prst="line">
            <a:avLst/>
          </a:prstGeom>
          <a:noFill/>
          <a:ln w="9525">
            <a:solidFill>
              <a:schemeClr val="bg2"/>
            </a:solidFill>
            <a:round/>
            <a:headEnd/>
            <a:tailEnd/>
          </a:ln>
          <a:effectLst/>
        </p:spPr>
        <p:txBody>
          <a:bodyPr/>
          <a:lstStyle/>
          <a:p>
            <a:endParaRPr lang="fr-FR" sz="800"/>
          </a:p>
        </p:txBody>
      </p:sp>
      <p:sp>
        <p:nvSpPr>
          <p:cNvPr id="1156" name="Line 132"/>
          <p:cNvSpPr>
            <a:spLocks noChangeShapeType="1"/>
          </p:cNvSpPr>
          <p:nvPr/>
        </p:nvSpPr>
        <p:spPr bwMode="auto">
          <a:xfrm>
            <a:off x="5219700" y="-22225"/>
            <a:ext cx="0" cy="631825"/>
          </a:xfrm>
          <a:prstGeom prst="line">
            <a:avLst/>
          </a:prstGeom>
          <a:noFill/>
          <a:ln w="9525">
            <a:solidFill>
              <a:schemeClr val="bg2"/>
            </a:solidFill>
            <a:round/>
            <a:headEnd/>
            <a:tailEnd/>
          </a:ln>
          <a:effectLst/>
        </p:spPr>
        <p:txBody>
          <a:bodyPr/>
          <a:lstStyle/>
          <a:p>
            <a:endParaRPr lang="fr-FR" sz="800"/>
          </a:p>
        </p:txBody>
      </p:sp>
      <p:sp>
        <p:nvSpPr>
          <p:cNvPr id="2" name="Espace réservé du texte 1"/>
          <p:cNvSpPr>
            <a:spLocks noGrp="1"/>
          </p:cNvSpPr>
          <p:nvPr>
            <p:ph type="body" idx="1"/>
          </p:nvPr>
        </p:nvSpPr>
        <p:spPr>
          <a:xfrm>
            <a:off x="251520" y="1196752"/>
            <a:ext cx="8712968" cy="547260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23" name="Line 132"/>
          <p:cNvSpPr>
            <a:spLocks noChangeShapeType="1"/>
          </p:cNvSpPr>
          <p:nvPr/>
        </p:nvSpPr>
        <p:spPr bwMode="auto">
          <a:xfrm>
            <a:off x="6300192" y="-22225"/>
            <a:ext cx="0" cy="631825"/>
          </a:xfrm>
          <a:prstGeom prst="line">
            <a:avLst/>
          </a:prstGeom>
          <a:noFill/>
          <a:ln w="9525">
            <a:solidFill>
              <a:schemeClr val="bg2"/>
            </a:solidFill>
            <a:round/>
            <a:headEnd/>
            <a:tailEnd/>
          </a:ln>
          <a:effectLst/>
        </p:spPr>
        <p:txBody>
          <a:bodyPr/>
          <a:lstStyle/>
          <a:p>
            <a:endParaRPr lang="fr-FR" sz="800"/>
          </a:p>
        </p:txBody>
      </p:sp>
      <p:sp>
        <p:nvSpPr>
          <p:cNvPr id="24" name="Text Box 22">
            <a:hlinkClick r:id="" action="ppaction://noaction"/>
          </p:cNvPr>
          <p:cNvSpPr txBox="1">
            <a:spLocks noChangeArrowheads="1"/>
          </p:cNvSpPr>
          <p:nvPr/>
        </p:nvSpPr>
        <p:spPr bwMode="auto">
          <a:xfrm>
            <a:off x="889166" y="150216"/>
            <a:ext cx="1079500" cy="215444"/>
          </a:xfrm>
          <a:prstGeom prst="rect">
            <a:avLst/>
          </a:prstGeom>
          <a:noFill/>
          <a:ln w="9525">
            <a:noFill/>
            <a:miter lim="800000"/>
            <a:headEnd/>
            <a:tailEnd/>
          </a:ln>
          <a:effectLst/>
        </p:spPr>
        <p:txBody>
          <a:bodyPr wrap="square" anchor="ctr" anchorCtr="0">
            <a:spAutoFit/>
          </a:bodyPr>
          <a:lstStyle/>
          <a:p>
            <a:pPr algn="ctr"/>
            <a:r>
              <a:rPr lang="fr-FR" sz="800" b="0" dirty="0" smtClean="0">
                <a:solidFill>
                  <a:schemeClr val="bg2"/>
                </a:solidFill>
                <a:latin typeface="Arial" charset="0"/>
              </a:rPr>
              <a:t>Introduction</a:t>
            </a:r>
            <a:endParaRPr lang="fr-FR" sz="800" b="0" dirty="0">
              <a:solidFill>
                <a:schemeClr val="bg2"/>
              </a:solidFill>
              <a:latin typeface="Arial" charset="0"/>
            </a:endParaRPr>
          </a:p>
        </p:txBody>
      </p:sp>
      <p:sp>
        <p:nvSpPr>
          <p:cNvPr id="18" name="Text Box 122">
            <a:hlinkClick r:id="" action="ppaction://noaction"/>
          </p:cNvPr>
          <p:cNvSpPr txBox="1">
            <a:spLocks noChangeArrowheads="1"/>
          </p:cNvSpPr>
          <p:nvPr userDrawn="1"/>
        </p:nvSpPr>
        <p:spPr bwMode="auto">
          <a:xfrm>
            <a:off x="6276373" y="153890"/>
            <a:ext cx="1073150" cy="203133"/>
          </a:xfrm>
          <a:prstGeom prst="rect">
            <a:avLst/>
          </a:prstGeom>
          <a:noFill/>
          <a:ln w="9525">
            <a:noFill/>
            <a:miter lim="800000"/>
            <a:headEnd/>
            <a:tailEnd/>
          </a:ln>
          <a:effectLst/>
        </p:spPr>
        <p:txBody>
          <a:bodyPr anchor="ctr" anchorCtr="0">
            <a:spAutoFit/>
          </a:bodyPr>
          <a:lstStyle/>
          <a:p>
            <a:pPr algn="ctr">
              <a:lnSpc>
                <a:spcPct val="90000"/>
              </a:lnSpc>
            </a:pPr>
            <a:r>
              <a:rPr lang="fr-FR" sz="800" b="0" dirty="0" smtClean="0">
                <a:solidFill>
                  <a:schemeClr val="bg2"/>
                </a:solidFill>
                <a:latin typeface="Arial" charset="0"/>
              </a:rPr>
              <a:t>Conclusions</a:t>
            </a:r>
            <a:endParaRPr lang="fr-FR" sz="800" b="0" dirty="0">
              <a:solidFill>
                <a:schemeClr val="bg2"/>
              </a:solidFill>
              <a:latin typeface="Arial" charset="0"/>
            </a:endParaRPr>
          </a:p>
        </p:txBody>
      </p:sp>
      <p:sp>
        <p:nvSpPr>
          <p:cNvPr id="19" name="Line 132"/>
          <p:cNvSpPr>
            <a:spLocks noChangeShapeType="1"/>
          </p:cNvSpPr>
          <p:nvPr userDrawn="1"/>
        </p:nvSpPr>
        <p:spPr bwMode="auto">
          <a:xfrm>
            <a:off x="7349523" y="-33791"/>
            <a:ext cx="0" cy="631825"/>
          </a:xfrm>
          <a:prstGeom prst="line">
            <a:avLst/>
          </a:prstGeom>
          <a:noFill/>
          <a:ln w="9525">
            <a:solidFill>
              <a:schemeClr val="bg2"/>
            </a:solidFill>
            <a:round/>
            <a:headEnd/>
            <a:tailEnd/>
          </a:ln>
          <a:effectLst/>
        </p:spPr>
        <p:txBody>
          <a:bodyPr/>
          <a:lstStyle/>
          <a:p>
            <a:endParaRPr lang="fr-FR" sz="800"/>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Lst>
  <p:timing>
    <p:tnLst>
      <p:par>
        <p:cTn id="1" dur="indefinite" restart="never" nodeType="tmRoot"/>
      </p:par>
    </p:tnLst>
  </p:timing>
  <p:hf sldNum="0" hdr="0" dt="0"/>
  <p:txStyles>
    <p:titleStyle>
      <a:lvl1pPr algn="l" rtl="0" eaLnBrk="1" fontAlgn="base" hangingPunct="1">
        <a:lnSpc>
          <a:spcPct val="85000"/>
        </a:lnSpc>
        <a:spcBef>
          <a:spcPct val="0"/>
        </a:spcBef>
        <a:spcAft>
          <a:spcPct val="0"/>
        </a:spcAft>
        <a:defRPr sz="2800" b="1">
          <a:solidFill>
            <a:schemeClr val="bg1"/>
          </a:solidFill>
          <a:latin typeface="+mj-lt"/>
          <a:ea typeface="+mj-ea"/>
          <a:cs typeface="+mj-cs"/>
        </a:defRPr>
      </a:lvl1pPr>
      <a:lvl2pPr algn="l" rtl="0" eaLnBrk="1" fontAlgn="base" hangingPunct="1">
        <a:lnSpc>
          <a:spcPct val="85000"/>
        </a:lnSpc>
        <a:spcBef>
          <a:spcPct val="0"/>
        </a:spcBef>
        <a:spcAft>
          <a:spcPct val="0"/>
        </a:spcAft>
        <a:defRPr sz="3200" b="1">
          <a:solidFill>
            <a:schemeClr val="bg1"/>
          </a:solidFill>
          <a:latin typeface="Trebuchet MS" pitchFamily="34" charset="0"/>
        </a:defRPr>
      </a:lvl2pPr>
      <a:lvl3pPr algn="l" rtl="0" eaLnBrk="1" fontAlgn="base" hangingPunct="1">
        <a:lnSpc>
          <a:spcPct val="85000"/>
        </a:lnSpc>
        <a:spcBef>
          <a:spcPct val="0"/>
        </a:spcBef>
        <a:spcAft>
          <a:spcPct val="0"/>
        </a:spcAft>
        <a:defRPr sz="3200" b="1">
          <a:solidFill>
            <a:schemeClr val="bg1"/>
          </a:solidFill>
          <a:latin typeface="Trebuchet MS" pitchFamily="34" charset="0"/>
        </a:defRPr>
      </a:lvl3pPr>
      <a:lvl4pPr algn="l" rtl="0" eaLnBrk="1" fontAlgn="base" hangingPunct="1">
        <a:lnSpc>
          <a:spcPct val="85000"/>
        </a:lnSpc>
        <a:spcBef>
          <a:spcPct val="0"/>
        </a:spcBef>
        <a:spcAft>
          <a:spcPct val="0"/>
        </a:spcAft>
        <a:defRPr sz="3200" b="1">
          <a:solidFill>
            <a:schemeClr val="bg1"/>
          </a:solidFill>
          <a:latin typeface="Trebuchet MS" pitchFamily="34" charset="0"/>
        </a:defRPr>
      </a:lvl4pPr>
      <a:lvl5pPr algn="l" rtl="0" eaLnBrk="1" fontAlgn="base" hangingPunct="1">
        <a:lnSpc>
          <a:spcPct val="85000"/>
        </a:lnSpc>
        <a:spcBef>
          <a:spcPct val="0"/>
        </a:spcBef>
        <a:spcAft>
          <a:spcPct val="0"/>
        </a:spcAft>
        <a:defRPr sz="3200" b="1">
          <a:solidFill>
            <a:schemeClr val="bg1"/>
          </a:solidFill>
          <a:latin typeface="Trebuchet MS" pitchFamily="34" charset="0"/>
        </a:defRPr>
      </a:lvl5pPr>
      <a:lvl6pPr marL="457200" algn="l" rtl="0" eaLnBrk="1" fontAlgn="base" hangingPunct="1">
        <a:lnSpc>
          <a:spcPct val="85000"/>
        </a:lnSpc>
        <a:spcBef>
          <a:spcPct val="0"/>
        </a:spcBef>
        <a:spcAft>
          <a:spcPct val="0"/>
        </a:spcAft>
        <a:defRPr sz="3200" b="1">
          <a:solidFill>
            <a:schemeClr val="bg1"/>
          </a:solidFill>
          <a:latin typeface="Trebuchet MS" pitchFamily="34" charset="0"/>
        </a:defRPr>
      </a:lvl6pPr>
      <a:lvl7pPr marL="914400" algn="l" rtl="0" eaLnBrk="1" fontAlgn="base" hangingPunct="1">
        <a:lnSpc>
          <a:spcPct val="85000"/>
        </a:lnSpc>
        <a:spcBef>
          <a:spcPct val="0"/>
        </a:spcBef>
        <a:spcAft>
          <a:spcPct val="0"/>
        </a:spcAft>
        <a:defRPr sz="3200" b="1">
          <a:solidFill>
            <a:schemeClr val="bg1"/>
          </a:solidFill>
          <a:latin typeface="Trebuchet MS" pitchFamily="34" charset="0"/>
        </a:defRPr>
      </a:lvl7pPr>
      <a:lvl8pPr marL="1371600" algn="l" rtl="0" eaLnBrk="1" fontAlgn="base" hangingPunct="1">
        <a:lnSpc>
          <a:spcPct val="85000"/>
        </a:lnSpc>
        <a:spcBef>
          <a:spcPct val="0"/>
        </a:spcBef>
        <a:spcAft>
          <a:spcPct val="0"/>
        </a:spcAft>
        <a:defRPr sz="3200" b="1">
          <a:solidFill>
            <a:schemeClr val="bg1"/>
          </a:solidFill>
          <a:latin typeface="Trebuchet MS" pitchFamily="34" charset="0"/>
        </a:defRPr>
      </a:lvl8pPr>
      <a:lvl9pPr marL="1828800" algn="l" rtl="0" eaLnBrk="1" fontAlgn="base" hangingPunct="1">
        <a:lnSpc>
          <a:spcPct val="85000"/>
        </a:lnSpc>
        <a:spcBef>
          <a:spcPct val="0"/>
        </a:spcBef>
        <a:spcAft>
          <a:spcPct val="0"/>
        </a:spcAft>
        <a:defRPr sz="3200" b="1">
          <a:solidFill>
            <a:schemeClr val="bg1"/>
          </a:solidFill>
          <a:latin typeface="Trebuchet MS"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800">
          <a:solidFill>
            <a:schemeClr val="tx1"/>
          </a:solidFill>
          <a:latin typeface="+mn-lt"/>
        </a:defRPr>
      </a:lvl4pPr>
      <a:lvl5pPr marL="2057400" indent="-228600" algn="l" rtl="0" eaLnBrk="1" fontAlgn="base" hangingPunct="1">
        <a:spcBef>
          <a:spcPct val="2000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1"/>
          <p:cNvSpPr txBox="1">
            <a:spLocks noChangeArrowheads="1"/>
          </p:cNvSpPr>
          <p:nvPr/>
        </p:nvSpPr>
        <p:spPr bwMode="auto">
          <a:xfrm>
            <a:off x="-252536" y="1259463"/>
            <a:ext cx="4824536" cy="4185761"/>
          </a:xfrm>
          <a:prstGeom prst="rect">
            <a:avLst/>
          </a:prstGeom>
          <a:noFill/>
          <a:ln w="9525">
            <a:noFill/>
            <a:miter lim="800000"/>
            <a:headEnd/>
            <a:tailEnd/>
          </a:ln>
          <a:effectLst/>
        </p:spPr>
        <p:txBody>
          <a:bodyPr wrap="square">
            <a:spAutoFit/>
          </a:bodyPr>
          <a:lstStyle/>
          <a:p>
            <a:pPr algn="r" fontAlgn="auto">
              <a:spcBef>
                <a:spcPts val="0"/>
              </a:spcBef>
              <a:spcAft>
                <a:spcPts val="0"/>
              </a:spcAft>
            </a:pPr>
            <a:r>
              <a:rPr lang="fr-FR" sz="2000" b="1" dirty="0">
                <a:solidFill>
                  <a:srgbClr val="000000">
                    <a:lumMod val="85000"/>
                    <a:lumOff val="15000"/>
                  </a:srgbClr>
                </a:solidFill>
                <a:latin typeface="Times New Roman" charset="0"/>
                <a:ea typeface="Times New Roman" charset="0"/>
                <a:cs typeface="Times New Roman" charset="0"/>
              </a:rPr>
              <a:t/>
            </a:r>
            <a:br>
              <a:rPr lang="fr-FR" sz="2000" b="1" dirty="0">
                <a:solidFill>
                  <a:srgbClr val="000000">
                    <a:lumMod val="85000"/>
                    <a:lumOff val="15000"/>
                  </a:srgbClr>
                </a:solidFill>
                <a:latin typeface="Times New Roman" charset="0"/>
                <a:ea typeface="Times New Roman" charset="0"/>
                <a:cs typeface="Times New Roman" charset="0"/>
              </a:rPr>
            </a:br>
            <a:r>
              <a:rPr lang="fr-FR" sz="6600" b="1" dirty="0" smtClean="0">
                <a:solidFill>
                  <a:srgbClr val="000000">
                    <a:lumMod val="85000"/>
                    <a:lumOff val="15000"/>
                  </a:srgbClr>
                </a:solidFill>
                <a:latin typeface="Times New Roman" charset="0"/>
                <a:ea typeface="Times New Roman" charset="0"/>
                <a:cs typeface="Times New Roman" charset="0"/>
              </a:rPr>
              <a:t>Information</a:t>
            </a:r>
          </a:p>
          <a:p>
            <a:pPr algn="r" fontAlgn="auto">
              <a:spcBef>
                <a:spcPts val="0"/>
              </a:spcBef>
              <a:spcAft>
                <a:spcPts val="0"/>
              </a:spcAft>
            </a:pPr>
            <a:r>
              <a:rPr lang="fr-FR" sz="6600" b="1" dirty="0" err="1" smtClean="0">
                <a:solidFill>
                  <a:srgbClr val="000000">
                    <a:lumMod val="85000"/>
                    <a:lumOff val="15000"/>
                  </a:srgbClr>
                </a:solidFill>
                <a:latin typeface="Times New Roman" charset="0"/>
                <a:ea typeface="Times New Roman" charset="0"/>
                <a:cs typeface="Times New Roman" charset="0"/>
              </a:rPr>
              <a:t>Systems</a:t>
            </a:r>
            <a:endParaRPr lang="fr-FR" sz="4800" dirty="0" smtClean="0">
              <a:solidFill>
                <a:srgbClr val="000000">
                  <a:lumMod val="85000"/>
                  <a:lumOff val="15000"/>
                </a:srgbClr>
              </a:solidFill>
              <a:latin typeface="Times New Roman" charset="0"/>
              <a:ea typeface="Times New Roman" charset="0"/>
              <a:cs typeface="Times New Roman" charset="0"/>
            </a:endParaRPr>
          </a:p>
          <a:p>
            <a:pPr algn="r" fontAlgn="auto">
              <a:spcBef>
                <a:spcPts val="0"/>
              </a:spcBef>
              <a:spcAft>
                <a:spcPts val="0"/>
              </a:spcAft>
            </a:pPr>
            <a:r>
              <a:rPr lang="fr-FR" sz="4800" dirty="0" smtClean="0">
                <a:solidFill>
                  <a:srgbClr val="000000">
                    <a:lumMod val="85000"/>
                    <a:lumOff val="15000"/>
                  </a:srgbClr>
                </a:solidFill>
                <a:latin typeface="Times New Roman" charset="0"/>
                <a:ea typeface="Times New Roman" charset="0"/>
                <a:cs typeface="Times New Roman" charset="0"/>
              </a:rPr>
              <a:t>for</a:t>
            </a:r>
          </a:p>
          <a:p>
            <a:pPr algn="r" fontAlgn="auto">
              <a:spcBef>
                <a:spcPts val="0"/>
              </a:spcBef>
              <a:spcAft>
                <a:spcPts val="0"/>
              </a:spcAft>
            </a:pPr>
            <a:r>
              <a:rPr lang="fr-FR" sz="6600" b="1" dirty="0" smtClean="0">
                <a:solidFill>
                  <a:srgbClr val="000000">
                    <a:lumMod val="85000"/>
                    <a:lumOff val="15000"/>
                  </a:srgbClr>
                </a:solidFill>
                <a:latin typeface="Times New Roman" charset="0"/>
                <a:ea typeface="Times New Roman" charset="0"/>
                <a:cs typeface="Times New Roman" charset="0"/>
              </a:rPr>
              <a:t>Managers</a:t>
            </a:r>
            <a:endParaRPr lang="fr-FR" sz="2000" dirty="0" smtClean="0">
              <a:solidFill>
                <a:srgbClr val="000000">
                  <a:lumMod val="85000"/>
                  <a:lumOff val="15000"/>
                </a:srgbClr>
              </a:solidFill>
              <a:latin typeface="Times New Roman" charset="0"/>
              <a:ea typeface="Times New Roman" charset="0"/>
              <a:cs typeface="Times New Roman" charset="0"/>
            </a:endParaRPr>
          </a:p>
        </p:txBody>
      </p:sp>
      <p:pic>
        <p:nvPicPr>
          <p:cNvPr id="1026" name="Picture 2" descr="Gutenberg's Printing Press"/>
          <p:cNvPicPr>
            <a:picLocks noChangeAspect="1" noChangeArrowheads="1"/>
          </p:cNvPicPr>
          <p:nvPr/>
        </p:nvPicPr>
        <p:blipFill>
          <a:blip r:embed="rId3">
            <a:clrChange>
              <a:clrFrom>
                <a:srgbClr val="FFFFFF"/>
              </a:clrFrom>
              <a:clrTo>
                <a:srgbClr val="FFFFFF">
                  <a:alpha val="0"/>
                </a:srgbClr>
              </a:clrTo>
            </a:clrChange>
            <a:biLevel thresh="75000"/>
            <a:extLst>
              <a:ext uri="{28A0092B-C50C-407E-A947-70E740481C1C}">
                <a14:useLocalDpi xmlns:a14="http://schemas.microsoft.com/office/drawing/2010/main" val="0"/>
              </a:ext>
            </a:extLst>
          </a:blip>
          <a:srcRect/>
          <a:stretch>
            <a:fillRect/>
          </a:stretch>
        </p:blipFill>
        <p:spPr bwMode="auto">
          <a:xfrm flipH="1">
            <a:off x="4660228" y="1333253"/>
            <a:ext cx="4425937" cy="4400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180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altLang="fr-FR" smtClean="0"/>
              <a:t>Funding IS: </a:t>
            </a:r>
            <a:r>
              <a:rPr lang="en-US" altLang="fr-FR" dirty="0" smtClean="0"/>
              <a:t>Chargeback</a:t>
            </a:r>
          </a:p>
        </p:txBody>
      </p:sp>
      <p:sp>
        <p:nvSpPr>
          <p:cNvPr id="22532" name="Rectangle 3"/>
          <p:cNvSpPr>
            <a:spLocks noGrp="1" noChangeArrowheads="1"/>
          </p:cNvSpPr>
          <p:nvPr>
            <p:ph idx="1"/>
          </p:nvPr>
        </p:nvSpPr>
        <p:spPr/>
        <p:txBody>
          <a:bodyPr/>
          <a:lstStyle/>
          <a:p>
            <a:pPr eaLnBrk="1" hangingPunct="1"/>
            <a:r>
              <a:rPr lang="en-US" altLang="fr-FR" b="1" dirty="0" smtClean="0"/>
              <a:t>Chargeback Approach</a:t>
            </a:r>
          </a:p>
          <a:p>
            <a:pPr lvl="1" eaLnBrk="1" hangingPunct="1"/>
            <a:r>
              <a:rPr lang="en-US" altLang="fr-FR" dirty="0" smtClean="0"/>
              <a:t>The direct billing of IS resources and services to the function or department that uses them</a:t>
            </a:r>
          </a:p>
          <a:p>
            <a:pPr lvl="1" eaLnBrk="1" hangingPunct="1"/>
            <a:r>
              <a:rPr lang="en-US" altLang="fr-FR" dirty="0" smtClean="0"/>
              <a:t>Grounded in the pay-per-use principle</a:t>
            </a:r>
          </a:p>
          <a:p>
            <a:pPr lvl="1" eaLnBrk="1" hangingPunct="1"/>
            <a:r>
              <a:rPr lang="en-US" altLang="fr-FR" dirty="0" smtClean="0"/>
              <a:t>Chargeback mechanisms are perceived as fair by the organization</a:t>
            </a:r>
          </a:p>
          <a:p>
            <a:pPr lvl="1" eaLnBrk="1" hangingPunct="1"/>
            <a:r>
              <a:rPr lang="en-US" altLang="fr-FR" dirty="0" smtClean="0"/>
              <a:t>They create accountability for both users and the IS function</a:t>
            </a:r>
          </a:p>
          <a:p>
            <a:pPr eaLnBrk="1" hangingPunct="1"/>
            <a:endParaRPr lang="en-US" altLang="fr-FR" dirty="0" smtClean="0"/>
          </a:p>
        </p:txBody>
      </p:sp>
      <p:sp>
        <p:nvSpPr>
          <p:cNvPr id="5" name="Rectangle 4"/>
          <p:cNvSpPr>
            <a:spLocks noChangeArrowheads="1"/>
          </p:cNvSpPr>
          <p:nvPr/>
        </p:nvSpPr>
        <p:spPr bwMode="auto">
          <a:xfrm>
            <a:off x="3048001"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Funding</a:t>
            </a:r>
            <a:r>
              <a:rPr lang="fr-FR" sz="1000" dirty="0" smtClean="0">
                <a:solidFill>
                  <a:schemeClr val="accent3"/>
                </a:solidFill>
                <a:latin typeface="+mn-lt"/>
              </a:rPr>
              <a:t> IS</a:t>
            </a:r>
            <a:endParaRPr lang="fr-FR" sz="1000" dirty="0">
              <a:solidFill>
                <a:schemeClr val="accent3"/>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altLang="fr-FR" smtClean="0"/>
              <a:t>Funding IS: </a:t>
            </a:r>
            <a:r>
              <a:rPr lang="en-US" altLang="fr-FR" dirty="0" smtClean="0"/>
              <a:t>Allocation</a:t>
            </a:r>
          </a:p>
        </p:txBody>
      </p:sp>
      <p:sp>
        <p:nvSpPr>
          <p:cNvPr id="23556" name="Rectangle 3"/>
          <p:cNvSpPr>
            <a:spLocks noGrp="1" noChangeArrowheads="1"/>
          </p:cNvSpPr>
          <p:nvPr>
            <p:ph idx="1"/>
          </p:nvPr>
        </p:nvSpPr>
        <p:spPr/>
        <p:txBody>
          <a:bodyPr/>
          <a:lstStyle/>
          <a:p>
            <a:pPr eaLnBrk="1" hangingPunct="1">
              <a:lnSpc>
                <a:spcPct val="90000"/>
              </a:lnSpc>
            </a:pPr>
            <a:r>
              <a:rPr lang="en-US" altLang="fr-FR" b="1" dirty="0" smtClean="0"/>
              <a:t>Allocation Approach</a:t>
            </a:r>
          </a:p>
          <a:p>
            <a:pPr lvl="1" eaLnBrk="1" hangingPunct="1">
              <a:lnSpc>
                <a:spcPct val="90000"/>
              </a:lnSpc>
            </a:pPr>
            <a:r>
              <a:rPr lang="en-US" altLang="fr-FR" dirty="0" smtClean="0"/>
              <a:t>The allocation approach calls for direct billing of IS resources and service</a:t>
            </a:r>
          </a:p>
          <a:p>
            <a:pPr lvl="1" eaLnBrk="1" hangingPunct="1">
              <a:lnSpc>
                <a:spcPct val="90000"/>
              </a:lnSpc>
            </a:pPr>
            <a:r>
              <a:rPr lang="en-US" altLang="fr-FR" dirty="0" smtClean="0"/>
              <a:t>Based on fairly stable indicators such as size, revenues, and number of users</a:t>
            </a:r>
          </a:p>
          <a:p>
            <a:pPr lvl="1" eaLnBrk="1" hangingPunct="1">
              <a:lnSpc>
                <a:spcPct val="90000"/>
              </a:lnSpc>
            </a:pPr>
            <a:r>
              <a:rPr lang="en-US" altLang="fr-FR" dirty="0" smtClean="0"/>
              <a:t>Seeks to strike a balance between pay-per-use fairness and the high cost of the chargeback method.</a:t>
            </a:r>
          </a:p>
          <a:p>
            <a:pPr lvl="1" eaLnBrk="1" hangingPunct="1">
              <a:lnSpc>
                <a:spcPct val="90000"/>
              </a:lnSpc>
            </a:pPr>
            <a:r>
              <a:rPr lang="en-US" altLang="fr-FR" dirty="0" smtClean="0"/>
              <a:t>The allocation approach creates more predictable department expenses</a:t>
            </a:r>
          </a:p>
        </p:txBody>
      </p:sp>
      <p:sp>
        <p:nvSpPr>
          <p:cNvPr id="5" name="Rectangle 4"/>
          <p:cNvSpPr>
            <a:spLocks noChangeArrowheads="1"/>
          </p:cNvSpPr>
          <p:nvPr/>
        </p:nvSpPr>
        <p:spPr bwMode="auto">
          <a:xfrm>
            <a:off x="3048001"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Funding</a:t>
            </a:r>
            <a:r>
              <a:rPr lang="fr-FR" sz="1000" dirty="0" smtClean="0">
                <a:solidFill>
                  <a:schemeClr val="accent3"/>
                </a:solidFill>
                <a:latin typeface="+mn-lt"/>
              </a:rPr>
              <a:t> IS</a:t>
            </a:r>
            <a:endParaRPr lang="fr-FR" sz="1000" dirty="0">
              <a:solidFill>
                <a:schemeClr val="accent3"/>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altLang="fr-FR" smtClean="0"/>
              <a:t>Funding IS: </a:t>
            </a:r>
            <a:r>
              <a:rPr lang="en-US" altLang="fr-FR" dirty="0" smtClean="0"/>
              <a:t>Overhead</a:t>
            </a:r>
          </a:p>
        </p:txBody>
      </p:sp>
      <p:sp>
        <p:nvSpPr>
          <p:cNvPr id="24580" name="Rectangle 3"/>
          <p:cNvSpPr>
            <a:spLocks noGrp="1" noChangeArrowheads="1"/>
          </p:cNvSpPr>
          <p:nvPr>
            <p:ph idx="1"/>
          </p:nvPr>
        </p:nvSpPr>
        <p:spPr/>
        <p:txBody>
          <a:bodyPr/>
          <a:lstStyle/>
          <a:p>
            <a:pPr eaLnBrk="1" hangingPunct="1"/>
            <a:r>
              <a:rPr lang="en-US" altLang="fr-FR" b="1" dirty="0" smtClean="0"/>
              <a:t>Overhead Approach</a:t>
            </a:r>
          </a:p>
          <a:p>
            <a:pPr lvl="1" eaLnBrk="1" hangingPunct="1"/>
            <a:r>
              <a:rPr lang="en-US" altLang="fr-FR" dirty="0" smtClean="0"/>
              <a:t>Treats information systems as a shared expense for the organization’s overall budget </a:t>
            </a:r>
          </a:p>
          <a:p>
            <a:pPr lvl="1" eaLnBrk="1" hangingPunct="1"/>
            <a:r>
              <a:rPr lang="en-US" altLang="fr-FR" dirty="0" smtClean="0"/>
              <a:t>It is the simplest of the three approaches. Budget decisions are made annually.</a:t>
            </a:r>
          </a:p>
          <a:p>
            <a:pPr lvl="1" eaLnBrk="1" hangingPunct="1"/>
            <a:r>
              <a:rPr lang="en-US" altLang="fr-FR" dirty="0" smtClean="0"/>
              <a:t>The main drawback of the overhead approach is the lack of accountability for the functional areas and the IS department</a:t>
            </a:r>
          </a:p>
        </p:txBody>
      </p:sp>
      <p:sp>
        <p:nvSpPr>
          <p:cNvPr id="5" name="Rectangle 4"/>
          <p:cNvSpPr>
            <a:spLocks noChangeArrowheads="1"/>
          </p:cNvSpPr>
          <p:nvPr/>
        </p:nvSpPr>
        <p:spPr bwMode="auto">
          <a:xfrm>
            <a:off x="3048001"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Funding</a:t>
            </a:r>
            <a:r>
              <a:rPr lang="fr-FR" sz="1000" dirty="0" smtClean="0">
                <a:solidFill>
                  <a:schemeClr val="accent3"/>
                </a:solidFill>
                <a:latin typeface="+mn-lt"/>
              </a:rPr>
              <a:t> IS</a:t>
            </a:r>
            <a:endParaRPr lang="fr-FR" sz="1000" dirty="0">
              <a:solidFill>
                <a:schemeClr val="accent3"/>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fr-FR" smtClean="0"/>
              <a:t>The Budgeting Process</a:t>
            </a:r>
          </a:p>
        </p:txBody>
      </p:sp>
      <p:sp>
        <p:nvSpPr>
          <p:cNvPr id="25604" name="Rectangle 3"/>
          <p:cNvSpPr>
            <a:spLocks noGrp="1" noChangeArrowheads="1"/>
          </p:cNvSpPr>
          <p:nvPr>
            <p:ph idx="1"/>
          </p:nvPr>
        </p:nvSpPr>
        <p:spPr>
          <a:xfrm>
            <a:off x="457200" y="1676400"/>
            <a:ext cx="8229600" cy="4495800"/>
          </a:xfrm>
        </p:spPr>
        <p:txBody>
          <a:bodyPr/>
          <a:lstStyle/>
          <a:p>
            <a:pPr eaLnBrk="1" hangingPunct="1"/>
            <a:r>
              <a:rPr lang="en-US" altLang="fr-FR" dirty="0" smtClean="0"/>
              <a:t>As a </a:t>
            </a:r>
            <a:r>
              <a:rPr lang="en-US" altLang="fr-FR" b="1" dirty="0" smtClean="0"/>
              <a:t>planning tool</a:t>
            </a:r>
            <a:r>
              <a:rPr lang="en-US" altLang="fr-FR" dirty="0" smtClean="0"/>
              <a:t>, the budget provides an assessment of what the firm believes future financial flows will be</a:t>
            </a:r>
          </a:p>
          <a:p>
            <a:pPr eaLnBrk="1" hangingPunct="1"/>
            <a:endParaRPr lang="en-US" altLang="fr-FR" dirty="0" smtClean="0"/>
          </a:p>
          <a:p>
            <a:pPr eaLnBrk="1" hangingPunct="1"/>
            <a:r>
              <a:rPr lang="en-US" altLang="fr-FR" dirty="0" smtClean="0"/>
              <a:t>As a </a:t>
            </a:r>
            <a:r>
              <a:rPr lang="en-US" altLang="fr-FR" b="1" dirty="0" smtClean="0"/>
              <a:t>control mechanism</a:t>
            </a:r>
            <a:r>
              <a:rPr lang="en-US" altLang="fr-FR" dirty="0" smtClean="0"/>
              <a:t>, the budget helps enforce specific behaviors</a:t>
            </a:r>
          </a:p>
          <a:p>
            <a:pPr eaLnBrk="1" hangingPunct="1"/>
            <a:endParaRPr lang="en-US" altLang="fr-FR" dirty="0" smtClean="0"/>
          </a:p>
          <a:p>
            <a:pPr eaLnBrk="1" hangingPunct="1"/>
            <a:r>
              <a:rPr lang="en-US" altLang="fr-FR" dirty="0" smtClean="0"/>
              <a:t>The budget can be used to allocate decision rights and power</a:t>
            </a:r>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fr-FR" smtClean="0"/>
              <a:t>The Budgeting Process</a:t>
            </a:r>
          </a:p>
        </p:txBody>
      </p:sp>
      <p:sp>
        <p:nvSpPr>
          <p:cNvPr id="26628" name="Rectangle 3"/>
          <p:cNvSpPr>
            <a:spLocks noGrp="1" noChangeArrowheads="1"/>
          </p:cNvSpPr>
          <p:nvPr>
            <p:ph idx="1"/>
          </p:nvPr>
        </p:nvSpPr>
        <p:spPr>
          <a:xfrm>
            <a:off x="107504" y="1447800"/>
            <a:ext cx="8856984" cy="5221560"/>
          </a:xfrm>
        </p:spPr>
        <p:txBody>
          <a:bodyPr/>
          <a:lstStyle/>
          <a:p>
            <a:pPr eaLnBrk="1" hangingPunct="1"/>
            <a:r>
              <a:rPr lang="en-US" altLang="fr-FR" b="1" dirty="0" smtClean="0"/>
              <a:t>Making the Budget</a:t>
            </a:r>
          </a:p>
          <a:p>
            <a:pPr lvl="1" eaLnBrk="1" hangingPunct="1"/>
            <a:r>
              <a:rPr lang="en-US" altLang="fr-FR" dirty="0" smtClean="0"/>
              <a:t>Requires trade-offs between diverging interests and the prioritization of projects </a:t>
            </a:r>
          </a:p>
          <a:p>
            <a:pPr lvl="1" eaLnBrk="1" hangingPunct="1"/>
            <a:r>
              <a:rPr lang="en-US" altLang="fr-FR" dirty="0" smtClean="0"/>
              <a:t>Based on two decisions:</a:t>
            </a:r>
          </a:p>
          <a:p>
            <a:pPr lvl="2" eaLnBrk="1" hangingPunct="1"/>
            <a:r>
              <a:rPr lang="en-US" altLang="fr-FR" dirty="0" smtClean="0"/>
              <a:t>Determining the appropriate budget for ongoing operational expenses</a:t>
            </a:r>
          </a:p>
          <a:p>
            <a:pPr lvl="2" eaLnBrk="1" hangingPunct="1"/>
            <a:r>
              <a:rPr lang="en-US" altLang="fr-FR" dirty="0" smtClean="0"/>
              <a:t>Evaluating large capital expenditures</a:t>
            </a:r>
          </a:p>
          <a:p>
            <a:pPr lvl="1" eaLnBrk="1" hangingPunct="1"/>
            <a:r>
              <a:rPr lang="en-US" altLang="fr-FR" dirty="0" smtClean="0"/>
              <a:t>A prerequisite to budgeting is an appreciation of the role of Information Systems in the firm</a:t>
            </a:r>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ltLang="fr-FR" smtClean="0"/>
              <a:t>Example: Large Hotel Chain</a:t>
            </a:r>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1297712761"/>
              </p:ext>
            </p:extLst>
          </p:nvPr>
        </p:nvGraphicFramePr>
        <p:xfrm>
          <a:off x="1547044" y="1371600"/>
          <a:ext cx="6251512" cy="3619119"/>
        </p:xfrm>
        <a:graphic>
          <a:graphicData uri="http://schemas.openxmlformats.org/drawingml/2006/table">
            <a:tbl>
              <a:tblPr firstRow="1" firstCol="1" bandRow="1"/>
              <a:tblGrid>
                <a:gridCol w="3497580"/>
                <a:gridCol w="1713802"/>
                <a:gridCol w="1040130"/>
              </a:tblGrid>
              <a:tr h="0">
                <a:tc gridSpan="3">
                  <a:txBody>
                    <a:bodyPr/>
                    <a:lstStyle/>
                    <a:p>
                      <a:pPr>
                        <a:lnSpc>
                          <a:spcPct val="115000"/>
                        </a:lnSpc>
                        <a:spcAft>
                          <a:spcPts val="0"/>
                        </a:spcAft>
                      </a:pPr>
                      <a:r>
                        <a:rPr lang="en-US" sz="1400" b="1" dirty="0" smtClean="0">
                          <a:effectLst/>
                          <a:latin typeface="Calibri" charset="0"/>
                          <a:ea typeface="ＭＳ 明朝" charset="-128"/>
                          <a:cs typeface="Times New Roman" charset="0"/>
                        </a:rPr>
                        <a:t>Sample </a:t>
                      </a:r>
                      <a:r>
                        <a:rPr lang="en-US" sz="1400" b="1" dirty="0">
                          <a:effectLst/>
                          <a:latin typeface="Calibri" charset="0"/>
                          <a:ea typeface="ＭＳ 明朝" charset="-128"/>
                          <a:cs typeface="Times New Roman" charset="0"/>
                        </a:rPr>
                        <a:t>Operational IT Budget</a:t>
                      </a:r>
                      <a:endParaRPr lang="en-US" sz="1400" dirty="0">
                        <a:effectLst/>
                        <a:latin typeface="Calibri" charset="0"/>
                        <a:ea typeface="ＭＳ 明朝" charset="-128"/>
                        <a:cs typeface="Times New Roman" charset="0"/>
                      </a:endParaRPr>
                    </a:p>
                  </a:txBody>
                  <a:tcPr marL="68580" marR="68580"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r>
              <a:tr h="0">
                <a:tc gridSpan="3">
                  <a:txBody>
                    <a:bodyPr/>
                    <a:lstStyle/>
                    <a:p>
                      <a:pPr>
                        <a:lnSpc>
                          <a:spcPct val="115000"/>
                        </a:lnSpc>
                        <a:spcAft>
                          <a:spcPts val="0"/>
                        </a:spcAft>
                      </a:pPr>
                      <a:r>
                        <a:rPr lang="en-US" sz="1050">
                          <a:effectLst/>
                          <a:latin typeface="Calibri" charset="0"/>
                          <a:ea typeface="ＭＳ 明朝" charset="-128"/>
                          <a:cs typeface="Times New Roman" charset="0"/>
                        </a:rPr>
                        <a:t>This sample operational IT budget is loosely based on that of a major hotel chain.</a:t>
                      </a:r>
                      <a:endParaRPr lang="en-US" sz="1400">
                        <a:effectLst/>
                        <a:latin typeface="Calibri" charset="0"/>
                        <a:ea typeface="ＭＳ 明朝" charset="-128"/>
                        <a:cs typeface="Times New Roman" charset="0"/>
                      </a:endParaRPr>
                    </a:p>
                  </a:txBody>
                  <a:tcPr marL="68580" marR="68580"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r>
              <a:tr h="0">
                <a:tc>
                  <a:txBody>
                    <a:bodyPr/>
                    <a:lstStyle/>
                    <a:p>
                      <a:pPr>
                        <a:lnSpc>
                          <a:spcPct val="115000"/>
                        </a:lnSpc>
                        <a:spcAft>
                          <a:spcPts val="0"/>
                        </a:spcAft>
                      </a:pPr>
                      <a:r>
                        <a:rPr lang="en-US" sz="1400" u="sng" dirty="0">
                          <a:effectLst/>
                          <a:latin typeface="Calibri" charset="0"/>
                          <a:ea typeface="ＭＳ 明朝" charset="-128"/>
                          <a:cs typeface="Times New Roman" charset="0"/>
                        </a:rPr>
                        <a:t>Expenses</a:t>
                      </a:r>
                      <a:endParaRPr lang="en-US" sz="1400" dirty="0">
                        <a:effectLst/>
                        <a:latin typeface="Calibri" charset="0"/>
                        <a:ea typeface="ＭＳ 明朝" charset="-128"/>
                        <a:cs typeface="Times New Roman"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u="sng">
                          <a:effectLst/>
                          <a:latin typeface="Calibri" charset="0"/>
                          <a:ea typeface="ＭＳ 明朝" charset="-128"/>
                          <a:cs typeface="Times New Roman" charset="0"/>
                        </a:rPr>
                        <a:t>Amount</a:t>
                      </a:r>
                      <a:r>
                        <a:rPr lang="en-US" sz="1400">
                          <a:effectLst/>
                          <a:latin typeface="Calibri" charset="0"/>
                          <a:ea typeface="ＭＳ 明朝" charset="-128"/>
                          <a:cs typeface="Times New Roman" charset="0"/>
                        </a:rPr>
                        <a:t> (U.S. dollars)</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400" u="sng">
                          <a:effectLst/>
                          <a:latin typeface="Calibri" charset="0"/>
                          <a:ea typeface="ＭＳ 明朝" charset="-128"/>
                          <a:cs typeface="Times New Roman" charset="0"/>
                        </a:rPr>
                        <a:t>Percentage</a:t>
                      </a:r>
                      <a:endParaRPr lang="en-US" sz="1400">
                        <a:effectLst/>
                        <a:latin typeface="Calibri" charset="0"/>
                        <a:ea typeface="ＭＳ 明朝" charset="-128"/>
                        <a:cs typeface="Times New Roman"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Payroll</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3,140,000</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31.4</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Travel &amp; entertainment</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270,000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2.7</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Depreciation</a:t>
                      </a:r>
                      <a:r>
                        <a:rPr lang="en-US" sz="1400" baseline="30000">
                          <a:effectLst/>
                          <a:latin typeface="Calibri" charset="0"/>
                          <a:ea typeface="ＭＳ 明朝" charset="-128"/>
                          <a:cs typeface="Times New Roman" charset="0"/>
                        </a:rPr>
                        <a:t>1</a:t>
                      </a:r>
                      <a:endParaRPr lang="en-US" sz="1400">
                        <a:effectLst/>
                        <a:latin typeface="Calibri" charset="0"/>
                        <a:ea typeface="ＭＳ 明朝" charset="-128"/>
                        <a:cs typeface="Times New Roman" charset="0"/>
                      </a:endParaRP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450,000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4.5</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dirty="0">
                          <a:effectLst/>
                          <a:latin typeface="Calibri" charset="0"/>
                          <a:ea typeface="ＭＳ 明朝" charset="-128"/>
                          <a:cs typeface="Times New Roman" charset="0"/>
                        </a:rPr>
                        <a:t>Amortization</a:t>
                      </a:r>
                      <a:r>
                        <a:rPr lang="en-US" sz="1400" baseline="30000" dirty="0">
                          <a:effectLst/>
                          <a:latin typeface="Calibri" charset="0"/>
                          <a:ea typeface="ＭＳ 明朝" charset="-128"/>
                          <a:cs typeface="Times New Roman" charset="0"/>
                        </a:rPr>
                        <a:t>2</a:t>
                      </a:r>
                      <a:endParaRPr lang="en-US" sz="1400" dirty="0">
                        <a:effectLst/>
                        <a:latin typeface="Calibri" charset="0"/>
                        <a:ea typeface="ＭＳ 明朝" charset="-128"/>
                        <a:cs typeface="Times New Roman" charset="0"/>
                      </a:endParaRP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1,080,000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10.8</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Training</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30,000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0.3</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Equipment/hardware/software purchases</a:t>
                      </a:r>
                      <a:r>
                        <a:rPr lang="en-US" sz="1400" baseline="30000">
                          <a:effectLst/>
                          <a:latin typeface="Calibri" charset="0"/>
                          <a:ea typeface="ＭＳ 明朝" charset="-128"/>
                          <a:cs typeface="Times New Roman" charset="0"/>
                        </a:rPr>
                        <a:t>3</a:t>
                      </a:r>
                      <a:endParaRPr lang="en-US" sz="1400">
                        <a:effectLst/>
                        <a:latin typeface="Calibri" charset="0"/>
                        <a:ea typeface="ＭＳ 明朝" charset="-128"/>
                        <a:cs typeface="Times New Roman" charset="0"/>
                      </a:endParaRP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90,000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0.9</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Maintenance</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680,000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6.8</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Telecommunications expense</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520,000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5.2</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Disaster recovery</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10,000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0.1</a:t>
                      </a:r>
                    </a:p>
                  </a:txBody>
                  <a:tcPr marL="68580" marR="68580" marT="0" marB="0">
                    <a:lnL>
                      <a:noFill/>
                    </a:lnL>
                    <a:lnR>
                      <a:noFill/>
                    </a:lnR>
                    <a:lnT>
                      <a:noFill/>
                    </a:lnT>
                    <a:lnB>
                      <a:noFill/>
                    </a:lnB>
                    <a:solidFill>
                      <a:srgbClr val="FFFFFF"/>
                    </a:solidFill>
                  </a:tcPr>
                </a:tc>
              </a:tr>
              <a:tr h="0">
                <a:tc>
                  <a:txBody>
                    <a:bodyPr/>
                    <a:lstStyle/>
                    <a:p>
                      <a:pPr>
                        <a:lnSpc>
                          <a:spcPct val="115000"/>
                        </a:lnSpc>
                        <a:spcAft>
                          <a:spcPts val="0"/>
                        </a:spcAft>
                      </a:pPr>
                      <a:r>
                        <a:rPr lang="en-US" sz="1400">
                          <a:effectLst/>
                          <a:latin typeface="Calibri" charset="0"/>
                          <a:ea typeface="ＭＳ 明朝" charset="-128"/>
                          <a:cs typeface="Times New Roman" charset="0"/>
                        </a:rPr>
                        <a:t>Misc. other operating expense</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180,000</a:t>
                      </a:r>
                    </a:p>
                  </a:txBody>
                  <a:tcPr marL="68580" marR="68580" marT="0" marB="0">
                    <a:lnL>
                      <a:noFill/>
                    </a:lnL>
                    <a:lnR>
                      <a:noFill/>
                    </a:lnR>
                    <a:lnT>
                      <a:noFill/>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1.8</a:t>
                      </a:r>
                    </a:p>
                  </a:txBody>
                  <a:tcPr marL="68580" marR="68580" marT="0" marB="0">
                    <a:lnL>
                      <a:noFill/>
                    </a:lnL>
                    <a:lnR>
                      <a:noFill/>
                    </a:lnR>
                    <a:lnT>
                      <a:noFill/>
                    </a:lnT>
                    <a:lnB>
                      <a:noFill/>
                    </a:lnB>
                    <a:solidFill>
                      <a:srgbClr val="FFFFFF"/>
                    </a:solidFill>
                  </a:tcPr>
                </a:tc>
              </a:tr>
              <a:tr h="135255">
                <a:tc>
                  <a:txBody>
                    <a:bodyPr/>
                    <a:lstStyle/>
                    <a:p>
                      <a:pPr>
                        <a:lnSpc>
                          <a:spcPct val="115000"/>
                        </a:lnSpc>
                        <a:spcAft>
                          <a:spcPts val="0"/>
                        </a:spcAft>
                      </a:pPr>
                      <a:r>
                        <a:rPr lang="en-US" sz="1400">
                          <a:effectLst/>
                          <a:latin typeface="Calibri" charset="0"/>
                          <a:ea typeface="ＭＳ 明朝" charset="-128"/>
                          <a:cs typeface="Times New Roman" charset="0"/>
                        </a:rPr>
                        <a:t>Corporate IT allocation</a:t>
                      </a:r>
                      <a:r>
                        <a:rPr lang="en-US" sz="1400" baseline="30000">
                          <a:effectLst/>
                          <a:latin typeface="Calibri" charset="0"/>
                          <a:ea typeface="ＭＳ 明朝" charset="-128"/>
                          <a:cs typeface="Times New Roman" charset="0"/>
                        </a:rPr>
                        <a:t>4</a:t>
                      </a:r>
                      <a:endParaRPr lang="en-US" sz="1400">
                        <a:effectLst/>
                        <a:latin typeface="Calibri" charset="0"/>
                        <a:ea typeface="ＭＳ 明朝" charset="-128"/>
                        <a:cs typeface="Times New Roman"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3,530,000</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35.3</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34925">
                <a:tc>
                  <a:txBody>
                    <a:bodyPr/>
                    <a:lstStyle/>
                    <a:p>
                      <a:pPr>
                        <a:lnSpc>
                          <a:spcPct val="115000"/>
                        </a:lnSpc>
                        <a:spcAft>
                          <a:spcPts val="0"/>
                        </a:spcAft>
                      </a:pPr>
                      <a:r>
                        <a:rPr lang="en-US" sz="1400">
                          <a:effectLst/>
                          <a:latin typeface="Calibri" charset="0"/>
                          <a:ea typeface="ＭＳ 明朝" charset="-128"/>
                          <a:cs typeface="Times New Roman"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n-US" sz="1400">
                          <a:effectLst/>
                          <a:latin typeface="Calibri" charset="0"/>
                          <a:ea typeface="ＭＳ 明朝" charset="-128"/>
                          <a:cs typeface="Times New Roman"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n-US" sz="1400" dirty="0">
                          <a:effectLst/>
                          <a:latin typeface="Calibri" charset="0"/>
                          <a:ea typeface="ＭＳ 明朝" charset="-128"/>
                          <a:cs typeface="Times New Roman"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bl>
          </a:graphicData>
        </a:graphic>
      </p:graphicFrame>
      <p:sp>
        <p:nvSpPr>
          <p:cNvPr id="4" name="Rectangle 3"/>
          <p:cNvSpPr/>
          <p:nvPr/>
        </p:nvSpPr>
        <p:spPr>
          <a:xfrm>
            <a:off x="1447800" y="4990719"/>
            <a:ext cx="6350756" cy="810478"/>
          </a:xfrm>
          <a:prstGeom prst="rect">
            <a:avLst/>
          </a:prstGeom>
        </p:spPr>
        <p:txBody>
          <a:bodyPr wrap="square">
            <a:spAutoFit/>
          </a:bodyPr>
          <a:lstStyle/>
          <a:p>
            <a:pPr hangingPunct="0">
              <a:lnSpc>
                <a:spcPts val="1000"/>
              </a:lnSpc>
              <a:spcBef>
                <a:spcPts val="200"/>
              </a:spcBef>
              <a:spcAft>
                <a:spcPts val="0"/>
              </a:spcAft>
            </a:pPr>
            <a:r>
              <a:rPr lang="en-US" sz="1100" baseline="30000" dirty="0">
                <a:latin typeface="+mn-lt"/>
                <a:ea typeface="Times New Roman" charset="0"/>
                <a:cs typeface="Times New Roman" charset="0"/>
              </a:rPr>
              <a:t>1</a:t>
            </a:r>
            <a:r>
              <a:rPr lang="en-US" sz="1100" dirty="0">
                <a:latin typeface="+mn-lt"/>
                <a:ea typeface="Times New Roman" charset="0"/>
                <a:cs typeface="Times New Roman" charset="0"/>
              </a:rPr>
              <a:t> Capitalized equipment is subject to depreciation.</a:t>
            </a:r>
          </a:p>
          <a:p>
            <a:pPr hangingPunct="0">
              <a:lnSpc>
                <a:spcPts val="1000"/>
              </a:lnSpc>
              <a:spcBef>
                <a:spcPts val="200"/>
              </a:spcBef>
              <a:spcAft>
                <a:spcPts val="0"/>
              </a:spcAft>
            </a:pPr>
            <a:r>
              <a:rPr lang="en-US" sz="1100" baseline="30000" dirty="0" smtClean="0">
                <a:latin typeface="+mn-lt"/>
                <a:ea typeface="Times New Roman" charset="0"/>
                <a:cs typeface="Times New Roman" charset="0"/>
              </a:rPr>
              <a:t>2</a:t>
            </a:r>
            <a:r>
              <a:rPr lang="en-US" sz="1100" dirty="0" smtClean="0">
                <a:latin typeface="+mn-lt"/>
                <a:ea typeface="Times New Roman" charset="0"/>
                <a:cs typeface="Times New Roman" charset="0"/>
              </a:rPr>
              <a:t> </a:t>
            </a:r>
            <a:r>
              <a:rPr lang="en-US" sz="1100" dirty="0">
                <a:latin typeface="+mn-lt"/>
                <a:ea typeface="Times New Roman" charset="0"/>
                <a:cs typeface="Times New Roman" charset="0"/>
              </a:rPr>
              <a:t>Capitalized software is subject to amortization.</a:t>
            </a:r>
          </a:p>
          <a:p>
            <a:pPr hangingPunct="0">
              <a:lnSpc>
                <a:spcPts val="1000"/>
              </a:lnSpc>
              <a:spcBef>
                <a:spcPts val="200"/>
              </a:spcBef>
              <a:spcAft>
                <a:spcPts val="0"/>
              </a:spcAft>
            </a:pPr>
            <a:r>
              <a:rPr lang="en-US" sz="1100" baseline="30000" dirty="0" smtClean="0">
                <a:latin typeface="+mn-lt"/>
                <a:ea typeface="Times New Roman" charset="0"/>
                <a:cs typeface="Times New Roman" charset="0"/>
              </a:rPr>
              <a:t>3</a:t>
            </a:r>
            <a:r>
              <a:rPr lang="en-US" sz="1100" dirty="0" smtClean="0">
                <a:latin typeface="+mn-lt"/>
                <a:ea typeface="Times New Roman" charset="0"/>
                <a:cs typeface="Times New Roman" charset="0"/>
              </a:rPr>
              <a:t> </a:t>
            </a:r>
            <a:r>
              <a:rPr lang="en-US" sz="1100" dirty="0">
                <a:latin typeface="+mn-lt"/>
                <a:ea typeface="Times New Roman" charset="0"/>
                <a:cs typeface="Times New Roman" charset="0"/>
              </a:rPr>
              <a:t>Equipment below the capitalization threshold.</a:t>
            </a:r>
          </a:p>
          <a:p>
            <a:pPr hangingPunct="0">
              <a:lnSpc>
                <a:spcPts val="1000"/>
              </a:lnSpc>
              <a:spcBef>
                <a:spcPts val="200"/>
              </a:spcBef>
              <a:spcAft>
                <a:spcPts val="0"/>
              </a:spcAft>
            </a:pPr>
            <a:r>
              <a:rPr lang="en-US" sz="1100" baseline="30000" dirty="0" smtClean="0">
                <a:latin typeface="+mn-lt"/>
                <a:ea typeface="Times New Roman" charset="0"/>
                <a:cs typeface="Times New Roman" charset="0"/>
              </a:rPr>
              <a:t>4</a:t>
            </a:r>
            <a:r>
              <a:rPr lang="en-US" sz="1100" dirty="0" smtClean="0">
                <a:latin typeface="+mn-lt"/>
                <a:ea typeface="Times New Roman" charset="0"/>
                <a:cs typeface="Times New Roman" charset="0"/>
              </a:rPr>
              <a:t> </a:t>
            </a:r>
            <a:r>
              <a:rPr lang="en-US" sz="1100" dirty="0">
                <a:latin typeface="+mn-lt"/>
                <a:ea typeface="Times New Roman" charset="0"/>
                <a:cs typeface="Times New Roman" charset="0"/>
              </a:rPr>
              <a:t>IT allocation from the parent company. For firms without a parent company, this line would spread over the other items in roughly the same percentages.</a:t>
            </a:r>
            <a:endParaRPr lang="en-US" sz="1100" dirty="0">
              <a:effectLst/>
              <a:latin typeface="+mn-lt"/>
              <a:ea typeface="Times New Roman" charset="0"/>
              <a:cs typeface="Times New Roman"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altLang="fr-FR" smtClean="0"/>
              <a:t>Business Case</a:t>
            </a:r>
          </a:p>
        </p:txBody>
      </p:sp>
      <p:sp>
        <p:nvSpPr>
          <p:cNvPr id="28676" name="Rectangle 3"/>
          <p:cNvSpPr>
            <a:spLocks noGrp="1" noChangeArrowheads="1"/>
          </p:cNvSpPr>
          <p:nvPr>
            <p:ph idx="1"/>
          </p:nvPr>
        </p:nvSpPr>
        <p:spPr/>
        <p:txBody>
          <a:bodyPr/>
          <a:lstStyle/>
          <a:p>
            <a:pPr eaLnBrk="1" hangingPunct="1"/>
            <a:r>
              <a:rPr lang="en-US" altLang="fr-FR" sz="2800" smtClean="0"/>
              <a:t>A formal document providing the rationale for pursuing new projects and opportunities</a:t>
            </a:r>
          </a:p>
          <a:p>
            <a:pPr lvl="1" eaLnBrk="1" hangingPunct="1"/>
            <a:r>
              <a:rPr lang="en-US" altLang="fr-FR" sz="2400" smtClean="0"/>
              <a:t>Prepared by general or functional managers and presented to the executive team or board. </a:t>
            </a:r>
          </a:p>
          <a:p>
            <a:pPr lvl="1" eaLnBrk="1" hangingPunct="1"/>
            <a:r>
              <a:rPr lang="en-US" altLang="fr-FR" sz="2400" smtClean="0"/>
              <a:t>Designed to articulate the project and provide evidence that it will pay off</a:t>
            </a:r>
          </a:p>
          <a:p>
            <a:pPr lvl="1" eaLnBrk="1" hangingPunct="1"/>
            <a:r>
              <a:rPr lang="en-US" altLang="fr-FR" sz="2400" smtClean="0"/>
              <a:t>Often used to evaluate ongoing spending decisions and to evaluate existing systems</a:t>
            </a:r>
          </a:p>
          <a:p>
            <a:pPr lvl="1" eaLnBrk="1" hangingPunct="1"/>
            <a:r>
              <a:rPr lang="en-US" altLang="fr-FR" sz="2400" smtClean="0"/>
              <a:t>Skeptics suggest that business cases are based too much on speculation and assumptions</a:t>
            </a:r>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fr-FR" smtClean="0"/>
              <a:t>Limitations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Business </a:t>
            </a:r>
            <a:r>
              <a:rPr lang="en-US" dirty="0"/>
              <a:t>cases strictly based on fact will often require so many assumptions and speculations that they will become based on </a:t>
            </a:r>
            <a:r>
              <a:rPr lang="en-US" dirty="0" smtClean="0"/>
              <a:t>fiction </a:t>
            </a:r>
          </a:p>
          <a:p>
            <a:pPr eaLnBrk="1" hangingPunct="1">
              <a:defRPr/>
            </a:pPr>
            <a:endParaRPr lang="en-US" dirty="0" smtClean="0"/>
          </a:p>
          <a:p>
            <a:pPr eaLnBrk="1" hangingPunct="1">
              <a:defRPr/>
            </a:pPr>
            <a:r>
              <a:rPr lang="en-US" dirty="0" smtClean="0"/>
              <a:t>Business cases for projects that rely on business or technical innovation are characterized by significant uncertainty as to the final outcome </a:t>
            </a:r>
          </a:p>
          <a:p>
            <a:pPr eaLnBrk="1" hangingPunct="1">
              <a:defRPr/>
            </a:pPr>
            <a:endParaRPr lang="en-US" dirty="0" smtClean="0"/>
          </a:p>
          <a:p>
            <a:pPr eaLnBrk="1" hangingPunct="1">
              <a:defRPr/>
            </a:pPr>
            <a:r>
              <a:rPr lang="en-US" dirty="0" smtClean="0"/>
              <a:t>Financial </a:t>
            </a:r>
            <a:r>
              <a:rPr lang="en-US" dirty="0"/>
              <a:t>projections are also difficult to make for projects that have mostly “soft” benefits. </a:t>
            </a:r>
            <a:endParaRPr lang="en-US" dirty="0" smtClean="0"/>
          </a:p>
          <a:p>
            <a:pPr eaLnBrk="1" hangingPunct="1">
              <a:defRPr/>
            </a:pPr>
            <a:endParaRPr lang="en-US" dirty="0" smtClean="0"/>
          </a:p>
          <a:p>
            <a:pPr eaLnBrk="1" hangingPunct="1">
              <a:defRPr/>
            </a:pPr>
            <a:r>
              <a:rPr lang="en-US" dirty="0" smtClean="0"/>
              <a:t>Key questions that are hard to answer:</a:t>
            </a:r>
          </a:p>
          <a:p>
            <a:pPr lvl="1" eaLnBrk="1" hangingPunct="1">
              <a:defRPr/>
            </a:pPr>
            <a:r>
              <a:rPr lang="en-US" dirty="0" smtClean="0">
                <a:ea typeface="+mn-ea"/>
                <a:cs typeface="+mn-cs"/>
              </a:rPr>
              <a:t>What </a:t>
            </a:r>
            <a:r>
              <a:rPr lang="en-US" dirty="0">
                <a:ea typeface="+mn-ea"/>
                <a:cs typeface="+mn-cs"/>
              </a:rPr>
              <a:t>is the value of such customer engagement? </a:t>
            </a:r>
            <a:endParaRPr lang="en-US" dirty="0" smtClean="0">
              <a:ea typeface="+mn-ea"/>
              <a:cs typeface="+mn-cs"/>
            </a:endParaRPr>
          </a:p>
          <a:p>
            <a:pPr lvl="1" eaLnBrk="1" hangingPunct="1">
              <a:defRPr/>
            </a:pPr>
            <a:r>
              <a:rPr lang="en-US" dirty="0" smtClean="0">
                <a:ea typeface="+mn-ea"/>
                <a:cs typeface="+mn-cs"/>
              </a:rPr>
              <a:t>How </a:t>
            </a:r>
            <a:r>
              <a:rPr lang="en-US" dirty="0">
                <a:ea typeface="+mn-ea"/>
                <a:cs typeface="+mn-cs"/>
              </a:rPr>
              <a:t>much more revenue would an initiative like this generate? </a:t>
            </a:r>
            <a:endParaRPr lang="en-US" dirty="0"/>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fr-FR" smtClean="0"/>
              <a:t>Overcoming Limitations</a:t>
            </a:r>
          </a:p>
        </p:txBody>
      </p:sp>
      <p:sp>
        <p:nvSpPr>
          <p:cNvPr id="3" name="Content Placeholder 2"/>
          <p:cNvSpPr>
            <a:spLocks noGrp="1"/>
          </p:cNvSpPr>
          <p:nvPr>
            <p:ph idx="1"/>
          </p:nvPr>
        </p:nvSpPr>
        <p:spPr>
          <a:xfrm>
            <a:off x="304800" y="1295400"/>
            <a:ext cx="8659688" cy="5373960"/>
          </a:xfrm>
        </p:spPr>
        <p:txBody>
          <a:bodyPr>
            <a:normAutofit/>
          </a:bodyPr>
          <a:lstStyle/>
          <a:p>
            <a:pPr eaLnBrk="1" hangingPunct="1">
              <a:lnSpc>
                <a:spcPct val="80000"/>
              </a:lnSpc>
            </a:pPr>
            <a:r>
              <a:rPr lang="en-US" altLang="fr-FR" sz="2000" dirty="0" smtClean="0"/>
              <a:t>In order to overcome limitations, you need to focus on the value of heuristics</a:t>
            </a:r>
          </a:p>
          <a:p>
            <a:pPr eaLnBrk="1" hangingPunct="1">
              <a:lnSpc>
                <a:spcPct val="80000"/>
              </a:lnSpc>
            </a:pPr>
            <a:endParaRPr lang="en-US" altLang="fr-FR" sz="2000" dirty="0" smtClean="0"/>
          </a:p>
          <a:p>
            <a:pPr eaLnBrk="1" hangingPunct="1">
              <a:lnSpc>
                <a:spcPct val="80000"/>
              </a:lnSpc>
            </a:pPr>
            <a:r>
              <a:rPr lang="en-US" altLang="fr-FR" sz="2000" dirty="0" smtClean="0"/>
              <a:t>A heuristic is a simple rule that is good enough to make decisions, recognizing that adjustments along the way will be necessary</a:t>
            </a:r>
          </a:p>
          <a:p>
            <a:pPr eaLnBrk="1" hangingPunct="1">
              <a:lnSpc>
                <a:spcPct val="80000"/>
              </a:lnSpc>
            </a:pPr>
            <a:endParaRPr lang="en-US" altLang="fr-FR" sz="2000" dirty="0" smtClean="0"/>
          </a:p>
          <a:p>
            <a:pPr eaLnBrk="1" hangingPunct="1">
              <a:lnSpc>
                <a:spcPct val="80000"/>
              </a:lnSpc>
            </a:pPr>
            <a:r>
              <a:rPr lang="en-US" altLang="fr-FR" sz="2000" dirty="0" smtClean="0"/>
              <a:t>This approach systematizes the reevaluation of both the costs and benefits of projects during their development</a:t>
            </a:r>
          </a:p>
          <a:p>
            <a:pPr eaLnBrk="1" hangingPunct="1">
              <a:lnSpc>
                <a:spcPct val="80000"/>
              </a:lnSpc>
            </a:pPr>
            <a:endParaRPr lang="en-US" altLang="fr-FR" sz="2000" dirty="0" smtClean="0"/>
          </a:p>
          <a:p>
            <a:pPr eaLnBrk="1" hangingPunct="1">
              <a:lnSpc>
                <a:spcPct val="80000"/>
              </a:lnSpc>
            </a:pPr>
            <a:r>
              <a:rPr lang="en-US" altLang="fr-FR" sz="2000" dirty="0" smtClean="0"/>
              <a:t>Another valuable approach consists of relaxing the focus on fact-based business cases and allowing proponents of a project to ground their request on faith and fear </a:t>
            </a:r>
          </a:p>
          <a:p>
            <a:pPr lvl="1" eaLnBrk="1" hangingPunct="1">
              <a:lnSpc>
                <a:spcPct val="80000"/>
              </a:lnSpc>
            </a:pPr>
            <a:r>
              <a:rPr lang="en-US" altLang="fr-FR" sz="1800" dirty="0" smtClean="0"/>
              <a:t>Faith: project rationale based on beliefs about market trends, customer expectations, competition, strategy, etc. </a:t>
            </a:r>
          </a:p>
          <a:p>
            <a:pPr lvl="1" eaLnBrk="1" hangingPunct="1">
              <a:lnSpc>
                <a:spcPct val="80000"/>
              </a:lnSpc>
            </a:pPr>
            <a:r>
              <a:rPr lang="en-US" altLang="fr-FR" sz="1800" dirty="0" smtClean="0"/>
              <a:t>Fear: need to engage in projects to keep from falling behind the competition or to avert a likely negative outcome</a:t>
            </a:r>
          </a:p>
          <a:p>
            <a:pPr lvl="1" eaLnBrk="1" hangingPunct="1">
              <a:lnSpc>
                <a:spcPct val="80000"/>
              </a:lnSpc>
            </a:pPr>
            <a:endParaRPr lang="en-US" altLang="fr-FR" sz="1800" dirty="0" smtClean="0"/>
          </a:p>
          <a:p>
            <a:pPr eaLnBrk="1" hangingPunct="1">
              <a:lnSpc>
                <a:spcPct val="80000"/>
              </a:lnSpc>
            </a:pPr>
            <a:r>
              <a:rPr lang="en-US" altLang="fr-FR" sz="2000" dirty="0" smtClean="0"/>
              <a:t>A well-crafted business case will include all of the above: fact, faith, and fear-based arguments</a:t>
            </a:r>
          </a:p>
          <a:p>
            <a:pPr eaLnBrk="1" hangingPunct="1">
              <a:lnSpc>
                <a:spcPct val="80000"/>
              </a:lnSpc>
            </a:pPr>
            <a:endParaRPr lang="en-US" altLang="fr-FR" sz="2000" dirty="0" smtClean="0"/>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fr-FR" smtClean="0"/>
              <a:t>Developing a Business Case</a:t>
            </a:r>
          </a:p>
        </p:txBody>
      </p:sp>
      <p:sp>
        <p:nvSpPr>
          <p:cNvPr id="3" name="Content Placeholder 2"/>
          <p:cNvSpPr>
            <a:spLocks noGrp="1"/>
          </p:cNvSpPr>
          <p:nvPr>
            <p:ph idx="1"/>
          </p:nvPr>
        </p:nvSpPr>
        <p:spPr>
          <a:xfrm>
            <a:off x="152400" y="1524000"/>
            <a:ext cx="8610600" cy="4495800"/>
          </a:xfrm>
        </p:spPr>
        <p:txBody>
          <a:bodyPr>
            <a:normAutofit fontScale="85000" lnSpcReduction="20000"/>
          </a:bodyPr>
          <a:lstStyle/>
          <a:p>
            <a:pPr marL="514350" indent="-514350" eaLnBrk="1" hangingPunct="1">
              <a:defRPr/>
            </a:pPr>
            <a:r>
              <a:rPr lang="en-US" b="1" dirty="0" smtClean="0"/>
              <a:t>Define business drivers and investment objectives</a:t>
            </a:r>
          </a:p>
          <a:p>
            <a:pPr marL="914400" lvl="1" indent="-514350" eaLnBrk="1" hangingPunct="1">
              <a:defRPr/>
            </a:pPr>
            <a:r>
              <a:rPr lang="en-US" dirty="0" smtClean="0"/>
              <a:t>Begin the case by establishing the business drivers underlying the need for the project and by clearly spelling out the investment objectives and their relationship with the business drivers</a:t>
            </a:r>
          </a:p>
          <a:p>
            <a:pPr marL="914400" lvl="1" indent="-514350" eaLnBrk="1" hangingPunct="1">
              <a:defRPr/>
            </a:pPr>
            <a:r>
              <a:rPr lang="en-US" dirty="0" smtClean="0"/>
              <a:t>When the firm relies on the strategic IS planning process, much of the work here has already been completed. </a:t>
            </a:r>
          </a:p>
          <a:p>
            <a:pPr marL="914400" lvl="1" indent="-514350" eaLnBrk="1" hangingPunct="1">
              <a:defRPr/>
            </a:pPr>
            <a:endParaRPr lang="en-US" dirty="0" smtClean="0"/>
          </a:p>
          <a:p>
            <a:pPr marL="514350" indent="-514350" eaLnBrk="1" hangingPunct="1">
              <a:defRPr/>
            </a:pPr>
            <a:r>
              <a:rPr lang="en-US" b="1" dirty="0" smtClean="0"/>
              <a:t>Identify benefits, measures, and owners</a:t>
            </a:r>
          </a:p>
          <a:p>
            <a:pPr marL="914400" lvl="1" indent="-514350" eaLnBrk="1" hangingPunct="1">
              <a:defRPr/>
            </a:pPr>
            <a:r>
              <a:rPr lang="en-US" dirty="0" smtClean="0"/>
              <a:t>Must identify all the potential benefits accruing to all stakeholders if the project is successfully implemented </a:t>
            </a:r>
          </a:p>
          <a:p>
            <a:pPr marL="914400" lvl="1" indent="-514350" eaLnBrk="1" hangingPunct="1">
              <a:defRPr/>
            </a:pPr>
            <a:r>
              <a:rPr lang="en-US" dirty="0" smtClean="0"/>
              <a:t>Explain how benefits will be measured and who will own them </a:t>
            </a:r>
          </a:p>
          <a:p>
            <a:pPr marL="914400" lvl="1" indent="-514350" eaLnBrk="1" hangingPunct="1">
              <a:defRPr/>
            </a:pPr>
            <a:endParaRPr lang="en-US" dirty="0" smtClean="0"/>
          </a:p>
          <a:p>
            <a:pPr marL="514350" indent="-514350" eaLnBrk="1" hangingPunct="1">
              <a:defRPr/>
            </a:pPr>
            <a:r>
              <a:rPr lang="en-US" b="1" dirty="0" smtClean="0"/>
              <a:t>Structure the benefits</a:t>
            </a:r>
          </a:p>
          <a:p>
            <a:pPr marL="914400" lvl="1" indent="-514350" eaLnBrk="1" hangingPunct="1">
              <a:defRPr/>
            </a:pPr>
            <a:r>
              <a:rPr lang="en-US" dirty="0" smtClean="0">
                <a:ea typeface="+mn-ea"/>
                <a:cs typeface="+mn-cs"/>
              </a:rPr>
              <a:t>Assess the actual realizable benefits of the project</a:t>
            </a:r>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5496" y="476672"/>
            <a:ext cx="9144000" cy="648072"/>
          </a:xfrm>
        </p:spPr>
        <p:txBody>
          <a:bodyPr/>
          <a:lstStyle/>
          <a:p>
            <a:pPr eaLnBrk="1" hangingPunct="1"/>
            <a:r>
              <a:rPr lang="fr-FR" dirty="0" smtClean="0">
                <a:ea typeface="Lucida Sans Unicode" pitchFamily="34" charset="0"/>
              </a:rPr>
              <a:t>Course Roadmap</a:t>
            </a:r>
          </a:p>
        </p:txBody>
      </p:sp>
      <p:sp>
        <p:nvSpPr>
          <p:cNvPr id="7" name="Rectangle 6"/>
          <p:cNvSpPr>
            <a:spLocks noChangeArrowheads="1"/>
          </p:cNvSpPr>
          <p:nvPr/>
        </p:nvSpPr>
        <p:spPr bwMode="auto">
          <a:xfrm>
            <a:off x="899592" y="-27320"/>
            <a:ext cx="1081087" cy="576000"/>
          </a:xfrm>
          <a:prstGeom prst="rect">
            <a:avLst/>
          </a:prstGeom>
          <a:solidFill>
            <a:schemeClr val="bg2"/>
          </a:solidFill>
          <a:ln w="9525">
            <a:noFill/>
            <a:miter lim="800000"/>
            <a:headEnd/>
            <a:tailEnd/>
          </a:ln>
          <a:effectLst/>
        </p:spPr>
        <p:txBody>
          <a:bodyPr wrap="none" anchor="ctr">
            <a:normAutofit/>
          </a:bodyPr>
          <a:lstStyle/>
          <a:p>
            <a:pPr algn="ctr"/>
            <a:r>
              <a:rPr lang="fr-FR" sz="1000" dirty="0" smtClean="0">
                <a:solidFill>
                  <a:schemeClr val="accent3"/>
                </a:solidFill>
                <a:latin typeface="+mn-lt"/>
              </a:rPr>
              <a:t>Introduction</a:t>
            </a:r>
            <a:endParaRPr lang="fr-FR" sz="1000" dirty="0">
              <a:solidFill>
                <a:schemeClr val="accent3"/>
              </a:solidFill>
              <a:latin typeface="+mn-lt"/>
            </a:endParaRPr>
          </a:p>
        </p:txBody>
      </p:sp>
      <p:sp>
        <p:nvSpPr>
          <p:cNvPr id="10" name="Rectangle 3"/>
          <p:cNvSpPr txBox="1">
            <a:spLocks noChangeArrowheads="1"/>
          </p:cNvSpPr>
          <p:nvPr/>
        </p:nvSpPr>
        <p:spPr>
          <a:xfrm>
            <a:off x="179512" y="1195379"/>
            <a:ext cx="8640960" cy="5617997"/>
          </a:xfrm>
          <a:prstGeom prst="rect">
            <a:avLst/>
          </a:prstGeom>
        </p:spPr>
        <p:txBody>
          <a:bodyPr vert="horz" lIns="91440" tIns="45720" rIns="91440" bIns="45720" rtlCol="0" anchor="ctr">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979488" indent="-896938">
              <a:buNone/>
              <a:defRPr/>
            </a:pPr>
            <a:r>
              <a:rPr lang="fr-FR" sz="2000" dirty="0">
                <a:solidFill>
                  <a:schemeClr val="bg1">
                    <a:lumMod val="50000"/>
                  </a:schemeClr>
                </a:solidFill>
                <a:latin typeface="Tahoma" pitchFamily="34" charset="0"/>
                <a:ea typeface="Tahoma" pitchFamily="34" charset="0"/>
                <a:cs typeface="Tahoma" pitchFamily="34" charset="0"/>
              </a:rPr>
              <a:t>Ch. 1 : Information </a:t>
            </a:r>
            <a:r>
              <a:rPr lang="fr-FR" sz="2000" dirty="0" err="1">
                <a:solidFill>
                  <a:schemeClr val="bg1">
                    <a:lumMod val="50000"/>
                  </a:schemeClr>
                </a:solidFill>
                <a:latin typeface="Tahoma" pitchFamily="34" charset="0"/>
                <a:ea typeface="Tahoma" pitchFamily="34" charset="0"/>
                <a:cs typeface="Tahoma" pitchFamily="34" charset="0"/>
              </a:rPr>
              <a:t>Systems</a:t>
            </a:r>
            <a:r>
              <a:rPr lang="fr-FR" sz="2000" dirty="0">
                <a:solidFill>
                  <a:schemeClr val="bg1">
                    <a:lumMod val="50000"/>
                  </a:schemeClr>
                </a:solidFill>
                <a:latin typeface="Tahoma" pitchFamily="34" charset="0"/>
                <a:ea typeface="Tahoma" pitchFamily="34" charset="0"/>
                <a:cs typeface="Tahoma" pitchFamily="34" charset="0"/>
              </a:rPr>
              <a:t> and the </a:t>
            </a:r>
            <a:r>
              <a:rPr lang="fr-FR" sz="2000" dirty="0" err="1">
                <a:solidFill>
                  <a:schemeClr val="bg1">
                    <a:lumMod val="50000"/>
                  </a:schemeClr>
                </a:solidFill>
                <a:latin typeface="Tahoma" pitchFamily="34" charset="0"/>
                <a:ea typeface="Tahoma" pitchFamily="34" charset="0"/>
                <a:cs typeface="Tahoma" pitchFamily="34" charset="0"/>
              </a:rPr>
              <a:t>Role</a:t>
            </a:r>
            <a:r>
              <a:rPr lang="fr-FR" sz="2000" dirty="0">
                <a:solidFill>
                  <a:schemeClr val="bg1">
                    <a:lumMod val="50000"/>
                  </a:schemeClr>
                </a:solidFill>
                <a:latin typeface="Tahoma" pitchFamily="34" charset="0"/>
                <a:ea typeface="Tahoma" pitchFamily="34" charset="0"/>
                <a:cs typeface="Tahoma" pitchFamily="34" charset="0"/>
              </a:rPr>
              <a:t> of General and </a:t>
            </a:r>
            <a:r>
              <a:rPr lang="fr-FR" sz="2000" dirty="0" err="1">
                <a:solidFill>
                  <a:schemeClr val="bg1">
                    <a:lumMod val="50000"/>
                  </a:schemeClr>
                </a:solidFill>
                <a:latin typeface="Tahoma" pitchFamily="34" charset="0"/>
                <a:ea typeface="Tahoma" pitchFamily="34" charset="0"/>
                <a:cs typeface="Tahoma" pitchFamily="34" charset="0"/>
              </a:rPr>
              <a:t>Functionnal</a:t>
            </a:r>
            <a:r>
              <a:rPr lang="fr-FR" sz="2000" dirty="0">
                <a:solidFill>
                  <a:schemeClr val="bg1">
                    <a:lumMod val="50000"/>
                  </a:schemeClr>
                </a:solidFill>
                <a:latin typeface="Tahoma" pitchFamily="34" charset="0"/>
                <a:ea typeface="Tahoma" pitchFamily="34" charset="0"/>
                <a:cs typeface="Tahoma" pitchFamily="34" charset="0"/>
              </a:rPr>
              <a:t> Managers</a:t>
            </a:r>
          </a:p>
          <a:p>
            <a:pPr marL="979488" indent="-896938">
              <a:buFont typeface="Times New Roman" pitchFamily="18" charset="0"/>
              <a:buNone/>
              <a:defRPr/>
            </a:pPr>
            <a:r>
              <a:rPr lang="fr-FR" sz="2000" dirty="0" smtClean="0">
                <a:solidFill>
                  <a:schemeClr val="bg1">
                    <a:lumMod val="50000"/>
                  </a:schemeClr>
                </a:solidFill>
                <a:latin typeface="Tahoma" pitchFamily="34" charset="0"/>
                <a:ea typeface="Tahoma" pitchFamily="34" charset="0"/>
                <a:cs typeface="Tahoma" pitchFamily="34" charset="0"/>
              </a:rPr>
              <a:t>Ch. 2 : Information </a:t>
            </a:r>
            <a:r>
              <a:rPr lang="fr-FR" sz="2000" dirty="0" err="1" smtClean="0">
                <a:solidFill>
                  <a:schemeClr val="bg1">
                    <a:lumMod val="50000"/>
                  </a:schemeClr>
                </a:solidFill>
                <a:latin typeface="Tahoma" pitchFamily="34" charset="0"/>
                <a:ea typeface="Tahoma" pitchFamily="34" charset="0"/>
                <a:cs typeface="Tahoma" pitchFamily="34" charset="0"/>
              </a:rPr>
              <a:t>Systems</a:t>
            </a:r>
            <a:r>
              <a:rPr lang="fr-FR" sz="2000" dirty="0" smtClean="0">
                <a:solidFill>
                  <a:schemeClr val="bg1">
                    <a:lumMod val="50000"/>
                  </a:schemeClr>
                </a:solidFill>
                <a:latin typeface="Tahoma" pitchFamily="34" charset="0"/>
                <a:ea typeface="Tahoma" pitchFamily="34" charset="0"/>
                <a:cs typeface="Tahoma" pitchFamily="34" charset="0"/>
              </a:rPr>
              <a:t> </a:t>
            </a:r>
            <a:r>
              <a:rPr lang="fr-FR" sz="2000" dirty="0" err="1" smtClean="0">
                <a:solidFill>
                  <a:schemeClr val="bg1">
                    <a:lumMod val="50000"/>
                  </a:schemeClr>
                </a:solidFill>
                <a:latin typeface="Tahoma" pitchFamily="34" charset="0"/>
                <a:ea typeface="Tahoma" pitchFamily="34" charset="0"/>
                <a:cs typeface="Tahoma" pitchFamily="34" charset="0"/>
              </a:rPr>
              <a:t>Defined</a:t>
            </a:r>
            <a:endParaRPr lang="fr-FR" sz="2000" dirty="0" smtClean="0">
              <a:solidFill>
                <a:schemeClr val="bg1">
                  <a:lumMod val="50000"/>
                </a:schemeClr>
              </a:solidFill>
              <a:latin typeface="Tahoma" pitchFamily="34" charset="0"/>
              <a:ea typeface="Tahoma" pitchFamily="34" charset="0"/>
              <a:cs typeface="Tahoma" pitchFamily="34" charset="0"/>
            </a:endParaRPr>
          </a:p>
          <a:p>
            <a:pPr marL="979488" indent="-896938">
              <a:buNone/>
              <a:defRPr/>
            </a:pPr>
            <a:r>
              <a:rPr lang="fr-FR" sz="2000" dirty="0" smtClean="0">
                <a:solidFill>
                  <a:schemeClr val="bg1">
                    <a:lumMod val="50000"/>
                  </a:schemeClr>
                </a:solidFill>
                <a:latin typeface="Tahoma" pitchFamily="34" charset="0"/>
                <a:ea typeface="Tahoma" pitchFamily="34" charset="0"/>
                <a:cs typeface="Tahoma" pitchFamily="34" charset="0"/>
              </a:rPr>
              <a:t>Ch. </a:t>
            </a:r>
            <a:r>
              <a:rPr lang="fr-FR" sz="2000" dirty="0">
                <a:solidFill>
                  <a:schemeClr val="bg1">
                    <a:lumMod val="50000"/>
                  </a:schemeClr>
                </a:solidFill>
                <a:latin typeface="Tahoma" pitchFamily="34" charset="0"/>
                <a:ea typeface="Tahoma" pitchFamily="34" charset="0"/>
                <a:cs typeface="Tahoma" pitchFamily="34" charset="0"/>
              </a:rPr>
              <a:t>3 : </a:t>
            </a:r>
            <a:r>
              <a:rPr lang="fr-FR" sz="2000" dirty="0" err="1" smtClean="0">
                <a:solidFill>
                  <a:schemeClr val="bg1">
                    <a:lumMod val="50000"/>
                  </a:schemeClr>
                </a:solidFill>
                <a:latin typeface="Tahoma" pitchFamily="34" charset="0"/>
                <a:ea typeface="Tahoma" pitchFamily="34" charset="0"/>
                <a:cs typeface="Tahoma" pitchFamily="34" charset="0"/>
              </a:rPr>
              <a:t>Organizational</a:t>
            </a:r>
            <a:r>
              <a:rPr lang="fr-FR" sz="2000" dirty="0" smtClean="0">
                <a:solidFill>
                  <a:schemeClr val="bg1">
                    <a:lumMod val="50000"/>
                  </a:schemeClr>
                </a:solidFill>
                <a:latin typeface="Tahoma" pitchFamily="34" charset="0"/>
                <a:ea typeface="Tahoma" pitchFamily="34" charset="0"/>
                <a:cs typeface="Tahoma" pitchFamily="34" charset="0"/>
              </a:rPr>
              <a:t> Information </a:t>
            </a:r>
            <a:r>
              <a:rPr lang="fr-FR" sz="2000" dirty="0" err="1" smtClean="0">
                <a:solidFill>
                  <a:schemeClr val="bg1">
                    <a:lumMod val="50000"/>
                  </a:schemeClr>
                </a:solidFill>
                <a:latin typeface="Tahoma" pitchFamily="34" charset="0"/>
                <a:ea typeface="Tahoma" pitchFamily="34" charset="0"/>
                <a:cs typeface="Tahoma" pitchFamily="34" charset="0"/>
              </a:rPr>
              <a:t>Systems</a:t>
            </a:r>
            <a:r>
              <a:rPr lang="fr-FR" sz="2000" dirty="0" smtClean="0">
                <a:solidFill>
                  <a:schemeClr val="bg1">
                    <a:lumMod val="50000"/>
                  </a:schemeClr>
                </a:solidFill>
                <a:latin typeface="Tahoma" pitchFamily="34" charset="0"/>
                <a:ea typeface="Tahoma" pitchFamily="34" charset="0"/>
                <a:cs typeface="Tahoma" pitchFamily="34" charset="0"/>
              </a:rPr>
              <a:t> and </a:t>
            </a:r>
            <a:r>
              <a:rPr lang="fr-FR" sz="2000" dirty="0" err="1" smtClean="0">
                <a:solidFill>
                  <a:schemeClr val="bg1">
                    <a:lumMod val="50000"/>
                  </a:schemeClr>
                </a:solidFill>
                <a:latin typeface="Tahoma" pitchFamily="34" charset="0"/>
                <a:ea typeface="Tahoma" pitchFamily="34" charset="0"/>
                <a:cs typeface="Tahoma" pitchFamily="34" charset="0"/>
              </a:rPr>
              <a:t>Their</a:t>
            </a:r>
            <a:r>
              <a:rPr lang="fr-FR" sz="2000" dirty="0" smtClean="0">
                <a:solidFill>
                  <a:schemeClr val="bg1">
                    <a:lumMod val="50000"/>
                  </a:schemeClr>
                </a:solidFill>
                <a:latin typeface="Tahoma" pitchFamily="34" charset="0"/>
                <a:ea typeface="Tahoma" pitchFamily="34" charset="0"/>
                <a:cs typeface="Tahoma" pitchFamily="34" charset="0"/>
              </a:rPr>
              <a:t> Impact</a:t>
            </a:r>
            <a:endParaRPr lang="fr-FR" sz="2000" dirty="0">
              <a:solidFill>
                <a:schemeClr val="bg1">
                  <a:lumMod val="50000"/>
                </a:schemeClr>
              </a:solidFill>
              <a:latin typeface="Tahoma" pitchFamily="34" charset="0"/>
              <a:ea typeface="Tahoma" pitchFamily="34" charset="0"/>
              <a:cs typeface="Tahoma" pitchFamily="34" charset="0"/>
            </a:endParaRPr>
          </a:p>
          <a:p>
            <a:pPr marL="979488" indent="-896938">
              <a:buFont typeface="Times New Roman" pitchFamily="18" charset="0"/>
              <a:buNone/>
              <a:defRPr/>
            </a:pPr>
            <a:r>
              <a:rPr lang="fr-FR" sz="2000" dirty="0" smtClean="0">
                <a:solidFill>
                  <a:schemeClr val="bg1">
                    <a:lumMod val="50000"/>
                  </a:schemeClr>
                </a:solidFill>
                <a:latin typeface="Tahoma" pitchFamily="34" charset="0"/>
                <a:ea typeface="Tahoma" pitchFamily="34" charset="0"/>
                <a:cs typeface="Tahoma" pitchFamily="34" charset="0"/>
              </a:rPr>
              <a:t>Ch. 4 : The </a:t>
            </a:r>
            <a:r>
              <a:rPr lang="fr-FR" sz="2000" dirty="0" err="1" smtClean="0">
                <a:solidFill>
                  <a:schemeClr val="bg1">
                    <a:lumMod val="50000"/>
                  </a:schemeClr>
                </a:solidFill>
                <a:latin typeface="Tahoma" pitchFamily="34" charset="0"/>
                <a:ea typeface="Tahoma" pitchFamily="34" charset="0"/>
                <a:cs typeface="Tahoma" pitchFamily="34" charset="0"/>
              </a:rPr>
              <a:t>Changing</a:t>
            </a:r>
            <a:r>
              <a:rPr lang="fr-FR" sz="2000" dirty="0" smtClean="0">
                <a:solidFill>
                  <a:schemeClr val="bg1">
                    <a:lumMod val="50000"/>
                  </a:schemeClr>
                </a:solidFill>
                <a:latin typeface="Tahoma" pitchFamily="34" charset="0"/>
                <a:ea typeface="Tahoma" pitchFamily="34" charset="0"/>
                <a:cs typeface="Tahoma" pitchFamily="34" charset="0"/>
              </a:rPr>
              <a:t> </a:t>
            </a:r>
            <a:r>
              <a:rPr lang="fr-FR" sz="2000" dirty="0" err="1" smtClean="0">
                <a:solidFill>
                  <a:schemeClr val="bg1">
                    <a:lumMod val="50000"/>
                  </a:schemeClr>
                </a:solidFill>
                <a:latin typeface="Tahoma" pitchFamily="34" charset="0"/>
                <a:ea typeface="Tahoma" pitchFamily="34" charset="0"/>
                <a:cs typeface="Tahoma" pitchFamily="34" charset="0"/>
              </a:rPr>
              <a:t>Competitive</a:t>
            </a:r>
            <a:r>
              <a:rPr lang="fr-FR" sz="2000" dirty="0" smtClean="0">
                <a:solidFill>
                  <a:schemeClr val="bg1">
                    <a:lumMod val="50000"/>
                  </a:schemeClr>
                </a:solidFill>
                <a:latin typeface="Tahoma" pitchFamily="34" charset="0"/>
                <a:ea typeface="Tahoma" pitchFamily="34" charset="0"/>
                <a:cs typeface="Tahoma" pitchFamily="34" charset="0"/>
              </a:rPr>
              <a:t> </a:t>
            </a:r>
            <a:r>
              <a:rPr lang="fr-FR" sz="2000" dirty="0" err="1" smtClean="0">
                <a:solidFill>
                  <a:schemeClr val="bg1">
                    <a:lumMod val="50000"/>
                  </a:schemeClr>
                </a:solidFill>
                <a:latin typeface="Tahoma" pitchFamily="34" charset="0"/>
                <a:ea typeface="Tahoma" pitchFamily="34" charset="0"/>
                <a:cs typeface="Tahoma" pitchFamily="34" charset="0"/>
              </a:rPr>
              <a:t>Environment</a:t>
            </a:r>
            <a:endParaRPr lang="fr-FR" sz="2000" dirty="0" smtClean="0">
              <a:solidFill>
                <a:schemeClr val="bg1">
                  <a:lumMod val="50000"/>
                </a:schemeClr>
              </a:solidFill>
              <a:latin typeface="Tahoma" pitchFamily="34" charset="0"/>
              <a:ea typeface="Tahoma" pitchFamily="34" charset="0"/>
              <a:cs typeface="Tahoma" pitchFamily="34" charset="0"/>
            </a:endParaRPr>
          </a:p>
          <a:p>
            <a:pPr marL="979488" indent="-896938">
              <a:buFont typeface="Times New Roman" pitchFamily="18" charset="0"/>
              <a:buNone/>
              <a:defRPr/>
            </a:pPr>
            <a:r>
              <a:rPr lang="fr-FR" sz="2000" dirty="0" smtClean="0">
                <a:solidFill>
                  <a:schemeClr val="bg1">
                    <a:lumMod val="50000"/>
                  </a:schemeClr>
                </a:solidFill>
                <a:latin typeface="Tahoma" pitchFamily="34" charset="0"/>
                <a:ea typeface="Tahoma" pitchFamily="34" charset="0"/>
                <a:cs typeface="Tahoma" pitchFamily="34" charset="0"/>
              </a:rPr>
              <a:t>Ch. 5 : </a:t>
            </a:r>
            <a:r>
              <a:rPr lang="fr-FR" sz="2000" dirty="0" err="1" smtClean="0">
                <a:solidFill>
                  <a:schemeClr val="bg1">
                    <a:lumMod val="50000"/>
                  </a:schemeClr>
                </a:solidFill>
                <a:latin typeface="Tahoma" pitchFamily="34" charset="0"/>
                <a:ea typeface="Tahoma" pitchFamily="34" charset="0"/>
                <a:cs typeface="Tahoma" pitchFamily="34" charset="0"/>
              </a:rPr>
              <a:t>Electronic</a:t>
            </a:r>
            <a:r>
              <a:rPr lang="fr-FR" sz="2000" dirty="0" smtClean="0">
                <a:solidFill>
                  <a:schemeClr val="bg1">
                    <a:lumMod val="50000"/>
                  </a:schemeClr>
                </a:solidFill>
                <a:latin typeface="Tahoma" pitchFamily="34" charset="0"/>
                <a:ea typeface="Tahoma" pitchFamily="34" charset="0"/>
                <a:cs typeface="Tahoma" pitchFamily="34" charset="0"/>
              </a:rPr>
              <a:t> Commerce: New </a:t>
            </a:r>
            <a:r>
              <a:rPr lang="fr-FR" sz="2000" dirty="0" err="1" smtClean="0">
                <a:solidFill>
                  <a:schemeClr val="bg1">
                    <a:lumMod val="50000"/>
                  </a:schemeClr>
                </a:solidFill>
                <a:latin typeface="Tahoma" pitchFamily="34" charset="0"/>
                <a:ea typeface="Tahoma" pitchFamily="34" charset="0"/>
                <a:cs typeface="Tahoma" pitchFamily="34" charset="0"/>
              </a:rPr>
              <a:t>Ways</a:t>
            </a:r>
            <a:r>
              <a:rPr lang="fr-FR" sz="2000" dirty="0" smtClean="0">
                <a:solidFill>
                  <a:schemeClr val="bg1">
                    <a:lumMod val="50000"/>
                  </a:schemeClr>
                </a:solidFill>
                <a:latin typeface="Tahoma" pitchFamily="34" charset="0"/>
                <a:ea typeface="Tahoma" pitchFamily="34" charset="0"/>
                <a:cs typeface="Tahoma" pitchFamily="34" charset="0"/>
              </a:rPr>
              <a:t> of </a:t>
            </a:r>
            <a:r>
              <a:rPr lang="fr-FR" sz="2000" dirty="0" err="1" smtClean="0">
                <a:solidFill>
                  <a:schemeClr val="bg1">
                    <a:lumMod val="50000"/>
                  </a:schemeClr>
                </a:solidFill>
                <a:latin typeface="Tahoma" pitchFamily="34" charset="0"/>
                <a:ea typeface="Tahoma" pitchFamily="34" charset="0"/>
                <a:cs typeface="Tahoma" pitchFamily="34" charset="0"/>
              </a:rPr>
              <a:t>Doing</a:t>
            </a:r>
            <a:r>
              <a:rPr lang="fr-FR" sz="2000" dirty="0" smtClean="0">
                <a:solidFill>
                  <a:schemeClr val="bg1">
                    <a:lumMod val="50000"/>
                  </a:schemeClr>
                </a:solidFill>
                <a:latin typeface="Tahoma" pitchFamily="34" charset="0"/>
                <a:ea typeface="Tahoma" pitchFamily="34" charset="0"/>
                <a:cs typeface="Tahoma" pitchFamily="34" charset="0"/>
              </a:rPr>
              <a:t> Business</a:t>
            </a:r>
          </a:p>
          <a:p>
            <a:pPr marL="979488" indent="-896938">
              <a:buNone/>
              <a:defRPr/>
            </a:pPr>
            <a:r>
              <a:rPr lang="fr-FR" sz="2000" dirty="0" smtClean="0">
                <a:solidFill>
                  <a:schemeClr val="bg1">
                    <a:lumMod val="50000"/>
                  </a:schemeClr>
                </a:solidFill>
                <a:latin typeface="Tahoma" pitchFamily="34" charset="0"/>
                <a:ea typeface="Tahoma" pitchFamily="34" charset="0"/>
                <a:cs typeface="Tahoma" pitchFamily="34" charset="0"/>
              </a:rPr>
              <a:t>Ch. </a:t>
            </a:r>
            <a:r>
              <a:rPr lang="fr-FR" sz="2000" dirty="0">
                <a:solidFill>
                  <a:schemeClr val="bg1">
                    <a:lumMod val="50000"/>
                  </a:schemeClr>
                </a:solidFill>
                <a:latin typeface="Tahoma" pitchFamily="34" charset="0"/>
                <a:ea typeface="Tahoma" pitchFamily="34" charset="0"/>
                <a:cs typeface="Tahoma" pitchFamily="34" charset="0"/>
              </a:rPr>
              <a:t>6 : </a:t>
            </a:r>
            <a:r>
              <a:rPr lang="fr-FR" sz="2000" dirty="0" smtClean="0">
                <a:solidFill>
                  <a:schemeClr val="bg1">
                    <a:lumMod val="50000"/>
                  </a:schemeClr>
                </a:solidFill>
                <a:latin typeface="Tahoma" pitchFamily="34" charset="0"/>
                <a:ea typeface="Tahoma" pitchFamily="34" charset="0"/>
                <a:cs typeface="Tahoma" pitchFamily="34" charset="0"/>
              </a:rPr>
              <a:t>Strategic Information </a:t>
            </a:r>
            <a:r>
              <a:rPr lang="fr-FR" sz="2000" dirty="0" err="1" smtClean="0">
                <a:solidFill>
                  <a:schemeClr val="bg1">
                    <a:lumMod val="50000"/>
                  </a:schemeClr>
                </a:solidFill>
                <a:latin typeface="Tahoma" pitchFamily="34" charset="0"/>
                <a:ea typeface="Tahoma" pitchFamily="34" charset="0"/>
                <a:cs typeface="Tahoma" pitchFamily="34" charset="0"/>
              </a:rPr>
              <a:t>Systems</a:t>
            </a:r>
            <a:r>
              <a:rPr lang="fr-FR" sz="2000" dirty="0" smtClean="0">
                <a:solidFill>
                  <a:schemeClr val="bg1">
                    <a:lumMod val="50000"/>
                  </a:schemeClr>
                </a:solidFill>
                <a:latin typeface="Tahoma" pitchFamily="34" charset="0"/>
                <a:ea typeface="Tahoma" pitchFamily="34" charset="0"/>
                <a:cs typeface="Tahoma" pitchFamily="34" charset="0"/>
              </a:rPr>
              <a:t> Planning</a:t>
            </a:r>
            <a:endParaRPr lang="fr-FR" sz="2000" dirty="0">
              <a:solidFill>
                <a:schemeClr val="bg1">
                  <a:lumMod val="50000"/>
                </a:schemeClr>
              </a:solidFill>
              <a:latin typeface="Tahoma" pitchFamily="34" charset="0"/>
              <a:ea typeface="Tahoma" pitchFamily="34" charset="0"/>
              <a:cs typeface="Tahoma" pitchFamily="34" charset="0"/>
            </a:endParaRPr>
          </a:p>
          <a:p>
            <a:pPr marL="979488" indent="-896938">
              <a:buFont typeface="Times New Roman" pitchFamily="18" charset="0"/>
              <a:buNone/>
              <a:defRPr/>
            </a:pPr>
            <a:r>
              <a:rPr lang="fr-FR" sz="2000" dirty="0" smtClean="0">
                <a:solidFill>
                  <a:schemeClr val="bg1">
                    <a:lumMod val="50000"/>
                  </a:schemeClr>
                </a:solidFill>
                <a:latin typeface="Tahoma" pitchFamily="34" charset="0"/>
                <a:ea typeface="Tahoma" pitchFamily="34" charset="0"/>
                <a:cs typeface="Tahoma" pitchFamily="34" charset="0"/>
              </a:rPr>
              <a:t>Ch. 7 : Value </a:t>
            </a:r>
            <a:r>
              <a:rPr lang="fr-FR" sz="2000" dirty="0" err="1" smtClean="0">
                <a:solidFill>
                  <a:schemeClr val="bg1">
                    <a:lumMod val="50000"/>
                  </a:schemeClr>
                </a:solidFill>
                <a:latin typeface="Tahoma" pitchFamily="34" charset="0"/>
                <a:ea typeface="Tahoma" pitchFamily="34" charset="0"/>
                <a:cs typeface="Tahoma" pitchFamily="34" charset="0"/>
              </a:rPr>
              <a:t>Creation</a:t>
            </a:r>
            <a:r>
              <a:rPr lang="fr-FR" sz="2000" dirty="0" smtClean="0">
                <a:solidFill>
                  <a:schemeClr val="bg1">
                    <a:lumMod val="50000"/>
                  </a:schemeClr>
                </a:solidFill>
                <a:latin typeface="Tahoma" pitchFamily="34" charset="0"/>
                <a:ea typeface="Tahoma" pitchFamily="34" charset="0"/>
                <a:cs typeface="Tahoma" pitchFamily="34" charset="0"/>
              </a:rPr>
              <a:t> &amp; Strategic Information </a:t>
            </a:r>
            <a:r>
              <a:rPr lang="fr-FR" sz="2000" dirty="0" err="1" smtClean="0">
                <a:solidFill>
                  <a:schemeClr val="bg1">
                    <a:lumMod val="50000"/>
                  </a:schemeClr>
                </a:solidFill>
                <a:latin typeface="Tahoma" pitchFamily="34" charset="0"/>
                <a:ea typeface="Tahoma" pitchFamily="34" charset="0"/>
                <a:cs typeface="Tahoma" pitchFamily="34" charset="0"/>
              </a:rPr>
              <a:t>Systems</a:t>
            </a:r>
            <a:endParaRPr lang="fr-FR" sz="2000" dirty="0" smtClean="0">
              <a:solidFill>
                <a:schemeClr val="bg1">
                  <a:lumMod val="50000"/>
                </a:schemeClr>
              </a:solidFill>
              <a:latin typeface="Tahoma" pitchFamily="34" charset="0"/>
              <a:ea typeface="Tahoma" pitchFamily="34" charset="0"/>
              <a:cs typeface="Tahoma" pitchFamily="34" charset="0"/>
            </a:endParaRPr>
          </a:p>
          <a:p>
            <a:pPr marL="979488" indent="-896938">
              <a:buFont typeface="Times New Roman" pitchFamily="18" charset="0"/>
              <a:buNone/>
              <a:defRPr/>
            </a:pPr>
            <a:r>
              <a:rPr lang="fr-FR" sz="2000" dirty="0" smtClean="0">
                <a:solidFill>
                  <a:schemeClr val="bg1">
                    <a:lumMod val="50000"/>
                  </a:schemeClr>
                </a:solidFill>
                <a:latin typeface="Tahoma" pitchFamily="34" charset="0"/>
                <a:ea typeface="Tahoma" pitchFamily="34" charset="0"/>
                <a:cs typeface="Tahoma" pitchFamily="34" charset="0"/>
              </a:rPr>
              <a:t>Ch. 8 : Value </a:t>
            </a:r>
            <a:r>
              <a:rPr lang="fr-FR" sz="2000" dirty="0" err="1" smtClean="0">
                <a:solidFill>
                  <a:schemeClr val="bg1">
                    <a:lumMod val="50000"/>
                  </a:schemeClr>
                </a:solidFill>
                <a:latin typeface="Tahoma" pitchFamily="34" charset="0"/>
                <a:ea typeface="Tahoma" pitchFamily="34" charset="0"/>
                <a:cs typeface="Tahoma" pitchFamily="34" charset="0"/>
              </a:rPr>
              <a:t>Creation</a:t>
            </a:r>
            <a:r>
              <a:rPr lang="fr-FR" sz="2000" dirty="0" smtClean="0">
                <a:solidFill>
                  <a:schemeClr val="bg1">
                    <a:lumMod val="50000"/>
                  </a:schemeClr>
                </a:solidFill>
                <a:latin typeface="Tahoma" pitchFamily="34" charset="0"/>
                <a:ea typeface="Tahoma" pitchFamily="34" charset="0"/>
                <a:cs typeface="Tahoma" pitchFamily="34" charset="0"/>
              </a:rPr>
              <a:t> </a:t>
            </a:r>
            <a:r>
              <a:rPr lang="fr-FR" sz="2000" dirty="0" err="1" smtClean="0">
                <a:solidFill>
                  <a:schemeClr val="bg1">
                    <a:lumMod val="50000"/>
                  </a:schemeClr>
                </a:solidFill>
                <a:latin typeface="Tahoma" pitchFamily="34" charset="0"/>
                <a:ea typeface="Tahoma" pitchFamily="34" charset="0"/>
                <a:cs typeface="Tahoma" pitchFamily="34" charset="0"/>
              </a:rPr>
              <a:t>with</a:t>
            </a:r>
            <a:r>
              <a:rPr lang="fr-FR" sz="2000" dirty="0" smtClean="0">
                <a:solidFill>
                  <a:schemeClr val="bg1">
                    <a:lumMod val="50000"/>
                  </a:schemeClr>
                </a:solidFill>
                <a:latin typeface="Tahoma" pitchFamily="34" charset="0"/>
                <a:ea typeface="Tahoma" pitchFamily="34" charset="0"/>
                <a:cs typeface="Tahoma" pitchFamily="34" charset="0"/>
              </a:rPr>
              <a:t> Information </a:t>
            </a:r>
            <a:r>
              <a:rPr lang="fr-FR" sz="2000" dirty="0" err="1" smtClean="0">
                <a:solidFill>
                  <a:schemeClr val="bg1">
                    <a:lumMod val="50000"/>
                  </a:schemeClr>
                </a:solidFill>
                <a:latin typeface="Tahoma" pitchFamily="34" charset="0"/>
                <a:ea typeface="Tahoma" pitchFamily="34" charset="0"/>
                <a:cs typeface="Tahoma" pitchFamily="34" charset="0"/>
              </a:rPr>
              <a:t>Systems</a:t>
            </a:r>
            <a:endParaRPr lang="fr-FR" sz="2000" dirty="0" smtClean="0">
              <a:solidFill>
                <a:schemeClr val="bg1">
                  <a:lumMod val="50000"/>
                </a:schemeClr>
              </a:solidFill>
              <a:latin typeface="Tahoma" pitchFamily="34" charset="0"/>
              <a:ea typeface="Tahoma" pitchFamily="34" charset="0"/>
              <a:cs typeface="Tahoma" pitchFamily="34" charset="0"/>
            </a:endParaRPr>
          </a:p>
          <a:p>
            <a:pPr marL="979488" indent="-896938">
              <a:buNone/>
              <a:defRPr/>
            </a:pPr>
            <a:r>
              <a:rPr lang="fr-FR" sz="2000" dirty="0" smtClean="0">
                <a:solidFill>
                  <a:schemeClr val="bg1">
                    <a:lumMod val="50000"/>
                  </a:schemeClr>
                </a:solidFill>
                <a:latin typeface="Tahoma" pitchFamily="34" charset="0"/>
                <a:ea typeface="Tahoma" pitchFamily="34" charset="0"/>
                <a:cs typeface="Tahoma" pitchFamily="34" charset="0"/>
              </a:rPr>
              <a:t>Ch. </a:t>
            </a:r>
            <a:r>
              <a:rPr lang="fr-FR" sz="2000" dirty="0">
                <a:solidFill>
                  <a:schemeClr val="bg1">
                    <a:lumMod val="50000"/>
                  </a:schemeClr>
                </a:solidFill>
                <a:latin typeface="Tahoma" pitchFamily="34" charset="0"/>
                <a:ea typeface="Tahoma" pitchFamily="34" charset="0"/>
                <a:cs typeface="Tahoma" pitchFamily="34" charset="0"/>
              </a:rPr>
              <a:t>9 : </a:t>
            </a:r>
            <a:r>
              <a:rPr lang="fr-FR" sz="2000" dirty="0" err="1">
                <a:solidFill>
                  <a:schemeClr val="bg1">
                    <a:lumMod val="50000"/>
                  </a:schemeClr>
                </a:solidFill>
                <a:latin typeface="Tahoma" pitchFamily="34" charset="0"/>
                <a:ea typeface="Tahoma" pitchFamily="34" charset="0"/>
                <a:cs typeface="Tahoma" pitchFamily="34" charset="0"/>
              </a:rPr>
              <a:t>Appropriating</a:t>
            </a:r>
            <a:r>
              <a:rPr lang="fr-FR" sz="2000" dirty="0">
                <a:solidFill>
                  <a:schemeClr val="bg1">
                    <a:lumMod val="50000"/>
                  </a:schemeClr>
                </a:solidFill>
                <a:latin typeface="Tahoma" pitchFamily="34" charset="0"/>
                <a:ea typeface="Tahoma" pitchFamily="34" charset="0"/>
                <a:cs typeface="Tahoma" pitchFamily="34" charset="0"/>
              </a:rPr>
              <a:t> IT-</a:t>
            </a:r>
            <a:r>
              <a:rPr lang="fr-FR" sz="2000" dirty="0" err="1">
                <a:solidFill>
                  <a:schemeClr val="bg1">
                    <a:lumMod val="50000"/>
                  </a:schemeClr>
                </a:solidFill>
                <a:latin typeface="Tahoma" pitchFamily="34" charset="0"/>
                <a:ea typeface="Tahoma" pitchFamily="34" charset="0"/>
                <a:cs typeface="Tahoma" pitchFamily="34" charset="0"/>
              </a:rPr>
              <a:t>Enabled</a:t>
            </a:r>
            <a:r>
              <a:rPr lang="fr-FR" sz="2000" dirty="0">
                <a:solidFill>
                  <a:schemeClr val="bg1">
                    <a:lumMod val="50000"/>
                  </a:schemeClr>
                </a:solidFill>
                <a:latin typeface="Tahoma" pitchFamily="34" charset="0"/>
                <a:ea typeface="Tahoma" pitchFamily="34" charset="0"/>
                <a:cs typeface="Tahoma" pitchFamily="34" charset="0"/>
              </a:rPr>
              <a:t> value Over Time</a:t>
            </a:r>
          </a:p>
          <a:p>
            <a:pPr marL="979488" indent="-896938">
              <a:buNone/>
              <a:defRPr/>
            </a:pPr>
            <a:r>
              <a:rPr lang="fr-FR" sz="2400" dirty="0">
                <a:latin typeface="Tahoma" pitchFamily="34" charset="0"/>
                <a:ea typeface="Tahoma" pitchFamily="34" charset="0"/>
                <a:cs typeface="Tahoma" pitchFamily="34" charset="0"/>
              </a:rPr>
              <a:t>Ch. 10 : </a:t>
            </a:r>
            <a:r>
              <a:rPr lang="fr-FR" sz="2400" dirty="0" err="1">
                <a:latin typeface="Tahoma" pitchFamily="34" charset="0"/>
                <a:ea typeface="Tahoma" pitchFamily="34" charset="0"/>
                <a:cs typeface="Tahoma" pitchFamily="34" charset="0"/>
              </a:rPr>
              <a:t>Funding</a:t>
            </a:r>
            <a:r>
              <a:rPr lang="fr-FR" sz="2400" dirty="0">
                <a:latin typeface="Tahoma" pitchFamily="34" charset="0"/>
                <a:ea typeface="Tahoma" pitchFamily="34" charset="0"/>
                <a:cs typeface="Tahoma" pitchFamily="34" charset="0"/>
              </a:rPr>
              <a:t> &amp; </a:t>
            </a:r>
            <a:r>
              <a:rPr lang="fr-FR" sz="2400" dirty="0" err="1">
                <a:latin typeface="Tahoma" pitchFamily="34" charset="0"/>
                <a:ea typeface="Tahoma" pitchFamily="34" charset="0"/>
                <a:cs typeface="Tahoma" pitchFamily="34" charset="0"/>
              </a:rPr>
              <a:t>Governance</a:t>
            </a:r>
            <a:r>
              <a:rPr lang="fr-FR" sz="2400" dirty="0">
                <a:latin typeface="Tahoma" pitchFamily="34" charset="0"/>
                <a:ea typeface="Tahoma" pitchFamily="34" charset="0"/>
                <a:cs typeface="Tahoma" pitchFamily="34" charset="0"/>
              </a:rPr>
              <a:t> of Information </a:t>
            </a:r>
            <a:r>
              <a:rPr lang="fr-FR" sz="2400" dirty="0" err="1">
                <a:latin typeface="Tahoma" pitchFamily="34" charset="0"/>
                <a:ea typeface="Tahoma" pitchFamily="34" charset="0"/>
                <a:cs typeface="Tahoma" pitchFamily="34" charset="0"/>
              </a:rPr>
              <a:t>Systems</a:t>
            </a:r>
            <a:endParaRPr lang="fr-FR" sz="2400" dirty="0">
              <a:latin typeface="Tahoma" pitchFamily="34" charset="0"/>
              <a:ea typeface="Tahoma" pitchFamily="34" charset="0"/>
              <a:cs typeface="Tahoma" pitchFamily="34" charset="0"/>
            </a:endParaRPr>
          </a:p>
          <a:p>
            <a:pPr marL="979488" indent="-896938">
              <a:buNone/>
              <a:defRPr/>
            </a:pPr>
            <a:r>
              <a:rPr lang="fr-FR" sz="2000" dirty="0" smtClean="0">
                <a:solidFill>
                  <a:schemeClr val="bg1">
                    <a:lumMod val="50000"/>
                  </a:schemeClr>
                </a:solidFill>
                <a:latin typeface="Tahoma" pitchFamily="34" charset="0"/>
                <a:ea typeface="Tahoma" pitchFamily="34" charset="0"/>
                <a:cs typeface="Tahoma" pitchFamily="34" charset="0"/>
              </a:rPr>
              <a:t>Ch. 11 </a:t>
            </a:r>
            <a:r>
              <a:rPr lang="fr-FR" sz="2000" dirty="0">
                <a:solidFill>
                  <a:schemeClr val="bg1">
                    <a:lumMod val="50000"/>
                  </a:schemeClr>
                </a:solidFill>
                <a:latin typeface="Tahoma" pitchFamily="34" charset="0"/>
                <a:ea typeface="Tahoma" pitchFamily="34" charset="0"/>
                <a:cs typeface="Tahoma" pitchFamily="34" charset="0"/>
              </a:rPr>
              <a:t>: </a:t>
            </a:r>
            <a:r>
              <a:rPr lang="fr-FR" sz="2000" dirty="0" err="1" smtClean="0">
                <a:solidFill>
                  <a:schemeClr val="bg1">
                    <a:lumMod val="50000"/>
                  </a:schemeClr>
                </a:solidFill>
                <a:latin typeface="Tahoma" pitchFamily="34" charset="0"/>
                <a:ea typeface="Tahoma" pitchFamily="34" charset="0"/>
                <a:cs typeface="Tahoma" pitchFamily="34" charset="0"/>
              </a:rPr>
              <a:t>Creating</a:t>
            </a:r>
            <a:r>
              <a:rPr lang="fr-FR" sz="2000" dirty="0" smtClean="0">
                <a:solidFill>
                  <a:schemeClr val="bg1">
                    <a:lumMod val="50000"/>
                  </a:schemeClr>
                </a:solidFill>
                <a:latin typeface="Tahoma" pitchFamily="34" charset="0"/>
                <a:ea typeface="Tahoma" pitchFamily="34" charset="0"/>
                <a:cs typeface="Tahoma" pitchFamily="34" charset="0"/>
              </a:rPr>
              <a:t> Information </a:t>
            </a:r>
            <a:r>
              <a:rPr lang="fr-FR" sz="2000" dirty="0" err="1" smtClean="0">
                <a:solidFill>
                  <a:schemeClr val="bg1">
                    <a:lumMod val="50000"/>
                  </a:schemeClr>
                </a:solidFill>
                <a:latin typeface="Tahoma" pitchFamily="34" charset="0"/>
                <a:ea typeface="Tahoma" pitchFamily="34" charset="0"/>
                <a:cs typeface="Tahoma" pitchFamily="34" charset="0"/>
              </a:rPr>
              <a:t>Systems</a:t>
            </a:r>
            <a:endParaRPr lang="fr-FR" sz="2000" dirty="0">
              <a:solidFill>
                <a:schemeClr val="bg1">
                  <a:lumMod val="50000"/>
                </a:schemeClr>
              </a:solidFill>
              <a:latin typeface="Tahoma" pitchFamily="34" charset="0"/>
              <a:ea typeface="Tahoma" pitchFamily="34" charset="0"/>
              <a:cs typeface="Tahoma" pitchFamily="34" charset="0"/>
            </a:endParaRPr>
          </a:p>
          <a:p>
            <a:pPr marL="979488" indent="-896938">
              <a:buNone/>
              <a:defRPr/>
            </a:pPr>
            <a:r>
              <a:rPr lang="fr-FR" sz="2000" dirty="0" smtClean="0">
                <a:solidFill>
                  <a:schemeClr val="bg1">
                    <a:lumMod val="50000"/>
                  </a:schemeClr>
                </a:solidFill>
                <a:latin typeface="Tahoma" pitchFamily="34" charset="0"/>
                <a:ea typeface="Tahoma" pitchFamily="34" charset="0"/>
                <a:cs typeface="Tahoma" pitchFamily="34" charset="0"/>
              </a:rPr>
              <a:t>Ch. 12 </a:t>
            </a:r>
            <a:r>
              <a:rPr lang="fr-FR" sz="2000" dirty="0">
                <a:solidFill>
                  <a:schemeClr val="bg1">
                    <a:lumMod val="50000"/>
                  </a:schemeClr>
                </a:solidFill>
                <a:latin typeface="Tahoma" pitchFamily="34" charset="0"/>
                <a:ea typeface="Tahoma" pitchFamily="34" charset="0"/>
                <a:cs typeface="Tahoma" pitchFamily="34" charset="0"/>
              </a:rPr>
              <a:t>: </a:t>
            </a:r>
            <a:r>
              <a:rPr lang="fr-FR" sz="2000" dirty="0" smtClean="0">
                <a:solidFill>
                  <a:schemeClr val="bg1">
                    <a:lumMod val="50000"/>
                  </a:schemeClr>
                </a:solidFill>
                <a:latin typeface="Tahoma" pitchFamily="34" charset="0"/>
                <a:ea typeface="Tahoma" pitchFamily="34" charset="0"/>
                <a:cs typeface="Tahoma" pitchFamily="34" charset="0"/>
              </a:rPr>
              <a:t>Information </a:t>
            </a:r>
            <a:r>
              <a:rPr lang="fr-FR" sz="2000" dirty="0" err="1" smtClean="0">
                <a:solidFill>
                  <a:schemeClr val="bg1">
                    <a:lumMod val="50000"/>
                  </a:schemeClr>
                </a:solidFill>
                <a:latin typeface="Tahoma" pitchFamily="34" charset="0"/>
                <a:ea typeface="Tahoma" pitchFamily="34" charset="0"/>
                <a:cs typeface="Tahoma" pitchFamily="34" charset="0"/>
              </a:rPr>
              <a:t>Systems</a:t>
            </a:r>
            <a:r>
              <a:rPr lang="fr-FR" sz="2000" dirty="0" smtClean="0">
                <a:solidFill>
                  <a:schemeClr val="bg1">
                    <a:lumMod val="50000"/>
                  </a:schemeClr>
                </a:solidFill>
                <a:latin typeface="Tahoma" pitchFamily="34" charset="0"/>
                <a:ea typeface="Tahoma" pitchFamily="34" charset="0"/>
                <a:cs typeface="Tahoma" pitchFamily="34" charset="0"/>
              </a:rPr>
              <a:t> Trends</a:t>
            </a:r>
            <a:endParaRPr lang="fr-FR" sz="2000" dirty="0">
              <a:solidFill>
                <a:schemeClr val="bg1">
                  <a:lumMod val="50000"/>
                </a:schemeClr>
              </a:solidFill>
              <a:latin typeface="Tahoma" pitchFamily="34" charset="0"/>
              <a:ea typeface="Tahoma" pitchFamily="34" charset="0"/>
              <a:cs typeface="Tahoma" pitchFamily="34" charset="0"/>
            </a:endParaRPr>
          </a:p>
          <a:p>
            <a:pPr marL="979488" indent="-896938">
              <a:buNone/>
              <a:defRPr/>
            </a:pPr>
            <a:r>
              <a:rPr lang="fr-FR" sz="2000" dirty="0" smtClean="0">
                <a:solidFill>
                  <a:schemeClr val="bg1">
                    <a:lumMod val="50000"/>
                  </a:schemeClr>
                </a:solidFill>
                <a:latin typeface="Tahoma" pitchFamily="34" charset="0"/>
                <a:ea typeface="Tahoma" pitchFamily="34" charset="0"/>
                <a:cs typeface="Tahoma" pitchFamily="34" charset="0"/>
              </a:rPr>
              <a:t>Ch. 13 </a:t>
            </a:r>
            <a:r>
              <a:rPr lang="fr-FR" sz="2000" dirty="0">
                <a:solidFill>
                  <a:schemeClr val="bg1">
                    <a:lumMod val="50000"/>
                  </a:schemeClr>
                </a:solidFill>
                <a:latin typeface="Tahoma" pitchFamily="34" charset="0"/>
                <a:ea typeface="Tahoma" pitchFamily="34" charset="0"/>
                <a:cs typeface="Tahoma" pitchFamily="34" charset="0"/>
              </a:rPr>
              <a:t>: </a:t>
            </a:r>
            <a:r>
              <a:rPr lang="fr-FR" sz="2000" dirty="0" smtClean="0">
                <a:solidFill>
                  <a:schemeClr val="bg1">
                    <a:lumMod val="50000"/>
                  </a:schemeClr>
                </a:solidFill>
                <a:latin typeface="Tahoma" pitchFamily="34" charset="0"/>
                <a:ea typeface="Tahoma" pitchFamily="34" charset="0"/>
                <a:cs typeface="Tahoma" pitchFamily="34" charset="0"/>
              </a:rPr>
              <a:t>Security, </a:t>
            </a:r>
            <a:r>
              <a:rPr lang="fr-FR" sz="2000" dirty="0" err="1" smtClean="0">
                <a:solidFill>
                  <a:schemeClr val="bg1">
                    <a:lumMod val="50000"/>
                  </a:schemeClr>
                </a:solidFill>
                <a:latin typeface="Tahoma" pitchFamily="34" charset="0"/>
                <a:ea typeface="Tahoma" pitchFamily="34" charset="0"/>
                <a:cs typeface="Tahoma" pitchFamily="34" charset="0"/>
              </a:rPr>
              <a:t>Privacy</a:t>
            </a:r>
            <a:r>
              <a:rPr lang="fr-FR" sz="2000" dirty="0" smtClean="0">
                <a:solidFill>
                  <a:schemeClr val="bg1">
                    <a:lumMod val="50000"/>
                  </a:schemeClr>
                </a:solidFill>
                <a:latin typeface="Tahoma" pitchFamily="34" charset="0"/>
                <a:ea typeface="Tahoma" pitchFamily="34" charset="0"/>
                <a:cs typeface="Tahoma" pitchFamily="34" charset="0"/>
              </a:rPr>
              <a:t> &amp; </a:t>
            </a:r>
            <a:r>
              <a:rPr lang="fr-FR" sz="2000" dirty="0" err="1" smtClean="0">
                <a:solidFill>
                  <a:schemeClr val="bg1">
                    <a:lumMod val="50000"/>
                  </a:schemeClr>
                </a:solidFill>
                <a:latin typeface="Tahoma" pitchFamily="34" charset="0"/>
                <a:ea typeface="Tahoma" pitchFamily="34" charset="0"/>
                <a:cs typeface="Tahoma" pitchFamily="34" charset="0"/>
              </a:rPr>
              <a:t>Ethics</a:t>
            </a:r>
            <a:endParaRPr lang="fr-FR" sz="2000" dirty="0">
              <a:solidFill>
                <a:schemeClr val="bg1">
                  <a:lumMod val="50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950296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fr-FR" smtClean="0"/>
              <a:t>Structure the Benefits</a:t>
            </a:r>
          </a:p>
        </p:txBody>
      </p:sp>
      <p:pic>
        <p:nvPicPr>
          <p:cNvPr id="32772"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383506" y="2156619"/>
            <a:ext cx="6305550" cy="3552825"/>
          </a:xfrm>
        </p:spPr>
      </p:pic>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fr-FR" smtClean="0"/>
              <a:t>Developing a Business Case</a:t>
            </a:r>
          </a:p>
        </p:txBody>
      </p:sp>
      <p:sp>
        <p:nvSpPr>
          <p:cNvPr id="3" name="Content Placeholder 2"/>
          <p:cNvSpPr>
            <a:spLocks noGrp="1"/>
          </p:cNvSpPr>
          <p:nvPr>
            <p:ph idx="1"/>
          </p:nvPr>
        </p:nvSpPr>
        <p:spPr/>
        <p:txBody>
          <a:bodyPr>
            <a:normAutofit/>
          </a:bodyPr>
          <a:lstStyle/>
          <a:p>
            <a:pPr marL="514350" indent="-514350" eaLnBrk="1" hangingPunct="1">
              <a:lnSpc>
                <a:spcPct val="80000"/>
              </a:lnSpc>
            </a:pPr>
            <a:r>
              <a:rPr lang="en-US" altLang="fr-FR" sz="2200" b="1" dirty="0" smtClean="0"/>
              <a:t>Identify organizational changes enabling benefits</a:t>
            </a:r>
          </a:p>
          <a:p>
            <a:pPr marL="914400" lvl="1" indent="-514350" eaLnBrk="1" hangingPunct="1">
              <a:lnSpc>
                <a:spcPct val="80000"/>
              </a:lnSpc>
            </a:pPr>
            <a:r>
              <a:rPr lang="en-US" altLang="fr-FR" sz="2000" dirty="0" smtClean="0"/>
              <a:t>Doing new things </a:t>
            </a:r>
          </a:p>
          <a:p>
            <a:pPr marL="914400" lvl="1" indent="-514350" eaLnBrk="1" hangingPunct="1">
              <a:lnSpc>
                <a:spcPct val="80000"/>
              </a:lnSpc>
            </a:pPr>
            <a:r>
              <a:rPr lang="en-US" altLang="fr-FR" sz="2000" dirty="0" smtClean="0"/>
              <a:t>Doing things better</a:t>
            </a:r>
          </a:p>
          <a:p>
            <a:pPr marL="914400" lvl="1" indent="-514350" eaLnBrk="1" hangingPunct="1">
              <a:lnSpc>
                <a:spcPct val="80000"/>
              </a:lnSpc>
            </a:pPr>
            <a:r>
              <a:rPr lang="en-US" altLang="fr-FR" sz="2000" dirty="0" smtClean="0"/>
              <a:t>Ceasing to do things</a:t>
            </a:r>
          </a:p>
          <a:p>
            <a:pPr marL="914400" lvl="1" indent="-514350" eaLnBrk="1" hangingPunct="1">
              <a:lnSpc>
                <a:spcPct val="80000"/>
              </a:lnSpc>
            </a:pPr>
            <a:endParaRPr lang="en-US" altLang="fr-FR" sz="2000" dirty="0" smtClean="0"/>
          </a:p>
          <a:p>
            <a:pPr marL="514350" indent="-514350" eaLnBrk="1" hangingPunct="1">
              <a:lnSpc>
                <a:spcPct val="80000"/>
              </a:lnSpc>
            </a:pPr>
            <a:r>
              <a:rPr lang="en-US" altLang="fr-FR" sz="2200" b="1" dirty="0" smtClean="0"/>
              <a:t>Determine the explicit value of each benefit</a:t>
            </a:r>
          </a:p>
          <a:p>
            <a:pPr marL="914400" lvl="1" indent="-514350" eaLnBrk="1" hangingPunct="1">
              <a:lnSpc>
                <a:spcPct val="80000"/>
              </a:lnSpc>
            </a:pPr>
            <a:r>
              <a:rPr lang="en-US" altLang="fr-FR" sz="2000" dirty="0" smtClean="0"/>
              <a:t>Categorized by the extent to which they can be made explicit</a:t>
            </a:r>
          </a:p>
          <a:p>
            <a:pPr marL="914400" lvl="1" indent="-514350" eaLnBrk="1" hangingPunct="1">
              <a:lnSpc>
                <a:spcPct val="80000"/>
              </a:lnSpc>
            </a:pPr>
            <a:r>
              <a:rPr lang="en-US" altLang="fr-FR" sz="2000" dirty="0" smtClean="0"/>
              <a:t>To the extent to which a benefit is measurable in order to ensure the maximum degree of precision in their estimation. </a:t>
            </a:r>
          </a:p>
          <a:p>
            <a:pPr marL="914400" lvl="1" indent="-514350" eaLnBrk="1" hangingPunct="1">
              <a:lnSpc>
                <a:spcPct val="80000"/>
              </a:lnSpc>
            </a:pPr>
            <a:endParaRPr lang="en-US" altLang="fr-FR" sz="2000" dirty="0" smtClean="0"/>
          </a:p>
          <a:p>
            <a:pPr marL="514350" indent="-514350" eaLnBrk="1" hangingPunct="1">
              <a:lnSpc>
                <a:spcPct val="80000"/>
              </a:lnSpc>
            </a:pPr>
            <a:r>
              <a:rPr lang="en-US" altLang="fr-FR" sz="2200" b="1" dirty="0" smtClean="0"/>
              <a:t>Identify costs and risks</a:t>
            </a:r>
          </a:p>
          <a:p>
            <a:pPr marL="914400" lvl="1" indent="-514350" eaLnBrk="1" hangingPunct="1">
              <a:lnSpc>
                <a:spcPct val="80000"/>
              </a:lnSpc>
            </a:pPr>
            <a:r>
              <a:rPr lang="en-US" altLang="fr-FR" sz="2000" dirty="0" smtClean="0"/>
              <a:t>Estimation of the costs the firm will incur to see the project through to completion</a:t>
            </a:r>
          </a:p>
          <a:p>
            <a:pPr marL="914400" lvl="1" indent="-514350" eaLnBrk="1" hangingPunct="1">
              <a:lnSpc>
                <a:spcPct val="80000"/>
              </a:lnSpc>
            </a:pPr>
            <a:r>
              <a:rPr lang="en-US" altLang="fr-FR" sz="2000" dirty="0" smtClean="0"/>
              <a:t>Estimation of the degree of uncertainty and risk surrounding successful completion</a:t>
            </a:r>
          </a:p>
          <a:p>
            <a:pPr marL="914400" lvl="1" indent="-514350" eaLnBrk="1" hangingPunct="1">
              <a:lnSpc>
                <a:spcPct val="80000"/>
              </a:lnSpc>
            </a:pPr>
            <a:endParaRPr lang="en-US" altLang="fr-FR" sz="2000" dirty="0" smtClean="0"/>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fr-FR" smtClean="0"/>
              <a:t>Benefits Categories</a:t>
            </a:r>
          </a:p>
        </p:txBody>
      </p:sp>
      <p:sp>
        <p:nvSpPr>
          <p:cNvPr id="3" name="Content Placeholder 2"/>
          <p:cNvSpPr>
            <a:spLocks noGrp="1"/>
          </p:cNvSpPr>
          <p:nvPr>
            <p:ph idx="1"/>
          </p:nvPr>
        </p:nvSpPr>
        <p:spPr/>
        <p:txBody>
          <a:bodyPr>
            <a:normAutofit/>
          </a:bodyPr>
          <a:lstStyle/>
          <a:p>
            <a:pPr eaLnBrk="1" hangingPunct="1">
              <a:lnSpc>
                <a:spcPct val="80000"/>
              </a:lnSpc>
            </a:pPr>
            <a:r>
              <a:rPr lang="en-US" altLang="fr-FR" sz="2500" b="1" dirty="0" smtClean="0"/>
              <a:t>Financial Benefits</a:t>
            </a:r>
            <a:r>
              <a:rPr lang="en-US" altLang="fr-FR" sz="2500" dirty="0" smtClean="0"/>
              <a:t>: Computed by applying cost/price metrics or other recognized financial formula to measure the benefit.</a:t>
            </a:r>
          </a:p>
          <a:p>
            <a:pPr eaLnBrk="1" hangingPunct="1">
              <a:lnSpc>
                <a:spcPct val="80000"/>
              </a:lnSpc>
            </a:pPr>
            <a:endParaRPr lang="en-US" altLang="fr-FR" sz="2500" dirty="0" smtClean="0"/>
          </a:p>
          <a:p>
            <a:pPr eaLnBrk="1" hangingPunct="1">
              <a:lnSpc>
                <a:spcPct val="80000"/>
              </a:lnSpc>
            </a:pPr>
            <a:r>
              <a:rPr lang="en-US" altLang="fr-FR" sz="2500" b="1" dirty="0" smtClean="0"/>
              <a:t>Quantifiable Benefits</a:t>
            </a:r>
            <a:r>
              <a:rPr lang="en-US" altLang="fr-FR" sz="2500" dirty="0" smtClean="0"/>
              <a:t>: Computed by gathering metrics, expressed in number form, that provide evidence of change univocally attributable to the project. </a:t>
            </a:r>
          </a:p>
          <a:p>
            <a:pPr marL="0" indent="0" eaLnBrk="1" hangingPunct="1">
              <a:lnSpc>
                <a:spcPct val="80000"/>
              </a:lnSpc>
              <a:buNone/>
            </a:pPr>
            <a:r>
              <a:rPr lang="en-US" altLang="fr-FR" sz="2500" dirty="0" smtClean="0"/>
              <a:t> </a:t>
            </a:r>
          </a:p>
          <a:p>
            <a:pPr eaLnBrk="1" hangingPunct="1">
              <a:lnSpc>
                <a:spcPct val="80000"/>
              </a:lnSpc>
            </a:pPr>
            <a:r>
              <a:rPr lang="en-US" altLang="fr-FR" sz="2500" b="1" dirty="0" smtClean="0"/>
              <a:t>Measurable Benefits</a:t>
            </a:r>
            <a:r>
              <a:rPr lang="en-US" altLang="fr-FR" sz="2500" dirty="0" smtClean="0"/>
              <a:t>: A measure is available to monitor a given benefit, but changes in such metrics cannot be univocally tied to the project. </a:t>
            </a:r>
          </a:p>
          <a:p>
            <a:pPr eaLnBrk="1" hangingPunct="1">
              <a:lnSpc>
                <a:spcPct val="80000"/>
              </a:lnSpc>
            </a:pPr>
            <a:endParaRPr lang="en-US" altLang="fr-FR" sz="2500" dirty="0" smtClean="0"/>
          </a:p>
          <a:p>
            <a:pPr eaLnBrk="1" hangingPunct="1">
              <a:lnSpc>
                <a:spcPct val="80000"/>
              </a:lnSpc>
            </a:pPr>
            <a:r>
              <a:rPr lang="en-US" altLang="fr-FR" sz="2500" b="1" dirty="0" smtClean="0"/>
              <a:t>Observable Benefits</a:t>
            </a:r>
            <a:r>
              <a:rPr lang="en-US" altLang="fr-FR" sz="2500" dirty="0" smtClean="0"/>
              <a:t>: There exist agreed upon criteria, albeit not quantifiable, to evaluate the impact of the project on this class of benefits</a:t>
            </a:r>
          </a:p>
          <a:p>
            <a:pPr eaLnBrk="1" hangingPunct="1">
              <a:lnSpc>
                <a:spcPct val="80000"/>
              </a:lnSpc>
            </a:pPr>
            <a:endParaRPr lang="en-US" altLang="fr-FR" sz="2500" dirty="0" smtClean="0"/>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fr-FR" smtClean="0"/>
              <a:t>Identifying Project Costs</a:t>
            </a:r>
          </a:p>
        </p:txBody>
      </p:sp>
      <p:sp>
        <p:nvSpPr>
          <p:cNvPr id="63491" name="Rectangle 3"/>
          <p:cNvSpPr>
            <a:spLocks noGrp="1" noChangeArrowheads="1"/>
          </p:cNvSpPr>
          <p:nvPr>
            <p:ph idx="1"/>
          </p:nvPr>
        </p:nvSpPr>
        <p:spPr>
          <a:xfrm>
            <a:off x="107504" y="1447800"/>
            <a:ext cx="8856984" cy="5221560"/>
          </a:xfrm>
        </p:spPr>
        <p:txBody>
          <a:bodyPr>
            <a:normAutofit lnSpcReduction="10000"/>
          </a:bodyPr>
          <a:lstStyle/>
          <a:p>
            <a:pPr eaLnBrk="1" hangingPunct="1">
              <a:lnSpc>
                <a:spcPct val="80000"/>
              </a:lnSpc>
            </a:pPr>
            <a:r>
              <a:rPr lang="en-US" altLang="fr-FR" sz="3000" dirty="0" smtClean="0"/>
              <a:t>TCO is a financial estimate designed to explicitly recognize the full life cycle costs of IT assets</a:t>
            </a:r>
          </a:p>
          <a:p>
            <a:pPr eaLnBrk="1" hangingPunct="1">
              <a:lnSpc>
                <a:spcPct val="80000"/>
              </a:lnSpc>
            </a:pPr>
            <a:endParaRPr lang="en-US" altLang="fr-FR" sz="3000" dirty="0" smtClean="0"/>
          </a:p>
          <a:p>
            <a:pPr eaLnBrk="1" hangingPunct="1">
              <a:lnSpc>
                <a:spcPct val="80000"/>
              </a:lnSpc>
            </a:pPr>
            <a:r>
              <a:rPr lang="en-US" altLang="fr-FR" sz="3000" dirty="0" smtClean="0"/>
              <a:t>Requires significant estimation</a:t>
            </a:r>
          </a:p>
          <a:p>
            <a:pPr eaLnBrk="1" hangingPunct="1">
              <a:lnSpc>
                <a:spcPct val="80000"/>
              </a:lnSpc>
            </a:pPr>
            <a:endParaRPr lang="en-US" altLang="fr-FR" sz="3000" dirty="0" smtClean="0"/>
          </a:p>
          <a:p>
            <a:pPr eaLnBrk="1" hangingPunct="1">
              <a:lnSpc>
                <a:spcPct val="80000"/>
              </a:lnSpc>
            </a:pPr>
            <a:r>
              <a:rPr lang="en-US" altLang="fr-FR" sz="3000" dirty="0" smtClean="0"/>
              <a:t>Includes assumptions about future events</a:t>
            </a:r>
          </a:p>
          <a:p>
            <a:pPr eaLnBrk="1" hangingPunct="1">
              <a:lnSpc>
                <a:spcPct val="80000"/>
              </a:lnSpc>
            </a:pPr>
            <a:endParaRPr lang="en-US" altLang="fr-FR" sz="3000" dirty="0" smtClean="0"/>
          </a:p>
          <a:p>
            <a:pPr eaLnBrk="1" hangingPunct="1">
              <a:lnSpc>
                <a:spcPct val="80000"/>
              </a:lnSpc>
            </a:pPr>
            <a:r>
              <a:rPr lang="en-US" altLang="fr-FR" sz="3000" dirty="0" smtClean="0"/>
              <a:t>An important variable to consider when funding IT and making budgeting decisions</a:t>
            </a:r>
          </a:p>
          <a:p>
            <a:pPr eaLnBrk="1" hangingPunct="1">
              <a:lnSpc>
                <a:spcPct val="80000"/>
              </a:lnSpc>
            </a:pPr>
            <a:endParaRPr lang="en-US" altLang="fr-FR" sz="3000" dirty="0" smtClean="0"/>
          </a:p>
          <a:p>
            <a:pPr eaLnBrk="1" hangingPunct="1">
              <a:lnSpc>
                <a:spcPct val="80000"/>
              </a:lnSpc>
            </a:pPr>
            <a:r>
              <a:rPr lang="en-US" altLang="fr-FR" sz="3000" dirty="0" smtClean="0"/>
              <a:t>Project costs will include all technology development expenses, licensing fees, training, and change management initiatives</a:t>
            </a:r>
          </a:p>
          <a:p>
            <a:pPr eaLnBrk="1" hangingPunct="1">
              <a:lnSpc>
                <a:spcPct val="80000"/>
              </a:lnSpc>
            </a:pPr>
            <a:endParaRPr lang="en-US" altLang="fr-FR" sz="3000" dirty="0" smtClean="0"/>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fr-FR" smtClean="0"/>
              <a:t>TCO</a:t>
            </a:r>
          </a:p>
        </p:txBody>
      </p:sp>
      <p:pic>
        <p:nvPicPr>
          <p:cNvPr id="3686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524000" y="1371600"/>
            <a:ext cx="6488723" cy="4800600"/>
          </a:xfrm>
        </p:spPr>
      </p:pic>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altLang="fr-FR" smtClean="0"/>
              <a:t>Identifying Project Risks</a:t>
            </a:r>
          </a:p>
        </p:txBody>
      </p:sp>
      <p:sp>
        <p:nvSpPr>
          <p:cNvPr id="37892" name="Rectangle 3"/>
          <p:cNvSpPr>
            <a:spLocks noGrp="1" noChangeArrowheads="1"/>
          </p:cNvSpPr>
          <p:nvPr>
            <p:ph idx="1"/>
          </p:nvPr>
        </p:nvSpPr>
        <p:spPr>
          <a:xfrm>
            <a:off x="457200" y="1600200"/>
            <a:ext cx="8229600" cy="4876800"/>
          </a:xfrm>
        </p:spPr>
        <p:txBody>
          <a:bodyPr/>
          <a:lstStyle/>
          <a:p>
            <a:pPr eaLnBrk="1" hangingPunct="1">
              <a:lnSpc>
                <a:spcPct val="90000"/>
              </a:lnSpc>
            </a:pPr>
            <a:r>
              <a:rPr lang="en-US" altLang="fr-FR" smtClean="0"/>
              <a:t>The risks associated with an initiative can vary widely based on:</a:t>
            </a:r>
          </a:p>
          <a:p>
            <a:pPr lvl="1" eaLnBrk="1" hangingPunct="1">
              <a:lnSpc>
                <a:spcPct val="90000"/>
              </a:lnSpc>
            </a:pPr>
            <a:r>
              <a:rPr lang="en-US" altLang="fr-FR" b="1" smtClean="0"/>
              <a:t>Project Size</a:t>
            </a:r>
            <a:r>
              <a:rPr lang="en-US" altLang="fr-FR" smtClean="0"/>
              <a:t>: The estimated monetary investment</a:t>
            </a:r>
          </a:p>
          <a:p>
            <a:pPr lvl="2" eaLnBrk="1" hangingPunct="1">
              <a:lnSpc>
                <a:spcPct val="90000"/>
              </a:lnSpc>
            </a:pPr>
            <a:r>
              <a:rPr lang="en-US" altLang="fr-FR" smtClean="0"/>
              <a:t>Focus should be on relative size</a:t>
            </a:r>
          </a:p>
          <a:p>
            <a:pPr lvl="1" eaLnBrk="1" hangingPunct="1">
              <a:lnSpc>
                <a:spcPct val="90000"/>
              </a:lnSpc>
            </a:pPr>
            <a:r>
              <a:rPr lang="en-US" altLang="fr-FR" b="1" smtClean="0"/>
              <a:t>Experience with Technology:</a:t>
            </a:r>
            <a:r>
              <a:rPr lang="en-US" altLang="fr-FR" smtClean="0"/>
              <a:t> The degree of experience a firm has with technology</a:t>
            </a:r>
          </a:p>
          <a:p>
            <a:pPr lvl="2" eaLnBrk="1" hangingPunct="1">
              <a:lnSpc>
                <a:spcPct val="90000"/>
              </a:lnSpc>
            </a:pPr>
            <a:r>
              <a:rPr lang="en-US" altLang="fr-FR" smtClean="0"/>
              <a:t>Working with new and unproven technologies carries more risk</a:t>
            </a:r>
          </a:p>
          <a:p>
            <a:pPr lvl="1" eaLnBrk="1" hangingPunct="1">
              <a:lnSpc>
                <a:spcPct val="90000"/>
              </a:lnSpc>
            </a:pPr>
            <a:r>
              <a:rPr lang="en-US" altLang="fr-FR" b="1" smtClean="0"/>
              <a:t>Organizational Change: </a:t>
            </a:r>
            <a:r>
              <a:rPr lang="en-US" altLang="fr-FR" smtClean="0"/>
              <a:t>The degree of organizational change the project requires</a:t>
            </a:r>
            <a:endParaRPr lang="en-US" altLang="fr-FR" b="1" smtClean="0"/>
          </a:p>
        </p:txBody>
      </p:sp>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fr-FR" smtClean="0"/>
              <a:t>Portfolio Management</a:t>
            </a:r>
          </a:p>
        </p:txBody>
      </p:sp>
      <p:sp>
        <p:nvSpPr>
          <p:cNvPr id="79875" name="Rectangle 3"/>
          <p:cNvSpPr>
            <a:spLocks noGrp="1" noChangeArrowheads="1"/>
          </p:cNvSpPr>
          <p:nvPr>
            <p:ph sz="half" idx="1"/>
          </p:nvPr>
        </p:nvSpPr>
        <p:spPr/>
        <p:txBody>
          <a:bodyPr>
            <a:normAutofit/>
          </a:bodyPr>
          <a:lstStyle/>
          <a:p>
            <a:pPr marL="0" indent="0" eaLnBrk="1" hangingPunct="1">
              <a:buNone/>
            </a:pPr>
            <a:r>
              <a:rPr lang="en-US" altLang="fr-FR" sz="2600" b="1" dirty="0" smtClean="0"/>
              <a:t>Portfolio Management</a:t>
            </a:r>
          </a:p>
          <a:p>
            <a:pPr lvl="1" eaLnBrk="1" hangingPunct="1"/>
            <a:r>
              <a:rPr lang="en-US" altLang="fr-FR" sz="2200" dirty="0" smtClean="0"/>
              <a:t>The leadership must determine the appropriate level of </a:t>
            </a:r>
            <a:r>
              <a:rPr lang="en-US" altLang="fr-FR" sz="2200" i="1" dirty="0" smtClean="0"/>
              <a:t>aggregate risks</a:t>
            </a:r>
            <a:r>
              <a:rPr lang="en-US" altLang="fr-FR" sz="2200" dirty="0" smtClean="0"/>
              <a:t> the organization will accept</a:t>
            </a:r>
          </a:p>
          <a:p>
            <a:pPr lvl="1" eaLnBrk="1" hangingPunct="1"/>
            <a:r>
              <a:rPr lang="en-US" altLang="fr-FR" sz="2200" dirty="0" smtClean="0"/>
              <a:t>Uses individual project risk profiles</a:t>
            </a:r>
          </a:p>
          <a:p>
            <a:pPr lvl="1" eaLnBrk="1" hangingPunct="1"/>
            <a:r>
              <a:rPr lang="en-US" altLang="fr-FR" sz="2200" dirty="0" smtClean="0"/>
              <a:t>Must be informed by the firms overall strategic information systems plan and vision</a:t>
            </a:r>
          </a:p>
          <a:p>
            <a:pPr lvl="1" eaLnBrk="1" hangingPunct="1"/>
            <a:endParaRPr lang="en-US" altLang="fr-FR" sz="2200" dirty="0" smtClean="0"/>
          </a:p>
        </p:txBody>
      </p:sp>
      <p:pic>
        <p:nvPicPr>
          <p:cNvPr id="38917" name="Content Placeholder 5"/>
          <p:cNvPicPr>
            <a:picLocks noGrp="1"/>
          </p:cNvPicPr>
          <p:nvPr>
            <p:ph sz="half" idx="2"/>
          </p:nvPr>
        </p:nvPicPr>
        <p:blipFill>
          <a:blip r:embed="rId3">
            <a:extLst>
              <a:ext uri="{28A0092B-C50C-407E-A947-70E740481C1C}">
                <a14:useLocalDpi xmlns:a14="http://schemas.microsoft.com/office/drawing/2010/main" val="0"/>
              </a:ext>
            </a:extLst>
          </a:blip>
          <a:stretch>
            <a:fillRect/>
          </a:stretch>
        </p:blipFill>
        <p:spPr>
          <a:xfrm>
            <a:off x="4357286" y="2438400"/>
            <a:ext cx="4739042" cy="2482624"/>
          </a:xfrm>
        </p:spPr>
      </p:pic>
      <p:sp>
        <p:nvSpPr>
          <p:cNvPr id="6" name="Rectangle 5"/>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p:cNvSpPr>
            <a:spLocks noGrp="1"/>
          </p:cNvSpPr>
          <p:nvPr>
            <p:ph type="title"/>
          </p:nvPr>
        </p:nvSpPr>
        <p:spPr/>
        <p:txBody>
          <a:bodyPr/>
          <a:lstStyle/>
          <a:p>
            <a:pPr eaLnBrk="1" hangingPunct="1"/>
            <a:r>
              <a:rPr lang="en-US" altLang="fr-FR" smtClean="0"/>
              <a:t>Sample Project Portfolio Profiles</a:t>
            </a:r>
          </a:p>
        </p:txBody>
      </p:sp>
      <p:pic>
        <p:nvPicPr>
          <p:cNvPr id="39940" name="Content Placeholder 7"/>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64394" y="2428081"/>
            <a:ext cx="7343775" cy="3009900"/>
          </a:xfrm>
        </p:spPr>
      </p:pic>
      <p:sp>
        <p:nvSpPr>
          <p:cNvPr id="5" name="Rectangle 4"/>
          <p:cNvSpPr>
            <a:spLocks noChangeArrowheads="1"/>
          </p:cNvSpPr>
          <p:nvPr/>
        </p:nvSpPr>
        <p:spPr bwMode="auto">
          <a:xfrm>
            <a:off x="4114800" y="-32143"/>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Budgeting</a:t>
            </a:r>
            <a:r>
              <a:rPr lang="fr-FR" sz="1000" dirty="0" smtClean="0">
                <a:solidFill>
                  <a:schemeClr val="accent3"/>
                </a:solidFill>
                <a:latin typeface="+mn-lt"/>
              </a:rPr>
              <a:t> and</a:t>
            </a:r>
          </a:p>
          <a:p>
            <a:pPr algn="ctr"/>
            <a:r>
              <a:rPr lang="fr-FR" sz="1000" dirty="0" err="1" smtClean="0">
                <a:solidFill>
                  <a:schemeClr val="accent3"/>
                </a:solidFill>
                <a:latin typeface="+mn-lt"/>
              </a:rPr>
              <a:t>Prioritization</a:t>
            </a:r>
            <a:endParaRPr lang="fr-FR" sz="1000" dirty="0">
              <a:solidFill>
                <a:schemeClr val="accent3"/>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hangingPunct="1"/>
            <a:r>
              <a:rPr lang="en-US" altLang="fr-FR" smtClean="0"/>
              <a:t>Outsourcing</a:t>
            </a:r>
          </a:p>
        </p:txBody>
      </p:sp>
      <p:sp>
        <p:nvSpPr>
          <p:cNvPr id="81923" name="Rectangle 3"/>
          <p:cNvSpPr>
            <a:spLocks noGrp="1" noChangeArrowheads="1"/>
          </p:cNvSpPr>
          <p:nvPr>
            <p:ph idx="1"/>
          </p:nvPr>
        </p:nvSpPr>
        <p:spPr>
          <a:xfrm>
            <a:off x="457200" y="1600200"/>
            <a:ext cx="8229600" cy="4800600"/>
          </a:xfrm>
        </p:spPr>
        <p:txBody>
          <a:bodyPr>
            <a:normAutofit fontScale="92500" lnSpcReduction="20000"/>
          </a:bodyPr>
          <a:lstStyle/>
          <a:p>
            <a:pPr eaLnBrk="1" hangingPunct="1">
              <a:defRPr/>
            </a:pPr>
            <a:r>
              <a:rPr lang="en-US" sz="2800" dirty="0" smtClean="0"/>
              <a:t>Used </a:t>
            </a:r>
            <a:r>
              <a:rPr lang="en-US" sz="2800" dirty="0"/>
              <a:t>as a means of funding information systems operations by engaging outside </a:t>
            </a:r>
            <a:r>
              <a:rPr lang="en-US" sz="2800" dirty="0" smtClean="0"/>
              <a:t>providers</a:t>
            </a:r>
          </a:p>
          <a:p>
            <a:pPr eaLnBrk="1" hangingPunct="1">
              <a:defRPr/>
            </a:pPr>
            <a:r>
              <a:rPr lang="en-US" sz="2800" dirty="0" smtClean="0"/>
              <a:t>Outsourcing </a:t>
            </a:r>
            <a:r>
              <a:rPr lang="en-US" sz="2800" dirty="0"/>
              <a:t>is the process of acquiring products or services that used to be created internally by the organization, from an outside </a:t>
            </a:r>
            <a:r>
              <a:rPr lang="en-US" sz="2800" dirty="0" smtClean="0"/>
              <a:t>provider</a:t>
            </a:r>
          </a:p>
          <a:p>
            <a:pPr eaLnBrk="1" hangingPunct="1">
              <a:defRPr/>
            </a:pPr>
            <a:r>
              <a:rPr lang="en-US" sz="2800" dirty="0" smtClean="0"/>
              <a:t>Information </a:t>
            </a:r>
            <a:r>
              <a:rPr lang="en-US" sz="2800" dirty="0"/>
              <a:t>systems outsourcing is the process of contracting with an outside firm to obtain information systems </a:t>
            </a:r>
            <a:r>
              <a:rPr lang="en-US" sz="2800" dirty="0" smtClean="0"/>
              <a:t>services</a:t>
            </a:r>
          </a:p>
          <a:p>
            <a:pPr eaLnBrk="1" hangingPunct="1">
              <a:defRPr/>
            </a:pPr>
            <a:r>
              <a:rPr lang="en-US" sz="2800" dirty="0" smtClean="0"/>
              <a:t>Such </a:t>
            </a:r>
            <a:r>
              <a:rPr lang="en-US" sz="2800" dirty="0"/>
              <a:t>services can range from automation of specific processes (e.g., payroll), to management of specific assets (e.g., data center), to development of new applications, to outright management of the IS function as a whole (i.e., full outsourcing</a:t>
            </a:r>
            <a:r>
              <a:rPr lang="en-US" sz="2800" dirty="0" smtClean="0"/>
              <a:t>)</a:t>
            </a:r>
          </a:p>
        </p:txBody>
      </p:sp>
      <p:sp>
        <p:nvSpPr>
          <p:cNvPr id="5" name="Rectangle 4"/>
          <p:cNvSpPr>
            <a:spLocks noChangeArrowheads="1"/>
          </p:cNvSpPr>
          <p:nvPr/>
        </p:nvSpPr>
        <p:spPr bwMode="auto">
          <a:xfrm>
            <a:off x="51816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Outsourcing</a:t>
            </a:r>
            <a:endParaRPr lang="fr-FR" sz="1000" dirty="0">
              <a:solidFill>
                <a:schemeClr val="accent3"/>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altLang="fr-FR" smtClean="0"/>
              <a:t>Outsourcing Drivers</a:t>
            </a:r>
          </a:p>
        </p:txBody>
      </p:sp>
      <p:sp>
        <p:nvSpPr>
          <p:cNvPr id="83971" name="Rectangle 3"/>
          <p:cNvSpPr>
            <a:spLocks noGrp="1" noChangeArrowheads="1"/>
          </p:cNvSpPr>
          <p:nvPr>
            <p:ph idx="1"/>
          </p:nvPr>
        </p:nvSpPr>
        <p:spPr/>
        <p:txBody>
          <a:bodyPr>
            <a:normAutofit/>
          </a:bodyPr>
          <a:lstStyle/>
          <a:p>
            <a:pPr eaLnBrk="1" hangingPunct="1">
              <a:lnSpc>
                <a:spcPct val="80000"/>
              </a:lnSpc>
            </a:pPr>
            <a:r>
              <a:rPr lang="en-US" altLang="fr-FR" sz="2500" b="1" smtClean="0"/>
              <a:t>Reduce cost</a:t>
            </a:r>
            <a:r>
              <a:rPr lang="en-US" altLang="fr-FR" sz="2500" smtClean="0"/>
              <a:t>: Capitalize on the provider’s ability to create economies of scale</a:t>
            </a:r>
          </a:p>
          <a:p>
            <a:pPr eaLnBrk="1" hangingPunct="1">
              <a:lnSpc>
                <a:spcPct val="80000"/>
              </a:lnSpc>
            </a:pPr>
            <a:r>
              <a:rPr lang="en-US" altLang="fr-FR" sz="2500" b="1" smtClean="0"/>
              <a:t>Access to superior talent: </a:t>
            </a:r>
            <a:r>
              <a:rPr lang="en-US" altLang="fr-FR" sz="2500" smtClean="0"/>
              <a:t>IT service providers have access to top IT talent and Information Systems management expertise</a:t>
            </a:r>
          </a:p>
          <a:p>
            <a:pPr eaLnBrk="1" hangingPunct="1">
              <a:lnSpc>
                <a:spcPct val="80000"/>
              </a:lnSpc>
            </a:pPr>
            <a:r>
              <a:rPr lang="en-US" altLang="fr-FR" sz="2500" b="1" smtClean="0"/>
              <a:t>Improve control</a:t>
            </a:r>
            <a:r>
              <a:rPr lang="en-US" altLang="fr-FR" sz="2500" smtClean="0"/>
              <a:t>: To reclaim control over inefficient IT function service</a:t>
            </a:r>
          </a:p>
          <a:p>
            <a:pPr eaLnBrk="1" hangingPunct="1">
              <a:lnSpc>
                <a:spcPct val="80000"/>
              </a:lnSpc>
            </a:pPr>
            <a:r>
              <a:rPr lang="en-US" altLang="fr-FR" sz="2500" b="1" smtClean="0"/>
              <a:t>Improve strategic focus:</a:t>
            </a:r>
            <a:r>
              <a:rPr lang="en-US" altLang="fr-FR" sz="2500" smtClean="0"/>
              <a:t> Eliminates the IS function to free resources and focus on “core competences”</a:t>
            </a:r>
          </a:p>
          <a:p>
            <a:pPr eaLnBrk="1" hangingPunct="1">
              <a:lnSpc>
                <a:spcPct val="80000"/>
              </a:lnSpc>
            </a:pPr>
            <a:r>
              <a:rPr lang="en-US" altLang="fr-FR" sz="2500" b="1" smtClean="0"/>
              <a:t>Financial appeal:</a:t>
            </a:r>
            <a:r>
              <a:rPr lang="en-US" altLang="fr-FR" sz="2500" smtClean="0"/>
              <a:t> Some tangible and intangible IT infrastructure assets may be liquidated to strengthen the balance sheet</a:t>
            </a:r>
            <a:endParaRPr lang="en-US" altLang="fr-FR" sz="2500" b="1" smtClean="0"/>
          </a:p>
        </p:txBody>
      </p:sp>
      <p:sp>
        <p:nvSpPr>
          <p:cNvPr id="5" name="Rectangle 4"/>
          <p:cNvSpPr>
            <a:spLocks noChangeArrowheads="1"/>
          </p:cNvSpPr>
          <p:nvPr/>
        </p:nvSpPr>
        <p:spPr bwMode="auto">
          <a:xfrm>
            <a:off x="51816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Outsourcing</a:t>
            </a:r>
            <a:endParaRPr lang="fr-FR" sz="1000" dirty="0">
              <a:solidFill>
                <a:schemeClr val="accent3"/>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fr-FR" smtClean="0"/>
              <a:t>Learning Objectives</a:t>
            </a:r>
          </a:p>
        </p:txBody>
      </p:sp>
      <p:sp>
        <p:nvSpPr>
          <p:cNvPr id="16388" name="Rectangle 3"/>
          <p:cNvSpPr>
            <a:spLocks noGrp="1" noChangeArrowheads="1"/>
          </p:cNvSpPr>
          <p:nvPr>
            <p:ph idx="1"/>
          </p:nvPr>
        </p:nvSpPr>
        <p:spPr>
          <a:xfrm>
            <a:off x="457200" y="1752600"/>
            <a:ext cx="8229600" cy="4724400"/>
          </a:xfrm>
        </p:spPr>
        <p:txBody>
          <a:bodyPr>
            <a:normAutofit lnSpcReduction="10000"/>
          </a:bodyPr>
          <a:lstStyle/>
          <a:p>
            <a:pPr eaLnBrk="1" hangingPunct="1">
              <a:buFont typeface="Arial" charset="0"/>
              <a:buAutoNum type="arabicPeriod"/>
            </a:pPr>
            <a:r>
              <a:rPr lang="en-US" altLang="fr-FR" sz="1800" smtClean="0"/>
              <a:t>To understand the relationship between strategic information systems planning and the yearly budgeting and prioritization process.</a:t>
            </a:r>
          </a:p>
          <a:p>
            <a:pPr eaLnBrk="1" hangingPunct="1">
              <a:buFont typeface="Arial" charset="0"/>
              <a:buAutoNum type="arabicPeriod"/>
            </a:pPr>
            <a:r>
              <a:rPr lang="en-US" altLang="fr-FR" sz="1800" smtClean="0"/>
              <a:t>To be able to articulate the role that general and functional managers play in the yearly budgeting and prioritization process.</a:t>
            </a:r>
          </a:p>
          <a:p>
            <a:pPr eaLnBrk="1" hangingPunct="1">
              <a:buFont typeface="Arial" charset="0"/>
              <a:buAutoNum type="arabicPeriod"/>
            </a:pPr>
            <a:r>
              <a:rPr lang="en-US" altLang="fr-FR" sz="1800" smtClean="0"/>
              <a:t>To define, comprehend, and use the appropriate vocabulary, including concepts such as total cost of ownership (TCO), business case, and steering committee.</a:t>
            </a:r>
          </a:p>
          <a:p>
            <a:pPr eaLnBrk="1" hangingPunct="1">
              <a:buFont typeface="Arial" charset="0"/>
              <a:buAutoNum type="arabicPeriod"/>
            </a:pPr>
            <a:r>
              <a:rPr lang="en-US" altLang="fr-FR" sz="1800" smtClean="0"/>
              <a:t>To evaluate the three main funding methods used by modern organizations: chargeback, allocation, and overhead. You will also learn their respective advantages and disadvantages.</a:t>
            </a:r>
          </a:p>
          <a:p>
            <a:pPr eaLnBrk="1" hangingPunct="1">
              <a:buFont typeface="Arial" charset="0"/>
              <a:buAutoNum type="arabicPeriod"/>
            </a:pPr>
            <a:r>
              <a:rPr lang="en-US" altLang="fr-FR" sz="1800" smtClean="0"/>
              <a:t>To understand the yearly budgeting and prioritization project, and be able to evaluate individual and portfolio risks of information systems projects.</a:t>
            </a:r>
          </a:p>
          <a:p>
            <a:pPr eaLnBrk="1" hangingPunct="1">
              <a:buFont typeface="Arial" charset="0"/>
              <a:buAutoNum type="arabicPeriod"/>
            </a:pPr>
            <a:r>
              <a:rPr lang="en-US" altLang="fr-FR" sz="1800" smtClean="0"/>
              <a:t>To define the terms </a:t>
            </a:r>
            <a:r>
              <a:rPr lang="en-US" altLang="fr-FR" sz="1800" i="1" smtClean="0"/>
              <a:t>outsourcing</a:t>
            </a:r>
            <a:r>
              <a:rPr lang="en-US" altLang="fr-FR" sz="1800" smtClean="0"/>
              <a:t> and </a:t>
            </a:r>
            <a:r>
              <a:rPr lang="en-US" altLang="fr-FR" sz="1800" i="1" smtClean="0"/>
              <a:t>offshoring</a:t>
            </a:r>
            <a:r>
              <a:rPr lang="en-US" altLang="fr-FR" sz="1800" smtClean="0"/>
              <a:t>, and identify the primary drivers of this enduring trend. You will also be able to articulate the principal risks of outsourcing and offer some general guidelines with respect to the outsourcing decision.</a:t>
            </a:r>
          </a:p>
        </p:txBody>
      </p:sp>
      <p:sp>
        <p:nvSpPr>
          <p:cNvPr id="5" name="Rectangle 4"/>
          <p:cNvSpPr>
            <a:spLocks noChangeArrowheads="1"/>
          </p:cNvSpPr>
          <p:nvPr/>
        </p:nvSpPr>
        <p:spPr bwMode="auto">
          <a:xfrm>
            <a:off x="899592" y="-27320"/>
            <a:ext cx="1081087" cy="576000"/>
          </a:xfrm>
          <a:prstGeom prst="rect">
            <a:avLst/>
          </a:prstGeom>
          <a:solidFill>
            <a:schemeClr val="bg2"/>
          </a:solidFill>
          <a:ln w="9525">
            <a:noFill/>
            <a:miter lim="800000"/>
            <a:headEnd/>
            <a:tailEnd/>
          </a:ln>
          <a:effectLst/>
        </p:spPr>
        <p:txBody>
          <a:bodyPr wrap="none" anchor="ctr">
            <a:normAutofit/>
          </a:bodyPr>
          <a:lstStyle/>
          <a:p>
            <a:pPr algn="ctr"/>
            <a:r>
              <a:rPr lang="fr-FR" sz="1000" dirty="0" smtClean="0">
                <a:solidFill>
                  <a:schemeClr val="accent3"/>
                </a:solidFill>
                <a:latin typeface="+mn-lt"/>
              </a:rPr>
              <a:t>Introduction</a:t>
            </a:r>
            <a:endParaRPr lang="fr-FR" sz="1000" dirty="0">
              <a:solidFill>
                <a:schemeClr val="accent3"/>
              </a:solidFill>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381000" y="228600"/>
            <a:ext cx="8229600" cy="1143000"/>
          </a:xfrm>
        </p:spPr>
        <p:txBody>
          <a:bodyPr/>
          <a:lstStyle/>
          <a:p>
            <a:pPr eaLnBrk="1" hangingPunct="1"/>
            <a:r>
              <a:rPr lang="en-US" altLang="fr-FR" smtClean="0"/>
              <a:t>Risks of Outsourcing</a:t>
            </a:r>
          </a:p>
        </p:txBody>
      </p:sp>
      <p:sp>
        <p:nvSpPr>
          <p:cNvPr id="86019" name="Rectangle 3"/>
          <p:cNvSpPr>
            <a:spLocks noGrp="1" noChangeArrowheads="1"/>
          </p:cNvSpPr>
          <p:nvPr>
            <p:ph idx="1"/>
          </p:nvPr>
        </p:nvSpPr>
        <p:spPr>
          <a:xfrm>
            <a:off x="457200" y="1600200"/>
            <a:ext cx="8229600" cy="4876800"/>
          </a:xfrm>
        </p:spPr>
        <p:txBody>
          <a:bodyPr>
            <a:normAutofit/>
          </a:bodyPr>
          <a:lstStyle/>
          <a:p>
            <a:pPr eaLnBrk="1" hangingPunct="1">
              <a:lnSpc>
                <a:spcPct val="70000"/>
              </a:lnSpc>
            </a:pPr>
            <a:r>
              <a:rPr lang="en-US" altLang="fr-FR" sz="2500" b="1" smtClean="0"/>
              <a:t>The outsourcing paradox: </a:t>
            </a:r>
            <a:r>
              <a:rPr lang="en-US" altLang="fr-FR" sz="2500" smtClean="0"/>
              <a:t>Outsourcing does not guarantee performance, managerial involvement from the firm is still necessary</a:t>
            </a:r>
          </a:p>
          <a:p>
            <a:pPr eaLnBrk="1" hangingPunct="1">
              <a:lnSpc>
                <a:spcPct val="70000"/>
              </a:lnSpc>
            </a:pPr>
            <a:r>
              <a:rPr lang="en-US" altLang="fr-FR" sz="2500" b="1" smtClean="0"/>
              <a:t>The dark side of partnerships: </a:t>
            </a:r>
            <a:r>
              <a:rPr lang="en-US" altLang="fr-FR" sz="2500" smtClean="0"/>
              <a:t>Each partner has a responsibility to shareholders to maximize </a:t>
            </a:r>
            <a:r>
              <a:rPr lang="en-US" altLang="fr-FR" sz="2500" i="1" smtClean="0"/>
              <a:t>its own</a:t>
            </a:r>
            <a:r>
              <a:rPr lang="en-US" altLang="fr-FR" sz="2500" smtClean="0"/>
              <a:t> performance</a:t>
            </a:r>
          </a:p>
          <a:p>
            <a:pPr eaLnBrk="1" hangingPunct="1">
              <a:lnSpc>
                <a:spcPct val="70000"/>
              </a:lnSpc>
            </a:pPr>
            <a:r>
              <a:rPr lang="en-US" altLang="fr-FR" sz="2500" b="1" smtClean="0"/>
              <a:t>Changing requirements:</a:t>
            </a:r>
            <a:r>
              <a:rPr lang="en-US" altLang="fr-FR" sz="2500" smtClean="0"/>
              <a:t> Over a long period of time, technological and business changes will have an effect on the organization’s Information Systems needs</a:t>
            </a:r>
          </a:p>
          <a:p>
            <a:pPr eaLnBrk="1" hangingPunct="1">
              <a:lnSpc>
                <a:spcPct val="70000"/>
              </a:lnSpc>
            </a:pPr>
            <a:r>
              <a:rPr lang="en-US" altLang="fr-FR" sz="2500" b="1" smtClean="0"/>
              <a:t>Hidden coordination costs</a:t>
            </a:r>
            <a:r>
              <a:rPr lang="en-US" altLang="fr-FR" sz="2500" smtClean="0"/>
              <a:t> – There are many necessary and costly coordination efforts between the firm and provider</a:t>
            </a:r>
          </a:p>
          <a:p>
            <a:pPr eaLnBrk="1" hangingPunct="1">
              <a:lnSpc>
                <a:spcPct val="70000"/>
              </a:lnSpc>
            </a:pPr>
            <a:r>
              <a:rPr lang="en-US" altLang="fr-FR" sz="2500" b="1" smtClean="0"/>
              <a:t>Deceptive role of Information Systems</a:t>
            </a:r>
            <a:r>
              <a:rPr lang="en-US" altLang="fr-FR" sz="2500" smtClean="0"/>
              <a:t> – Many firms underestimate the critical role that information systems play as enablers of business success</a:t>
            </a:r>
            <a:endParaRPr lang="en-US" altLang="fr-FR" sz="2500" b="1" smtClean="0"/>
          </a:p>
          <a:p>
            <a:pPr eaLnBrk="1" hangingPunct="1">
              <a:lnSpc>
                <a:spcPct val="70000"/>
              </a:lnSpc>
            </a:pPr>
            <a:endParaRPr lang="en-US" altLang="fr-FR" sz="2500" smtClean="0"/>
          </a:p>
        </p:txBody>
      </p:sp>
      <p:sp>
        <p:nvSpPr>
          <p:cNvPr id="5" name="Rectangle 4"/>
          <p:cNvSpPr>
            <a:spLocks noChangeArrowheads="1"/>
          </p:cNvSpPr>
          <p:nvPr/>
        </p:nvSpPr>
        <p:spPr bwMode="auto">
          <a:xfrm>
            <a:off x="51816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Outsourcing</a:t>
            </a:r>
            <a:endParaRPr lang="fr-FR" sz="1000" dirty="0">
              <a:solidFill>
                <a:schemeClr val="accent3"/>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r>
              <a:rPr lang="en-US" altLang="fr-FR" smtClean="0"/>
              <a:t>Optimal Outsourcing Decisions</a:t>
            </a:r>
          </a:p>
        </p:txBody>
      </p:sp>
      <p:sp>
        <p:nvSpPr>
          <p:cNvPr id="44036" name="Rectangle 3"/>
          <p:cNvSpPr>
            <a:spLocks noGrp="1" noChangeArrowheads="1"/>
          </p:cNvSpPr>
          <p:nvPr>
            <p:ph idx="1"/>
          </p:nvPr>
        </p:nvSpPr>
        <p:spPr>
          <a:xfrm>
            <a:off x="457200" y="1600200"/>
            <a:ext cx="8229600" cy="4800600"/>
          </a:xfrm>
        </p:spPr>
        <p:txBody>
          <a:bodyPr/>
          <a:lstStyle/>
          <a:p>
            <a:pPr eaLnBrk="1" hangingPunct="1"/>
            <a:r>
              <a:rPr lang="en-US" altLang="fr-FR" dirty="0" smtClean="0"/>
              <a:t>Understand the current and future role of Information Systems in the firm</a:t>
            </a:r>
          </a:p>
          <a:p>
            <a:pPr eaLnBrk="1" hangingPunct="1"/>
            <a:endParaRPr lang="en-US" altLang="fr-FR" dirty="0" smtClean="0"/>
          </a:p>
          <a:p>
            <a:pPr eaLnBrk="1" hangingPunct="1"/>
            <a:r>
              <a:rPr lang="en-US" altLang="fr-FR" dirty="0" smtClean="0"/>
              <a:t>Most firms should rely on selective outsourcing arrangements</a:t>
            </a:r>
          </a:p>
          <a:p>
            <a:pPr eaLnBrk="1" hangingPunct="1"/>
            <a:endParaRPr lang="en-US" altLang="fr-FR" dirty="0" smtClean="0"/>
          </a:p>
          <a:p>
            <a:pPr eaLnBrk="1" hangingPunct="1"/>
            <a:r>
              <a:rPr lang="en-US" altLang="fr-FR" dirty="0" smtClean="0"/>
              <a:t>Maintain a core group of Information Systems specialists and a strong CIO function</a:t>
            </a:r>
          </a:p>
          <a:p>
            <a:pPr lvl="1" eaLnBrk="1" hangingPunct="1"/>
            <a:r>
              <a:rPr lang="en-US" altLang="fr-FR" dirty="0" smtClean="0"/>
              <a:t>It is critical to have a group of knowledgeable internal employees whose allegiance is to the organization</a:t>
            </a:r>
          </a:p>
        </p:txBody>
      </p:sp>
      <p:sp>
        <p:nvSpPr>
          <p:cNvPr id="5" name="Rectangle 4"/>
          <p:cNvSpPr>
            <a:spLocks noChangeArrowheads="1"/>
          </p:cNvSpPr>
          <p:nvPr/>
        </p:nvSpPr>
        <p:spPr bwMode="auto">
          <a:xfrm>
            <a:off x="51816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Outsourcing</a:t>
            </a:r>
            <a:endParaRPr lang="fr-FR" sz="1000" dirty="0">
              <a:solidFill>
                <a:schemeClr val="accent3"/>
              </a:solidFill>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fr-FR" smtClean="0"/>
              <a:t>Offshoring</a:t>
            </a:r>
          </a:p>
        </p:txBody>
      </p:sp>
      <p:sp>
        <p:nvSpPr>
          <p:cNvPr id="3" name="Content Placeholder 2"/>
          <p:cNvSpPr>
            <a:spLocks noGrp="1"/>
          </p:cNvSpPr>
          <p:nvPr>
            <p:ph idx="1"/>
          </p:nvPr>
        </p:nvSpPr>
        <p:spPr/>
        <p:txBody>
          <a:bodyPr>
            <a:normAutofit/>
          </a:bodyPr>
          <a:lstStyle/>
          <a:p>
            <a:pPr eaLnBrk="1" hangingPunct="1">
              <a:lnSpc>
                <a:spcPct val="80000"/>
              </a:lnSpc>
            </a:pPr>
            <a:r>
              <a:rPr lang="en-US" altLang="fr-FR" sz="2200" dirty="0" smtClean="0"/>
              <a:t>Offshoring, short for offshore outsourcing, is the process of engaging a foreign provider to supply the products or services the firm no longer intends to produce internally</a:t>
            </a:r>
          </a:p>
          <a:p>
            <a:pPr eaLnBrk="1" hangingPunct="1">
              <a:lnSpc>
                <a:spcPct val="80000"/>
              </a:lnSpc>
            </a:pPr>
            <a:endParaRPr lang="en-US" altLang="fr-FR" sz="2200" dirty="0" smtClean="0"/>
          </a:p>
          <a:p>
            <a:pPr eaLnBrk="1" hangingPunct="1">
              <a:lnSpc>
                <a:spcPct val="80000"/>
              </a:lnSpc>
            </a:pPr>
            <a:r>
              <a:rPr lang="en-US" altLang="fr-FR" sz="2200" dirty="0" smtClean="0"/>
              <a:t>Offshoring has received much impetus since the commercialization of the Internet, which significantly lessened the impact of geographical and time differences on the transaction of information-based services</a:t>
            </a:r>
          </a:p>
          <a:p>
            <a:pPr eaLnBrk="1" hangingPunct="1">
              <a:lnSpc>
                <a:spcPct val="80000"/>
              </a:lnSpc>
            </a:pPr>
            <a:endParaRPr lang="en-US" altLang="fr-FR" sz="2200" dirty="0" smtClean="0"/>
          </a:p>
          <a:p>
            <a:pPr eaLnBrk="1" hangingPunct="1">
              <a:lnSpc>
                <a:spcPct val="80000"/>
              </a:lnSpc>
            </a:pPr>
            <a:r>
              <a:rPr lang="en-US" altLang="fr-FR" sz="2200" dirty="0" smtClean="0"/>
              <a:t>Offshoring growth has been fueled by many of the same drivers of outsourcing, particularly cost and quality, with much of the business moving to India and China—countries that enjoy a significantly lower cost of living than the United States or Europe, and offer a seemingly endless pool of highly qualified IT talent</a:t>
            </a:r>
          </a:p>
          <a:p>
            <a:pPr eaLnBrk="1" hangingPunct="1">
              <a:lnSpc>
                <a:spcPct val="80000"/>
              </a:lnSpc>
            </a:pPr>
            <a:endParaRPr lang="en-US" altLang="fr-FR" sz="2200" dirty="0" smtClean="0"/>
          </a:p>
        </p:txBody>
      </p:sp>
      <p:sp>
        <p:nvSpPr>
          <p:cNvPr id="5" name="Rectangle 4"/>
          <p:cNvSpPr>
            <a:spLocks noChangeArrowheads="1"/>
          </p:cNvSpPr>
          <p:nvPr/>
        </p:nvSpPr>
        <p:spPr bwMode="auto">
          <a:xfrm>
            <a:off x="51816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Outsourcing</a:t>
            </a:r>
            <a:endParaRPr lang="fr-FR" sz="1000" dirty="0">
              <a:solidFill>
                <a:schemeClr val="accent3"/>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fr-FR" smtClean="0"/>
              <a:t>The Recap</a:t>
            </a:r>
          </a:p>
        </p:txBody>
      </p:sp>
      <p:sp>
        <p:nvSpPr>
          <p:cNvPr id="3" name="Content Placeholder 2"/>
          <p:cNvSpPr>
            <a:spLocks noGrp="1"/>
          </p:cNvSpPr>
          <p:nvPr>
            <p:ph idx="1"/>
          </p:nvPr>
        </p:nvSpPr>
        <p:spPr/>
        <p:txBody>
          <a:bodyPr>
            <a:normAutofit/>
          </a:bodyPr>
          <a:lstStyle/>
          <a:p>
            <a:pPr eaLnBrk="1" hangingPunct="1">
              <a:lnSpc>
                <a:spcPct val="80000"/>
              </a:lnSpc>
            </a:pPr>
            <a:r>
              <a:rPr lang="en-US" altLang="fr-FR" sz="2200" dirty="0" smtClean="0"/>
              <a:t>Total cost of ownership (TCO) is a financial estimate designed to explicitly recognize the life cycle cost of IT assets.</a:t>
            </a:r>
          </a:p>
          <a:p>
            <a:pPr eaLnBrk="1" hangingPunct="1">
              <a:lnSpc>
                <a:spcPct val="80000"/>
              </a:lnSpc>
            </a:pPr>
            <a:endParaRPr lang="en-US" altLang="fr-FR" sz="2200" dirty="0" smtClean="0"/>
          </a:p>
          <a:p>
            <a:pPr eaLnBrk="1" hangingPunct="1">
              <a:lnSpc>
                <a:spcPct val="80000"/>
              </a:lnSpc>
            </a:pPr>
            <a:r>
              <a:rPr lang="en-US" altLang="fr-FR" sz="2200" dirty="0" smtClean="0"/>
              <a:t>The costs of information systems and technology typically far exceed the cost of acquisition (e.g., selection, licensing, implementation), and include expenses that occur after the system is up and running but are necessary to maintain it in operation over its life span</a:t>
            </a:r>
          </a:p>
          <a:p>
            <a:pPr eaLnBrk="1" hangingPunct="1">
              <a:lnSpc>
                <a:spcPct val="80000"/>
              </a:lnSpc>
            </a:pPr>
            <a:endParaRPr lang="en-US" altLang="fr-FR" sz="2200" dirty="0" smtClean="0"/>
          </a:p>
          <a:p>
            <a:pPr eaLnBrk="1" hangingPunct="1">
              <a:lnSpc>
                <a:spcPct val="80000"/>
              </a:lnSpc>
            </a:pPr>
            <a:r>
              <a:rPr lang="en-US" altLang="fr-FR" sz="2200" dirty="0" smtClean="0"/>
              <a:t>The business case is the formal documentation used to garner support and win funding for the initiative. </a:t>
            </a:r>
          </a:p>
          <a:p>
            <a:pPr eaLnBrk="1" hangingPunct="1">
              <a:lnSpc>
                <a:spcPct val="80000"/>
              </a:lnSpc>
            </a:pPr>
            <a:endParaRPr lang="en-US" altLang="fr-FR" sz="2200" dirty="0" smtClean="0"/>
          </a:p>
          <a:p>
            <a:pPr eaLnBrk="1" hangingPunct="1">
              <a:lnSpc>
                <a:spcPct val="80000"/>
              </a:lnSpc>
            </a:pPr>
            <a:r>
              <a:rPr lang="en-US" altLang="fr-FR" sz="2200" dirty="0" smtClean="0"/>
              <a:t>Modern organizations use one of three approaches to the funding of information systems operations and projects: </a:t>
            </a:r>
          </a:p>
          <a:p>
            <a:pPr lvl="1" eaLnBrk="1" hangingPunct="1">
              <a:lnSpc>
                <a:spcPct val="80000"/>
              </a:lnSpc>
            </a:pPr>
            <a:r>
              <a:rPr lang="en-US" altLang="fr-FR" sz="2000" dirty="0" smtClean="0"/>
              <a:t>Chargeback</a:t>
            </a:r>
          </a:p>
          <a:p>
            <a:pPr lvl="1" eaLnBrk="1" hangingPunct="1">
              <a:lnSpc>
                <a:spcPct val="80000"/>
              </a:lnSpc>
            </a:pPr>
            <a:r>
              <a:rPr lang="en-US" altLang="fr-FR" sz="2000" dirty="0" smtClean="0"/>
              <a:t>Allocation</a:t>
            </a:r>
          </a:p>
          <a:p>
            <a:pPr lvl="1" eaLnBrk="1" hangingPunct="1">
              <a:lnSpc>
                <a:spcPct val="80000"/>
              </a:lnSpc>
            </a:pPr>
            <a:r>
              <a:rPr lang="en-US" altLang="fr-FR" sz="2000" dirty="0" smtClean="0"/>
              <a:t>Overhead </a:t>
            </a:r>
          </a:p>
          <a:p>
            <a:pPr eaLnBrk="1" hangingPunct="1">
              <a:lnSpc>
                <a:spcPct val="80000"/>
              </a:lnSpc>
            </a:pPr>
            <a:endParaRPr lang="en-US" altLang="fr-FR" sz="2200" dirty="0" smtClean="0"/>
          </a:p>
        </p:txBody>
      </p:sp>
      <p:sp>
        <p:nvSpPr>
          <p:cNvPr id="5" name="Rectangle 4"/>
          <p:cNvSpPr>
            <a:spLocks noChangeArrowheads="1"/>
          </p:cNvSpPr>
          <p:nvPr/>
        </p:nvSpPr>
        <p:spPr bwMode="auto">
          <a:xfrm>
            <a:off x="62484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Conclusions</a:t>
            </a:r>
            <a:endParaRPr lang="fr-FR" sz="1000" dirty="0">
              <a:solidFill>
                <a:schemeClr val="accent3"/>
              </a:solidFill>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fr-FR" smtClean="0"/>
              <a:t>The Recap</a:t>
            </a:r>
          </a:p>
        </p:txBody>
      </p:sp>
      <p:sp>
        <p:nvSpPr>
          <p:cNvPr id="3" name="Content Placeholder 2"/>
          <p:cNvSpPr>
            <a:spLocks noGrp="1"/>
          </p:cNvSpPr>
          <p:nvPr>
            <p:ph idx="1"/>
          </p:nvPr>
        </p:nvSpPr>
        <p:spPr/>
        <p:txBody>
          <a:bodyPr>
            <a:normAutofit lnSpcReduction="10000"/>
          </a:bodyPr>
          <a:lstStyle/>
          <a:p>
            <a:pPr eaLnBrk="1" hangingPunct="1">
              <a:lnSpc>
                <a:spcPct val="80000"/>
              </a:lnSpc>
            </a:pPr>
            <a:r>
              <a:rPr lang="en-US" altLang="fr-FR" sz="2000" dirty="0" smtClean="0"/>
              <a:t>The yearly budgeting process is the tool organizations use to assess future information systems requirements and prioritize funding</a:t>
            </a:r>
          </a:p>
          <a:p>
            <a:pPr eaLnBrk="1" hangingPunct="1">
              <a:lnSpc>
                <a:spcPct val="80000"/>
              </a:lnSpc>
            </a:pPr>
            <a:endParaRPr lang="en-US" altLang="fr-FR" sz="2000" dirty="0" smtClean="0"/>
          </a:p>
          <a:p>
            <a:pPr eaLnBrk="1" hangingPunct="1">
              <a:lnSpc>
                <a:spcPct val="80000"/>
              </a:lnSpc>
            </a:pPr>
            <a:r>
              <a:rPr lang="en-US" altLang="fr-FR" sz="2000" dirty="0" smtClean="0"/>
              <a:t>The budgeting process enables the firm to encourage and enforce specific behaviors and to allocate information systems decision rights and control</a:t>
            </a:r>
          </a:p>
          <a:p>
            <a:pPr eaLnBrk="1" hangingPunct="1">
              <a:lnSpc>
                <a:spcPct val="80000"/>
              </a:lnSpc>
            </a:pPr>
            <a:endParaRPr lang="en-US" altLang="fr-FR" sz="2000" dirty="0" smtClean="0"/>
          </a:p>
          <a:p>
            <a:pPr eaLnBrk="1" hangingPunct="1">
              <a:lnSpc>
                <a:spcPct val="80000"/>
              </a:lnSpc>
            </a:pPr>
            <a:r>
              <a:rPr lang="en-US" altLang="fr-FR" sz="2000" dirty="0" smtClean="0"/>
              <a:t>During the budgeting process the firm has an opportunity to evaluate the risk of proposed projects, both individually and as a portfolio</a:t>
            </a:r>
          </a:p>
          <a:p>
            <a:pPr eaLnBrk="1" hangingPunct="1">
              <a:lnSpc>
                <a:spcPct val="80000"/>
              </a:lnSpc>
            </a:pPr>
            <a:endParaRPr lang="en-US" altLang="fr-FR" sz="2000" dirty="0" smtClean="0"/>
          </a:p>
          <a:p>
            <a:pPr eaLnBrk="1" hangingPunct="1">
              <a:lnSpc>
                <a:spcPct val="80000"/>
              </a:lnSpc>
            </a:pPr>
            <a:r>
              <a:rPr lang="en-US" altLang="fr-FR" sz="2000" dirty="0" smtClean="0"/>
              <a:t>The firm must take this opportunity to evaluate whether the degree of risk associated with its current portfolio of projects matches the risk profile the firm deemed appropriate during strategic information systems planning</a:t>
            </a:r>
          </a:p>
          <a:p>
            <a:pPr eaLnBrk="1" hangingPunct="1">
              <a:lnSpc>
                <a:spcPct val="80000"/>
              </a:lnSpc>
            </a:pPr>
            <a:endParaRPr lang="en-US" altLang="fr-FR" sz="2000" dirty="0" smtClean="0"/>
          </a:p>
          <a:p>
            <a:pPr eaLnBrk="1" hangingPunct="1">
              <a:lnSpc>
                <a:spcPct val="80000"/>
              </a:lnSpc>
            </a:pPr>
            <a:r>
              <a:rPr lang="en-US" altLang="fr-FR" sz="2000" dirty="0" smtClean="0"/>
              <a:t>Information systems outsourcing is the process of contracting with an outside firm to obtain information systems services</a:t>
            </a:r>
          </a:p>
          <a:p>
            <a:pPr eaLnBrk="1" hangingPunct="1">
              <a:lnSpc>
                <a:spcPct val="80000"/>
              </a:lnSpc>
            </a:pPr>
            <a:endParaRPr lang="en-US" altLang="fr-FR" sz="2000" dirty="0" smtClean="0"/>
          </a:p>
          <a:p>
            <a:pPr eaLnBrk="1" hangingPunct="1">
              <a:lnSpc>
                <a:spcPct val="80000"/>
              </a:lnSpc>
            </a:pPr>
            <a:r>
              <a:rPr lang="en-US" altLang="fr-FR" sz="2000" dirty="0" smtClean="0"/>
              <a:t>Modern organizations outsource their complete IS function (i.e., full outsourcing) or some of their IS assets and services (i.e., selective outsourcing), seeking one or more benefits</a:t>
            </a:r>
          </a:p>
          <a:p>
            <a:pPr eaLnBrk="1" hangingPunct="1">
              <a:lnSpc>
                <a:spcPct val="80000"/>
              </a:lnSpc>
            </a:pPr>
            <a:endParaRPr lang="en-US" altLang="fr-FR" sz="2000" dirty="0" smtClean="0"/>
          </a:p>
        </p:txBody>
      </p:sp>
      <p:sp>
        <p:nvSpPr>
          <p:cNvPr id="5" name="Rectangle 4"/>
          <p:cNvSpPr>
            <a:spLocks noChangeArrowheads="1"/>
          </p:cNvSpPr>
          <p:nvPr/>
        </p:nvSpPr>
        <p:spPr bwMode="auto">
          <a:xfrm>
            <a:off x="62484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Conclusions</a:t>
            </a:r>
            <a:endParaRPr lang="fr-FR" sz="1000" dirty="0">
              <a:solidFill>
                <a:schemeClr val="accent3"/>
              </a:solidFill>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altLang="fr-FR" smtClean="0"/>
              <a:t>What we Learned</a:t>
            </a:r>
          </a:p>
        </p:txBody>
      </p:sp>
      <p:sp>
        <p:nvSpPr>
          <p:cNvPr id="48132" name="Rectangle 3"/>
          <p:cNvSpPr>
            <a:spLocks noGrp="1" noChangeArrowheads="1"/>
          </p:cNvSpPr>
          <p:nvPr>
            <p:ph idx="1"/>
          </p:nvPr>
        </p:nvSpPr>
        <p:spPr>
          <a:xfrm>
            <a:off x="457200" y="1752600"/>
            <a:ext cx="8229600" cy="4724400"/>
          </a:xfrm>
        </p:spPr>
        <p:txBody>
          <a:bodyPr>
            <a:normAutofit lnSpcReduction="10000"/>
          </a:bodyPr>
          <a:lstStyle/>
          <a:p>
            <a:pPr eaLnBrk="1" hangingPunct="1">
              <a:buFont typeface="Arial" charset="0"/>
              <a:buAutoNum type="arabicPeriod"/>
            </a:pPr>
            <a:r>
              <a:rPr lang="en-US" altLang="fr-FR" sz="1800" smtClean="0"/>
              <a:t>To understand the relationship between strategic information systems planning and the yearly budgeting and prioritization process.</a:t>
            </a:r>
          </a:p>
          <a:p>
            <a:pPr eaLnBrk="1" hangingPunct="1">
              <a:buFont typeface="Arial" charset="0"/>
              <a:buAutoNum type="arabicPeriod"/>
            </a:pPr>
            <a:r>
              <a:rPr lang="en-US" altLang="fr-FR" sz="1800" smtClean="0"/>
              <a:t>To be able to articulate the role that general and functional managers play in the yearly budgeting and prioritization process.</a:t>
            </a:r>
          </a:p>
          <a:p>
            <a:pPr eaLnBrk="1" hangingPunct="1">
              <a:buFont typeface="Arial" charset="0"/>
              <a:buAutoNum type="arabicPeriod"/>
            </a:pPr>
            <a:r>
              <a:rPr lang="en-US" altLang="fr-FR" sz="1800" smtClean="0"/>
              <a:t>To define, comprehend, and use the appropriate vocabulary, including concepts such as total cost of ownership (TCO), business case, and steering committee.</a:t>
            </a:r>
          </a:p>
          <a:p>
            <a:pPr eaLnBrk="1" hangingPunct="1">
              <a:buFont typeface="Arial" charset="0"/>
              <a:buAutoNum type="arabicPeriod"/>
            </a:pPr>
            <a:r>
              <a:rPr lang="en-US" altLang="fr-FR" sz="1800" smtClean="0"/>
              <a:t>To evaluate the three main funding methods used by modern organizations: chargeback, allocation, and overhead. You will also learn their respective advantages and disadvantages.</a:t>
            </a:r>
          </a:p>
          <a:p>
            <a:pPr eaLnBrk="1" hangingPunct="1">
              <a:buFont typeface="Arial" charset="0"/>
              <a:buAutoNum type="arabicPeriod"/>
            </a:pPr>
            <a:r>
              <a:rPr lang="en-US" altLang="fr-FR" sz="1800" smtClean="0"/>
              <a:t>To understand the yearly budgeting and prioritization project, and be able to evaluate individual and portfolio risks of information systems projects.</a:t>
            </a:r>
          </a:p>
          <a:p>
            <a:pPr eaLnBrk="1" hangingPunct="1">
              <a:buFont typeface="Arial" charset="0"/>
              <a:buAutoNum type="arabicPeriod"/>
            </a:pPr>
            <a:r>
              <a:rPr lang="en-US" altLang="fr-FR" sz="1800" smtClean="0"/>
              <a:t>To define the terms </a:t>
            </a:r>
            <a:r>
              <a:rPr lang="en-US" altLang="fr-FR" sz="1800" i="1" smtClean="0"/>
              <a:t>outsourcing</a:t>
            </a:r>
            <a:r>
              <a:rPr lang="en-US" altLang="fr-FR" sz="1800" smtClean="0"/>
              <a:t> and </a:t>
            </a:r>
            <a:r>
              <a:rPr lang="en-US" altLang="fr-FR" sz="1800" i="1" smtClean="0"/>
              <a:t>offshoring</a:t>
            </a:r>
            <a:r>
              <a:rPr lang="en-US" altLang="fr-FR" sz="1800" smtClean="0"/>
              <a:t>, and identify the primary drivers of this enduring trend. You will also be able to articulate the principal risks of outsourcing and offer some general guidelines with respect to the outsourcing decision.</a:t>
            </a:r>
          </a:p>
        </p:txBody>
      </p:sp>
      <p:sp>
        <p:nvSpPr>
          <p:cNvPr id="5" name="Rectangle 4"/>
          <p:cNvSpPr>
            <a:spLocks noChangeArrowheads="1"/>
          </p:cNvSpPr>
          <p:nvPr/>
        </p:nvSpPr>
        <p:spPr bwMode="auto">
          <a:xfrm>
            <a:off x="6248400"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smtClean="0">
                <a:solidFill>
                  <a:schemeClr val="accent3"/>
                </a:solidFill>
                <a:latin typeface="+mn-lt"/>
              </a:rPr>
              <a:t>Conclusions</a:t>
            </a:r>
            <a:endParaRPr lang="fr-FR" sz="1000" dirty="0">
              <a:solidFill>
                <a:schemeClr val="accent3"/>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fr-FR" smtClean="0"/>
              <a:t>Introduction</a:t>
            </a:r>
          </a:p>
        </p:txBody>
      </p:sp>
      <p:sp>
        <p:nvSpPr>
          <p:cNvPr id="3" name="Content Placeholder 2"/>
          <p:cNvSpPr>
            <a:spLocks noGrp="1"/>
          </p:cNvSpPr>
          <p:nvPr>
            <p:ph idx="1"/>
          </p:nvPr>
        </p:nvSpPr>
        <p:spPr/>
        <p:txBody>
          <a:bodyPr>
            <a:normAutofit/>
          </a:bodyPr>
          <a:lstStyle/>
          <a:p>
            <a:pPr eaLnBrk="1" hangingPunct="1">
              <a:defRPr/>
            </a:pPr>
            <a:r>
              <a:rPr lang="en-US" sz="2400" dirty="0" smtClean="0"/>
              <a:t>Strategic </a:t>
            </a:r>
            <a:r>
              <a:rPr lang="en-US" sz="2400" dirty="0"/>
              <a:t>information systems planning involves identifying the long-term direction of information systems use and management </a:t>
            </a:r>
            <a:r>
              <a:rPr lang="en-US" sz="2400" dirty="0" smtClean="0"/>
              <a:t>within </a:t>
            </a:r>
            <a:r>
              <a:rPr lang="en-US" sz="2400" dirty="0"/>
              <a:t>the </a:t>
            </a:r>
            <a:r>
              <a:rPr lang="en-US" sz="2400" dirty="0" smtClean="0"/>
              <a:t>organization</a:t>
            </a:r>
          </a:p>
          <a:p>
            <a:pPr eaLnBrk="1" hangingPunct="1">
              <a:defRPr/>
            </a:pPr>
            <a:r>
              <a:rPr lang="en-US" sz="2400" dirty="0" smtClean="0"/>
              <a:t>Managers need </a:t>
            </a:r>
            <a:r>
              <a:rPr lang="en-US" sz="2400" dirty="0"/>
              <a:t>to understand how the budgeting and prioritization processes work so that you can make the most of </a:t>
            </a:r>
            <a:r>
              <a:rPr lang="en-US" sz="2400" dirty="0" smtClean="0"/>
              <a:t>them</a:t>
            </a:r>
          </a:p>
          <a:p>
            <a:pPr eaLnBrk="1" hangingPunct="1">
              <a:defRPr/>
            </a:pPr>
            <a:r>
              <a:rPr lang="en-US" sz="2400" dirty="0" smtClean="0"/>
              <a:t>Too </a:t>
            </a:r>
            <a:r>
              <a:rPr lang="en-US" sz="2400" dirty="0"/>
              <a:t>often we see organizations funding information systems using simple metrics, like percentage of revenue or fixed increments over the previous year’s </a:t>
            </a:r>
            <a:r>
              <a:rPr lang="en-US" sz="2400" dirty="0" smtClean="0"/>
              <a:t>budget</a:t>
            </a:r>
          </a:p>
          <a:p>
            <a:pPr eaLnBrk="1" hangingPunct="1">
              <a:defRPr/>
            </a:pPr>
            <a:r>
              <a:rPr lang="en-US" sz="2400" dirty="0" smtClean="0"/>
              <a:t>This </a:t>
            </a:r>
            <a:r>
              <a:rPr lang="en-US" sz="2400" dirty="0"/>
              <a:t>prioritization </a:t>
            </a:r>
            <a:r>
              <a:rPr lang="en-US" sz="2400" dirty="0" smtClean="0"/>
              <a:t>should </a:t>
            </a:r>
            <a:r>
              <a:rPr lang="en-US" sz="2400" dirty="0"/>
              <a:t>not be delegated to the information systems group, but should be made in concert with business managers (i.e., those who need the information systems) and IS professionals (i.e., those who make and manage the information systems</a:t>
            </a:r>
            <a:r>
              <a:rPr lang="en-US" sz="2400" dirty="0" smtClean="0"/>
              <a:t>)</a:t>
            </a:r>
            <a:endParaRPr lang="en-US" sz="2400" dirty="0"/>
          </a:p>
        </p:txBody>
      </p:sp>
      <p:sp>
        <p:nvSpPr>
          <p:cNvPr id="5" name="Rectangle 4"/>
          <p:cNvSpPr>
            <a:spLocks noChangeArrowheads="1"/>
          </p:cNvSpPr>
          <p:nvPr/>
        </p:nvSpPr>
        <p:spPr bwMode="auto">
          <a:xfrm>
            <a:off x="899592" y="-27320"/>
            <a:ext cx="1081087" cy="576000"/>
          </a:xfrm>
          <a:prstGeom prst="rect">
            <a:avLst/>
          </a:prstGeom>
          <a:solidFill>
            <a:schemeClr val="bg2"/>
          </a:solidFill>
          <a:ln w="9525">
            <a:noFill/>
            <a:miter lim="800000"/>
            <a:headEnd/>
            <a:tailEnd/>
          </a:ln>
          <a:effectLst/>
        </p:spPr>
        <p:txBody>
          <a:bodyPr wrap="none" anchor="ctr">
            <a:normAutofit/>
          </a:bodyPr>
          <a:lstStyle/>
          <a:p>
            <a:pPr algn="ctr"/>
            <a:r>
              <a:rPr lang="fr-FR" sz="1000" dirty="0" smtClean="0">
                <a:solidFill>
                  <a:schemeClr val="accent3"/>
                </a:solidFill>
                <a:latin typeface="+mn-lt"/>
              </a:rPr>
              <a:t>Introduction</a:t>
            </a:r>
            <a:endParaRPr lang="fr-FR" sz="1000" dirty="0">
              <a:solidFill>
                <a:schemeClr val="accent3"/>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fr-FR" smtClean="0"/>
              <a:t>Information Systems Governance</a:t>
            </a:r>
          </a:p>
        </p:txBody>
      </p:sp>
      <p:sp>
        <p:nvSpPr>
          <p:cNvPr id="3" name="Content Placeholder 2"/>
          <p:cNvSpPr>
            <a:spLocks noGrp="1"/>
          </p:cNvSpPr>
          <p:nvPr>
            <p:ph idx="1"/>
          </p:nvPr>
        </p:nvSpPr>
        <p:spPr>
          <a:xfrm>
            <a:off x="107504" y="1628736"/>
            <a:ext cx="8856984" cy="5040624"/>
          </a:xfrm>
        </p:spPr>
        <p:txBody>
          <a:bodyPr>
            <a:normAutofit/>
          </a:bodyPr>
          <a:lstStyle/>
          <a:p>
            <a:pPr eaLnBrk="1" hangingPunct="1"/>
            <a:r>
              <a:rPr lang="en-US" altLang="fr-FR" sz="2400" dirty="0" smtClean="0"/>
              <a:t>Information Systems governance is generally defined as the set of decisions rights and the guiding accountability framework designed to ensure that IT resources are employed appropriately in the organization</a:t>
            </a:r>
          </a:p>
          <a:p>
            <a:pPr eaLnBrk="1" hangingPunct="1"/>
            <a:endParaRPr lang="en-US" altLang="fr-FR" sz="2400" dirty="0" smtClean="0"/>
          </a:p>
          <a:p>
            <a:pPr eaLnBrk="1" hangingPunct="1"/>
            <a:r>
              <a:rPr lang="en-US" altLang="fr-FR" sz="2400" dirty="0" smtClean="0"/>
              <a:t>IT governance in the modern firm has two principal aspects:</a:t>
            </a:r>
          </a:p>
          <a:p>
            <a:pPr lvl="1" eaLnBrk="1" hangingPunct="1"/>
            <a:r>
              <a:rPr lang="en-US" altLang="fr-FR" sz="2000" dirty="0" smtClean="0"/>
              <a:t>management of downside risk </a:t>
            </a:r>
          </a:p>
          <a:p>
            <a:pPr lvl="1" eaLnBrk="1" hangingPunct="1"/>
            <a:r>
              <a:rPr lang="en-US" altLang="fr-FR" sz="2000" dirty="0" smtClean="0"/>
              <a:t>fostering of upside potential</a:t>
            </a:r>
          </a:p>
          <a:p>
            <a:pPr lvl="1" eaLnBrk="1" hangingPunct="1"/>
            <a:endParaRPr lang="en-US" altLang="fr-FR" sz="2000" dirty="0" smtClean="0"/>
          </a:p>
        </p:txBody>
      </p:sp>
      <p:sp>
        <p:nvSpPr>
          <p:cNvPr id="5" name="Rectangle 4"/>
          <p:cNvSpPr>
            <a:spLocks noChangeArrowheads="1"/>
          </p:cNvSpPr>
          <p:nvPr/>
        </p:nvSpPr>
        <p:spPr bwMode="auto">
          <a:xfrm>
            <a:off x="1981200" y="-27320"/>
            <a:ext cx="1081087" cy="576000"/>
          </a:xfrm>
          <a:prstGeom prst="rect">
            <a:avLst/>
          </a:prstGeom>
          <a:solidFill>
            <a:schemeClr val="bg2"/>
          </a:solidFill>
          <a:ln w="9525">
            <a:noFill/>
            <a:miter lim="800000"/>
            <a:headEnd/>
            <a:tailEnd/>
          </a:ln>
          <a:effectLst/>
        </p:spPr>
        <p:txBody>
          <a:bodyPr wrap="none" anchor="ctr">
            <a:normAutofit/>
          </a:bodyPr>
          <a:lstStyle/>
          <a:p>
            <a:pPr algn="ctr"/>
            <a:r>
              <a:rPr lang="fr-FR" sz="1000" dirty="0" smtClean="0">
                <a:solidFill>
                  <a:schemeClr val="accent3"/>
                </a:solidFill>
                <a:latin typeface="+mn-lt"/>
              </a:rPr>
              <a:t>IS </a:t>
            </a:r>
            <a:r>
              <a:rPr lang="fr-FR" sz="1000" dirty="0" err="1" smtClean="0">
                <a:solidFill>
                  <a:schemeClr val="accent3"/>
                </a:solidFill>
                <a:latin typeface="+mn-lt"/>
              </a:rPr>
              <a:t>Governance</a:t>
            </a:r>
            <a:endParaRPr lang="fr-FR" sz="1000" dirty="0">
              <a:solidFill>
                <a:schemeClr val="accent3"/>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fr-FR" smtClean="0"/>
              <a:t>Risk vs. Value</a:t>
            </a:r>
          </a:p>
        </p:txBody>
      </p:sp>
      <p:sp>
        <p:nvSpPr>
          <p:cNvPr id="3" name="Content Placeholder 2"/>
          <p:cNvSpPr>
            <a:spLocks noGrp="1"/>
          </p:cNvSpPr>
          <p:nvPr>
            <p:ph idx="1"/>
          </p:nvPr>
        </p:nvSpPr>
        <p:spPr/>
        <p:txBody>
          <a:bodyPr/>
          <a:lstStyle/>
          <a:p>
            <a:pPr eaLnBrk="1" hangingPunct="1">
              <a:defRPr/>
            </a:pPr>
            <a:r>
              <a:rPr lang="en-US" b="1" dirty="0" smtClean="0"/>
              <a:t>IT Risk Governance</a:t>
            </a:r>
          </a:p>
          <a:p>
            <a:pPr lvl="1" eaLnBrk="1" hangingPunct="1">
              <a:defRPr/>
            </a:pPr>
            <a:r>
              <a:rPr lang="en-US" dirty="0" smtClean="0">
                <a:ea typeface="+mn-ea"/>
                <a:cs typeface="+mn-cs"/>
              </a:rPr>
              <a:t>Concerned </a:t>
            </a:r>
            <a:r>
              <a:rPr lang="en-US" dirty="0">
                <a:ea typeface="+mn-ea"/>
                <a:cs typeface="+mn-cs"/>
              </a:rPr>
              <a:t>with decisions for minimizing threats (e.g., security risks) and failures (e.g., unsuccessful project implementations</a:t>
            </a:r>
            <a:r>
              <a:rPr lang="en-US" dirty="0" smtClean="0">
                <a:ea typeface="+mn-ea"/>
                <a:cs typeface="+mn-cs"/>
              </a:rPr>
              <a:t>)</a:t>
            </a:r>
          </a:p>
          <a:p>
            <a:pPr lvl="1" eaLnBrk="1" hangingPunct="1">
              <a:defRPr/>
            </a:pPr>
            <a:endParaRPr lang="en-US" dirty="0" smtClean="0">
              <a:ea typeface="+mn-ea"/>
              <a:cs typeface="+mn-cs"/>
            </a:endParaRPr>
          </a:p>
          <a:p>
            <a:pPr eaLnBrk="1" hangingPunct="1">
              <a:defRPr/>
            </a:pPr>
            <a:r>
              <a:rPr lang="en-US" b="1" dirty="0" smtClean="0"/>
              <a:t>IT Value Governance</a:t>
            </a:r>
          </a:p>
          <a:p>
            <a:pPr lvl="1" eaLnBrk="1" hangingPunct="1">
              <a:defRPr/>
            </a:pPr>
            <a:r>
              <a:rPr lang="en-US" dirty="0" smtClean="0">
                <a:ea typeface="+mn-ea"/>
                <a:cs typeface="+mn-cs"/>
              </a:rPr>
              <a:t>Concerned </a:t>
            </a:r>
            <a:r>
              <a:rPr lang="en-US" dirty="0">
                <a:ea typeface="+mn-ea"/>
                <a:cs typeface="+mn-cs"/>
              </a:rPr>
              <a:t>with maximizing the value of IT investments and the firm’s ability to leverage its information systems </a:t>
            </a:r>
            <a:r>
              <a:rPr lang="en-US" dirty="0" smtClean="0">
                <a:ea typeface="+mn-ea"/>
                <a:cs typeface="+mn-cs"/>
              </a:rPr>
              <a:t>resources</a:t>
            </a:r>
            <a:endParaRPr lang="en-US" dirty="0"/>
          </a:p>
        </p:txBody>
      </p:sp>
      <p:sp>
        <p:nvSpPr>
          <p:cNvPr id="5" name="Rectangle 4"/>
          <p:cNvSpPr>
            <a:spLocks noChangeArrowheads="1"/>
          </p:cNvSpPr>
          <p:nvPr/>
        </p:nvSpPr>
        <p:spPr bwMode="auto">
          <a:xfrm>
            <a:off x="1981200" y="-27320"/>
            <a:ext cx="1081087" cy="576000"/>
          </a:xfrm>
          <a:prstGeom prst="rect">
            <a:avLst/>
          </a:prstGeom>
          <a:solidFill>
            <a:schemeClr val="bg2"/>
          </a:solidFill>
          <a:ln w="9525">
            <a:noFill/>
            <a:miter lim="800000"/>
            <a:headEnd/>
            <a:tailEnd/>
          </a:ln>
          <a:effectLst/>
        </p:spPr>
        <p:txBody>
          <a:bodyPr wrap="none" anchor="ctr">
            <a:normAutofit/>
          </a:bodyPr>
          <a:lstStyle/>
          <a:p>
            <a:pPr algn="ctr"/>
            <a:r>
              <a:rPr lang="fr-FR" sz="1000" dirty="0" smtClean="0">
                <a:solidFill>
                  <a:schemeClr val="accent3"/>
                </a:solidFill>
                <a:latin typeface="+mn-lt"/>
              </a:rPr>
              <a:t>IS </a:t>
            </a:r>
            <a:r>
              <a:rPr lang="fr-FR" sz="1000" smtClean="0">
                <a:solidFill>
                  <a:schemeClr val="accent3"/>
                </a:solidFill>
                <a:latin typeface="+mn-lt"/>
              </a:rPr>
              <a:t>Governance</a:t>
            </a:r>
            <a:endParaRPr lang="fr-FR" sz="1000" dirty="0">
              <a:solidFill>
                <a:schemeClr val="accent3"/>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eaLnBrk="1" hangingPunct="1"/>
            <a:r>
              <a:rPr lang="en-US" altLang="fr-FR" smtClean="0"/>
              <a:t>Risk Categories</a:t>
            </a:r>
          </a:p>
        </p:txBody>
      </p:sp>
      <p:sp>
        <p:nvSpPr>
          <p:cNvPr id="1029" name="Content Placeholder 5"/>
          <p:cNvSpPr>
            <a:spLocks noGrp="1"/>
          </p:cNvSpPr>
          <p:nvPr>
            <p:ph idx="1"/>
          </p:nvPr>
        </p:nvSpPr>
        <p:spPr/>
        <p:txBody>
          <a:bodyPr/>
          <a:lstStyle/>
          <a:p>
            <a:pPr eaLnBrk="1" hangingPunct="1">
              <a:buFontTx/>
              <a:buNone/>
            </a:pPr>
            <a:r>
              <a:rPr lang="en-US" altLang="fr-FR" smtClean="0"/>
              <a:t> </a:t>
            </a:r>
          </a:p>
        </p:txBody>
      </p:sp>
      <p:graphicFrame>
        <p:nvGraphicFramePr>
          <p:cNvPr id="2" name="Table 1"/>
          <p:cNvGraphicFramePr>
            <a:graphicFrameLocks noGrp="1"/>
          </p:cNvGraphicFramePr>
          <p:nvPr>
            <p:extLst>
              <p:ext uri="{D42A27DB-BD31-4B8C-83A1-F6EECF244321}">
                <p14:modId xmlns:p14="http://schemas.microsoft.com/office/powerpoint/2010/main" val="1058880768"/>
              </p:ext>
            </p:extLst>
          </p:nvPr>
        </p:nvGraphicFramePr>
        <p:xfrm>
          <a:off x="1524000" y="1201248"/>
          <a:ext cx="6608921" cy="5468112"/>
        </p:xfrm>
        <a:graphic>
          <a:graphicData uri="http://schemas.openxmlformats.org/drawingml/2006/table">
            <a:tbl>
              <a:tblPr firstRow="1" firstCol="1" bandRow="1"/>
              <a:tblGrid>
                <a:gridCol w="1676890"/>
                <a:gridCol w="4932031"/>
              </a:tblGrid>
              <a:tr h="1039836">
                <a:tc>
                  <a:txBody>
                    <a:bodyPr/>
                    <a:lstStyle/>
                    <a:p>
                      <a:pPr>
                        <a:lnSpc>
                          <a:spcPct val="115000"/>
                        </a:lnSpc>
                        <a:spcAft>
                          <a:spcPts val="0"/>
                        </a:spcAft>
                      </a:pPr>
                      <a:r>
                        <a:rPr lang="en-US" sz="1200">
                          <a:solidFill>
                            <a:srgbClr val="FFFFFF"/>
                          </a:solidFill>
                          <a:effectLst/>
                          <a:latin typeface="Arial Narrow" charset="0"/>
                          <a:ea typeface="ＭＳ 明朝" charset="-128"/>
                          <a:cs typeface="Times New Roman" charset="0"/>
                        </a:rPr>
                        <a:t>IT Competence Risk</a:t>
                      </a:r>
                      <a:endParaRPr lang="en-US" sz="1200">
                        <a:effectLst/>
                        <a:latin typeface="Calibri" charset="0"/>
                        <a:ea typeface="ＭＳ 明朝" charset="-128"/>
                        <a:cs typeface="Times New Roman" charset="0"/>
                      </a:endParaRPr>
                    </a:p>
                  </a:txBody>
                  <a:tcPr marL="73980" marR="73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8557F"/>
                    </a:solidFill>
                  </a:tcPr>
                </a:tc>
                <a:tc>
                  <a:txBody>
                    <a:bodyPr/>
                    <a:lstStyle/>
                    <a:p>
                      <a:pPr>
                        <a:lnSpc>
                          <a:spcPct val="115000"/>
                        </a:lnSpc>
                        <a:spcAft>
                          <a:spcPts val="0"/>
                        </a:spcAft>
                      </a:pPr>
                      <a:r>
                        <a:rPr lang="en-US" sz="1200">
                          <a:effectLst/>
                          <a:latin typeface="Arial Narrow" charset="0"/>
                          <a:ea typeface="ＭＳ 明朝" charset="-128"/>
                          <a:cs typeface="Times New Roman" charset="0"/>
                        </a:rPr>
                        <a:t>This risk factor captures the degree of IT related knowledge of the board of directors. While boards of directors need not all be as knowledgeable as CIOs or IT professionals, it is critical that they have the ability to follow IT discussions and ask relevant questions. Moreover, there should be a leading IT director who maintains an up-to-date competence on IT matters.</a:t>
                      </a:r>
                      <a:endParaRPr lang="en-US" sz="1200">
                        <a:effectLst/>
                        <a:latin typeface="Calibri" charset="0"/>
                        <a:ea typeface="ＭＳ 明朝" charset="-128"/>
                        <a:cs typeface="Times New Roman" charset="0"/>
                      </a:endParaRPr>
                    </a:p>
                  </a:txBody>
                  <a:tcPr marL="73980" marR="7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39836">
                <a:tc>
                  <a:txBody>
                    <a:bodyPr/>
                    <a:lstStyle/>
                    <a:p>
                      <a:pPr>
                        <a:lnSpc>
                          <a:spcPct val="115000"/>
                        </a:lnSpc>
                        <a:spcAft>
                          <a:spcPts val="0"/>
                        </a:spcAft>
                      </a:pPr>
                      <a:r>
                        <a:rPr lang="en-US" sz="1200">
                          <a:solidFill>
                            <a:srgbClr val="FFFFFF"/>
                          </a:solidFill>
                          <a:effectLst/>
                          <a:latin typeface="Arial Narrow" charset="0"/>
                          <a:ea typeface="ＭＳ 明朝" charset="-128"/>
                          <a:cs typeface="Times New Roman" charset="0"/>
                        </a:rPr>
                        <a:t>Infrastructure Risk</a:t>
                      </a:r>
                      <a:endParaRPr lang="en-US" sz="1200">
                        <a:effectLst/>
                        <a:latin typeface="Calibri" charset="0"/>
                        <a:ea typeface="ＭＳ 明朝" charset="-128"/>
                        <a:cs typeface="Times New Roman" charset="0"/>
                      </a:endParaRPr>
                    </a:p>
                  </a:txBody>
                  <a:tcPr marL="73980" marR="73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8557F"/>
                    </a:solidFill>
                  </a:tcPr>
                </a:tc>
                <a:tc>
                  <a:txBody>
                    <a:bodyPr/>
                    <a:lstStyle/>
                    <a:p>
                      <a:pPr>
                        <a:lnSpc>
                          <a:spcPct val="115000"/>
                        </a:lnSpc>
                        <a:spcAft>
                          <a:spcPts val="0"/>
                        </a:spcAft>
                      </a:pPr>
                      <a:r>
                        <a:rPr lang="en-US" sz="1200">
                          <a:effectLst/>
                          <a:latin typeface="Arial Narrow" charset="0"/>
                          <a:ea typeface="ＭＳ 明朝" charset="-128"/>
                          <a:cs typeface="Times New Roman" charset="0"/>
                        </a:rPr>
                        <a:t>A firm’s IT infrastructure represents the set of IT components that are interconnected and managed by IT specialists with the objective of providing a set of standard services to the organization. It provides the foundation for the delivery of business applications. The board of directors must be keenly aware of the weaknesses and risks associated with the firm’s IT infrastructure. </a:t>
                      </a:r>
                      <a:endParaRPr lang="en-US" sz="1200">
                        <a:effectLst/>
                        <a:latin typeface="Calibri" charset="0"/>
                        <a:ea typeface="ＭＳ 明朝" charset="-128"/>
                        <a:cs typeface="Times New Roman" charset="0"/>
                      </a:endParaRPr>
                    </a:p>
                  </a:txBody>
                  <a:tcPr marL="73980" marR="7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47804">
                <a:tc>
                  <a:txBody>
                    <a:bodyPr/>
                    <a:lstStyle/>
                    <a:p>
                      <a:pPr>
                        <a:lnSpc>
                          <a:spcPct val="115000"/>
                        </a:lnSpc>
                        <a:spcAft>
                          <a:spcPts val="0"/>
                        </a:spcAft>
                      </a:pPr>
                      <a:r>
                        <a:rPr lang="en-US" sz="1200">
                          <a:solidFill>
                            <a:srgbClr val="FFFFFF"/>
                          </a:solidFill>
                          <a:effectLst/>
                          <a:latin typeface="Arial Narrow" charset="0"/>
                          <a:ea typeface="ＭＳ 明朝" charset="-128"/>
                          <a:cs typeface="Times New Roman" charset="0"/>
                        </a:rPr>
                        <a:t>IT Project Risk</a:t>
                      </a:r>
                      <a:endParaRPr lang="en-US" sz="1200">
                        <a:effectLst/>
                        <a:latin typeface="Calibri" charset="0"/>
                        <a:ea typeface="ＭＳ 明朝" charset="-128"/>
                        <a:cs typeface="Times New Roman" charset="0"/>
                      </a:endParaRPr>
                    </a:p>
                  </a:txBody>
                  <a:tcPr marL="73980" marR="73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8557F"/>
                    </a:solidFill>
                  </a:tcPr>
                </a:tc>
                <a:tc>
                  <a:txBody>
                    <a:bodyPr/>
                    <a:lstStyle/>
                    <a:p>
                      <a:pPr>
                        <a:lnSpc>
                          <a:spcPct val="115000"/>
                        </a:lnSpc>
                        <a:spcAft>
                          <a:spcPts val="0"/>
                        </a:spcAft>
                      </a:pPr>
                      <a:r>
                        <a:rPr lang="en-US" sz="1200">
                          <a:effectLst/>
                          <a:latin typeface="Arial Narrow" charset="0"/>
                          <a:ea typeface="ＭＳ 明朝" charset="-128"/>
                          <a:cs typeface="Times New Roman" charset="0"/>
                        </a:rPr>
                        <a:t>In Chapter 3 we provide a sample of high profile IT project failures. IT projects are generally complex and expensive undertakings that, if not properly managed, can put the organization in peril. The board of directors must ensure that the appropriate guiding framework for IT projects is in place. In large organizations this may require a project office, a certification process for project managers, and a portfolio approach to IT project management (see below). </a:t>
                      </a:r>
                      <a:endParaRPr lang="en-US" sz="1200">
                        <a:effectLst/>
                        <a:latin typeface="Calibri" charset="0"/>
                        <a:ea typeface="ＭＳ 明朝" charset="-128"/>
                        <a:cs typeface="Times New Roman" charset="0"/>
                      </a:endParaRPr>
                    </a:p>
                  </a:txBody>
                  <a:tcPr marL="73980" marR="7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39836">
                <a:tc>
                  <a:txBody>
                    <a:bodyPr/>
                    <a:lstStyle/>
                    <a:p>
                      <a:pPr>
                        <a:lnSpc>
                          <a:spcPct val="115000"/>
                        </a:lnSpc>
                        <a:spcAft>
                          <a:spcPts val="0"/>
                        </a:spcAft>
                      </a:pPr>
                      <a:r>
                        <a:rPr lang="en-US" sz="1200">
                          <a:solidFill>
                            <a:srgbClr val="FFFFFF"/>
                          </a:solidFill>
                          <a:effectLst/>
                          <a:latin typeface="Arial Narrow" charset="0"/>
                          <a:ea typeface="ＭＳ 明朝" charset="-128"/>
                          <a:cs typeface="Times New Roman" charset="0"/>
                        </a:rPr>
                        <a:t>Business Continuity Risk</a:t>
                      </a:r>
                      <a:endParaRPr lang="en-US" sz="1200">
                        <a:effectLst/>
                        <a:latin typeface="Calibri" charset="0"/>
                        <a:ea typeface="ＭＳ 明朝" charset="-128"/>
                        <a:cs typeface="Times New Roman" charset="0"/>
                      </a:endParaRPr>
                    </a:p>
                  </a:txBody>
                  <a:tcPr marL="73980" marR="73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8557F"/>
                    </a:solidFill>
                  </a:tcPr>
                </a:tc>
                <a:tc>
                  <a:txBody>
                    <a:bodyPr/>
                    <a:lstStyle/>
                    <a:p>
                      <a:pPr>
                        <a:lnSpc>
                          <a:spcPct val="115000"/>
                        </a:lnSpc>
                        <a:spcAft>
                          <a:spcPts val="0"/>
                        </a:spcAft>
                      </a:pPr>
                      <a:r>
                        <a:rPr lang="en-US" sz="1200">
                          <a:effectLst/>
                          <a:latin typeface="Arial Narrow" charset="0"/>
                          <a:ea typeface="ＭＳ 明朝" charset="-128"/>
                          <a:cs typeface="Times New Roman" charset="0"/>
                        </a:rPr>
                        <a:t>Business continuity refers to the activities a firm performs to ensure that critical business functions remain operational in a crisis, and that the organization can withstand unforeseen disasters (see chapter 13). The board of directors must ensure the existence of a business continuity plan and that such a plan is periodically tested and revised. </a:t>
                      </a:r>
                      <a:endParaRPr lang="en-US" sz="1200">
                        <a:effectLst/>
                        <a:latin typeface="Calibri" charset="0"/>
                        <a:ea typeface="ＭＳ 明朝" charset="-128"/>
                        <a:cs typeface="Times New Roman" charset="0"/>
                      </a:endParaRPr>
                    </a:p>
                  </a:txBody>
                  <a:tcPr marL="73980" marR="7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39836">
                <a:tc>
                  <a:txBody>
                    <a:bodyPr/>
                    <a:lstStyle/>
                    <a:p>
                      <a:pPr>
                        <a:lnSpc>
                          <a:spcPct val="115000"/>
                        </a:lnSpc>
                        <a:spcAft>
                          <a:spcPts val="0"/>
                        </a:spcAft>
                      </a:pPr>
                      <a:r>
                        <a:rPr lang="en-US" sz="1200">
                          <a:solidFill>
                            <a:srgbClr val="FFFFFF"/>
                          </a:solidFill>
                          <a:effectLst/>
                          <a:latin typeface="Arial Narrow" charset="0"/>
                          <a:ea typeface="ＭＳ 明朝" charset="-128"/>
                          <a:cs typeface="Times New Roman" charset="0"/>
                        </a:rPr>
                        <a:t>Information Risk</a:t>
                      </a:r>
                      <a:endParaRPr lang="en-US" sz="1200">
                        <a:effectLst/>
                        <a:latin typeface="Calibri" charset="0"/>
                        <a:ea typeface="ＭＳ 明朝" charset="-128"/>
                        <a:cs typeface="Times New Roman" charset="0"/>
                      </a:endParaRPr>
                    </a:p>
                  </a:txBody>
                  <a:tcPr marL="73980" marR="73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8557F"/>
                    </a:solidFill>
                  </a:tcPr>
                </a:tc>
                <a:tc>
                  <a:txBody>
                    <a:bodyPr/>
                    <a:lstStyle/>
                    <a:p>
                      <a:pPr>
                        <a:lnSpc>
                          <a:spcPct val="115000"/>
                        </a:lnSpc>
                        <a:spcAft>
                          <a:spcPts val="0"/>
                        </a:spcAft>
                      </a:pPr>
                      <a:r>
                        <a:rPr lang="en-US" sz="1200" dirty="0">
                          <a:effectLst/>
                          <a:latin typeface="Arial Narrow" charset="0"/>
                          <a:ea typeface="ＭＳ 明朝" charset="-128"/>
                          <a:cs typeface="Times New Roman" charset="0"/>
                        </a:rPr>
                        <a:t>Information risk pertains to the many hazards associated with the collection and use of organizational, partner, and customer data (see chapter 13). The board of directors must craft a governance system that ensures that an officer of the organization has clear responsibility for signing off and ensuring compliance with established privacy and security policies. </a:t>
                      </a:r>
                      <a:endParaRPr lang="en-US" sz="1200" dirty="0">
                        <a:effectLst/>
                        <a:latin typeface="Calibri" charset="0"/>
                        <a:ea typeface="ＭＳ 明朝" charset="-128"/>
                        <a:cs typeface="Times New Roman" charset="0"/>
                      </a:endParaRPr>
                    </a:p>
                  </a:txBody>
                  <a:tcPr marL="73980" marR="7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Rectangle 6"/>
          <p:cNvSpPr>
            <a:spLocks noChangeArrowheads="1"/>
          </p:cNvSpPr>
          <p:nvPr/>
        </p:nvSpPr>
        <p:spPr bwMode="auto">
          <a:xfrm>
            <a:off x="1981200" y="-27320"/>
            <a:ext cx="1081087" cy="576000"/>
          </a:xfrm>
          <a:prstGeom prst="rect">
            <a:avLst/>
          </a:prstGeom>
          <a:solidFill>
            <a:schemeClr val="bg2"/>
          </a:solidFill>
          <a:ln w="9525">
            <a:noFill/>
            <a:miter lim="800000"/>
            <a:headEnd/>
            <a:tailEnd/>
          </a:ln>
          <a:effectLst/>
        </p:spPr>
        <p:txBody>
          <a:bodyPr wrap="none" anchor="ctr">
            <a:normAutofit/>
          </a:bodyPr>
          <a:lstStyle/>
          <a:p>
            <a:pPr algn="ctr"/>
            <a:r>
              <a:rPr lang="fr-FR" sz="1000" dirty="0" smtClean="0">
                <a:solidFill>
                  <a:schemeClr val="accent3"/>
                </a:solidFill>
                <a:latin typeface="+mn-lt"/>
              </a:rPr>
              <a:t>IS </a:t>
            </a:r>
            <a:r>
              <a:rPr lang="fr-FR" sz="1000" smtClean="0">
                <a:solidFill>
                  <a:schemeClr val="accent3"/>
                </a:solidFill>
                <a:latin typeface="+mn-lt"/>
              </a:rPr>
              <a:t>Governance</a:t>
            </a:r>
            <a:endParaRPr lang="fr-FR" sz="1000" dirty="0">
              <a:solidFill>
                <a:schemeClr val="accent3"/>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altLang="fr-FR" dirty="0" smtClean="0"/>
              <a:t>Steering Committee</a:t>
            </a:r>
          </a:p>
        </p:txBody>
      </p:sp>
      <p:sp>
        <p:nvSpPr>
          <p:cNvPr id="20484" name="Rectangle 3"/>
          <p:cNvSpPr>
            <a:spLocks noGrp="1" noChangeArrowheads="1"/>
          </p:cNvSpPr>
          <p:nvPr>
            <p:ph idx="1"/>
          </p:nvPr>
        </p:nvSpPr>
        <p:spPr>
          <a:xfrm>
            <a:off x="107504" y="1752600"/>
            <a:ext cx="8856984" cy="4916760"/>
          </a:xfrm>
        </p:spPr>
        <p:txBody>
          <a:bodyPr/>
          <a:lstStyle/>
          <a:p>
            <a:pPr eaLnBrk="1" hangingPunct="1"/>
            <a:r>
              <a:rPr lang="en-US" altLang="fr-FR" dirty="0" smtClean="0"/>
              <a:t>Used in large organizations</a:t>
            </a:r>
          </a:p>
          <a:p>
            <a:pPr eaLnBrk="1" hangingPunct="1"/>
            <a:r>
              <a:rPr lang="en-US" altLang="fr-FR" dirty="0" smtClean="0"/>
              <a:t>It brings together representatives from the various functional areas</a:t>
            </a:r>
          </a:p>
          <a:p>
            <a:pPr eaLnBrk="1" hangingPunct="1"/>
            <a:r>
              <a:rPr lang="en-US" altLang="fr-FR" dirty="0" smtClean="0"/>
              <a:t>It focuses on Information Systems issues</a:t>
            </a:r>
          </a:p>
          <a:p>
            <a:pPr eaLnBrk="1" hangingPunct="1"/>
            <a:r>
              <a:rPr lang="en-US" altLang="fr-FR" dirty="0" smtClean="0"/>
              <a:t>It formalizes information systems involvement and decision making</a:t>
            </a:r>
          </a:p>
          <a:p>
            <a:pPr eaLnBrk="1" hangingPunct="1"/>
            <a:endParaRPr lang="en-US" altLang="fr-FR" dirty="0" smtClean="0"/>
          </a:p>
          <a:p>
            <a:pPr eaLnBrk="1" hangingPunct="1"/>
            <a:endParaRPr lang="en-US" altLang="fr-FR" dirty="0" smtClean="0"/>
          </a:p>
        </p:txBody>
      </p:sp>
      <p:sp>
        <p:nvSpPr>
          <p:cNvPr id="5" name="Rectangle 4"/>
          <p:cNvSpPr>
            <a:spLocks noChangeArrowheads="1"/>
          </p:cNvSpPr>
          <p:nvPr/>
        </p:nvSpPr>
        <p:spPr bwMode="auto">
          <a:xfrm>
            <a:off x="1981200" y="-27320"/>
            <a:ext cx="1081087" cy="576000"/>
          </a:xfrm>
          <a:prstGeom prst="rect">
            <a:avLst/>
          </a:prstGeom>
          <a:solidFill>
            <a:schemeClr val="bg2"/>
          </a:solidFill>
          <a:ln w="9525">
            <a:noFill/>
            <a:miter lim="800000"/>
            <a:headEnd/>
            <a:tailEnd/>
          </a:ln>
          <a:effectLst/>
        </p:spPr>
        <p:txBody>
          <a:bodyPr wrap="none" anchor="ctr">
            <a:normAutofit/>
          </a:bodyPr>
          <a:lstStyle/>
          <a:p>
            <a:pPr algn="ctr"/>
            <a:r>
              <a:rPr lang="fr-FR" sz="1000" dirty="0" smtClean="0">
                <a:solidFill>
                  <a:schemeClr val="accent3"/>
                </a:solidFill>
                <a:latin typeface="+mn-lt"/>
              </a:rPr>
              <a:t>IS </a:t>
            </a:r>
            <a:r>
              <a:rPr lang="fr-FR" sz="1000" smtClean="0">
                <a:solidFill>
                  <a:schemeClr val="accent3"/>
                </a:solidFill>
                <a:latin typeface="+mn-lt"/>
              </a:rPr>
              <a:t>Governance</a:t>
            </a:r>
            <a:endParaRPr lang="fr-FR" sz="1000" dirty="0">
              <a:solidFill>
                <a:schemeClr val="accent3"/>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ltLang="fr-FR" dirty="0" smtClean="0"/>
              <a:t>Funding Information Systems</a:t>
            </a:r>
          </a:p>
        </p:txBody>
      </p:sp>
      <p:sp>
        <p:nvSpPr>
          <p:cNvPr id="21508" name="Rectangle 3"/>
          <p:cNvSpPr>
            <a:spLocks noGrp="1" noChangeArrowheads="1"/>
          </p:cNvSpPr>
          <p:nvPr>
            <p:ph idx="1"/>
          </p:nvPr>
        </p:nvSpPr>
        <p:spPr>
          <a:xfrm>
            <a:off x="107504" y="1600200"/>
            <a:ext cx="8856984" cy="5069160"/>
          </a:xfrm>
        </p:spPr>
        <p:txBody>
          <a:bodyPr/>
          <a:lstStyle/>
          <a:p>
            <a:pPr eaLnBrk="1" hangingPunct="1"/>
            <a:r>
              <a:rPr lang="en-US" altLang="fr-FR" dirty="0" smtClean="0"/>
              <a:t>Three approaches to funding Information Systems:</a:t>
            </a:r>
          </a:p>
          <a:p>
            <a:pPr lvl="1" eaLnBrk="1" hangingPunct="1"/>
            <a:r>
              <a:rPr lang="en-US" altLang="fr-FR" dirty="0" smtClean="0"/>
              <a:t>Chargeback</a:t>
            </a:r>
          </a:p>
          <a:p>
            <a:pPr lvl="1" eaLnBrk="1" hangingPunct="1"/>
            <a:r>
              <a:rPr lang="en-US" altLang="fr-FR" dirty="0" smtClean="0"/>
              <a:t>Allocation</a:t>
            </a:r>
          </a:p>
          <a:p>
            <a:pPr lvl="1" eaLnBrk="1" hangingPunct="1"/>
            <a:r>
              <a:rPr lang="en-US" altLang="fr-FR" dirty="0" smtClean="0"/>
              <a:t>Overhead</a:t>
            </a:r>
          </a:p>
          <a:p>
            <a:pPr lvl="1" eaLnBrk="1" hangingPunct="1"/>
            <a:endParaRPr lang="en-US" altLang="fr-FR" dirty="0" smtClean="0"/>
          </a:p>
          <a:p>
            <a:pPr eaLnBrk="1" hangingPunct="1"/>
            <a:r>
              <a:rPr lang="en-US" altLang="fr-FR" dirty="0" smtClean="0"/>
              <a:t>Each approach has advantages and disadvantages</a:t>
            </a:r>
          </a:p>
        </p:txBody>
      </p:sp>
      <p:sp>
        <p:nvSpPr>
          <p:cNvPr id="5" name="Rectangle 4"/>
          <p:cNvSpPr>
            <a:spLocks noChangeArrowheads="1"/>
          </p:cNvSpPr>
          <p:nvPr/>
        </p:nvSpPr>
        <p:spPr bwMode="auto">
          <a:xfrm>
            <a:off x="3048001" y="-27320"/>
            <a:ext cx="1116000" cy="576000"/>
          </a:xfrm>
          <a:prstGeom prst="rect">
            <a:avLst/>
          </a:prstGeom>
          <a:solidFill>
            <a:schemeClr val="bg2"/>
          </a:solidFill>
          <a:ln w="9525">
            <a:noFill/>
            <a:miter lim="800000"/>
            <a:headEnd/>
            <a:tailEnd/>
          </a:ln>
          <a:effectLst/>
        </p:spPr>
        <p:txBody>
          <a:bodyPr wrap="none" anchor="ctr">
            <a:normAutofit/>
          </a:bodyPr>
          <a:lstStyle/>
          <a:p>
            <a:pPr algn="ctr"/>
            <a:r>
              <a:rPr lang="fr-FR" sz="1000" dirty="0" err="1" smtClean="0">
                <a:solidFill>
                  <a:schemeClr val="accent3"/>
                </a:solidFill>
                <a:latin typeface="+mn-lt"/>
              </a:rPr>
              <a:t>Funding</a:t>
            </a:r>
            <a:r>
              <a:rPr lang="fr-FR" sz="1000" dirty="0" smtClean="0">
                <a:solidFill>
                  <a:schemeClr val="accent3"/>
                </a:solidFill>
                <a:latin typeface="+mn-lt"/>
              </a:rPr>
              <a:t> IS</a:t>
            </a:r>
            <a:endParaRPr lang="fr-FR" sz="1000" dirty="0">
              <a:solidFill>
                <a:schemeClr val="accent3"/>
              </a:solidFill>
              <a:latin typeface="+mn-lt"/>
            </a:endParaRPr>
          </a:p>
        </p:txBody>
      </p:sp>
      <p:pic>
        <p:nvPicPr>
          <p:cNvPr id="2" name="Picture 1"/>
          <p:cNvPicPr>
            <a:picLocks noChangeAspect="1"/>
          </p:cNvPicPr>
          <p:nvPr/>
        </p:nvPicPr>
        <p:blipFill>
          <a:blip r:embed="rId2"/>
          <a:stretch>
            <a:fillRect/>
          </a:stretch>
        </p:blipFill>
        <p:spPr>
          <a:xfrm>
            <a:off x="6248400" y="4793461"/>
            <a:ext cx="2895600" cy="2080936"/>
          </a:xfrm>
          <a:prstGeom prst="rect">
            <a:avLst/>
          </a:prstGeom>
        </p:spPr>
      </p:pic>
    </p:spTree>
  </p:cSld>
  <p:clrMapOvr>
    <a:masterClrMapping/>
  </p:clrMapOvr>
</p:sld>
</file>

<file path=ppt/theme/theme1.xml><?xml version="1.0" encoding="utf-8"?>
<a:theme xmlns:a="http://schemas.openxmlformats.org/drawingml/2006/main" name="Thème_officialiséV1">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w="76200">
          <a:solidFill>
            <a:srgbClr val="FFC000"/>
          </a:solidFill>
          <a:headEnd type="stealth" w="med" len="med"/>
          <a:tailEnd type="none" w="med" len="med"/>
        </a:ln>
      </a:spPr>
      <a:bodyPr vert="horz" wrap="squar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Tahoma" pitchFamily="34" charset="0"/>
          </a:defRPr>
        </a:defPPr>
      </a:lstStyle>
      <a:style>
        <a:lnRef idx="3">
          <a:schemeClr val="accent2"/>
        </a:lnRef>
        <a:fillRef idx="0">
          <a:schemeClr val="accent2"/>
        </a:fillRef>
        <a:effectRef idx="2">
          <a:schemeClr val="accent2"/>
        </a:effectRef>
        <a:fontRef idx="minor">
          <a:schemeClr val="tx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Thème_officialiséV1</Template>
  <TotalTime>36</TotalTime>
  <Words>2975</Words>
  <Application>Microsoft Macintosh PowerPoint</Application>
  <PresentationFormat>On-screen Show (4:3)</PresentationFormat>
  <Paragraphs>353</Paragraphs>
  <Slides>35</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Arial Narrow</vt:lpstr>
      <vt:lpstr>Calibri</vt:lpstr>
      <vt:lpstr>Lucida Sans Unicode</vt:lpstr>
      <vt:lpstr>ＭＳ 明朝</vt:lpstr>
      <vt:lpstr>Tahoma</vt:lpstr>
      <vt:lpstr>Times New Roman</vt:lpstr>
      <vt:lpstr>Trebuchet MS</vt:lpstr>
      <vt:lpstr>Thème_officialiséV1</vt:lpstr>
      <vt:lpstr>PowerPoint Presentation</vt:lpstr>
      <vt:lpstr>Course Roadmap</vt:lpstr>
      <vt:lpstr>Learning Objectives</vt:lpstr>
      <vt:lpstr>Introduction</vt:lpstr>
      <vt:lpstr>Information Systems Governance</vt:lpstr>
      <vt:lpstr>Risk vs. Value</vt:lpstr>
      <vt:lpstr>Risk Categories</vt:lpstr>
      <vt:lpstr>Steering Committee</vt:lpstr>
      <vt:lpstr>Funding Information Systems</vt:lpstr>
      <vt:lpstr>Funding IS: Chargeback</vt:lpstr>
      <vt:lpstr>Funding IS: Allocation</vt:lpstr>
      <vt:lpstr>Funding IS: Overhead</vt:lpstr>
      <vt:lpstr>The Budgeting Process</vt:lpstr>
      <vt:lpstr>The Budgeting Process</vt:lpstr>
      <vt:lpstr>Example: Large Hotel Chain</vt:lpstr>
      <vt:lpstr>Business Case</vt:lpstr>
      <vt:lpstr>Limitations</vt:lpstr>
      <vt:lpstr>Overcoming Limitations</vt:lpstr>
      <vt:lpstr>Developing a Business Case</vt:lpstr>
      <vt:lpstr>Structure the Benefits</vt:lpstr>
      <vt:lpstr>Developing a Business Case</vt:lpstr>
      <vt:lpstr>Benefits Categories</vt:lpstr>
      <vt:lpstr>Identifying Project Costs</vt:lpstr>
      <vt:lpstr>TCO</vt:lpstr>
      <vt:lpstr>Identifying Project Risks</vt:lpstr>
      <vt:lpstr>Portfolio Management</vt:lpstr>
      <vt:lpstr>Sample Project Portfolio Profiles</vt:lpstr>
      <vt:lpstr>Outsourcing</vt:lpstr>
      <vt:lpstr>Outsourcing Drivers</vt:lpstr>
      <vt:lpstr>Risks of Outsourcing</vt:lpstr>
      <vt:lpstr>Optimal Outsourcing Decisions</vt:lpstr>
      <vt:lpstr>Offshoring</vt:lpstr>
      <vt:lpstr>The Recap</vt:lpstr>
      <vt:lpstr>The Recap</vt:lpstr>
      <vt:lpstr>What we Learned</vt:lpstr>
    </vt:vector>
  </TitlesOfParts>
  <Company>SHA Cornell University</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Housekeeping</dc:title>
  <dc:creator>Dalz</dc:creator>
  <cp:lastModifiedBy>Federico Pigni</cp:lastModifiedBy>
  <cp:revision>92</cp:revision>
  <dcterms:created xsi:type="dcterms:W3CDTF">2007-01-17T22:28:10Z</dcterms:created>
  <dcterms:modified xsi:type="dcterms:W3CDTF">2016-05-06T05:50:13Z</dcterms:modified>
</cp:coreProperties>
</file>