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45"/>
  </p:notesMasterIdLst>
  <p:handoutMasterIdLst>
    <p:handoutMasterId r:id="rId46"/>
  </p:handoutMasterIdLst>
  <p:sldIdLst>
    <p:sldId id="492" r:id="rId2"/>
    <p:sldId id="495" r:id="rId3"/>
    <p:sldId id="493" r:id="rId4"/>
    <p:sldId id="444" r:id="rId5"/>
    <p:sldId id="494" r:id="rId6"/>
    <p:sldId id="476" r:id="rId7"/>
    <p:sldId id="445" r:id="rId8"/>
    <p:sldId id="447" r:id="rId9"/>
    <p:sldId id="448" r:id="rId10"/>
    <p:sldId id="449" r:id="rId11"/>
    <p:sldId id="450" r:id="rId12"/>
    <p:sldId id="480" r:id="rId13"/>
    <p:sldId id="485" r:id="rId14"/>
    <p:sldId id="479" r:id="rId15"/>
    <p:sldId id="451" r:id="rId16"/>
    <p:sldId id="452" r:id="rId17"/>
    <p:sldId id="453" r:id="rId18"/>
    <p:sldId id="454" r:id="rId19"/>
    <p:sldId id="455" r:id="rId20"/>
    <p:sldId id="477" r:id="rId21"/>
    <p:sldId id="489" r:id="rId22"/>
    <p:sldId id="490" r:id="rId23"/>
    <p:sldId id="458" r:id="rId24"/>
    <p:sldId id="459" r:id="rId25"/>
    <p:sldId id="481" r:id="rId26"/>
    <p:sldId id="461" r:id="rId27"/>
    <p:sldId id="462" r:id="rId28"/>
    <p:sldId id="463" r:id="rId29"/>
    <p:sldId id="464" r:id="rId30"/>
    <p:sldId id="465" r:id="rId31"/>
    <p:sldId id="466" r:id="rId32"/>
    <p:sldId id="482" r:id="rId33"/>
    <p:sldId id="468" r:id="rId34"/>
    <p:sldId id="469" r:id="rId35"/>
    <p:sldId id="470" r:id="rId36"/>
    <p:sldId id="471" r:id="rId37"/>
    <p:sldId id="483" r:id="rId38"/>
    <p:sldId id="473" r:id="rId39"/>
    <p:sldId id="484" r:id="rId40"/>
    <p:sldId id="496" r:id="rId41"/>
    <p:sldId id="497" r:id="rId42"/>
    <p:sldId id="498" r:id="rId43"/>
    <p:sldId id="440" r:id="rId44"/>
  </p:sldIdLst>
  <p:sldSz cx="9144000" cy="6858000" type="screen4x3"/>
  <p:notesSz cx="6718300" cy="9867900"/>
  <p:defaultTex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96">
          <p15:clr>
            <a:srgbClr val="A4A3A4"/>
          </p15:clr>
        </p15:guide>
        <p15:guide id="2" orient="horz" pos="1814">
          <p15:clr>
            <a:srgbClr val="A4A3A4"/>
          </p15:clr>
        </p15:guide>
        <p15:guide id="3" orient="horz" pos="1344">
          <p15:clr>
            <a:srgbClr val="A4A3A4"/>
          </p15:clr>
        </p15:guide>
        <p15:guide id="4" pos="521">
          <p15:clr>
            <a:srgbClr val="A4A3A4"/>
          </p15:clr>
        </p15:guide>
        <p15:guide id="5" pos="2587">
          <p15:clr>
            <a:srgbClr val="A4A3A4"/>
          </p15:clr>
        </p15:guide>
        <p15:guide id="6" pos="2036">
          <p15:clr>
            <a:srgbClr val="A4A3A4"/>
          </p15:clr>
        </p15:guide>
        <p15:guide id="7" pos="5420">
          <p15:clr>
            <a:srgbClr val="A4A3A4"/>
          </p15:clr>
        </p15:guide>
        <p15:guide id="8" pos="4513">
          <p15:clr>
            <a:srgbClr val="A4A3A4"/>
          </p15:clr>
        </p15:guide>
        <p15:guide id="9" pos="1232">
          <p15:clr>
            <a:srgbClr val="A4A3A4"/>
          </p15:clr>
        </p15:guide>
        <p15:guide id="10" pos="2914">
          <p15:clr>
            <a:srgbClr val="A4A3A4"/>
          </p15:clr>
        </p15:guide>
        <p15:guide id="11" pos="4694">
          <p15:clr>
            <a:srgbClr val="A4A3A4"/>
          </p15:clr>
        </p15:guide>
      </p15:sldGuideLst>
    </p:ext>
    <p:ext uri="{2D200454-40CA-4A62-9FC3-DE9A4176ACB9}">
      <p15:notesGuideLst xmlns:p15="http://schemas.microsoft.com/office/powerpoint/2012/main">
        <p15:guide id="1" orient="horz" pos="3108">
          <p15:clr>
            <a:srgbClr val="A4A3A4"/>
          </p15:clr>
        </p15:guide>
        <p15:guide id="2" pos="426">
          <p15:clr>
            <a:srgbClr val="A4A3A4"/>
          </p15:clr>
        </p15:guide>
        <p15:guide id="3" pos="37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enoble Ecole de Management"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F9900"/>
    <a:srgbClr val="FF6600"/>
    <a:srgbClr val="FFC69F"/>
    <a:srgbClr val="C0C0C0"/>
    <a:srgbClr val="DDDDDD"/>
    <a:srgbClr val="006699"/>
    <a:srgbClr val="FFD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80" autoAdjust="0"/>
    <p:restoredTop sz="78884" autoAdjust="0"/>
  </p:normalViewPr>
  <p:slideViewPr>
    <p:cSldViewPr>
      <p:cViewPr varScale="1">
        <p:scale>
          <a:sx n="89" d="100"/>
          <a:sy n="89" d="100"/>
        </p:scale>
        <p:origin x="1368" y="176"/>
      </p:cViewPr>
      <p:guideLst>
        <p:guide orient="horz" pos="2196"/>
        <p:guide orient="horz" pos="1814"/>
        <p:guide orient="horz" pos="1344"/>
        <p:guide pos="521"/>
        <p:guide pos="2587"/>
        <p:guide pos="2036"/>
        <p:guide pos="5420"/>
        <p:guide pos="4513"/>
        <p:guide pos="1232"/>
        <p:guide pos="2914"/>
        <p:guide pos="4694"/>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880" y="-90"/>
      </p:cViewPr>
      <p:guideLst>
        <p:guide orient="horz" pos="3108"/>
        <p:guide pos="426"/>
        <p:guide pos="378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commentAuthors" Target="commentAuthors.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fr-FR"/>
          </a:p>
        </p:txBody>
      </p:sp>
      <p:sp>
        <p:nvSpPr>
          <p:cNvPr id="54275" name="Rectangle 3"/>
          <p:cNvSpPr>
            <a:spLocks noGrp="1" noChangeArrowheads="1"/>
          </p:cNvSpPr>
          <p:nvPr>
            <p:ph type="dt" sz="quarter" idx="1"/>
          </p:nvPr>
        </p:nvSpPr>
        <p:spPr bwMode="auto">
          <a:xfrm>
            <a:off x="3805238" y="0"/>
            <a:ext cx="2911475"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fr-FR"/>
          </a:p>
        </p:txBody>
      </p:sp>
      <p:sp>
        <p:nvSpPr>
          <p:cNvPr id="54276" name="Rectangle 4"/>
          <p:cNvSpPr>
            <a:spLocks noGrp="1" noChangeArrowheads="1"/>
          </p:cNvSpPr>
          <p:nvPr>
            <p:ph type="ftr" sz="quarter" idx="2"/>
          </p:nvPr>
        </p:nvSpPr>
        <p:spPr bwMode="auto">
          <a:xfrm>
            <a:off x="0"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fr-FR"/>
          </a:p>
        </p:txBody>
      </p:sp>
      <p:sp>
        <p:nvSpPr>
          <p:cNvPr id="54277" name="Rectangle 5"/>
          <p:cNvSpPr>
            <a:spLocks noGrp="1" noChangeArrowheads="1"/>
          </p:cNvSpPr>
          <p:nvPr>
            <p:ph type="sldNum" sz="quarter" idx="3"/>
          </p:nvPr>
        </p:nvSpPr>
        <p:spPr bwMode="auto">
          <a:xfrm>
            <a:off x="3805238" y="9372600"/>
            <a:ext cx="2911475"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BEA61DC-451A-46B4-AE71-7DB0F398644A}" type="slidenum">
              <a:rPr lang="fr-FR"/>
              <a:pPr/>
              <a:t>‹#›</a:t>
            </a:fld>
            <a:endParaRPr lang="fr-FR"/>
          </a:p>
        </p:txBody>
      </p:sp>
    </p:spTree>
    <p:extLst>
      <p:ext uri="{BB962C8B-B14F-4D97-AF65-F5344CB8AC3E}">
        <p14:creationId xmlns:p14="http://schemas.microsoft.com/office/powerpoint/2010/main" val="2820238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93" name="AutoShape 9"/>
          <p:cNvSpPr>
            <a:spLocks noChangeArrowheads="1"/>
          </p:cNvSpPr>
          <p:nvPr/>
        </p:nvSpPr>
        <p:spPr bwMode="auto">
          <a:xfrm>
            <a:off x="6008688" y="9326563"/>
            <a:ext cx="449262" cy="457200"/>
          </a:xfrm>
          <a:prstGeom prst="roundRect">
            <a:avLst>
              <a:gd name="adj" fmla="val 16667"/>
            </a:avLst>
          </a:prstGeom>
          <a:noFill/>
          <a:ln w="6350">
            <a:noFill/>
            <a:round/>
            <a:headEnd/>
            <a:tailEnd/>
          </a:ln>
          <a:effectLst/>
        </p:spPr>
        <p:txBody>
          <a:bodyPr wrap="none" lIns="0" tIns="0" rIns="0" bIns="0" anchor="ctr"/>
          <a:lstStyle/>
          <a:p>
            <a:pPr algn="ctr"/>
            <a:fld id="{CD07E897-9A5C-4A37-88CA-361BE8986588}" type="slidenum">
              <a:rPr lang="fr-FR" sz="1400" b="1">
                <a:latin typeface="Verdana" pitchFamily="34" charset="0"/>
              </a:rPr>
              <a:pPr algn="ctr"/>
              <a:t>‹#›</a:t>
            </a:fld>
            <a:endParaRPr lang="fr-FR" sz="1400" b="1">
              <a:latin typeface="Verdana" pitchFamily="34" charset="0"/>
            </a:endParaRPr>
          </a:p>
        </p:txBody>
      </p:sp>
      <p:sp>
        <p:nvSpPr>
          <p:cNvPr id="67594" name="Rectangle 10"/>
          <p:cNvSpPr>
            <a:spLocks noChangeArrowheads="1"/>
          </p:cNvSpPr>
          <p:nvPr/>
        </p:nvSpPr>
        <p:spPr bwMode="auto">
          <a:xfrm flipV="1">
            <a:off x="674688" y="9613900"/>
            <a:ext cx="5326062" cy="120650"/>
          </a:xfrm>
          <a:prstGeom prst="rect">
            <a:avLst/>
          </a:prstGeom>
          <a:solidFill>
            <a:schemeClr val="bg2"/>
          </a:solidFill>
          <a:ln w="9525">
            <a:noFill/>
            <a:miter lim="800000"/>
            <a:headEnd/>
            <a:tailEnd/>
          </a:ln>
          <a:effectLst/>
        </p:spPr>
        <p:txBody>
          <a:bodyPr wrap="none" anchor="ctr"/>
          <a:lstStyle/>
          <a:p>
            <a:endParaRPr lang="fr-FR"/>
          </a:p>
        </p:txBody>
      </p:sp>
      <p:grpSp>
        <p:nvGrpSpPr>
          <p:cNvPr id="67595" name="Group 11"/>
          <p:cNvGrpSpPr>
            <a:grpSpLocks/>
          </p:cNvGrpSpPr>
          <p:nvPr/>
        </p:nvGrpSpPr>
        <p:grpSpPr bwMode="auto">
          <a:xfrm>
            <a:off x="644506" y="5391150"/>
            <a:ext cx="5357850" cy="3829050"/>
            <a:chOff x="1354" y="3396"/>
            <a:chExt cx="2325" cy="2412"/>
          </a:xfrm>
        </p:grpSpPr>
        <p:sp>
          <p:nvSpPr>
            <p:cNvPr id="67596" name="Line 12"/>
            <p:cNvSpPr>
              <a:spLocks noChangeShapeType="1"/>
            </p:cNvSpPr>
            <p:nvPr/>
          </p:nvSpPr>
          <p:spPr bwMode="auto">
            <a:xfrm>
              <a:off x="1354" y="3396"/>
              <a:ext cx="2325" cy="0"/>
            </a:xfrm>
            <a:prstGeom prst="line">
              <a:avLst/>
            </a:prstGeom>
            <a:noFill/>
            <a:ln w="9525">
              <a:solidFill>
                <a:srgbClr val="B2B2B2"/>
              </a:solidFill>
              <a:round/>
              <a:headEnd/>
              <a:tailEnd/>
            </a:ln>
            <a:effectLst/>
          </p:spPr>
          <p:txBody>
            <a:bodyPr/>
            <a:lstStyle/>
            <a:p>
              <a:endParaRPr lang="fr-FR"/>
            </a:p>
          </p:txBody>
        </p:sp>
        <p:sp>
          <p:nvSpPr>
            <p:cNvPr id="67597" name="Line 13"/>
            <p:cNvSpPr>
              <a:spLocks noChangeShapeType="1"/>
            </p:cNvSpPr>
            <p:nvPr/>
          </p:nvSpPr>
          <p:spPr bwMode="auto">
            <a:xfrm>
              <a:off x="1354" y="3999"/>
              <a:ext cx="2325" cy="0"/>
            </a:xfrm>
            <a:prstGeom prst="line">
              <a:avLst/>
            </a:prstGeom>
            <a:noFill/>
            <a:ln w="9525">
              <a:solidFill>
                <a:srgbClr val="B2B2B2"/>
              </a:solidFill>
              <a:round/>
              <a:headEnd/>
              <a:tailEnd/>
            </a:ln>
            <a:effectLst/>
          </p:spPr>
          <p:txBody>
            <a:bodyPr/>
            <a:lstStyle/>
            <a:p>
              <a:endParaRPr lang="fr-FR"/>
            </a:p>
          </p:txBody>
        </p:sp>
        <p:sp>
          <p:nvSpPr>
            <p:cNvPr id="67598" name="Line 14"/>
            <p:cNvSpPr>
              <a:spLocks noChangeShapeType="1"/>
            </p:cNvSpPr>
            <p:nvPr/>
          </p:nvSpPr>
          <p:spPr bwMode="auto">
            <a:xfrm>
              <a:off x="1354" y="4200"/>
              <a:ext cx="2325" cy="0"/>
            </a:xfrm>
            <a:prstGeom prst="line">
              <a:avLst/>
            </a:prstGeom>
            <a:noFill/>
            <a:ln w="9525">
              <a:solidFill>
                <a:srgbClr val="B2B2B2"/>
              </a:solidFill>
              <a:round/>
              <a:headEnd/>
              <a:tailEnd/>
            </a:ln>
            <a:effectLst/>
          </p:spPr>
          <p:txBody>
            <a:bodyPr/>
            <a:lstStyle/>
            <a:p>
              <a:endParaRPr lang="fr-FR"/>
            </a:p>
          </p:txBody>
        </p:sp>
        <p:sp>
          <p:nvSpPr>
            <p:cNvPr id="67599" name="Line 15"/>
            <p:cNvSpPr>
              <a:spLocks noChangeShapeType="1"/>
            </p:cNvSpPr>
            <p:nvPr/>
          </p:nvSpPr>
          <p:spPr bwMode="auto">
            <a:xfrm>
              <a:off x="1354" y="4401"/>
              <a:ext cx="2325" cy="0"/>
            </a:xfrm>
            <a:prstGeom prst="line">
              <a:avLst/>
            </a:prstGeom>
            <a:noFill/>
            <a:ln w="9525">
              <a:solidFill>
                <a:srgbClr val="B2B2B2"/>
              </a:solidFill>
              <a:round/>
              <a:headEnd/>
              <a:tailEnd/>
            </a:ln>
            <a:effectLst/>
          </p:spPr>
          <p:txBody>
            <a:bodyPr/>
            <a:lstStyle/>
            <a:p>
              <a:endParaRPr lang="fr-FR"/>
            </a:p>
          </p:txBody>
        </p:sp>
        <p:sp>
          <p:nvSpPr>
            <p:cNvPr id="67600" name="Line 16"/>
            <p:cNvSpPr>
              <a:spLocks noChangeShapeType="1"/>
            </p:cNvSpPr>
            <p:nvPr/>
          </p:nvSpPr>
          <p:spPr bwMode="auto">
            <a:xfrm>
              <a:off x="1354" y="4602"/>
              <a:ext cx="2325" cy="0"/>
            </a:xfrm>
            <a:prstGeom prst="line">
              <a:avLst/>
            </a:prstGeom>
            <a:noFill/>
            <a:ln w="9525">
              <a:solidFill>
                <a:srgbClr val="B2B2B2"/>
              </a:solidFill>
              <a:round/>
              <a:headEnd/>
              <a:tailEnd/>
            </a:ln>
            <a:effectLst/>
          </p:spPr>
          <p:txBody>
            <a:bodyPr/>
            <a:lstStyle/>
            <a:p>
              <a:endParaRPr lang="fr-FR"/>
            </a:p>
          </p:txBody>
        </p:sp>
        <p:sp>
          <p:nvSpPr>
            <p:cNvPr id="67601" name="Line 17"/>
            <p:cNvSpPr>
              <a:spLocks noChangeShapeType="1"/>
            </p:cNvSpPr>
            <p:nvPr/>
          </p:nvSpPr>
          <p:spPr bwMode="auto">
            <a:xfrm>
              <a:off x="1354" y="4803"/>
              <a:ext cx="2325" cy="0"/>
            </a:xfrm>
            <a:prstGeom prst="line">
              <a:avLst/>
            </a:prstGeom>
            <a:noFill/>
            <a:ln w="9525">
              <a:solidFill>
                <a:srgbClr val="B2B2B2"/>
              </a:solidFill>
              <a:round/>
              <a:headEnd/>
              <a:tailEnd/>
            </a:ln>
            <a:effectLst/>
          </p:spPr>
          <p:txBody>
            <a:bodyPr/>
            <a:lstStyle/>
            <a:p>
              <a:endParaRPr lang="fr-FR"/>
            </a:p>
          </p:txBody>
        </p:sp>
        <p:sp>
          <p:nvSpPr>
            <p:cNvPr id="67602" name="Line 18"/>
            <p:cNvSpPr>
              <a:spLocks noChangeShapeType="1"/>
            </p:cNvSpPr>
            <p:nvPr/>
          </p:nvSpPr>
          <p:spPr bwMode="auto">
            <a:xfrm>
              <a:off x="1354" y="5004"/>
              <a:ext cx="2325" cy="0"/>
            </a:xfrm>
            <a:prstGeom prst="line">
              <a:avLst/>
            </a:prstGeom>
            <a:noFill/>
            <a:ln w="9525">
              <a:solidFill>
                <a:srgbClr val="B2B2B2"/>
              </a:solidFill>
              <a:round/>
              <a:headEnd/>
              <a:tailEnd/>
            </a:ln>
            <a:effectLst/>
          </p:spPr>
          <p:txBody>
            <a:bodyPr/>
            <a:lstStyle/>
            <a:p>
              <a:endParaRPr lang="fr-FR"/>
            </a:p>
          </p:txBody>
        </p:sp>
        <p:sp>
          <p:nvSpPr>
            <p:cNvPr id="67603" name="Line 19"/>
            <p:cNvSpPr>
              <a:spLocks noChangeShapeType="1"/>
            </p:cNvSpPr>
            <p:nvPr/>
          </p:nvSpPr>
          <p:spPr bwMode="auto">
            <a:xfrm>
              <a:off x="1354" y="5205"/>
              <a:ext cx="2325" cy="0"/>
            </a:xfrm>
            <a:prstGeom prst="line">
              <a:avLst/>
            </a:prstGeom>
            <a:noFill/>
            <a:ln w="9525">
              <a:solidFill>
                <a:srgbClr val="B2B2B2"/>
              </a:solidFill>
              <a:round/>
              <a:headEnd/>
              <a:tailEnd/>
            </a:ln>
            <a:effectLst/>
          </p:spPr>
          <p:txBody>
            <a:bodyPr/>
            <a:lstStyle/>
            <a:p>
              <a:endParaRPr lang="fr-FR"/>
            </a:p>
          </p:txBody>
        </p:sp>
        <p:sp>
          <p:nvSpPr>
            <p:cNvPr id="67604" name="Line 20"/>
            <p:cNvSpPr>
              <a:spLocks noChangeShapeType="1"/>
            </p:cNvSpPr>
            <p:nvPr/>
          </p:nvSpPr>
          <p:spPr bwMode="auto">
            <a:xfrm>
              <a:off x="1354" y="5406"/>
              <a:ext cx="2325" cy="0"/>
            </a:xfrm>
            <a:prstGeom prst="line">
              <a:avLst/>
            </a:prstGeom>
            <a:noFill/>
            <a:ln w="9525">
              <a:solidFill>
                <a:srgbClr val="B2B2B2"/>
              </a:solidFill>
              <a:round/>
              <a:headEnd/>
              <a:tailEnd/>
            </a:ln>
            <a:effectLst/>
          </p:spPr>
          <p:txBody>
            <a:bodyPr/>
            <a:lstStyle/>
            <a:p>
              <a:endParaRPr lang="fr-FR"/>
            </a:p>
          </p:txBody>
        </p:sp>
        <p:sp>
          <p:nvSpPr>
            <p:cNvPr id="67605" name="Line 21"/>
            <p:cNvSpPr>
              <a:spLocks noChangeShapeType="1"/>
            </p:cNvSpPr>
            <p:nvPr/>
          </p:nvSpPr>
          <p:spPr bwMode="auto">
            <a:xfrm>
              <a:off x="1354" y="5808"/>
              <a:ext cx="2325" cy="0"/>
            </a:xfrm>
            <a:prstGeom prst="line">
              <a:avLst/>
            </a:prstGeom>
            <a:noFill/>
            <a:ln w="9525">
              <a:solidFill>
                <a:srgbClr val="B2B2B2"/>
              </a:solidFill>
              <a:round/>
              <a:headEnd/>
              <a:tailEnd/>
            </a:ln>
            <a:effectLst/>
          </p:spPr>
          <p:txBody>
            <a:bodyPr/>
            <a:lstStyle/>
            <a:p>
              <a:endParaRPr lang="fr-FR"/>
            </a:p>
          </p:txBody>
        </p:sp>
        <p:sp>
          <p:nvSpPr>
            <p:cNvPr id="67606" name="Line 22"/>
            <p:cNvSpPr>
              <a:spLocks noChangeShapeType="1"/>
            </p:cNvSpPr>
            <p:nvPr/>
          </p:nvSpPr>
          <p:spPr bwMode="auto">
            <a:xfrm>
              <a:off x="1354" y="3597"/>
              <a:ext cx="2325" cy="0"/>
            </a:xfrm>
            <a:prstGeom prst="line">
              <a:avLst/>
            </a:prstGeom>
            <a:noFill/>
            <a:ln w="9525">
              <a:solidFill>
                <a:srgbClr val="B2B2B2"/>
              </a:solidFill>
              <a:round/>
              <a:headEnd/>
              <a:tailEnd/>
            </a:ln>
            <a:effectLst/>
          </p:spPr>
          <p:txBody>
            <a:bodyPr/>
            <a:lstStyle/>
            <a:p>
              <a:endParaRPr lang="fr-FR"/>
            </a:p>
          </p:txBody>
        </p:sp>
        <p:sp>
          <p:nvSpPr>
            <p:cNvPr id="67607" name="Line 23"/>
            <p:cNvSpPr>
              <a:spLocks noChangeShapeType="1"/>
            </p:cNvSpPr>
            <p:nvPr/>
          </p:nvSpPr>
          <p:spPr bwMode="auto">
            <a:xfrm>
              <a:off x="1354" y="3798"/>
              <a:ext cx="2325" cy="0"/>
            </a:xfrm>
            <a:prstGeom prst="line">
              <a:avLst/>
            </a:prstGeom>
            <a:noFill/>
            <a:ln w="9525">
              <a:solidFill>
                <a:srgbClr val="B2B2B2"/>
              </a:solidFill>
              <a:round/>
              <a:headEnd/>
              <a:tailEnd/>
            </a:ln>
            <a:effectLst/>
          </p:spPr>
          <p:txBody>
            <a:bodyPr/>
            <a:lstStyle/>
            <a:p>
              <a:endParaRPr lang="fr-FR"/>
            </a:p>
          </p:txBody>
        </p:sp>
        <p:sp>
          <p:nvSpPr>
            <p:cNvPr id="67608" name="Line 24"/>
            <p:cNvSpPr>
              <a:spLocks noChangeShapeType="1"/>
            </p:cNvSpPr>
            <p:nvPr/>
          </p:nvSpPr>
          <p:spPr bwMode="auto">
            <a:xfrm>
              <a:off x="1354" y="5607"/>
              <a:ext cx="2325" cy="0"/>
            </a:xfrm>
            <a:prstGeom prst="line">
              <a:avLst/>
            </a:prstGeom>
            <a:noFill/>
            <a:ln w="9525">
              <a:solidFill>
                <a:srgbClr val="B2B2B2"/>
              </a:solidFill>
              <a:round/>
              <a:headEnd/>
              <a:tailEnd/>
            </a:ln>
            <a:effectLst/>
          </p:spPr>
          <p:txBody>
            <a:bodyPr/>
            <a:lstStyle/>
            <a:p>
              <a:endParaRPr lang="fr-FR"/>
            </a:p>
          </p:txBody>
        </p:sp>
      </p:grpSp>
      <p:sp>
        <p:nvSpPr>
          <p:cNvPr id="67609" name="Text Box 25"/>
          <p:cNvSpPr txBox="1">
            <a:spLocks noChangeArrowheads="1"/>
          </p:cNvSpPr>
          <p:nvPr/>
        </p:nvSpPr>
        <p:spPr bwMode="auto">
          <a:xfrm>
            <a:off x="573068" y="5130800"/>
            <a:ext cx="1420812" cy="274638"/>
          </a:xfrm>
          <a:prstGeom prst="rect">
            <a:avLst/>
          </a:prstGeom>
          <a:noFill/>
          <a:ln w="6350" algn="ctr">
            <a:noFill/>
            <a:miter lim="800000"/>
            <a:headEnd/>
            <a:tailEnd/>
          </a:ln>
          <a:effectLst/>
        </p:spPr>
        <p:txBody>
          <a:bodyPr wrap="none" lIns="90000" tIns="46800" rIns="90000" bIns="46800">
            <a:spAutoFit/>
          </a:bodyPr>
          <a:lstStyle/>
          <a:p>
            <a:r>
              <a:rPr lang="fr-FR" sz="1200" b="1">
                <a:latin typeface="Verdana" pitchFamily="34" charset="0"/>
              </a:rPr>
              <a:t>Commentaires</a:t>
            </a:r>
          </a:p>
        </p:txBody>
      </p:sp>
      <p:sp>
        <p:nvSpPr>
          <p:cNvPr id="67588" name="Rectangle 4"/>
          <p:cNvSpPr>
            <a:spLocks noGrp="1" noRot="1" noChangeAspect="1" noChangeArrowheads="1" noTextEdit="1"/>
          </p:cNvSpPr>
          <p:nvPr>
            <p:ph type="sldImg" idx="2"/>
          </p:nvPr>
        </p:nvSpPr>
        <p:spPr bwMode="auto">
          <a:xfrm>
            <a:off x="676275" y="946150"/>
            <a:ext cx="5324475" cy="3987800"/>
          </a:xfrm>
          <a:prstGeom prst="rect">
            <a:avLst/>
          </a:prstGeom>
          <a:noFill/>
          <a:ln w="9525">
            <a:solidFill>
              <a:srgbClr val="000000"/>
            </a:solidFill>
            <a:miter lim="800000"/>
            <a:headEnd/>
            <a:tailEnd/>
          </a:ln>
          <a:effectLst/>
        </p:spPr>
      </p:sp>
    </p:spTree>
    <p:extLst>
      <p:ext uri="{BB962C8B-B14F-4D97-AF65-F5344CB8AC3E}">
        <p14:creationId xmlns:p14="http://schemas.microsoft.com/office/powerpoint/2010/main" val="9765877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830" y="4687372"/>
            <a:ext cx="5374640" cy="4440003"/>
          </a:xfrm>
          <a:prstGeom prst="rect">
            <a:avLst/>
          </a:prstGeom>
        </p:spPr>
        <p:txBody>
          <a:bodyPr lIns="90526" tIns="45263" rIns="90526" bIns="45263"/>
          <a:lstStyle/>
          <a:p>
            <a:endParaRPr lang="fr-FR"/>
          </a:p>
        </p:txBody>
      </p:sp>
    </p:spTree>
    <p:extLst>
      <p:ext uri="{BB962C8B-B14F-4D97-AF65-F5344CB8AC3E}">
        <p14:creationId xmlns:p14="http://schemas.microsoft.com/office/powerpoint/2010/main" val="3286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pPr eaLnBrk="1" hangingPunct="1"/>
            <a:r>
              <a:rPr lang="fr-FR" dirty="0" smtClean="0"/>
              <a:t>Le </a:t>
            </a:r>
            <a:r>
              <a:rPr lang="fr-FR" dirty="0" err="1" smtClean="0"/>
              <a:t>méchanisme</a:t>
            </a:r>
            <a:r>
              <a:rPr lang="fr-FR" dirty="0" smtClean="0"/>
              <a:t> auto-</a:t>
            </a:r>
            <a:r>
              <a:rPr lang="fr-FR" dirty="0" err="1" smtClean="0"/>
              <a:t>réenforcé</a:t>
            </a:r>
            <a:r>
              <a:rPr lang="fr-FR" dirty="0" smtClean="0"/>
              <a:t> qui rend les forts plus forts et les faibles plus faibles.</a:t>
            </a:r>
          </a:p>
          <a:p>
            <a:pPr eaLnBrk="1" hangingPunct="1"/>
            <a:endParaRPr lang="fr-FR" dirty="0" smtClean="0"/>
          </a:p>
          <a:p>
            <a:pPr marL="342900" indent="-342900">
              <a:spcBef>
                <a:spcPct val="20000"/>
              </a:spcBef>
              <a:buFontTx/>
              <a:buChar char="•"/>
            </a:pPr>
            <a:r>
              <a:rPr lang="fr-FR" sz="3200" dirty="0" smtClean="0"/>
              <a:t>Économies d’échelles</a:t>
            </a:r>
          </a:p>
          <a:p>
            <a:pPr marL="742950" lvl="1" indent="-285750">
              <a:spcBef>
                <a:spcPct val="20000"/>
              </a:spcBef>
              <a:buFontTx/>
              <a:buChar char="–"/>
            </a:pPr>
            <a:r>
              <a:rPr lang="fr-FR" sz="2800" dirty="0" smtClean="0"/>
              <a:t>les forts plus forts</a:t>
            </a:r>
          </a:p>
          <a:p>
            <a:pPr marL="742950" lvl="1" indent="-285750">
              <a:spcBef>
                <a:spcPct val="20000"/>
              </a:spcBef>
              <a:buFontTx/>
              <a:buChar char="–"/>
            </a:pPr>
            <a:r>
              <a:rPr lang="fr-FR" sz="2800" dirty="0" smtClean="0"/>
              <a:t>les faibles plus faibles. </a:t>
            </a:r>
            <a:endParaRPr lang="fr-FR" sz="3200" dirty="0" smtClean="0"/>
          </a:p>
          <a:p>
            <a:pPr eaLnBrk="1" hangingPunct="1"/>
            <a:endParaRPr lang="fr-FR" dirty="0" smtClean="0"/>
          </a:p>
        </p:txBody>
      </p:sp>
    </p:spTree>
    <p:extLst>
      <p:ext uri="{BB962C8B-B14F-4D97-AF65-F5344CB8AC3E}">
        <p14:creationId xmlns:p14="http://schemas.microsoft.com/office/powerpoint/2010/main" val="177236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pPr eaLnBrk="1" hangingPunct="1"/>
            <a:r>
              <a:rPr lang="fr-FR" dirty="0" smtClean="0"/>
              <a:t>Effets réseaux : dynamique de feedback positif qui apparait dans les réseaux</a:t>
            </a:r>
          </a:p>
          <a:p>
            <a:pPr eaLnBrk="1" hangingPunct="1"/>
            <a:endParaRPr lang="fr-FR" dirty="0" smtClean="0"/>
          </a:p>
          <a:p>
            <a:pPr eaLnBrk="1" hangingPunct="1"/>
            <a:r>
              <a:rPr lang="fr-FR" dirty="0" smtClean="0"/>
              <a:t>Externalités réseau : un nouveau nœud créé de la valeur (symbolisée par le dollar) pour les autres membres en agrandissant le réseau, augmentant ainsi sa valeur (pour l’entreprise qui possède</a:t>
            </a:r>
            <a:r>
              <a:rPr lang="fr-FR" baseline="0" dirty="0" smtClean="0"/>
              <a:t> le réseau)</a:t>
            </a:r>
            <a:r>
              <a:rPr lang="fr-FR" dirty="0" smtClean="0"/>
              <a:t>, et diminuant celle des réseaux concurrents</a:t>
            </a:r>
          </a:p>
          <a:p>
            <a:pPr eaLnBrk="1" hangingPunct="1"/>
            <a:endParaRPr lang="fr-FR" dirty="0" smtClean="0"/>
          </a:p>
          <a:p>
            <a:pPr eaLnBrk="1" hangingPunct="1"/>
            <a:r>
              <a:rPr lang="fr-FR" dirty="0" smtClean="0"/>
              <a:t>On peut prendre l’exemple des abeilles, l’externalité étant la capacité polinisatrice,</a:t>
            </a:r>
            <a:r>
              <a:rPr lang="fr-FR" baseline="0" dirty="0" smtClean="0"/>
              <a:t> qui maintenant se « vend » plus cher que le miel.</a:t>
            </a:r>
          </a:p>
          <a:p>
            <a:pPr eaLnBrk="1" hangingPunct="1"/>
            <a:r>
              <a:rPr lang="fr-FR" baseline="0" dirty="0" smtClean="0"/>
              <a:t>Ou l’exemple de l’externalité négative, celui de la porcherie qui s’installerait, légalement, suffisamment loin de l’hôtel, mais le sens des vents ferait que les odeurs y viendrait… Il ne serait plus 5 étoiles ^_^</a:t>
            </a:r>
            <a:endParaRPr lang="fr-FR" dirty="0" smtClean="0"/>
          </a:p>
          <a:p>
            <a:pPr eaLnBrk="1" hangingPunct="1"/>
            <a:endParaRPr lang="fr-FR" dirty="0" smtClean="0"/>
          </a:p>
          <a:p>
            <a:pPr eaLnBrk="1" hangingPunct="1"/>
            <a:r>
              <a:rPr lang="fr-FR" dirty="0" smtClean="0"/>
              <a:t>Exemples: Skype, Facebook vs Copain d’Avant ou  MSN</a:t>
            </a:r>
          </a:p>
          <a:p>
            <a:endParaRPr lang="fr-FR" dirty="0"/>
          </a:p>
        </p:txBody>
      </p:sp>
    </p:spTree>
    <p:extLst>
      <p:ext uri="{BB962C8B-B14F-4D97-AF65-F5344CB8AC3E}">
        <p14:creationId xmlns:p14="http://schemas.microsoft.com/office/powerpoint/2010/main" val="100473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05482" y="9372792"/>
            <a:ext cx="2911263" cy="493395"/>
          </a:xfrm>
          <a:prstGeom prst="rect">
            <a:avLst/>
          </a:prstGeom>
          <a:noFill/>
        </p:spPr>
        <p:txBody>
          <a:bodyPr/>
          <a:lstStyle/>
          <a:p>
            <a:fld id="{ED71A51E-423D-47F8-A962-73AE0203B64B}" type="slidenum">
              <a:rPr lang="en-US" smtClean="0"/>
              <a:pPr/>
              <a:t>16</a:t>
            </a:fld>
            <a:endParaRPr lang="en-US" smtClean="0"/>
          </a:p>
        </p:txBody>
      </p:sp>
      <p:sp>
        <p:nvSpPr>
          <p:cNvPr id="54275" name="Rectangle 2"/>
          <p:cNvSpPr>
            <a:spLocks noGrp="1" noRot="1" noChangeAspect="1" noChangeArrowheads="1" noTextEdit="1"/>
          </p:cNvSpPr>
          <p:nvPr>
            <p:ph type="sldImg"/>
          </p:nvPr>
        </p:nvSpPr>
        <p:spPr>
          <a:xfrm>
            <a:off x="679450" y="946150"/>
            <a:ext cx="5318125" cy="3987800"/>
          </a:xfrm>
          <a:ln/>
        </p:spPr>
      </p:sp>
      <p:sp>
        <p:nvSpPr>
          <p:cNvPr id="54276" name="Rectangle 3"/>
          <p:cNvSpPr>
            <a:spLocks noGrp="1" noChangeArrowheads="1"/>
          </p:cNvSpPr>
          <p:nvPr>
            <p:ph type="body" idx="1"/>
          </p:nvPr>
        </p:nvSpPr>
        <p:spPr>
          <a:xfrm>
            <a:off x="597182" y="4687252"/>
            <a:ext cx="5225344" cy="4851718"/>
          </a:xfrm>
          <a:prstGeom prst="rect">
            <a:avLst/>
          </a:prstGeom>
          <a:noFill/>
          <a:ln/>
        </p:spPr>
        <p:txBody>
          <a:bodyPr/>
          <a:lstStyle/>
          <a:p>
            <a:pPr eaLnBrk="1" hangingPunct="1"/>
            <a:r>
              <a:rPr lang="fr-FR" smtClean="0"/>
              <a:t>Effet réseau ? Bien sur que NON ! Fnac.com, amazon.com et tout les autres ne sont que des marchés classiques !</a:t>
            </a:r>
          </a:p>
        </p:txBody>
      </p:sp>
    </p:spTree>
    <p:extLst>
      <p:ext uri="{BB962C8B-B14F-4D97-AF65-F5344CB8AC3E}">
        <p14:creationId xmlns:p14="http://schemas.microsoft.com/office/powerpoint/2010/main" val="961001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05482" y="9372792"/>
            <a:ext cx="2911263" cy="493395"/>
          </a:xfrm>
          <a:prstGeom prst="rect">
            <a:avLst/>
          </a:prstGeom>
          <a:noFill/>
        </p:spPr>
        <p:txBody>
          <a:bodyPr/>
          <a:lstStyle/>
          <a:p>
            <a:fld id="{F2A34BC7-1D48-4E21-AB74-5C5A6A4AD7B4}" type="slidenum">
              <a:rPr lang="en-US" smtClean="0"/>
              <a:pPr/>
              <a:t>17</a:t>
            </a:fld>
            <a:endParaRPr lang="en-US" smtClean="0"/>
          </a:p>
        </p:txBody>
      </p:sp>
      <p:sp>
        <p:nvSpPr>
          <p:cNvPr id="55299" name="Rectangle 2"/>
          <p:cNvSpPr>
            <a:spLocks noGrp="1" noRot="1" noChangeAspect="1" noChangeArrowheads="1" noTextEdit="1"/>
          </p:cNvSpPr>
          <p:nvPr>
            <p:ph type="sldImg"/>
          </p:nvPr>
        </p:nvSpPr>
        <p:spPr>
          <a:xfrm>
            <a:off x="679450" y="946150"/>
            <a:ext cx="5318125" cy="3987800"/>
          </a:xfrm>
          <a:ln/>
        </p:spPr>
      </p:sp>
      <p:sp>
        <p:nvSpPr>
          <p:cNvPr id="55300" name="Rectangle 3"/>
          <p:cNvSpPr>
            <a:spLocks noGrp="1" noChangeArrowheads="1"/>
          </p:cNvSpPr>
          <p:nvPr>
            <p:ph type="body" idx="1"/>
          </p:nvPr>
        </p:nvSpPr>
        <p:spPr>
          <a:xfrm>
            <a:off x="895774" y="4687253"/>
            <a:ext cx="4926753" cy="4440555"/>
          </a:xfrm>
          <a:prstGeom prst="rect">
            <a:avLst/>
          </a:prstGeom>
          <a:noFill/>
          <a:ln/>
        </p:spPr>
        <p:txBody>
          <a:bodyPr/>
          <a:lstStyle/>
          <a:p>
            <a:pPr eaLnBrk="1" hangingPunct="1"/>
            <a:r>
              <a:rPr lang="fr-FR" smtClean="0"/>
              <a:t>Echange d’appartement, et là oui, ça bascule</a:t>
            </a:r>
          </a:p>
        </p:txBody>
      </p:sp>
    </p:spTree>
    <p:extLst>
      <p:ext uri="{BB962C8B-B14F-4D97-AF65-F5344CB8AC3E}">
        <p14:creationId xmlns:p14="http://schemas.microsoft.com/office/powerpoint/2010/main" val="32886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a:xfrm>
            <a:off x="679450" y="946150"/>
            <a:ext cx="5318125" cy="3987800"/>
          </a:xfrm>
          <a:ln/>
        </p:spPr>
      </p:sp>
      <p:sp>
        <p:nvSpPr>
          <p:cNvPr id="56323" name="Espace réservé des commentaires 2"/>
          <p:cNvSpPr>
            <a:spLocks noGrp="1"/>
          </p:cNvSpPr>
          <p:nvPr>
            <p:ph type="body" idx="1"/>
          </p:nvPr>
        </p:nvSpPr>
        <p:spPr>
          <a:xfrm>
            <a:off x="671830" y="4687253"/>
            <a:ext cx="5374640" cy="4440555"/>
          </a:xfrm>
          <a:prstGeom prst="rect">
            <a:avLst/>
          </a:prstGeom>
          <a:noFill/>
          <a:ln/>
        </p:spPr>
        <p:txBody>
          <a:bodyPr/>
          <a:lstStyle/>
          <a:p>
            <a:endParaRPr lang="fr-FR" smtClean="0"/>
          </a:p>
        </p:txBody>
      </p:sp>
      <p:sp>
        <p:nvSpPr>
          <p:cNvPr id="56324" name="Espace réservé du numéro de diapositive 3"/>
          <p:cNvSpPr>
            <a:spLocks noGrp="1"/>
          </p:cNvSpPr>
          <p:nvPr>
            <p:ph type="sldNum" sz="quarter" idx="5"/>
          </p:nvPr>
        </p:nvSpPr>
        <p:spPr>
          <a:xfrm>
            <a:off x="3805482" y="9372792"/>
            <a:ext cx="2911263" cy="493395"/>
          </a:xfrm>
          <a:prstGeom prst="rect">
            <a:avLst/>
          </a:prstGeom>
          <a:noFill/>
        </p:spPr>
        <p:txBody>
          <a:bodyPr/>
          <a:lstStyle/>
          <a:p>
            <a:fld id="{EB05372A-C129-4087-9047-82DC08614EFA}" type="slidenum">
              <a:rPr lang="en-US" smtClean="0"/>
              <a:pPr/>
              <a:t>19</a:t>
            </a:fld>
            <a:endParaRPr lang="en-US" smtClean="0"/>
          </a:p>
        </p:txBody>
      </p:sp>
    </p:spTree>
    <p:extLst>
      <p:ext uri="{BB962C8B-B14F-4D97-AF65-F5344CB8AC3E}">
        <p14:creationId xmlns:p14="http://schemas.microsoft.com/office/powerpoint/2010/main" val="169301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pPr marL="342900" indent="-342900">
              <a:lnSpc>
                <a:spcPct val="90000"/>
              </a:lnSpc>
              <a:spcBef>
                <a:spcPct val="20000"/>
              </a:spcBef>
              <a:buFontTx/>
              <a:buChar char="•"/>
            </a:pPr>
            <a:r>
              <a:rPr lang="en-US" sz="2400" kern="1200" dirty="0" smtClean="0">
                <a:solidFill>
                  <a:schemeClr val="tx1"/>
                </a:solidFill>
                <a:latin typeface="Arial" charset="0"/>
                <a:ea typeface="+mn-ea"/>
                <a:cs typeface="+mn-cs"/>
              </a:rPr>
              <a:t>The presence and strength of economies of scale:</a:t>
            </a:r>
          </a:p>
          <a:p>
            <a:pPr marL="742950" lvl="1" indent="-285750">
              <a:lnSpc>
                <a:spcPct val="90000"/>
              </a:lnSpc>
              <a:spcBef>
                <a:spcPct val="20000"/>
              </a:spcBef>
              <a:buFontTx/>
              <a:buChar char="–"/>
            </a:pPr>
            <a:r>
              <a:rPr lang="en-US" sz="2000" kern="1200" dirty="0" smtClean="0">
                <a:solidFill>
                  <a:schemeClr val="tx1"/>
                </a:solidFill>
                <a:latin typeface="Arial" charset="0"/>
                <a:ea typeface="+mn-ea"/>
                <a:cs typeface="+mn-cs"/>
              </a:rPr>
              <a:t>Supply side economies of scale </a:t>
            </a:r>
          </a:p>
          <a:p>
            <a:pPr marL="742950" lvl="1" indent="-285750">
              <a:lnSpc>
                <a:spcPct val="90000"/>
              </a:lnSpc>
              <a:spcBef>
                <a:spcPct val="20000"/>
              </a:spcBef>
              <a:buFontTx/>
              <a:buChar char="–"/>
            </a:pPr>
            <a:r>
              <a:rPr lang="en-US" sz="2000" kern="1200" dirty="0" smtClean="0">
                <a:solidFill>
                  <a:schemeClr val="tx1"/>
                </a:solidFill>
                <a:latin typeface="Arial" charset="0"/>
                <a:ea typeface="+mn-ea"/>
                <a:cs typeface="+mn-cs"/>
              </a:rPr>
              <a:t>Demand side economies of scale (network effects)</a:t>
            </a:r>
          </a:p>
          <a:p>
            <a:pPr marL="742950" lvl="1" indent="-285750">
              <a:lnSpc>
                <a:spcPct val="90000"/>
              </a:lnSpc>
              <a:spcBef>
                <a:spcPct val="20000"/>
              </a:spcBef>
              <a:buFontTx/>
              <a:buChar char="–"/>
            </a:pPr>
            <a:endParaRPr lang="en-US" sz="2000" kern="1200" dirty="0" smtClean="0">
              <a:solidFill>
                <a:schemeClr val="tx1"/>
              </a:solidFill>
              <a:latin typeface="Arial" charset="0"/>
              <a:ea typeface="+mn-ea"/>
              <a:cs typeface="+mn-cs"/>
            </a:endParaRPr>
          </a:p>
          <a:p>
            <a:pPr marL="342900" indent="-342900">
              <a:spcBef>
                <a:spcPct val="20000"/>
              </a:spcBef>
              <a:buFontTx/>
              <a:buChar char="•"/>
            </a:pPr>
            <a:r>
              <a:rPr lang="en-US" sz="2400" kern="1200" dirty="0" smtClean="0">
                <a:solidFill>
                  <a:schemeClr val="tx1"/>
                </a:solidFill>
                <a:latin typeface="Arial" charset="0"/>
                <a:ea typeface="+mn-ea"/>
                <a:cs typeface="+mn-cs"/>
              </a:rPr>
              <a:t>Variety of customer needs: </a:t>
            </a:r>
          </a:p>
          <a:p>
            <a:pPr marL="742950" lvl="1" indent="-285750">
              <a:spcBef>
                <a:spcPct val="20000"/>
              </a:spcBef>
              <a:buFontTx/>
              <a:buChar char="–"/>
            </a:pPr>
            <a:r>
              <a:rPr lang="en-US" sz="2000" kern="1200" dirty="0" smtClean="0">
                <a:solidFill>
                  <a:schemeClr val="tx1"/>
                </a:solidFill>
                <a:latin typeface="Arial" charset="0"/>
                <a:ea typeface="+mn-ea"/>
                <a:cs typeface="+mn-cs"/>
              </a:rPr>
              <a:t>Demand for variety engenders </a:t>
            </a:r>
            <a:br>
              <a:rPr lang="en-US" sz="2000" kern="1200" dirty="0" smtClean="0">
                <a:solidFill>
                  <a:schemeClr val="tx1"/>
                </a:solidFill>
                <a:latin typeface="Arial" charset="0"/>
                <a:ea typeface="+mn-ea"/>
                <a:cs typeface="+mn-cs"/>
              </a:rPr>
            </a:br>
            <a:r>
              <a:rPr lang="en-US" sz="2000" kern="1200" dirty="0" smtClean="0">
                <a:solidFill>
                  <a:schemeClr val="tx1"/>
                </a:solidFill>
                <a:latin typeface="Arial" charset="0"/>
                <a:ea typeface="+mn-ea"/>
                <a:cs typeface="+mn-cs"/>
              </a:rPr>
              <a:t>distinct market niches</a:t>
            </a:r>
          </a:p>
          <a:p>
            <a:pPr marL="742950" lvl="1" indent="-285750">
              <a:lnSpc>
                <a:spcPct val="90000"/>
              </a:lnSpc>
              <a:spcBef>
                <a:spcPct val="20000"/>
              </a:spcBef>
              <a:buFontTx/>
              <a:buChar char="–"/>
            </a:pPr>
            <a:endParaRPr lang="en-US" sz="20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4053816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830" y="4687253"/>
            <a:ext cx="5374640" cy="4440555"/>
          </a:xfrm>
          <a:prstGeom prst="rect">
            <a:avLst/>
          </a:prstGeom>
        </p:spPr>
        <p:txBody>
          <a:bodyPr>
            <a:normAutofit/>
          </a:bodyPr>
          <a:lstStyle/>
          <a:p>
            <a:r>
              <a:rPr lang="fr-FR" dirty="0" smtClean="0"/>
              <a:t>http://royal.pingdom.com/2008/07/24/great-quotes-from-bill-gates-steve-jobs-and-linus-torvalds/ </a:t>
            </a:r>
            <a:endParaRPr lang="fr-FR" dirty="0"/>
          </a:p>
        </p:txBody>
      </p:sp>
      <p:sp>
        <p:nvSpPr>
          <p:cNvPr id="4" name="Espace réservé du numéro de diapositive 3"/>
          <p:cNvSpPr>
            <a:spLocks noGrp="1"/>
          </p:cNvSpPr>
          <p:nvPr>
            <p:ph type="sldNum" sz="quarter" idx="10"/>
          </p:nvPr>
        </p:nvSpPr>
        <p:spPr>
          <a:xfrm>
            <a:off x="3805482" y="9372792"/>
            <a:ext cx="2911263" cy="493395"/>
          </a:xfrm>
          <a:prstGeom prst="rect">
            <a:avLst/>
          </a:prstGeom>
        </p:spPr>
        <p:txBody>
          <a:bodyPr/>
          <a:lstStyle/>
          <a:p>
            <a:pPr>
              <a:defRPr/>
            </a:pPr>
            <a:fld id="{BACDE8CB-93A3-4E16-87A8-DFFC78646336}" type="slidenum">
              <a:rPr lang="en-US" smtClean="0"/>
              <a:pPr>
                <a:defRPr/>
              </a:pPr>
              <a:t>22</a:t>
            </a:fld>
            <a:endParaRPr lang="en-US"/>
          </a:p>
        </p:txBody>
      </p:sp>
    </p:spTree>
    <p:extLst>
      <p:ext uri="{BB962C8B-B14F-4D97-AF65-F5344CB8AC3E}">
        <p14:creationId xmlns:p14="http://schemas.microsoft.com/office/powerpoint/2010/main" val="135052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xfrm>
            <a:off x="679450" y="946150"/>
            <a:ext cx="5318125" cy="3987800"/>
          </a:xfrm>
          <a:ln/>
        </p:spPr>
      </p:sp>
      <p:sp>
        <p:nvSpPr>
          <p:cNvPr id="57347" name="Espace réservé des commentaires 2"/>
          <p:cNvSpPr>
            <a:spLocks noGrp="1"/>
          </p:cNvSpPr>
          <p:nvPr>
            <p:ph type="body" idx="1"/>
          </p:nvPr>
        </p:nvSpPr>
        <p:spPr>
          <a:xfrm>
            <a:off x="671830" y="4687253"/>
            <a:ext cx="5374640" cy="4440555"/>
          </a:xfrm>
          <a:prstGeom prst="rect">
            <a:avLst/>
          </a:prstGeom>
          <a:noFill/>
          <a:ln/>
        </p:spPr>
        <p:txBody>
          <a:bodyPr/>
          <a:lstStyle/>
          <a:p>
            <a:r>
              <a:rPr lang="fr-FR" smtClean="0"/>
              <a:t>Ebay, Leboncoin, Jamendo…</a:t>
            </a:r>
          </a:p>
        </p:txBody>
      </p:sp>
      <p:sp>
        <p:nvSpPr>
          <p:cNvPr id="57348" name="Espace réservé du numéro de diapositive 3"/>
          <p:cNvSpPr>
            <a:spLocks noGrp="1"/>
          </p:cNvSpPr>
          <p:nvPr>
            <p:ph type="sldNum" sz="quarter" idx="5"/>
          </p:nvPr>
        </p:nvSpPr>
        <p:spPr>
          <a:xfrm>
            <a:off x="3805482" y="9372792"/>
            <a:ext cx="2911263" cy="493395"/>
          </a:xfrm>
          <a:prstGeom prst="rect">
            <a:avLst/>
          </a:prstGeom>
          <a:noFill/>
        </p:spPr>
        <p:txBody>
          <a:bodyPr/>
          <a:lstStyle/>
          <a:p>
            <a:fld id="{1D52FACB-F012-49AE-BC43-5835A5EE6BD2}" type="slidenum">
              <a:rPr lang="en-US" smtClean="0"/>
              <a:pPr/>
              <a:t>24</a:t>
            </a:fld>
            <a:endParaRPr lang="en-US" smtClean="0"/>
          </a:p>
        </p:txBody>
      </p:sp>
    </p:spTree>
    <p:extLst>
      <p:ext uri="{BB962C8B-B14F-4D97-AF65-F5344CB8AC3E}">
        <p14:creationId xmlns:p14="http://schemas.microsoft.com/office/powerpoint/2010/main" val="374043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a:xfrm>
            <a:off x="679450" y="946150"/>
            <a:ext cx="5318125" cy="3987800"/>
          </a:xfrm>
          <a:ln/>
        </p:spPr>
      </p:sp>
      <p:sp>
        <p:nvSpPr>
          <p:cNvPr id="58371" name="Espace réservé des commentaires 2"/>
          <p:cNvSpPr>
            <a:spLocks noGrp="1"/>
          </p:cNvSpPr>
          <p:nvPr>
            <p:ph type="body" idx="1"/>
          </p:nvPr>
        </p:nvSpPr>
        <p:spPr>
          <a:xfrm>
            <a:off x="671830" y="4687253"/>
            <a:ext cx="5374640" cy="4440555"/>
          </a:xfrm>
          <a:prstGeom prst="rect">
            <a:avLst/>
          </a:prstGeo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t>ancien</a:t>
            </a:r>
            <a:r>
              <a:rPr lang="en-US" sz="1200" dirty="0" smtClean="0"/>
              <a:t> Vice </a:t>
            </a:r>
            <a:r>
              <a:rPr lang="en-US" sz="1200" dirty="0" err="1" smtClean="0"/>
              <a:t>Président</a:t>
            </a:r>
            <a:r>
              <a:rPr lang="en-US" sz="1200" dirty="0" smtClean="0"/>
              <a:t> du </a:t>
            </a:r>
            <a:r>
              <a:rPr lang="en-US" sz="1200" dirty="0" err="1" smtClean="0"/>
              <a:t>département</a:t>
            </a:r>
            <a:r>
              <a:rPr lang="en-US" sz="1200" dirty="0" smtClean="0"/>
              <a:t> Marketing et </a:t>
            </a:r>
            <a:r>
              <a:rPr lang="en-US" sz="1200" dirty="0" err="1" smtClean="0"/>
              <a:t>Vente</a:t>
            </a:r>
            <a:r>
              <a:rPr lang="en-US" sz="1200" dirty="0" smtClean="0"/>
              <a:t> </a:t>
            </a:r>
            <a:r>
              <a:rPr lang="en-US" sz="1200" dirty="0" err="1" smtClean="0"/>
              <a:t>d’Instill</a:t>
            </a:r>
            <a:r>
              <a:rPr lang="en-US" sz="1200" dirty="0" smtClean="0"/>
              <a:t> </a:t>
            </a:r>
          </a:p>
          <a:p>
            <a:r>
              <a:rPr lang="fr-FR" dirty="0" smtClean="0"/>
              <a:t>Maintenant connu sous le nom de i </a:t>
            </a:r>
            <a:r>
              <a:rPr lang="fr-FR" dirty="0" err="1" smtClean="0"/>
              <a:t>trade</a:t>
            </a:r>
            <a:r>
              <a:rPr lang="fr-FR" dirty="0" smtClean="0"/>
              <a:t> network, </a:t>
            </a:r>
            <a:r>
              <a:rPr lang="en-US" b="1" dirty="0" smtClean="0"/>
              <a:t>The leading provider of supply chain management and intelligence solutions to the food industry</a:t>
            </a:r>
            <a:endParaRPr lang="fr-FR" dirty="0" smtClean="0"/>
          </a:p>
        </p:txBody>
      </p:sp>
      <p:sp>
        <p:nvSpPr>
          <p:cNvPr id="58372" name="Espace réservé du numéro de diapositive 3"/>
          <p:cNvSpPr>
            <a:spLocks noGrp="1"/>
          </p:cNvSpPr>
          <p:nvPr>
            <p:ph type="sldNum" sz="quarter" idx="5"/>
          </p:nvPr>
        </p:nvSpPr>
        <p:spPr>
          <a:xfrm>
            <a:off x="3805482" y="9372792"/>
            <a:ext cx="2911263" cy="493395"/>
          </a:xfrm>
          <a:prstGeom prst="rect">
            <a:avLst/>
          </a:prstGeom>
          <a:noFill/>
        </p:spPr>
        <p:txBody>
          <a:bodyPr/>
          <a:lstStyle/>
          <a:p>
            <a:fld id="{8525C0EF-AD38-48DD-B4D3-806471FD7A6F}" type="slidenum">
              <a:rPr lang="en-US" smtClean="0"/>
              <a:pPr/>
              <a:t>26</a:t>
            </a:fld>
            <a:endParaRPr lang="en-US" smtClean="0"/>
          </a:p>
        </p:txBody>
      </p:sp>
    </p:spTree>
    <p:extLst>
      <p:ext uri="{BB962C8B-B14F-4D97-AF65-F5344CB8AC3E}">
        <p14:creationId xmlns:p14="http://schemas.microsoft.com/office/powerpoint/2010/main" val="86004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pPr eaLnBrk="1" hangingPunct="1"/>
            <a:r>
              <a:rPr lang="fr-FR" sz="2800" dirty="0" smtClean="0"/>
              <a:t>Donnée : fait brut codifié</a:t>
            </a:r>
          </a:p>
          <a:p>
            <a:pPr lvl="1" eaLnBrk="1" hangingPunct="1"/>
            <a:r>
              <a:rPr lang="fr-FR" sz="2400" dirty="0" smtClean="0"/>
              <a:t>Choses qui se sont passées</a:t>
            </a:r>
          </a:p>
          <a:p>
            <a:pPr lvl="1" eaLnBrk="1" hangingPunct="1"/>
            <a:r>
              <a:rPr lang="fr-FR" sz="2400" dirty="0" smtClean="0"/>
              <a:t>Codées comme lettre de l’alphabet ou des nombres</a:t>
            </a:r>
          </a:p>
          <a:p>
            <a:pPr lvl="1" eaLnBrk="1" hangingPunct="1"/>
            <a:r>
              <a:rPr lang="fr-FR" sz="2400" dirty="0" smtClean="0"/>
              <a:t>De plus en plus stockées numériquement</a:t>
            </a:r>
          </a:p>
          <a:p>
            <a:pPr eaLnBrk="1" hangingPunct="1"/>
            <a:endParaRPr lang="fr-FR" sz="2800" dirty="0" smtClean="0"/>
          </a:p>
          <a:p>
            <a:pPr eaLnBrk="1" hangingPunct="1"/>
            <a:r>
              <a:rPr lang="fr-FR" sz="2800" dirty="0" smtClean="0"/>
              <a:t>Information : données en contexte</a:t>
            </a:r>
          </a:p>
          <a:p>
            <a:pPr lvl="1" eaLnBrk="1" hangingPunct="1"/>
            <a:r>
              <a:rPr lang="fr-FR" sz="2400" dirty="0" smtClean="0"/>
              <a:t>Dépend de l’audience</a:t>
            </a:r>
          </a:p>
          <a:p>
            <a:endParaRPr lang="fr-FR" dirty="0"/>
          </a:p>
        </p:txBody>
      </p:sp>
    </p:spTree>
    <p:extLst>
      <p:ext uri="{BB962C8B-B14F-4D97-AF65-F5344CB8AC3E}">
        <p14:creationId xmlns:p14="http://schemas.microsoft.com/office/powerpoint/2010/main" val="365825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r>
              <a:rPr lang="fr-FR" dirty="0" smtClean="0"/>
              <a:t>Rappel de la séance précédente</a:t>
            </a:r>
            <a:endParaRPr lang="fr-FR" dirty="0"/>
          </a:p>
        </p:txBody>
      </p:sp>
    </p:spTree>
    <p:extLst>
      <p:ext uri="{BB962C8B-B14F-4D97-AF65-F5344CB8AC3E}">
        <p14:creationId xmlns:p14="http://schemas.microsoft.com/office/powerpoint/2010/main" val="345933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a:xfrm>
            <a:off x="679450" y="946150"/>
            <a:ext cx="5318125" cy="3987800"/>
          </a:xfrm>
          <a:ln/>
        </p:spPr>
      </p:sp>
      <p:sp>
        <p:nvSpPr>
          <p:cNvPr id="59395" name="Espace réservé des commentaires 2"/>
          <p:cNvSpPr>
            <a:spLocks noGrp="1"/>
          </p:cNvSpPr>
          <p:nvPr>
            <p:ph type="body" idx="1"/>
          </p:nvPr>
        </p:nvSpPr>
        <p:spPr>
          <a:xfrm>
            <a:off x="671830" y="4687253"/>
            <a:ext cx="5374640" cy="4440555"/>
          </a:xfrm>
          <a:prstGeom prst="rect">
            <a:avLst/>
          </a:prstGeom>
          <a:noFill/>
          <a:ln/>
        </p:spPr>
        <p:txBody>
          <a:bodyPr/>
          <a:lstStyle/>
          <a:p>
            <a:endParaRPr lang="fr-FR" smtClean="0"/>
          </a:p>
        </p:txBody>
      </p:sp>
      <p:sp>
        <p:nvSpPr>
          <p:cNvPr id="59396" name="Espace réservé du numéro de diapositive 3"/>
          <p:cNvSpPr>
            <a:spLocks noGrp="1"/>
          </p:cNvSpPr>
          <p:nvPr>
            <p:ph type="sldNum" sz="quarter" idx="5"/>
          </p:nvPr>
        </p:nvSpPr>
        <p:spPr>
          <a:xfrm>
            <a:off x="3805482" y="9372792"/>
            <a:ext cx="2911263" cy="493395"/>
          </a:xfrm>
          <a:prstGeom prst="rect">
            <a:avLst/>
          </a:prstGeom>
          <a:noFill/>
        </p:spPr>
        <p:txBody>
          <a:bodyPr/>
          <a:lstStyle/>
          <a:p>
            <a:fld id="{14CCAC56-8412-46AB-97CC-C3FA3435EA30}" type="slidenum">
              <a:rPr lang="en-US" smtClean="0"/>
              <a:pPr/>
              <a:t>29</a:t>
            </a:fld>
            <a:endParaRPr lang="en-US" smtClean="0"/>
          </a:p>
        </p:txBody>
      </p:sp>
    </p:spTree>
    <p:extLst>
      <p:ext uri="{BB962C8B-B14F-4D97-AF65-F5344CB8AC3E}">
        <p14:creationId xmlns:p14="http://schemas.microsoft.com/office/powerpoint/2010/main" val="1306224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r>
              <a:rPr lang="en-US" dirty="0" smtClean="0"/>
              <a:t>1997</a:t>
            </a:r>
          </a:p>
          <a:p>
            <a:endParaRPr lang="en-US" dirty="0" smtClean="0"/>
          </a:p>
          <a:p>
            <a:r>
              <a:rPr lang="en-US" dirty="0" smtClean="0"/>
              <a:t>Tom </a:t>
            </a:r>
            <a:r>
              <a:rPr lang="en-US" dirty="0" err="1" smtClean="0"/>
              <a:t>Wurster</a:t>
            </a:r>
            <a:r>
              <a:rPr lang="en-US" dirty="0" smtClean="0"/>
              <a:t> is a senior partner and managing director in Boston Consulting Group’s San Francisco office, where he leads the West Coast.</a:t>
            </a:r>
          </a:p>
          <a:p>
            <a:r>
              <a:rPr lang="en-US" dirty="0" smtClean="0"/>
              <a:t>Philip Evans is a Senior Vice President with the Boston Consulting Group, </a:t>
            </a:r>
          </a:p>
          <a:p>
            <a:endParaRPr lang="en-US" dirty="0" smtClean="0"/>
          </a:p>
          <a:p>
            <a:pPr marL="342900" indent="-342900">
              <a:spcBef>
                <a:spcPct val="20000"/>
              </a:spcBef>
              <a:buFontTx/>
              <a:buChar char="•"/>
            </a:pPr>
            <a:r>
              <a:rPr lang="fr-FR" sz="2000" dirty="0" smtClean="0"/>
              <a:t>La plupart des biens et services </a:t>
            </a:r>
            <a:br>
              <a:rPr lang="fr-FR" sz="2000" dirty="0" smtClean="0"/>
            </a:br>
            <a:r>
              <a:rPr lang="fr-FR" sz="2000" dirty="0" smtClean="0"/>
              <a:t>sont des biens axés sur </a:t>
            </a:r>
            <a:br>
              <a:rPr lang="fr-FR" sz="2000" dirty="0" smtClean="0"/>
            </a:br>
            <a:r>
              <a:rPr lang="fr-FR" sz="2000" dirty="0" smtClean="0"/>
              <a:t>l’information. </a:t>
            </a:r>
          </a:p>
          <a:p>
            <a:pPr marL="342900" indent="-342900">
              <a:spcBef>
                <a:spcPct val="20000"/>
              </a:spcBef>
              <a:buFontTx/>
              <a:buChar char="•"/>
            </a:pPr>
            <a:r>
              <a:rPr lang="fr-FR" sz="2000" dirty="0" smtClean="0"/>
              <a:t>L’information joue un rôle </a:t>
            </a:r>
            <a:br>
              <a:rPr lang="fr-FR" sz="2000" dirty="0" smtClean="0"/>
            </a:br>
            <a:r>
              <a:rPr lang="fr-FR" sz="2000" dirty="0" smtClean="0"/>
              <a:t>essentiel dans :</a:t>
            </a:r>
          </a:p>
          <a:p>
            <a:pPr marL="742950" lvl="1" indent="-285750">
              <a:spcBef>
                <a:spcPct val="20000"/>
              </a:spcBef>
              <a:buFontTx/>
              <a:buChar char="–"/>
            </a:pPr>
            <a:r>
              <a:rPr lang="fr-FR" dirty="0" smtClean="0"/>
              <a:t>La création d’un produit / service</a:t>
            </a:r>
          </a:p>
          <a:p>
            <a:pPr marL="742950" lvl="1" indent="-285750">
              <a:spcBef>
                <a:spcPct val="20000"/>
              </a:spcBef>
              <a:buFontTx/>
              <a:buChar char="–"/>
            </a:pPr>
            <a:r>
              <a:rPr lang="fr-FR" dirty="0" smtClean="0"/>
              <a:t>La mise sur le marché</a:t>
            </a:r>
          </a:p>
          <a:p>
            <a:pPr marL="342900" indent="-342900">
              <a:spcBef>
                <a:spcPct val="20000"/>
              </a:spcBef>
              <a:buFontTx/>
              <a:buChar char="•"/>
            </a:pPr>
            <a:r>
              <a:rPr lang="fr-FR" sz="2000" dirty="0" smtClean="0"/>
              <a:t>L’information peut être :</a:t>
            </a:r>
          </a:p>
          <a:p>
            <a:pPr marL="742950" lvl="1" indent="-285750">
              <a:spcBef>
                <a:spcPct val="20000"/>
              </a:spcBef>
              <a:buFontTx/>
              <a:buChar char="–"/>
            </a:pPr>
            <a:r>
              <a:rPr lang="fr-FR" dirty="0" smtClean="0"/>
              <a:t>Autour du produit ou du service</a:t>
            </a:r>
          </a:p>
          <a:p>
            <a:pPr marL="742950" lvl="1" indent="-285750">
              <a:spcBef>
                <a:spcPct val="20000"/>
              </a:spcBef>
              <a:buFontTx/>
              <a:buChar char="–"/>
            </a:pPr>
            <a:r>
              <a:rPr lang="fr-FR" dirty="0" smtClean="0"/>
              <a:t>Intégré au produit lui-même comme connaissance</a:t>
            </a:r>
          </a:p>
          <a:p>
            <a:endParaRPr lang="fr-FR" dirty="0"/>
          </a:p>
        </p:txBody>
      </p:sp>
    </p:spTree>
    <p:extLst>
      <p:ext uri="{BB962C8B-B14F-4D97-AF65-F5344CB8AC3E}">
        <p14:creationId xmlns:p14="http://schemas.microsoft.com/office/powerpoint/2010/main" val="28148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748213"/>
            <a:ext cx="5375275" cy="3886200"/>
          </a:xfrm>
          <a:prstGeom prst="rect">
            <a:avLst/>
          </a:prstGeom>
        </p:spPr>
        <p:txBody>
          <a:bodyPr/>
          <a:lstStyle/>
          <a:p>
            <a:pPr>
              <a:lnSpc>
                <a:spcPct val="90000"/>
              </a:lnSpc>
            </a:pPr>
            <a:r>
              <a:rPr lang="en-US" b="1" dirty="0" smtClean="0"/>
              <a:t>Traditional business</a:t>
            </a:r>
            <a:r>
              <a:rPr lang="en-US" dirty="0" smtClean="0"/>
              <a:t> </a:t>
            </a:r>
            <a:r>
              <a:rPr lang="en-US" dirty="0" smtClean="0">
                <a:solidFill>
                  <a:schemeClr val="bg2">
                    <a:lumMod val="50000"/>
                  </a:schemeClr>
                </a:solidFill>
              </a:rPr>
              <a:t>models continue to be </a:t>
            </a:r>
            <a:r>
              <a:rPr lang="en-US" b="1" dirty="0" smtClean="0"/>
              <a:t>questioned</a:t>
            </a:r>
            <a:r>
              <a:rPr lang="en-US" dirty="0" smtClean="0"/>
              <a:t> </a:t>
            </a:r>
            <a:r>
              <a:rPr lang="en-US" dirty="0" smtClean="0">
                <a:solidFill>
                  <a:schemeClr val="bg2">
                    <a:lumMod val="50000"/>
                  </a:schemeClr>
                </a:solidFill>
              </a:rPr>
              <a:t>particularly for those firms where the current business model is predicated on the need to bundle information with a physical carrier</a:t>
            </a:r>
          </a:p>
          <a:p>
            <a:pPr>
              <a:lnSpc>
                <a:spcPct val="90000"/>
              </a:lnSpc>
            </a:pPr>
            <a:endParaRPr lang="en-US" dirty="0" smtClean="0">
              <a:solidFill>
                <a:schemeClr val="bg2">
                  <a:lumMod val="50000"/>
                </a:schemeClr>
              </a:solidFill>
            </a:endParaRPr>
          </a:p>
          <a:p>
            <a:pPr>
              <a:lnSpc>
                <a:spcPct val="90000"/>
              </a:lnSpc>
            </a:pPr>
            <a:r>
              <a:rPr lang="en-US" dirty="0" smtClean="0">
                <a:solidFill>
                  <a:schemeClr val="bg2">
                    <a:lumMod val="50000"/>
                  </a:schemeClr>
                </a:solidFill>
              </a:rPr>
              <a:t>As products that could never be brought together before  can now be bundled, it becomes critical to have a </a:t>
            </a:r>
            <a:r>
              <a:rPr lang="en-US" b="1" dirty="0" smtClean="0"/>
              <a:t>direct relationship with the customer</a:t>
            </a:r>
            <a:r>
              <a:rPr lang="en-US" dirty="0" smtClean="0">
                <a:solidFill>
                  <a:schemeClr val="bg2">
                    <a:lumMod val="50000"/>
                  </a:schemeClr>
                </a:solidFill>
              </a:rPr>
              <a:t>, or owning the customer interface, may become critical</a:t>
            </a:r>
          </a:p>
          <a:p>
            <a:pPr>
              <a:lnSpc>
                <a:spcPct val="90000"/>
              </a:lnSpc>
            </a:pPr>
            <a:endParaRPr lang="en-US" dirty="0" smtClean="0">
              <a:solidFill>
                <a:schemeClr val="bg2">
                  <a:lumMod val="50000"/>
                </a:schemeClr>
              </a:solidFill>
            </a:endParaRPr>
          </a:p>
          <a:p>
            <a:pPr>
              <a:lnSpc>
                <a:spcPct val="90000"/>
              </a:lnSpc>
            </a:pPr>
            <a:r>
              <a:rPr lang="en-US" dirty="0" smtClean="0">
                <a:solidFill>
                  <a:schemeClr val="bg2">
                    <a:lumMod val="50000"/>
                  </a:schemeClr>
                </a:solidFill>
              </a:rPr>
              <a:t>The </a:t>
            </a:r>
            <a:r>
              <a:rPr lang="en-US" b="1" dirty="0" smtClean="0"/>
              <a:t>decreasing value of asymmetric information </a:t>
            </a:r>
            <a:r>
              <a:rPr lang="en-US" dirty="0" smtClean="0">
                <a:solidFill>
                  <a:schemeClr val="bg2">
                    <a:lumMod val="50000"/>
                  </a:schemeClr>
                </a:solidFill>
              </a:rPr>
              <a:t>gives pressure to organization bases its value proposition on the inability of individuals to obtain and use information at low costs </a:t>
            </a:r>
          </a:p>
          <a:p>
            <a:endParaRPr lang="fr-FR" dirty="0"/>
          </a:p>
        </p:txBody>
      </p:sp>
    </p:spTree>
    <p:extLst>
      <p:ext uri="{BB962C8B-B14F-4D97-AF65-F5344CB8AC3E}">
        <p14:creationId xmlns:p14="http://schemas.microsoft.com/office/powerpoint/2010/main" val="3889559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pPr>
              <a:lnSpc>
                <a:spcPct val="90000"/>
              </a:lnSpc>
            </a:pPr>
            <a:r>
              <a:rPr lang="en-US" sz="1200" kern="0" dirty="0" smtClean="0"/>
              <a:t>Faire la </a:t>
            </a:r>
            <a:r>
              <a:rPr lang="en-US" sz="1200" kern="0" dirty="0" err="1" smtClean="0"/>
              <a:t>différence</a:t>
            </a:r>
            <a:r>
              <a:rPr lang="en-US" sz="1200" kern="0" dirty="0" smtClean="0"/>
              <a:t> entre </a:t>
            </a:r>
            <a:r>
              <a:rPr lang="en-US" sz="1200" kern="0" dirty="0" err="1" smtClean="0"/>
              <a:t>courbe</a:t>
            </a:r>
            <a:r>
              <a:rPr lang="en-US" sz="1200" kern="0" dirty="0" smtClean="0"/>
              <a:t> </a:t>
            </a:r>
            <a:r>
              <a:rPr lang="en-US" sz="1200" kern="0" dirty="0" err="1" smtClean="0"/>
              <a:t>en</a:t>
            </a:r>
            <a:r>
              <a:rPr lang="en-US" sz="1200" kern="0" dirty="0" smtClean="0"/>
              <a:t> S de la </a:t>
            </a:r>
            <a:r>
              <a:rPr lang="en-US" sz="1200" kern="0" dirty="0" err="1" smtClean="0"/>
              <a:t>technologie</a:t>
            </a:r>
            <a:r>
              <a:rPr lang="en-US" sz="1200" kern="0" dirty="0" smtClean="0"/>
              <a:t> et le cycle de</a:t>
            </a:r>
            <a:r>
              <a:rPr lang="en-US" sz="1200" kern="0" baseline="0" dirty="0" smtClean="0"/>
              <a:t> vie du </a:t>
            </a:r>
            <a:r>
              <a:rPr lang="en-US" sz="1200" kern="0" baseline="0" dirty="0" err="1" smtClean="0"/>
              <a:t>produit</a:t>
            </a:r>
            <a:r>
              <a:rPr lang="en-US" sz="1200" kern="0" baseline="0" dirty="0" smtClean="0"/>
              <a:t>, qui </a:t>
            </a:r>
            <a:r>
              <a:rPr lang="en-US" sz="1200" kern="0" baseline="0" dirty="0" err="1" smtClean="0"/>
              <a:t>sont</a:t>
            </a:r>
            <a:r>
              <a:rPr lang="en-US" sz="1200" kern="0" baseline="0" dirty="0" smtClean="0"/>
              <a:t> certes </a:t>
            </a:r>
            <a:r>
              <a:rPr lang="en-US" sz="1200" kern="0" baseline="0" dirty="0" err="1" smtClean="0"/>
              <a:t>liés</a:t>
            </a:r>
            <a:r>
              <a:rPr lang="en-US" sz="1200" kern="0" baseline="0" dirty="0" smtClean="0"/>
              <a:t>, </a:t>
            </a:r>
            <a:r>
              <a:rPr lang="en-US" sz="1200" kern="0" baseline="0" dirty="0" err="1" smtClean="0"/>
              <a:t>mais</a:t>
            </a:r>
            <a:r>
              <a:rPr lang="en-US" sz="1200" kern="0" baseline="0" dirty="0" smtClean="0"/>
              <a:t> </a:t>
            </a:r>
            <a:r>
              <a:rPr lang="en-US" sz="1200" kern="0" baseline="0" dirty="0" err="1" smtClean="0"/>
              <a:t>deux</a:t>
            </a:r>
            <a:r>
              <a:rPr lang="en-US" sz="1200" kern="0" baseline="0" dirty="0" smtClean="0"/>
              <a:t> concepts </a:t>
            </a:r>
            <a:r>
              <a:rPr lang="en-US" sz="1200" kern="0" baseline="0" dirty="0" err="1" smtClean="0"/>
              <a:t>différents</a:t>
            </a:r>
            <a:r>
              <a:rPr lang="en-US" sz="1200" kern="0" baseline="0" dirty="0" smtClean="0"/>
              <a:t>. </a:t>
            </a:r>
          </a:p>
          <a:p>
            <a:pPr>
              <a:lnSpc>
                <a:spcPct val="90000"/>
              </a:lnSpc>
            </a:pPr>
            <a:endParaRPr lang="en-US" sz="1200" kern="0" dirty="0" smtClean="0"/>
          </a:p>
          <a:p>
            <a:pPr>
              <a:lnSpc>
                <a:spcPct val="90000"/>
              </a:lnSpc>
            </a:pPr>
            <a:r>
              <a:rPr lang="en-US" sz="1200" kern="0" dirty="0" smtClean="0"/>
              <a:t>Technologies that maintain or rejuvenate the current rate of performance improvement of the products and services that use them. </a:t>
            </a:r>
          </a:p>
          <a:p>
            <a:pPr>
              <a:lnSpc>
                <a:spcPct val="90000"/>
              </a:lnSpc>
            </a:pPr>
            <a:r>
              <a:rPr lang="en-US" sz="1200" kern="0" dirty="0" smtClean="0"/>
              <a:t>A good candidate to replace a previous generation because it offers the same set of attributes, but it yields superior performance. </a:t>
            </a:r>
          </a:p>
          <a:p>
            <a:endParaRPr lang="fr-FR" dirty="0" smtClean="0"/>
          </a:p>
          <a:p>
            <a:r>
              <a:rPr lang="fr-FR" dirty="0" smtClean="0"/>
              <a:t>Remarquez la taille du deuxième S, l’amélioration va, certes, mais elle est de moins en moins notable, regardez entre </a:t>
            </a:r>
            <a:r>
              <a:rPr lang="fr-FR" dirty="0" err="1" smtClean="0"/>
              <a:t>iphone</a:t>
            </a:r>
            <a:r>
              <a:rPr lang="fr-FR" baseline="0" dirty="0" smtClean="0"/>
              <a:t> 3 et </a:t>
            </a:r>
            <a:r>
              <a:rPr lang="fr-FR" baseline="0" dirty="0" err="1" smtClean="0"/>
              <a:t>iphone</a:t>
            </a:r>
            <a:r>
              <a:rPr lang="fr-FR" baseline="0" dirty="0" smtClean="0"/>
              <a:t> 4, entre 4 et 5, entre 5 et 6… Bref, arrivé un moment, ça va nécessairement stagné et là, la rupture SERA nécessaire. Ce qui constitue la suite de la slide suivante. (n’oublions pas de dire qu’il s’agit là de rappels du cours d’innovation, ou d’introduction à leur cours d’innovation).</a:t>
            </a:r>
            <a:endParaRPr lang="fr-FR" dirty="0"/>
          </a:p>
        </p:txBody>
      </p:sp>
    </p:spTree>
    <p:extLst>
      <p:ext uri="{BB962C8B-B14F-4D97-AF65-F5344CB8AC3E}">
        <p14:creationId xmlns:p14="http://schemas.microsoft.com/office/powerpoint/2010/main" val="3787395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pPr>
              <a:lnSpc>
                <a:spcPct val="80000"/>
              </a:lnSpc>
            </a:pPr>
            <a:r>
              <a:rPr lang="en-US" sz="1200" kern="0" dirty="0" smtClean="0"/>
              <a:t>The technology offers a different set of attributes than the technology the firm currently uses in its products</a:t>
            </a:r>
          </a:p>
          <a:p>
            <a:pPr>
              <a:lnSpc>
                <a:spcPct val="80000"/>
              </a:lnSpc>
            </a:pPr>
            <a:r>
              <a:rPr lang="en-US" sz="1200" kern="0" dirty="0" smtClean="0"/>
              <a:t>The performance improvement rate of the technology is higher than the rate of improvement demanded by the market</a:t>
            </a:r>
          </a:p>
          <a:p>
            <a:endParaRPr lang="fr-FR" dirty="0" smtClean="0"/>
          </a:p>
          <a:p>
            <a:r>
              <a:rPr lang="fr-FR" dirty="0" smtClean="0"/>
              <a:t>Exemple les</a:t>
            </a:r>
            <a:r>
              <a:rPr lang="fr-FR" baseline="0" dirty="0" smtClean="0"/>
              <a:t> processeurs, cf. la loi de </a:t>
            </a:r>
            <a:r>
              <a:rPr lang="fr-FR" baseline="0" dirty="0" err="1" smtClean="0"/>
              <a:t>moore</a:t>
            </a:r>
            <a:r>
              <a:rPr lang="fr-FR" baseline="0" dirty="0" smtClean="0"/>
              <a:t>, mais pourtant, on sait qu’on mets des milliards de transistors sur une petite puce, arrive le problème de la taille des transistors, on sait qu’on n’arrivera plus à en faire des plus petits que maintenant, la rupture est nécessaire. Par contre, exemple du CMOS vs CCD  en photo numérique, ou l’exemple du SSD VS disque dur…</a:t>
            </a:r>
            <a:endParaRPr lang="fr-FR" dirty="0"/>
          </a:p>
        </p:txBody>
      </p:sp>
    </p:spTree>
    <p:extLst>
      <p:ext uri="{BB962C8B-B14F-4D97-AF65-F5344CB8AC3E}">
        <p14:creationId xmlns:p14="http://schemas.microsoft.com/office/powerpoint/2010/main" val="56899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513" y="4687888"/>
            <a:ext cx="5375275" cy="4440237"/>
          </a:xfrm>
          <a:prstGeom prst="rect">
            <a:avLst/>
          </a:prstGeom>
        </p:spPr>
        <p:txBody>
          <a:bodyPr/>
          <a:lstStyle/>
          <a:p>
            <a:r>
              <a:rPr lang="en-US" dirty="0" smtClean="0"/>
              <a:t>Managers should estimate whether the disruptive technology will catch up to market needs on the critical performance dimensions</a:t>
            </a:r>
          </a:p>
          <a:p>
            <a:r>
              <a:rPr lang="en-US" dirty="0" smtClean="0"/>
              <a:t>The novel set of attributes of the disruptive technology may become a source of positive differentiation and increasingly attractive to potential customers</a:t>
            </a:r>
          </a:p>
          <a:p>
            <a:r>
              <a:rPr lang="en-US" dirty="0" smtClean="0"/>
              <a:t>Listening attentively to your most aggressive customers will create a bias toward prompt adoption of sustaining technology and a reluctance to buy into disruptive ones</a:t>
            </a:r>
          </a:p>
          <a:p>
            <a:endParaRPr lang="fr-FR" dirty="0" smtClean="0"/>
          </a:p>
          <a:p>
            <a:endParaRPr lang="fr-FR" dirty="0"/>
          </a:p>
        </p:txBody>
      </p:sp>
    </p:spTree>
    <p:extLst>
      <p:ext uri="{BB962C8B-B14F-4D97-AF65-F5344CB8AC3E}">
        <p14:creationId xmlns:p14="http://schemas.microsoft.com/office/powerpoint/2010/main" val="1923921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xfrm>
            <a:off x="3805483" y="9372793"/>
            <a:ext cx="2911263" cy="493395"/>
          </a:xfrm>
          <a:prstGeom prst="rect">
            <a:avLst/>
          </a:prstGeom>
          <a:noFill/>
        </p:spPr>
        <p:txBody>
          <a:bodyPr lIns="90672" tIns="45336" rIns="90672" bIns="45336"/>
          <a:lstStyle/>
          <a:p>
            <a:fld id="{028B5FBA-B7BE-4B37-B2B0-BE4B8C1F52B5}" type="slidenum">
              <a:rPr lang="en-US" smtClean="0">
                <a:latin typeface="Times New Roman" pitchFamily="18" charset="0"/>
                <a:ea typeface="Lucida Sans Unicode" pitchFamily="34" charset="0"/>
                <a:cs typeface="Lucida Sans Unicode" pitchFamily="34" charset="0"/>
              </a:rPr>
              <a:pPr/>
              <a:t>43</a:t>
            </a:fld>
            <a:endParaRPr lang="en-US" smtClean="0">
              <a:latin typeface="Times New Roman" pitchFamily="18" charset="0"/>
              <a:ea typeface="Lucida Sans Unicode" pitchFamily="34" charset="0"/>
              <a:cs typeface="Lucida Sans Unicode" pitchFamily="34" charset="0"/>
            </a:endParaRPr>
          </a:p>
        </p:txBody>
      </p:sp>
      <p:sp>
        <p:nvSpPr>
          <p:cNvPr id="60419" name="Rectangle 1"/>
          <p:cNvSpPr>
            <a:spLocks noGrp="1" noRot="1" noChangeAspect="1" noChangeArrowheads="1" noTextEdit="1"/>
          </p:cNvSpPr>
          <p:nvPr>
            <p:ph type="sldImg"/>
          </p:nvPr>
        </p:nvSpPr>
        <p:spPr>
          <a:xfrm>
            <a:off x="892175" y="739775"/>
            <a:ext cx="4933950" cy="3700463"/>
          </a:xfrm>
          <a:solidFill>
            <a:srgbClr val="FFFFFF"/>
          </a:solidFill>
          <a:ln/>
        </p:spPr>
      </p:sp>
      <p:sp>
        <p:nvSpPr>
          <p:cNvPr id="60420" name="Rectangle 2"/>
          <p:cNvSpPr>
            <a:spLocks noGrp="1" noChangeArrowheads="1"/>
          </p:cNvSpPr>
          <p:nvPr>
            <p:ph type="body" idx="1"/>
          </p:nvPr>
        </p:nvSpPr>
        <p:spPr>
          <a:xfrm>
            <a:off x="671831" y="4687253"/>
            <a:ext cx="5373085" cy="4440555"/>
          </a:xfrm>
          <a:prstGeom prst="rect">
            <a:avLst/>
          </a:prstGeom>
          <a:noFill/>
          <a:ln/>
        </p:spPr>
        <p:txBody>
          <a:bodyPr wrap="none" lIns="90672" tIns="45336" rIns="90672" bIns="45336" anchor="ctr"/>
          <a:lstStyle/>
          <a:p>
            <a:endParaRPr lang="fr-FR" smtClean="0">
              <a:latin typeface="Times New Roman" pitchFamily="18" charset="0"/>
            </a:endParaRPr>
          </a:p>
        </p:txBody>
      </p:sp>
    </p:spTree>
    <p:extLst>
      <p:ext uri="{BB962C8B-B14F-4D97-AF65-F5344CB8AC3E}">
        <p14:creationId xmlns:p14="http://schemas.microsoft.com/office/powerpoint/2010/main" val="105646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xfrm>
            <a:off x="3805483" y="9372796"/>
            <a:ext cx="2911263" cy="493395"/>
          </a:xfrm>
          <a:prstGeom prst="rect">
            <a:avLst/>
          </a:prstGeom>
        </p:spPr>
        <p:txBody>
          <a:bodyPr lIns="90663" tIns="45331" rIns="90663" bIns="45331"/>
          <a:lstStyle/>
          <a:p>
            <a:pPr>
              <a:defRPr/>
            </a:pPr>
            <a:fld id="{09B3C830-2F45-4F4E-9D92-1D9AE7FEDB79}" type="slidenum">
              <a:rPr lang="en-US" smtClean="0"/>
              <a:pPr>
                <a:defRPr/>
              </a:pPr>
              <a:t>3</a:t>
            </a:fld>
            <a:endParaRPr lang="en-US" smtClean="0"/>
          </a:p>
        </p:txBody>
      </p:sp>
      <p:sp>
        <p:nvSpPr>
          <p:cNvPr id="39939" name="Rectangle 2"/>
          <p:cNvSpPr>
            <a:spLocks noGrp="1" noRot="1" noChangeAspect="1" noChangeArrowheads="1" noTextEdit="1"/>
          </p:cNvSpPr>
          <p:nvPr>
            <p:ph type="sldImg"/>
          </p:nvPr>
        </p:nvSpPr>
        <p:spPr>
          <a:xfrm>
            <a:off x="681038" y="946150"/>
            <a:ext cx="5314950" cy="3987800"/>
          </a:xfrm>
          <a:ln/>
        </p:spPr>
      </p:sp>
      <p:sp>
        <p:nvSpPr>
          <p:cNvPr id="39940" name="Rectangle 3"/>
          <p:cNvSpPr>
            <a:spLocks noGrp="1" noChangeArrowheads="1"/>
          </p:cNvSpPr>
          <p:nvPr>
            <p:ph type="body" idx="1"/>
          </p:nvPr>
        </p:nvSpPr>
        <p:spPr>
          <a:xfrm>
            <a:off x="895774" y="4687255"/>
            <a:ext cx="4926754" cy="4440555"/>
          </a:xfrm>
          <a:prstGeom prst="rect">
            <a:avLst/>
          </a:prstGeom>
          <a:noFill/>
          <a:ln/>
        </p:spPr>
        <p:txBody>
          <a:bodyPr lIns="90663" tIns="45331" rIns="90663" bIns="45331"/>
          <a:lstStyle/>
          <a:p>
            <a:pPr eaLnBrk="1" hangingPunct="1"/>
            <a:r>
              <a:rPr lang="it-IT" dirty="0" smtClean="0">
                <a:latin typeface="Times New Roman" pitchFamily="18" charset="0"/>
              </a:rPr>
              <a:t>Préciser que le livre</a:t>
            </a:r>
            <a:r>
              <a:rPr lang="it-IT" baseline="0" dirty="0" smtClean="0">
                <a:latin typeface="Times New Roman" pitchFamily="18" charset="0"/>
              </a:rPr>
              <a:t> est LE support du cours ! Les inviter à lire les Ch.itres avant d’aller en cours, etc. 35 € librairie interphilliv</a:t>
            </a:r>
          </a:p>
          <a:p>
            <a:pPr eaLnBrk="1" hangingPunct="1"/>
            <a:endParaRPr lang="it-IT" baseline="0" dirty="0" smtClean="0">
              <a:latin typeface="Times New Roman" pitchFamily="18" charset="0"/>
            </a:endParaRPr>
          </a:p>
          <a:p>
            <a:pPr eaLnBrk="1" hangingPunct="1"/>
            <a:r>
              <a:rPr lang="it-IT" baseline="0" dirty="0" smtClean="0">
                <a:latin typeface="Times New Roman" pitchFamily="18" charset="0"/>
              </a:rPr>
              <a:t>C’est un cours créé avec un prof américain reconnu, on le fait en français mais on vous demande un minimum d’investissement, notamment un peu de lecture. </a:t>
            </a:r>
            <a:endParaRPr lang="it-IT" dirty="0" smtClean="0">
              <a:latin typeface="Times New Roman" pitchFamily="18" charset="0"/>
            </a:endParaRPr>
          </a:p>
        </p:txBody>
      </p:sp>
    </p:spTree>
    <p:extLst>
      <p:ext uri="{BB962C8B-B14F-4D97-AF65-F5344CB8AC3E}">
        <p14:creationId xmlns:p14="http://schemas.microsoft.com/office/powerpoint/2010/main" val="106617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a:xfrm>
            <a:off x="679450" y="946150"/>
            <a:ext cx="5318125" cy="3987800"/>
          </a:xfrm>
          <a:ln/>
        </p:spPr>
      </p:sp>
      <p:sp>
        <p:nvSpPr>
          <p:cNvPr id="51203" name="Espace réservé des commentaires 2"/>
          <p:cNvSpPr>
            <a:spLocks noGrp="1"/>
          </p:cNvSpPr>
          <p:nvPr>
            <p:ph type="body" idx="1"/>
          </p:nvPr>
        </p:nvSpPr>
        <p:spPr>
          <a:xfrm>
            <a:off x="671830" y="4687253"/>
            <a:ext cx="5374640" cy="4440555"/>
          </a:xfrm>
          <a:prstGeom prst="rect">
            <a:avLst/>
          </a:prstGeo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b="1" dirty="0" smtClean="0"/>
              <a:t>Le graphe ci-dessus met en avant la pénétration des technologies dans les foyers américains.</a:t>
            </a:r>
            <a:r>
              <a:rPr lang="fr-FR" dirty="0" smtClean="0"/>
              <a:t> Le constat est clair: la vitesse d'adoption des haut/très haut débits est sidérante; jamais une technologie n'a été adoptée aussi rapidement. Dix ans après son introduction, le haut débit est présent dans 70% des foyers américains; l'automobile, elle, a mis plus de 100 ans pour atteindre une pénétration équivalente.</a:t>
            </a:r>
          </a:p>
          <a:p>
            <a:endParaRPr lang="fr-FR" dirty="0" smtClean="0"/>
          </a:p>
        </p:txBody>
      </p:sp>
      <p:sp>
        <p:nvSpPr>
          <p:cNvPr id="51204" name="Espace réservé du numéro de diapositive 3"/>
          <p:cNvSpPr>
            <a:spLocks noGrp="1"/>
          </p:cNvSpPr>
          <p:nvPr>
            <p:ph type="sldNum" sz="quarter" idx="5"/>
          </p:nvPr>
        </p:nvSpPr>
        <p:spPr>
          <a:xfrm>
            <a:off x="3805482" y="9372792"/>
            <a:ext cx="2911263" cy="493395"/>
          </a:xfrm>
          <a:prstGeom prst="rect">
            <a:avLst/>
          </a:prstGeom>
          <a:noFill/>
        </p:spPr>
        <p:txBody>
          <a:bodyPr/>
          <a:lstStyle/>
          <a:p>
            <a:fld id="{5D83099E-2B6E-48F6-BF91-A6C34FD7369F}" type="slidenum">
              <a:rPr lang="en-US" smtClean="0"/>
              <a:pPr/>
              <a:t>4</a:t>
            </a:fld>
            <a:endParaRPr lang="en-US" smtClean="0"/>
          </a:p>
        </p:txBody>
      </p:sp>
    </p:spTree>
    <p:extLst>
      <p:ext uri="{BB962C8B-B14F-4D97-AF65-F5344CB8AC3E}">
        <p14:creationId xmlns:p14="http://schemas.microsoft.com/office/powerpoint/2010/main" val="24456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05482" y="9372792"/>
            <a:ext cx="2911263" cy="493395"/>
          </a:xfrm>
          <a:prstGeom prst="rect">
            <a:avLst/>
          </a:prstGeom>
          <a:noFill/>
        </p:spPr>
        <p:txBody>
          <a:bodyPr/>
          <a:lstStyle/>
          <a:p>
            <a:fld id="{ABDAB3AC-607D-40CD-87F3-4DC945940259}" type="slidenum">
              <a:rPr lang="en-US" smtClean="0"/>
              <a:pPr/>
              <a:t>5</a:t>
            </a:fld>
            <a:endParaRPr lang="en-US" smtClean="0"/>
          </a:p>
        </p:txBody>
      </p:sp>
      <p:sp>
        <p:nvSpPr>
          <p:cNvPr id="52227" name="Rectangle 2"/>
          <p:cNvSpPr>
            <a:spLocks noGrp="1" noRot="1" noChangeAspect="1" noChangeArrowheads="1" noTextEdit="1"/>
          </p:cNvSpPr>
          <p:nvPr>
            <p:ph type="sldImg"/>
          </p:nvPr>
        </p:nvSpPr>
        <p:spPr>
          <a:xfrm>
            <a:off x="679450" y="946150"/>
            <a:ext cx="5318125" cy="3987800"/>
          </a:xfrm>
          <a:ln/>
        </p:spPr>
      </p:sp>
      <p:sp>
        <p:nvSpPr>
          <p:cNvPr id="52228" name="Rectangle 3"/>
          <p:cNvSpPr>
            <a:spLocks noGrp="1" noChangeArrowheads="1"/>
          </p:cNvSpPr>
          <p:nvPr>
            <p:ph type="body" idx="1"/>
          </p:nvPr>
        </p:nvSpPr>
        <p:spPr>
          <a:xfrm>
            <a:off x="895774" y="4687253"/>
            <a:ext cx="4926753" cy="4440555"/>
          </a:xfrm>
          <a:prstGeom prst="rect">
            <a:avLst/>
          </a:prstGeom>
          <a:noFill/>
          <a:ln/>
        </p:spPr>
        <p:txBody>
          <a:bodyPr/>
          <a:lstStyle/>
          <a:p>
            <a:r>
              <a:rPr lang="fr-FR" dirty="0" smtClean="0"/>
              <a:t>Amazon</a:t>
            </a:r>
            <a:r>
              <a:rPr lang="fr-FR" baseline="0" dirty="0" smtClean="0"/>
              <a:t> : 74 / 20 / 0,65</a:t>
            </a:r>
          </a:p>
          <a:p>
            <a:r>
              <a:rPr lang="fr-FR" baseline="0" dirty="0" err="1" smtClean="0"/>
              <a:t>Ebay</a:t>
            </a:r>
            <a:r>
              <a:rPr lang="fr-FR" baseline="0" dirty="0" smtClean="0"/>
              <a:t> : 14 / 10 / 3</a:t>
            </a:r>
            <a:endParaRPr lang="fr-FR" dirty="0" smtClean="0"/>
          </a:p>
          <a:p>
            <a:pPr eaLnBrk="1" hangingPunct="1"/>
            <a:endParaRPr lang="it-IT" dirty="0" smtClean="0"/>
          </a:p>
        </p:txBody>
      </p:sp>
    </p:spTree>
    <p:extLst>
      <p:ext uri="{BB962C8B-B14F-4D97-AF65-F5344CB8AC3E}">
        <p14:creationId xmlns:p14="http://schemas.microsoft.com/office/powerpoint/2010/main" val="276680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05482" y="9372792"/>
            <a:ext cx="2911263" cy="493395"/>
          </a:xfrm>
          <a:prstGeom prst="rect">
            <a:avLst/>
          </a:prstGeom>
          <a:noFill/>
        </p:spPr>
        <p:txBody>
          <a:bodyPr/>
          <a:lstStyle/>
          <a:p>
            <a:fld id="{ABDAB3AC-607D-40CD-87F3-4DC945940259}" type="slidenum">
              <a:rPr lang="en-US" smtClean="0"/>
              <a:pPr/>
              <a:t>6</a:t>
            </a:fld>
            <a:endParaRPr lang="en-US" smtClean="0"/>
          </a:p>
        </p:txBody>
      </p:sp>
      <p:sp>
        <p:nvSpPr>
          <p:cNvPr id="52227" name="Rectangle 2"/>
          <p:cNvSpPr>
            <a:spLocks noGrp="1" noRot="1" noChangeAspect="1" noChangeArrowheads="1" noTextEdit="1"/>
          </p:cNvSpPr>
          <p:nvPr>
            <p:ph type="sldImg"/>
          </p:nvPr>
        </p:nvSpPr>
        <p:spPr>
          <a:xfrm>
            <a:off x="679450" y="946150"/>
            <a:ext cx="5318125" cy="3987800"/>
          </a:xfrm>
          <a:ln/>
        </p:spPr>
      </p:sp>
      <p:sp>
        <p:nvSpPr>
          <p:cNvPr id="52228" name="Rectangle 3"/>
          <p:cNvSpPr>
            <a:spLocks noGrp="1" noChangeArrowheads="1"/>
          </p:cNvSpPr>
          <p:nvPr>
            <p:ph type="body" idx="1"/>
          </p:nvPr>
        </p:nvSpPr>
        <p:spPr>
          <a:xfrm>
            <a:off x="895774" y="4687253"/>
            <a:ext cx="4926753" cy="4440555"/>
          </a:xfrm>
          <a:prstGeom prst="rect">
            <a:avLst/>
          </a:prstGeom>
          <a:noFill/>
          <a:ln/>
        </p:spPr>
        <p:txBody>
          <a:bodyPr/>
          <a:lstStyle/>
          <a:p>
            <a:pPr eaLnBrk="1" hangingPunct="1"/>
            <a:endParaRPr lang="it-IT" smtClean="0"/>
          </a:p>
        </p:txBody>
      </p:sp>
    </p:spTree>
    <p:extLst>
      <p:ext uri="{BB962C8B-B14F-4D97-AF65-F5344CB8AC3E}">
        <p14:creationId xmlns:p14="http://schemas.microsoft.com/office/powerpoint/2010/main" val="41490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05482" y="9372792"/>
            <a:ext cx="2911263" cy="493395"/>
          </a:xfrm>
          <a:prstGeom prst="rect">
            <a:avLst/>
          </a:prstGeom>
          <a:noFill/>
        </p:spPr>
        <p:txBody>
          <a:bodyPr/>
          <a:lstStyle/>
          <a:p>
            <a:fld id="{ABDAB3AC-607D-40CD-87F3-4DC945940259}" type="slidenum">
              <a:rPr lang="en-US" smtClean="0"/>
              <a:pPr/>
              <a:t>7</a:t>
            </a:fld>
            <a:endParaRPr lang="en-US" smtClean="0"/>
          </a:p>
        </p:txBody>
      </p:sp>
      <p:sp>
        <p:nvSpPr>
          <p:cNvPr id="52227" name="Rectangle 2"/>
          <p:cNvSpPr>
            <a:spLocks noGrp="1" noRot="1" noChangeAspect="1" noChangeArrowheads="1" noTextEdit="1"/>
          </p:cNvSpPr>
          <p:nvPr>
            <p:ph type="sldImg"/>
          </p:nvPr>
        </p:nvSpPr>
        <p:spPr>
          <a:xfrm>
            <a:off x="679450" y="946150"/>
            <a:ext cx="5318125" cy="3987800"/>
          </a:xfrm>
          <a:ln/>
        </p:spPr>
      </p:sp>
      <p:sp>
        <p:nvSpPr>
          <p:cNvPr id="52228" name="Rectangle 3"/>
          <p:cNvSpPr>
            <a:spLocks noGrp="1" noChangeArrowheads="1"/>
          </p:cNvSpPr>
          <p:nvPr>
            <p:ph type="body" idx="1"/>
          </p:nvPr>
        </p:nvSpPr>
        <p:spPr>
          <a:xfrm>
            <a:off x="895774" y="4687253"/>
            <a:ext cx="4926753" cy="4440555"/>
          </a:xfrm>
          <a:prstGeom prst="rect">
            <a:avLst/>
          </a:prstGeom>
          <a:noFill/>
          <a:ln/>
        </p:spPr>
        <p:txBody>
          <a:bodyPr/>
          <a:lstStyle/>
          <a:p>
            <a:pPr eaLnBrk="1" hangingPunct="1"/>
            <a:endParaRPr lang="it-IT" smtClean="0"/>
          </a:p>
        </p:txBody>
      </p:sp>
    </p:spTree>
    <p:extLst>
      <p:ext uri="{BB962C8B-B14F-4D97-AF65-F5344CB8AC3E}">
        <p14:creationId xmlns:p14="http://schemas.microsoft.com/office/powerpoint/2010/main" val="10556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679450" y="946150"/>
            <a:ext cx="5318125" cy="3987800"/>
          </a:xfrm>
          <a:ln/>
        </p:spPr>
      </p:sp>
      <p:sp>
        <p:nvSpPr>
          <p:cNvPr id="53251" name="Notes Placeholder 2"/>
          <p:cNvSpPr>
            <a:spLocks noGrp="1"/>
          </p:cNvSpPr>
          <p:nvPr>
            <p:ph type="body" idx="1"/>
          </p:nvPr>
        </p:nvSpPr>
        <p:spPr>
          <a:xfrm>
            <a:off x="671830" y="4687253"/>
            <a:ext cx="5374640" cy="4440555"/>
          </a:xfrm>
          <a:prstGeom prst="rect">
            <a:avLst/>
          </a:prstGeom>
          <a:noFill/>
          <a:ln/>
        </p:spPr>
        <p:txBody>
          <a:bodyPr/>
          <a:lstStyle/>
          <a:p>
            <a:endParaRPr lang="fr-FR" smtClean="0"/>
          </a:p>
        </p:txBody>
      </p:sp>
      <p:sp>
        <p:nvSpPr>
          <p:cNvPr id="53252" name="Slide Number Placeholder 3"/>
          <p:cNvSpPr>
            <a:spLocks noGrp="1"/>
          </p:cNvSpPr>
          <p:nvPr>
            <p:ph type="sldNum" sz="quarter" idx="5"/>
          </p:nvPr>
        </p:nvSpPr>
        <p:spPr>
          <a:xfrm>
            <a:off x="3805482" y="9372792"/>
            <a:ext cx="2911263" cy="493395"/>
          </a:xfrm>
          <a:prstGeom prst="rect">
            <a:avLst/>
          </a:prstGeom>
          <a:noFill/>
        </p:spPr>
        <p:txBody>
          <a:bodyPr/>
          <a:lstStyle/>
          <a:p>
            <a:fld id="{60EAE2F7-B98D-4F8B-8773-2E8232C84D59}" type="slidenum">
              <a:rPr lang="en-US" smtClean="0"/>
              <a:pPr/>
              <a:t>8</a:t>
            </a:fld>
            <a:endParaRPr lang="en-US" smtClean="0"/>
          </a:p>
        </p:txBody>
      </p:sp>
    </p:spTree>
    <p:extLst>
      <p:ext uri="{BB962C8B-B14F-4D97-AF65-F5344CB8AC3E}">
        <p14:creationId xmlns:p14="http://schemas.microsoft.com/office/powerpoint/2010/main" val="48012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79450" y="946150"/>
            <a:ext cx="5318125" cy="3987800"/>
          </a:xfrm>
        </p:spPr>
      </p:sp>
      <p:sp>
        <p:nvSpPr>
          <p:cNvPr id="3" name="Espace réservé des commentaires 2"/>
          <p:cNvSpPr>
            <a:spLocks noGrp="1"/>
          </p:cNvSpPr>
          <p:nvPr>
            <p:ph type="body" idx="1"/>
          </p:nvPr>
        </p:nvSpPr>
        <p:spPr>
          <a:xfrm>
            <a:off x="671830" y="4687253"/>
            <a:ext cx="5374640" cy="4440555"/>
          </a:xfrm>
          <a:prstGeom prst="rect">
            <a:avLst/>
          </a:prstGeom>
        </p:spPr>
        <p:txBody>
          <a:bodyPr>
            <a:normAutofit/>
          </a:bodyPr>
          <a:lstStyle/>
          <a:p>
            <a:r>
              <a:rPr lang="fr-FR" dirty="0" smtClean="0"/>
              <a:t>Pèse 1.3 </a:t>
            </a:r>
            <a:r>
              <a:rPr lang="fr-FR" dirty="0" err="1" smtClean="0"/>
              <a:t>millards</a:t>
            </a:r>
            <a:r>
              <a:rPr lang="fr-FR" baseline="0" dirty="0" smtClean="0"/>
              <a:t> de $ (fondateur d’</a:t>
            </a:r>
            <a:r>
              <a:rPr lang="fr-FR" baseline="0" dirty="0" err="1" smtClean="0"/>
              <a:t>Intuit</a:t>
            </a:r>
            <a:r>
              <a:rPr lang="fr-FR" baseline="0" dirty="0" smtClean="0"/>
              <a:t>) siège au CA </a:t>
            </a:r>
            <a:r>
              <a:rPr lang="fr-FR" baseline="0" dirty="0" err="1" smtClean="0"/>
              <a:t>d’ebay</a:t>
            </a:r>
            <a:r>
              <a:rPr lang="fr-FR" baseline="0" dirty="0" smtClean="0"/>
              <a:t> ou de la </a:t>
            </a:r>
            <a:r>
              <a:rPr lang="fr-FR" baseline="0" dirty="0" err="1" smtClean="0"/>
              <a:t>harvard</a:t>
            </a:r>
            <a:r>
              <a:rPr lang="fr-FR" baseline="0" dirty="0" smtClean="0"/>
              <a:t> business </a:t>
            </a:r>
            <a:r>
              <a:rPr lang="fr-FR" baseline="0" dirty="0" err="1" smtClean="0"/>
              <a:t>school</a:t>
            </a:r>
            <a:r>
              <a:rPr lang="fr-FR" baseline="0" dirty="0" smtClean="0"/>
              <a:t>…</a:t>
            </a:r>
            <a:endParaRPr lang="fr-FR" dirty="0"/>
          </a:p>
        </p:txBody>
      </p:sp>
      <p:sp>
        <p:nvSpPr>
          <p:cNvPr id="4" name="Espace réservé du numéro de diapositive 3"/>
          <p:cNvSpPr>
            <a:spLocks noGrp="1"/>
          </p:cNvSpPr>
          <p:nvPr>
            <p:ph type="sldNum" sz="quarter" idx="10"/>
          </p:nvPr>
        </p:nvSpPr>
        <p:spPr>
          <a:xfrm>
            <a:off x="3805482" y="9372792"/>
            <a:ext cx="2911263" cy="493395"/>
          </a:xfrm>
          <a:prstGeom prst="rect">
            <a:avLst/>
          </a:prstGeom>
        </p:spPr>
        <p:txBody>
          <a:bodyPr/>
          <a:lstStyle/>
          <a:p>
            <a:pPr>
              <a:defRPr/>
            </a:pPr>
            <a:fld id="{BACDE8CB-93A3-4E16-87A8-DFFC78646336}" type="slidenum">
              <a:rPr lang="en-US" smtClean="0"/>
              <a:pPr>
                <a:defRPr/>
              </a:pPr>
              <a:t>9</a:t>
            </a:fld>
            <a:endParaRPr lang="en-US"/>
          </a:p>
        </p:txBody>
      </p:sp>
    </p:spTree>
    <p:extLst>
      <p:ext uri="{BB962C8B-B14F-4D97-AF65-F5344CB8AC3E}">
        <p14:creationId xmlns:p14="http://schemas.microsoft.com/office/powerpoint/2010/main" val="140368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3_Diapositive de titre">
    <p:spTree>
      <p:nvGrpSpPr>
        <p:cNvPr id="1" name=""/>
        <p:cNvGrpSpPr/>
        <p:nvPr/>
      </p:nvGrpSpPr>
      <p:grpSpPr>
        <a:xfrm>
          <a:off x="0" y="0"/>
          <a:ext cx="0" cy="0"/>
          <a:chOff x="0" y="0"/>
          <a:chExt cx="0" cy="0"/>
        </a:xfrm>
      </p:grpSpPr>
      <p:sp>
        <p:nvSpPr>
          <p:cNvPr id="7" name="Rectangle 6"/>
          <p:cNvSpPr/>
          <p:nvPr/>
        </p:nvSpPr>
        <p:spPr bwMode="auto">
          <a:xfrm>
            <a:off x="-108520" y="-171400"/>
            <a:ext cx="9361040" cy="7128792"/>
          </a:xfrm>
          <a:prstGeom prst="rect">
            <a:avLst/>
          </a:prstGeom>
          <a:solidFill>
            <a:schemeClr val="bg1"/>
          </a:solidFill>
          <a:ln w="76200">
            <a:no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endParaRPr lang="fr-FR" smtClean="0">
              <a:solidFill>
                <a:srgbClr val="000000"/>
              </a:solidFill>
              <a:latin typeface="Tahoma" pitchFamily="34" charset="0"/>
            </a:endParaRPr>
          </a:p>
        </p:txBody>
      </p:sp>
      <p:pic>
        <p:nvPicPr>
          <p:cNvPr id="4" name="Image 11"/>
          <p:cNvPicPr>
            <a:picLocks noChangeAspect="1"/>
          </p:cNvPicPr>
          <p:nvPr/>
        </p:nvPicPr>
        <p:blipFill>
          <a:blip r:embed="rId2" cstate="email">
            <a:extLst>
              <a:ext uri="{28A0092B-C50C-407E-A947-70E740481C1C}">
                <a14:useLocalDpi xmlns:a14="http://schemas.microsoft.com/office/drawing/2010/main" val="0"/>
              </a:ext>
            </a:extLst>
          </a:blip>
          <a:srcRect r="3868"/>
          <a:stretch>
            <a:fillRect/>
          </a:stretch>
        </p:blipFill>
        <p:spPr bwMode="auto">
          <a:xfrm>
            <a:off x="2470398" y="44624"/>
            <a:ext cx="25336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bwMode="auto">
          <a:xfrm>
            <a:off x="-108520" y="-171400"/>
            <a:ext cx="9361040" cy="7128792"/>
          </a:xfrm>
          <a:prstGeom prst="rect">
            <a:avLst/>
          </a:prstGeom>
          <a:solidFill>
            <a:schemeClr val="bg1"/>
          </a:solidFill>
          <a:ln w="76200">
            <a:no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endParaRPr lang="fr-FR" smtClean="0">
              <a:solidFill>
                <a:srgbClr val="000000"/>
              </a:solidFill>
              <a:latin typeface="Tahoma" pitchFamily="34" charset="0"/>
            </a:endParaRPr>
          </a:p>
        </p:txBody>
      </p:sp>
      <p:pic>
        <p:nvPicPr>
          <p:cNvPr id="6" name="Image 11"/>
          <p:cNvPicPr>
            <a:picLocks noChangeAspect="1"/>
          </p:cNvPicPr>
          <p:nvPr userDrawn="1"/>
        </p:nvPicPr>
        <p:blipFill>
          <a:blip r:embed="rId2" cstate="email">
            <a:extLst>
              <a:ext uri="{28A0092B-C50C-407E-A947-70E740481C1C}">
                <a14:useLocalDpi xmlns:a14="http://schemas.microsoft.com/office/drawing/2010/main" val="0"/>
              </a:ext>
            </a:extLst>
          </a:blip>
          <a:srcRect r="3868"/>
          <a:stretch>
            <a:fillRect/>
          </a:stretch>
        </p:blipFill>
        <p:spPr bwMode="auto">
          <a:xfrm>
            <a:off x="2470398" y="44624"/>
            <a:ext cx="25336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3304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éance">
    <p:spTree>
      <p:nvGrpSpPr>
        <p:cNvPr id="1" name=""/>
        <p:cNvGrpSpPr/>
        <p:nvPr/>
      </p:nvGrpSpPr>
      <p:grpSpPr>
        <a:xfrm>
          <a:off x="0" y="0"/>
          <a:ext cx="0" cy="0"/>
          <a:chOff x="0" y="0"/>
          <a:chExt cx="0" cy="0"/>
        </a:xfrm>
      </p:grpSpPr>
      <p:sp>
        <p:nvSpPr>
          <p:cNvPr id="2" name="Titre 1"/>
          <p:cNvSpPr>
            <a:spLocks noGrp="1"/>
          </p:cNvSpPr>
          <p:nvPr>
            <p:ph type="title"/>
          </p:nvPr>
        </p:nvSpPr>
        <p:spPr>
          <a:xfrm>
            <a:off x="971600" y="2708920"/>
            <a:ext cx="7200800" cy="1362075"/>
          </a:xfrm>
        </p:spPr>
        <p:txBody>
          <a:bodyPr anchor="ctr"/>
          <a:lstStyle>
            <a:lvl1pPr algn="ctr">
              <a:defRPr sz="4400" b="1" cap="all" baseline="0">
                <a:solidFill>
                  <a:srgbClr val="FFC000"/>
                </a:solidFill>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971600" y="4077072"/>
            <a:ext cx="7200800" cy="1500187"/>
          </a:xfrm>
          <a:prstGeom prst="rect">
            <a:avLst/>
          </a:prstGeom>
        </p:spPr>
        <p:txBody>
          <a:bodyPr anchor="ctr"/>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322971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de partie">
    <p:spTree>
      <p:nvGrpSpPr>
        <p:cNvPr id="1" name=""/>
        <p:cNvGrpSpPr/>
        <p:nvPr/>
      </p:nvGrpSpPr>
      <p:grpSpPr>
        <a:xfrm>
          <a:off x="0" y="0"/>
          <a:ext cx="0" cy="0"/>
          <a:chOff x="0" y="0"/>
          <a:chExt cx="0" cy="0"/>
        </a:xfrm>
      </p:grpSpPr>
      <p:sp>
        <p:nvSpPr>
          <p:cNvPr id="7" name="AutoShape 32" descr="cid:image004.jpg@01C987B2.03ABF7E0"/>
          <p:cNvSpPr>
            <a:spLocks noChangeAspect="1" noChangeArrowheads="1"/>
          </p:cNvSpPr>
          <p:nvPr/>
        </p:nvSpPr>
        <p:spPr bwMode="auto">
          <a:xfrm>
            <a:off x="3771900" y="3219450"/>
            <a:ext cx="1600200" cy="419100"/>
          </a:xfrm>
          <a:prstGeom prst="rect">
            <a:avLst/>
          </a:prstGeom>
          <a:noFill/>
        </p:spPr>
        <p:txBody>
          <a:bodyPr/>
          <a:lstStyle/>
          <a:p>
            <a:pPr fontAlgn="auto">
              <a:spcBef>
                <a:spcPts val="0"/>
              </a:spcBef>
              <a:spcAft>
                <a:spcPts val="0"/>
              </a:spcAft>
              <a:defRPr/>
            </a:pPr>
            <a:endParaRPr lang="fr-FR">
              <a:solidFill>
                <a:srgbClr val="FFFFFF"/>
              </a:solidFill>
              <a:latin typeface="Arial" charset="0"/>
            </a:endParaRPr>
          </a:p>
        </p:txBody>
      </p:sp>
      <p:sp>
        <p:nvSpPr>
          <p:cNvPr id="8" name="AutoShape 34" descr="cid:image004.jpg@01C987B2.03ABF7E0"/>
          <p:cNvSpPr>
            <a:spLocks noChangeAspect="1" noChangeArrowheads="1"/>
          </p:cNvSpPr>
          <p:nvPr/>
        </p:nvSpPr>
        <p:spPr bwMode="auto">
          <a:xfrm>
            <a:off x="3771900" y="3219450"/>
            <a:ext cx="1600200" cy="419100"/>
          </a:xfrm>
          <a:prstGeom prst="rect">
            <a:avLst/>
          </a:prstGeom>
          <a:noFill/>
        </p:spPr>
        <p:txBody>
          <a:bodyPr/>
          <a:lstStyle/>
          <a:p>
            <a:pPr fontAlgn="auto">
              <a:spcBef>
                <a:spcPts val="0"/>
              </a:spcBef>
              <a:spcAft>
                <a:spcPts val="0"/>
              </a:spcAft>
              <a:defRPr/>
            </a:pPr>
            <a:endParaRPr lang="fr-FR">
              <a:solidFill>
                <a:srgbClr val="FFFFFF"/>
              </a:solidFill>
              <a:latin typeface="Arial" charset="0"/>
            </a:endParaRPr>
          </a:p>
        </p:txBody>
      </p:sp>
      <p:sp>
        <p:nvSpPr>
          <p:cNvPr id="9" name="AutoShape 36" descr="cid:image004.jpg@01C987B2.03ABF7E0"/>
          <p:cNvSpPr>
            <a:spLocks noChangeAspect="1" noChangeArrowheads="1"/>
          </p:cNvSpPr>
          <p:nvPr/>
        </p:nvSpPr>
        <p:spPr bwMode="auto">
          <a:xfrm>
            <a:off x="3771900" y="3219450"/>
            <a:ext cx="1600200" cy="419100"/>
          </a:xfrm>
          <a:prstGeom prst="rect">
            <a:avLst/>
          </a:prstGeom>
          <a:noFill/>
        </p:spPr>
        <p:txBody>
          <a:bodyPr/>
          <a:lstStyle/>
          <a:p>
            <a:pPr fontAlgn="auto">
              <a:spcBef>
                <a:spcPts val="0"/>
              </a:spcBef>
              <a:spcAft>
                <a:spcPts val="0"/>
              </a:spcAft>
              <a:defRPr/>
            </a:pPr>
            <a:endParaRPr lang="fr-FR">
              <a:solidFill>
                <a:srgbClr val="FFFFFF"/>
              </a:solidFill>
              <a:latin typeface="Arial" charset="0"/>
            </a:endParaRPr>
          </a:p>
        </p:txBody>
      </p:sp>
      <p:sp>
        <p:nvSpPr>
          <p:cNvPr id="14" name="Titre 3"/>
          <p:cNvSpPr>
            <a:spLocks noGrp="1"/>
          </p:cNvSpPr>
          <p:nvPr>
            <p:ph type="title" hasCustomPrompt="1"/>
          </p:nvPr>
        </p:nvSpPr>
        <p:spPr>
          <a:xfrm>
            <a:off x="832048" y="3140968"/>
            <a:ext cx="7772400" cy="2292275"/>
          </a:xfrm>
        </p:spPr>
        <p:txBody>
          <a:bodyPr/>
          <a:lstStyle>
            <a:lvl1pPr>
              <a:defRPr sz="3600">
                <a:solidFill>
                  <a:srgbClr val="FFC000"/>
                </a:solidFill>
              </a:defRPr>
            </a:lvl1pPr>
          </a:lstStyle>
          <a:p>
            <a:r>
              <a:rPr lang="fr-FR" dirty="0" smtClean="0"/>
              <a:t>PARTIE X </a:t>
            </a:r>
            <a:br>
              <a:rPr lang="fr-FR" dirty="0" smtClean="0"/>
            </a:br>
            <a:r>
              <a:rPr lang="fr-FR" dirty="0"/>
              <a:t/>
            </a:r>
            <a:br>
              <a:rPr lang="fr-FR" dirty="0"/>
            </a:br>
            <a:r>
              <a:rPr lang="fr-FR" dirty="0" smtClean="0"/>
              <a:t>Titre de la partie</a:t>
            </a:r>
            <a:endParaRPr lang="fr-FR" dirty="0"/>
          </a:p>
        </p:txBody>
      </p:sp>
      <p:sp>
        <p:nvSpPr>
          <p:cNvPr id="15" name="Espace réservé du texte 4"/>
          <p:cNvSpPr>
            <a:spLocks noGrp="1"/>
          </p:cNvSpPr>
          <p:nvPr>
            <p:ph type="body" idx="1" hasCustomPrompt="1"/>
          </p:nvPr>
        </p:nvSpPr>
        <p:spPr>
          <a:xfrm>
            <a:off x="832048" y="2636912"/>
            <a:ext cx="7772400" cy="1800200"/>
          </a:xfrm>
          <a:prstGeom prst="rect">
            <a:avLst/>
          </a:prstGeom>
        </p:spPr>
        <p:txBody>
          <a:bodyPr anchor="b">
            <a:normAutofit/>
          </a:bodyPr>
          <a:lstStyle>
            <a:lvl1pPr marL="0" indent="0">
              <a:buNone/>
              <a:defRPr/>
            </a:lvl1pPr>
          </a:lstStyle>
          <a:p>
            <a:r>
              <a:rPr lang="fr-FR" sz="2400" dirty="0" smtClean="0"/>
              <a:t>| mot clé 1 | mot clé 2 | mot clé 3 | mot clé 4 |</a:t>
            </a:r>
            <a:endParaRPr lang="fr-FR" sz="2400" dirty="0"/>
          </a:p>
        </p:txBody>
      </p:sp>
    </p:spTree>
    <p:extLst>
      <p:ext uri="{BB962C8B-B14F-4D97-AF65-F5344CB8AC3E}">
        <p14:creationId xmlns:p14="http://schemas.microsoft.com/office/powerpoint/2010/main" val="244210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04056"/>
          </a:xfrm>
        </p:spPr>
        <p:txBody>
          <a:bodyPr/>
          <a:lstStyle>
            <a:lvl1pPr>
              <a:defRPr sz="2800"/>
            </a:lvl1pPr>
          </a:lstStyle>
          <a:p>
            <a:r>
              <a:rPr lang="fr-FR" smtClean="0"/>
              <a:t>Modifiez le style du titre</a:t>
            </a:r>
            <a:endParaRPr lang="fr-FR" dirty="0"/>
          </a:p>
        </p:txBody>
      </p:sp>
      <p:sp>
        <p:nvSpPr>
          <p:cNvPr id="3" name="Espace réservé du contenu 2"/>
          <p:cNvSpPr>
            <a:spLocks noGrp="1"/>
          </p:cNvSpPr>
          <p:nvPr>
            <p:ph idx="1"/>
          </p:nvPr>
        </p:nvSpPr>
        <p:spPr>
          <a:xfrm>
            <a:off x="107504" y="1196752"/>
            <a:ext cx="8856984" cy="547260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4825733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612336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Tree>
    <p:extLst>
      <p:ext uri="{BB962C8B-B14F-4D97-AF65-F5344CB8AC3E}">
        <p14:creationId xmlns:p14="http://schemas.microsoft.com/office/powerpoint/2010/main" val="18080240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04056"/>
          </a:xfrm>
        </p:spPr>
        <p:txBody>
          <a:bodyPr anchor="b"/>
          <a:lstStyle>
            <a:lvl1pPr algn="l">
              <a:defRPr sz="2800" b="1"/>
            </a:lvl1pPr>
          </a:lstStyle>
          <a:p>
            <a:r>
              <a:rPr lang="fr-FR" smtClean="0"/>
              <a:t>Modifiez le style du titre</a:t>
            </a:r>
            <a:endParaRPr lang="fr-FR" dirty="0"/>
          </a:p>
        </p:txBody>
      </p:sp>
      <p:sp>
        <p:nvSpPr>
          <p:cNvPr id="3" name="Espace réservé du contenu 2"/>
          <p:cNvSpPr>
            <a:spLocks noGrp="1"/>
          </p:cNvSpPr>
          <p:nvPr>
            <p:ph idx="1"/>
          </p:nvPr>
        </p:nvSpPr>
        <p:spPr>
          <a:xfrm>
            <a:off x="3419872" y="1196752"/>
            <a:ext cx="5472608" cy="555750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251520" y="1196752"/>
            <a:ext cx="3008313" cy="555750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0838479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995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4_Diapositive de titre">
    <p:spTree>
      <p:nvGrpSpPr>
        <p:cNvPr id="1" name=""/>
        <p:cNvGrpSpPr/>
        <p:nvPr/>
      </p:nvGrpSpPr>
      <p:grpSpPr>
        <a:xfrm>
          <a:off x="0" y="0"/>
          <a:ext cx="0" cy="0"/>
          <a:chOff x="0" y="0"/>
          <a:chExt cx="0" cy="0"/>
        </a:xfrm>
      </p:grpSpPr>
      <p:sp>
        <p:nvSpPr>
          <p:cNvPr id="7" name="Rectangle 6"/>
          <p:cNvSpPr/>
          <p:nvPr userDrawn="1"/>
        </p:nvSpPr>
        <p:spPr bwMode="auto">
          <a:xfrm>
            <a:off x="-108520" y="-171400"/>
            <a:ext cx="9361040" cy="7128792"/>
          </a:xfrm>
          <a:prstGeom prst="rect">
            <a:avLst/>
          </a:prstGeom>
          <a:solidFill>
            <a:schemeClr val="bg1"/>
          </a:solidFill>
          <a:ln w="76200">
            <a:no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endParaRPr lang="fr-FR" smtClean="0">
              <a:solidFill>
                <a:srgbClr val="000000"/>
              </a:solidFill>
              <a:latin typeface="Tahoma" pitchFamily="34" charset="0"/>
            </a:endParaRPr>
          </a:p>
        </p:txBody>
      </p:sp>
      <p:pic>
        <p:nvPicPr>
          <p:cNvPr id="4" name="Image 11"/>
          <p:cNvPicPr>
            <a:picLocks noChangeAspect="1"/>
          </p:cNvPicPr>
          <p:nvPr userDrawn="1"/>
        </p:nvPicPr>
        <p:blipFill>
          <a:blip r:embed="rId2" cstate="email">
            <a:extLst>
              <a:ext uri="{28A0092B-C50C-407E-A947-70E740481C1C}">
                <a14:useLocalDpi xmlns:a14="http://schemas.microsoft.com/office/drawing/2010/main" val="0"/>
              </a:ext>
            </a:extLst>
          </a:blip>
          <a:srcRect r="3868"/>
          <a:stretch>
            <a:fillRect/>
          </a:stretch>
        </p:blipFill>
        <p:spPr bwMode="auto">
          <a:xfrm>
            <a:off x="2470398" y="44624"/>
            <a:ext cx="25336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5073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27384"/>
            <a:ext cx="9144000" cy="557933"/>
          </a:xfrm>
          <a:prstGeom prst="rect">
            <a:avLst/>
          </a:prstGeom>
          <a:solidFill>
            <a:srgbClr val="E4E4E4"/>
          </a:solidFill>
          <a:ln w="9525">
            <a:solidFill>
              <a:srgbClr val="E4E4E4"/>
            </a:solidFill>
            <a:miter lim="800000"/>
            <a:headEnd/>
            <a:tailEnd/>
          </a:ln>
          <a:effectLst/>
        </p:spPr>
        <p:txBody>
          <a:bodyPr wrap="none" anchor="ctr"/>
          <a:lstStyle/>
          <a:p>
            <a:pPr fontAlgn="auto">
              <a:spcBef>
                <a:spcPts val="0"/>
              </a:spcBef>
              <a:spcAft>
                <a:spcPts val="0"/>
              </a:spcAft>
            </a:pPr>
            <a:endParaRPr lang="fr-FR" sz="800">
              <a:solidFill>
                <a:srgbClr val="000000"/>
              </a:solidFill>
              <a:latin typeface="Arial"/>
            </a:endParaRPr>
          </a:p>
        </p:txBody>
      </p:sp>
      <p:sp>
        <p:nvSpPr>
          <p:cNvPr id="1036" name="Line 12"/>
          <p:cNvSpPr>
            <a:spLocks noChangeShapeType="1"/>
          </p:cNvSpPr>
          <p:nvPr/>
        </p:nvSpPr>
        <p:spPr bwMode="auto">
          <a:xfrm>
            <a:off x="908050"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041" name="Line 17"/>
          <p:cNvSpPr>
            <a:spLocks noChangeShapeType="1"/>
          </p:cNvSpPr>
          <p:nvPr/>
        </p:nvSpPr>
        <p:spPr bwMode="auto">
          <a:xfrm>
            <a:off x="1979613"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087" name="Rectangle 63"/>
          <p:cNvSpPr>
            <a:spLocks noChangeArrowheads="1"/>
          </p:cNvSpPr>
          <p:nvPr/>
        </p:nvSpPr>
        <p:spPr bwMode="auto">
          <a:xfrm>
            <a:off x="0" y="530548"/>
            <a:ext cx="9144000" cy="522287"/>
          </a:xfrm>
          <a:prstGeom prst="rect">
            <a:avLst/>
          </a:prstGeom>
          <a:solidFill>
            <a:schemeClr val="bg2"/>
          </a:solidFill>
          <a:ln w="9525">
            <a:noFill/>
            <a:miter lim="800000"/>
            <a:headEnd/>
            <a:tailEnd/>
          </a:ln>
          <a:effectLst/>
        </p:spPr>
        <p:txBody>
          <a:bodyPr wrap="none" anchor="ctr"/>
          <a:lstStyle/>
          <a:p>
            <a:pPr fontAlgn="auto">
              <a:spcBef>
                <a:spcPts val="0"/>
              </a:spcBef>
              <a:spcAft>
                <a:spcPts val="0"/>
              </a:spcAft>
            </a:pPr>
            <a:endParaRPr lang="fr-FR">
              <a:solidFill>
                <a:srgbClr val="000000"/>
              </a:solidFill>
              <a:latin typeface="Arial"/>
            </a:endParaRPr>
          </a:p>
        </p:txBody>
      </p:sp>
      <p:sp>
        <p:nvSpPr>
          <p:cNvPr id="1026" name="Rectangle 2"/>
          <p:cNvSpPr>
            <a:spLocks noGrp="1" noChangeArrowheads="1"/>
          </p:cNvSpPr>
          <p:nvPr>
            <p:ph type="title"/>
          </p:nvPr>
        </p:nvSpPr>
        <p:spPr bwMode="auto">
          <a:xfrm>
            <a:off x="0" y="530548"/>
            <a:ext cx="9091613" cy="522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dirty="0" smtClean="0"/>
              <a:t>Cliquez pour modifier le style du titre</a:t>
            </a:r>
          </a:p>
        </p:txBody>
      </p:sp>
      <p:sp>
        <p:nvSpPr>
          <p:cNvPr id="1089" name="Text Box 65"/>
          <p:cNvSpPr txBox="1">
            <a:spLocks noChangeArrowheads="1"/>
          </p:cNvSpPr>
          <p:nvPr/>
        </p:nvSpPr>
        <p:spPr bwMode="auto">
          <a:xfrm>
            <a:off x="8597398" y="135260"/>
            <a:ext cx="511679" cy="215444"/>
          </a:xfrm>
          <a:prstGeom prst="rect">
            <a:avLst/>
          </a:prstGeom>
          <a:noFill/>
          <a:ln w="9525" algn="ctr">
            <a:noFill/>
            <a:miter lim="800000"/>
            <a:headEnd/>
            <a:tailEnd/>
          </a:ln>
          <a:effectLst/>
        </p:spPr>
        <p:txBody>
          <a:bodyPr wrap="none">
            <a:spAutoFit/>
          </a:bodyPr>
          <a:lstStyle/>
          <a:p>
            <a:pPr algn="r" fontAlgn="auto">
              <a:spcBef>
                <a:spcPts val="0"/>
              </a:spcBef>
              <a:spcAft>
                <a:spcPts val="0"/>
              </a:spcAft>
            </a:pPr>
            <a:fld id="{7FC66194-4701-4548-AB26-7BEEB825C9C2}" type="slidenum">
              <a:rPr lang="fr-FR" sz="800">
                <a:solidFill>
                  <a:srgbClr val="808080"/>
                </a:solidFill>
                <a:latin typeface="Arial"/>
              </a:rPr>
              <a:pPr algn="r" fontAlgn="auto">
                <a:spcBef>
                  <a:spcPts val="0"/>
                </a:spcBef>
                <a:spcAft>
                  <a:spcPts val="0"/>
                </a:spcAft>
              </a:pPr>
              <a:t>‹#›</a:t>
            </a:fld>
            <a:r>
              <a:rPr lang="fr-FR" sz="800" dirty="0" smtClean="0">
                <a:solidFill>
                  <a:srgbClr val="808080"/>
                </a:solidFill>
                <a:latin typeface="Arial"/>
              </a:rPr>
              <a:t>/43</a:t>
            </a:r>
            <a:endParaRPr lang="fr-FR" sz="800" dirty="0">
              <a:solidFill>
                <a:srgbClr val="808080"/>
              </a:solidFill>
              <a:latin typeface="Arial"/>
            </a:endParaRPr>
          </a:p>
        </p:txBody>
      </p:sp>
      <p:sp>
        <p:nvSpPr>
          <p:cNvPr id="1146" name="Text Box 122">
            <a:hlinkClick r:id="" action="ppaction://noaction"/>
          </p:cNvPr>
          <p:cNvSpPr txBox="1">
            <a:spLocks noChangeArrowheads="1"/>
          </p:cNvSpPr>
          <p:nvPr userDrawn="1"/>
        </p:nvSpPr>
        <p:spPr bwMode="auto">
          <a:xfrm>
            <a:off x="904877" y="154823"/>
            <a:ext cx="1073150" cy="203133"/>
          </a:xfrm>
          <a:prstGeom prst="rect">
            <a:avLst/>
          </a:prstGeom>
          <a:noFill/>
          <a:ln w="9525">
            <a:noFill/>
            <a:miter lim="800000"/>
            <a:headEnd/>
            <a:tailEnd/>
          </a:ln>
          <a:effectLst/>
        </p:spPr>
        <p:txBody>
          <a:bodyPr anchor="ctr" anchorCtr="0">
            <a:spAutoFit/>
          </a:bodyPr>
          <a:lstStyle/>
          <a:p>
            <a:pPr algn="ctr" fontAlgn="auto">
              <a:lnSpc>
                <a:spcPct val="90000"/>
              </a:lnSpc>
              <a:spcBef>
                <a:spcPts val="0"/>
              </a:spcBef>
              <a:spcAft>
                <a:spcPts val="0"/>
              </a:spcAft>
            </a:pPr>
            <a:r>
              <a:rPr lang="fr-FR" sz="800" dirty="0" smtClean="0">
                <a:solidFill>
                  <a:srgbClr val="808080"/>
                </a:solidFill>
                <a:latin typeface="Arial" charset="0"/>
              </a:rPr>
              <a:t>Introduction</a:t>
            </a:r>
            <a:endParaRPr lang="fr-FR" sz="800" dirty="0">
              <a:solidFill>
                <a:srgbClr val="808080"/>
              </a:solidFill>
              <a:latin typeface="Arial" charset="0"/>
            </a:endParaRPr>
          </a:p>
        </p:txBody>
      </p:sp>
      <p:sp>
        <p:nvSpPr>
          <p:cNvPr id="1154" name="Line 130"/>
          <p:cNvSpPr>
            <a:spLocks noChangeShapeType="1"/>
          </p:cNvSpPr>
          <p:nvPr/>
        </p:nvSpPr>
        <p:spPr bwMode="auto">
          <a:xfrm>
            <a:off x="3059113"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155" name="Line 131"/>
          <p:cNvSpPr>
            <a:spLocks noChangeShapeType="1"/>
          </p:cNvSpPr>
          <p:nvPr/>
        </p:nvSpPr>
        <p:spPr bwMode="auto">
          <a:xfrm>
            <a:off x="4140200"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156" name="Line 132"/>
          <p:cNvSpPr>
            <a:spLocks noChangeShapeType="1"/>
          </p:cNvSpPr>
          <p:nvPr/>
        </p:nvSpPr>
        <p:spPr bwMode="auto">
          <a:xfrm>
            <a:off x="5219700"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2" name="Espace réservé du texte 1"/>
          <p:cNvSpPr>
            <a:spLocks noGrp="1"/>
          </p:cNvSpPr>
          <p:nvPr>
            <p:ph type="body" idx="1"/>
          </p:nvPr>
        </p:nvSpPr>
        <p:spPr>
          <a:xfrm>
            <a:off x="251520" y="1196752"/>
            <a:ext cx="8712968" cy="547260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3" name="Line 132"/>
          <p:cNvSpPr>
            <a:spLocks noChangeShapeType="1"/>
          </p:cNvSpPr>
          <p:nvPr userDrawn="1"/>
        </p:nvSpPr>
        <p:spPr bwMode="auto">
          <a:xfrm>
            <a:off x="6300192" y="-99392"/>
            <a:ext cx="0" cy="631825"/>
          </a:xfrm>
          <a:prstGeom prst="line">
            <a:avLst/>
          </a:prstGeom>
          <a:noFill/>
          <a:ln w="9525">
            <a:solidFill>
              <a:schemeClr val="bg2"/>
            </a:solidFill>
            <a:round/>
            <a:headEnd/>
            <a:tailEnd/>
          </a:ln>
          <a:effectLst/>
        </p:spPr>
        <p:txBody>
          <a:bodyPr/>
          <a:lstStyle/>
          <a:p>
            <a:pPr fontAlgn="auto">
              <a:spcBef>
                <a:spcPts val="0"/>
              </a:spcBef>
              <a:spcAft>
                <a:spcPts val="0"/>
              </a:spcAft>
            </a:pPr>
            <a:endParaRPr lang="fr-FR" sz="800">
              <a:solidFill>
                <a:srgbClr val="000000"/>
              </a:solidFill>
              <a:latin typeface="Arial"/>
            </a:endParaRPr>
          </a:p>
        </p:txBody>
      </p:sp>
      <p:sp>
        <p:nvSpPr>
          <p:cNvPr id="18" name="Text Box 22">
            <a:hlinkClick r:id="" action="ppaction://noaction"/>
          </p:cNvPr>
          <p:cNvSpPr txBox="1">
            <a:spLocks noChangeArrowheads="1"/>
          </p:cNvSpPr>
          <p:nvPr userDrawn="1"/>
        </p:nvSpPr>
        <p:spPr bwMode="auto">
          <a:xfrm>
            <a:off x="3059755" y="90734"/>
            <a:ext cx="1079500" cy="338554"/>
          </a:xfrm>
          <a:prstGeom prst="rect">
            <a:avLst/>
          </a:prstGeom>
          <a:noFill/>
          <a:ln w="9525">
            <a:noFill/>
            <a:miter lim="800000"/>
            <a:headEnd/>
            <a:tailEnd/>
          </a:ln>
          <a:effectLst/>
        </p:spPr>
        <p:txBody>
          <a:bodyPr wrap="square" anchor="ctr" anchorCtr="0">
            <a:spAutoFit/>
          </a:bodyPr>
          <a:lstStyle/>
          <a:p>
            <a:pPr algn="ctr" fontAlgn="auto">
              <a:spcBef>
                <a:spcPts val="0"/>
              </a:spcBef>
              <a:spcAft>
                <a:spcPts val="0"/>
              </a:spcAft>
            </a:pPr>
            <a:r>
              <a:rPr lang="fr-FR" sz="800" dirty="0" smtClean="0">
                <a:solidFill>
                  <a:srgbClr val="808080"/>
                </a:solidFill>
                <a:latin typeface="Arial" charset="0"/>
              </a:rPr>
              <a:t>Network</a:t>
            </a:r>
          </a:p>
          <a:p>
            <a:pPr algn="ctr" fontAlgn="auto">
              <a:spcBef>
                <a:spcPts val="0"/>
              </a:spcBef>
              <a:spcAft>
                <a:spcPts val="0"/>
              </a:spcAft>
            </a:pPr>
            <a:r>
              <a:rPr lang="fr-FR" sz="800" dirty="0" err="1" smtClean="0">
                <a:solidFill>
                  <a:srgbClr val="808080"/>
                </a:solidFill>
                <a:latin typeface="Arial" charset="0"/>
              </a:rPr>
              <a:t>Effects</a:t>
            </a:r>
            <a:endParaRPr lang="fr-FR" sz="800" dirty="0">
              <a:solidFill>
                <a:srgbClr val="808080"/>
              </a:solidFill>
              <a:latin typeface="Arial" charset="0"/>
            </a:endParaRPr>
          </a:p>
        </p:txBody>
      </p:sp>
      <p:sp>
        <p:nvSpPr>
          <p:cNvPr id="19" name="Text Box 119">
            <a:hlinkClick r:id="" action="ppaction://noaction"/>
          </p:cNvPr>
          <p:cNvSpPr txBox="1">
            <a:spLocks noChangeArrowheads="1"/>
          </p:cNvSpPr>
          <p:nvPr userDrawn="1"/>
        </p:nvSpPr>
        <p:spPr bwMode="auto">
          <a:xfrm>
            <a:off x="4139080" y="103044"/>
            <a:ext cx="1079500" cy="313932"/>
          </a:xfrm>
          <a:prstGeom prst="rect">
            <a:avLst/>
          </a:prstGeom>
          <a:noFill/>
          <a:ln w="9525">
            <a:noFill/>
            <a:miter lim="800000"/>
            <a:headEnd/>
            <a:tailEnd/>
          </a:ln>
          <a:effectLst/>
        </p:spPr>
        <p:txBody>
          <a:bodyPr wrap="square" anchor="ctr" anchorCtr="0">
            <a:spAutoFit/>
          </a:bodyPr>
          <a:lstStyle/>
          <a:p>
            <a:pPr algn="ctr" fontAlgn="auto">
              <a:lnSpc>
                <a:spcPct val="90000"/>
              </a:lnSpc>
              <a:spcBef>
                <a:spcPts val="0"/>
              </a:spcBef>
              <a:spcAft>
                <a:spcPts val="0"/>
              </a:spcAft>
            </a:pPr>
            <a:r>
              <a:rPr lang="fr-FR" sz="800" dirty="0" smtClean="0">
                <a:solidFill>
                  <a:srgbClr val="808080"/>
                </a:solidFill>
                <a:latin typeface="Arial" charset="0"/>
              </a:rPr>
              <a:t>Information</a:t>
            </a:r>
          </a:p>
          <a:p>
            <a:pPr algn="ctr" fontAlgn="auto">
              <a:lnSpc>
                <a:spcPct val="90000"/>
              </a:lnSpc>
              <a:spcBef>
                <a:spcPts val="0"/>
              </a:spcBef>
              <a:spcAft>
                <a:spcPts val="0"/>
              </a:spcAft>
            </a:pPr>
            <a:r>
              <a:rPr lang="fr-FR" sz="800" dirty="0" err="1" smtClean="0">
                <a:solidFill>
                  <a:srgbClr val="808080"/>
                </a:solidFill>
                <a:latin typeface="Arial" charset="0"/>
              </a:rPr>
              <a:t>Economics</a:t>
            </a:r>
            <a:endParaRPr lang="fr-FR" sz="800" dirty="0">
              <a:solidFill>
                <a:srgbClr val="808080"/>
              </a:solidFill>
              <a:latin typeface="Arial" charset="0"/>
            </a:endParaRPr>
          </a:p>
        </p:txBody>
      </p:sp>
      <p:sp>
        <p:nvSpPr>
          <p:cNvPr id="20" name="Text Box 123">
            <a:hlinkClick r:id="" action="ppaction://noaction"/>
          </p:cNvPr>
          <p:cNvSpPr txBox="1">
            <a:spLocks noChangeArrowheads="1"/>
          </p:cNvSpPr>
          <p:nvPr userDrawn="1"/>
        </p:nvSpPr>
        <p:spPr bwMode="auto">
          <a:xfrm>
            <a:off x="5218755" y="167528"/>
            <a:ext cx="1081087" cy="203133"/>
          </a:xfrm>
          <a:prstGeom prst="rect">
            <a:avLst/>
          </a:prstGeom>
          <a:noFill/>
          <a:ln w="9525">
            <a:noFill/>
            <a:miter lim="800000"/>
            <a:headEnd/>
            <a:tailEnd/>
          </a:ln>
          <a:effectLst/>
        </p:spPr>
        <p:txBody>
          <a:bodyPr wrap="square" anchor="ctr" anchorCtr="0">
            <a:spAutoFit/>
          </a:bodyPr>
          <a:lstStyle/>
          <a:p>
            <a:pPr algn="ctr" fontAlgn="auto">
              <a:lnSpc>
                <a:spcPct val="90000"/>
              </a:lnSpc>
              <a:spcBef>
                <a:spcPts val="0"/>
              </a:spcBef>
              <a:spcAft>
                <a:spcPts val="0"/>
              </a:spcAft>
            </a:pPr>
            <a:r>
              <a:rPr lang="fr-FR" sz="800" dirty="0" smtClean="0">
                <a:solidFill>
                  <a:srgbClr val="808080"/>
                </a:solidFill>
                <a:latin typeface="Arial" charset="0"/>
              </a:rPr>
              <a:t>Implications</a:t>
            </a:r>
            <a:endParaRPr lang="fr-FR" sz="800" dirty="0">
              <a:solidFill>
                <a:srgbClr val="808080"/>
              </a:solidFill>
              <a:latin typeface="Arial" charset="0"/>
            </a:endParaRPr>
          </a:p>
        </p:txBody>
      </p:sp>
      <p:sp>
        <p:nvSpPr>
          <p:cNvPr id="21" name="Text Box 22">
            <a:hlinkClick r:id="" action="ppaction://noaction"/>
          </p:cNvPr>
          <p:cNvSpPr txBox="1">
            <a:spLocks noChangeArrowheads="1"/>
          </p:cNvSpPr>
          <p:nvPr userDrawn="1"/>
        </p:nvSpPr>
        <p:spPr bwMode="auto">
          <a:xfrm>
            <a:off x="1961966" y="90733"/>
            <a:ext cx="1079500" cy="338554"/>
          </a:xfrm>
          <a:prstGeom prst="rect">
            <a:avLst/>
          </a:prstGeom>
          <a:noFill/>
          <a:ln w="9525">
            <a:noFill/>
            <a:miter lim="800000"/>
            <a:headEnd/>
            <a:tailEnd/>
          </a:ln>
          <a:effectLst/>
        </p:spPr>
        <p:txBody>
          <a:bodyPr wrap="square" anchor="ctr" anchorCtr="0">
            <a:spAutoFit/>
          </a:bodyPr>
          <a:lstStyle/>
          <a:p>
            <a:pPr algn="ctr" fontAlgn="auto">
              <a:spcBef>
                <a:spcPts val="0"/>
              </a:spcBef>
              <a:spcAft>
                <a:spcPts val="0"/>
              </a:spcAft>
            </a:pPr>
            <a:r>
              <a:rPr lang="fr-FR" sz="800" dirty="0" err="1" smtClean="0">
                <a:solidFill>
                  <a:srgbClr val="808080"/>
                </a:solidFill>
                <a:latin typeface="Arial" charset="0"/>
              </a:rPr>
              <a:t>Changing</a:t>
            </a:r>
            <a:endParaRPr lang="fr-FR" sz="800" dirty="0" smtClean="0">
              <a:solidFill>
                <a:srgbClr val="808080"/>
              </a:solidFill>
              <a:latin typeface="Arial" charset="0"/>
            </a:endParaRPr>
          </a:p>
          <a:p>
            <a:pPr algn="ctr" fontAlgn="auto">
              <a:spcBef>
                <a:spcPts val="0"/>
              </a:spcBef>
              <a:spcAft>
                <a:spcPts val="0"/>
              </a:spcAft>
            </a:pPr>
            <a:r>
              <a:rPr lang="fr-FR" sz="800" dirty="0" err="1" smtClean="0">
                <a:solidFill>
                  <a:srgbClr val="808080"/>
                </a:solidFill>
                <a:latin typeface="Arial" charset="0"/>
              </a:rPr>
              <a:t>Environment</a:t>
            </a:r>
            <a:endParaRPr lang="fr-FR" sz="800" dirty="0" smtClean="0">
              <a:solidFill>
                <a:srgbClr val="808080"/>
              </a:solidFill>
              <a:latin typeface="Arial" charset="0"/>
            </a:endParaRPr>
          </a:p>
        </p:txBody>
      </p:sp>
    </p:spTree>
    <p:extLst>
      <p:ext uri="{BB962C8B-B14F-4D97-AF65-F5344CB8AC3E}">
        <p14:creationId xmlns:p14="http://schemas.microsoft.com/office/powerpoint/2010/main" val="4590122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2" r:id="rId8"/>
    <p:sldLayoutId id="2147483672" r:id="rId9"/>
  </p:sldLayoutIdLst>
  <p:timing>
    <p:tnLst>
      <p:par>
        <p:cTn id="1" dur="indefinite" restart="never" nodeType="tmRoot"/>
      </p:par>
    </p:tnLst>
  </p:timing>
  <p:txStyles>
    <p:titleStyle>
      <a:lvl1pPr algn="l" rtl="0" eaLnBrk="1" fontAlgn="base" hangingPunct="1">
        <a:lnSpc>
          <a:spcPct val="85000"/>
        </a:lnSpc>
        <a:spcBef>
          <a:spcPct val="0"/>
        </a:spcBef>
        <a:spcAft>
          <a:spcPct val="0"/>
        </a:spcAft>
        <a:defRPr sz="28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6.wdp"/><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1" Type="http://schemas.openxmlformats.org/officeDocument/2006/relationships/image" Target="../media/image27.png"/><Relationship Id="rId12" Type="http://schemas.microsoft.com/office/2007/relationships/hdphoto" Target="../media/hdphoto7.wdp"/><Relationship Id="rId13" Type="http://schemas.openxmlformats.org/officeDocument/2006/relationships/image" Target="../media/image28.png"/><Relationship Id="rId14" Type="http://schemas.microsoft.com/office/2007/relationships/hdphoto" Target="../media/hdphoto8.wdp"/><Relationship Id="rId15" Type="http://schemas.openxmlformats.org/officeDocument/2006/relationships/image" Target="../media/image29.png"/><Relationship Id="rId16" Type="http://schemas.microsoft.com/office/2007/relationships/hdphoto" Target="../media/hdphoto9.wdp"/><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microsoft.com/office/2007/relationships/hdphoto" Target="../media/hdphoto10.wdp"/><Relationship Id="rId5" Type="http://schemas.openxmlformats.org/officeDocument/2006/relationships/image" Target="../media/image41.png"/><Relationship Id="rId6" Type="http://schemas.microsoft.com/office/2007/relationships/hdphoto" Target="../media/hdphoto11.wdp"/><Relationship Id="rId7" Type="http://schemas.openxmlformats.org/officeDocument/2006/relationships/image" Target="../media/image42.png"/><Relationship Id="rId8" Type="http://schemas.microsoft.com/office/2007/relationships/hdphoto" Target="../media/hdphoto12.wdp"/><Relationship Id="rId9" Type="http://schemas.openxmlformats.org/officeDocument/2006/relationships/image" Target="../media/image43.png"/><Relationship Id="rId10" Type="http://schemas.microsoft.com/office/2007/relationships/hdphoto" Target="../media/hdphoto13.wdp"/><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4.wdp"/><Relationship Id="rId5" Type="http://schemas.openxmlformats.org/officeDocument/2006/relationships/image" Target="../media/image14.png"/><Relationship Id="rId6" Type="http://schemas.microsoft.com/office/2007/relationships/hdphoto" Target="../media/hdphoto5.wdp"/><Relationship Id="rId7" Type="http://schemas.openxmlformats.org/officeDocument/2006/relationships/image" Target="../media/image45.png"/><Relationship Id="rId8" Type="http://schemas.microsoft.com/office/2007/relationships/hdphoto" Target="../media/hdphoto15.wdp"/><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microsoft.com/office/2007/relationships/hdphoto" Target="../media/hdphoto16.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17.wdp"/><Relationship Id="rId5" Type="http://schemas.openxmlformats.org/officeDocument/2006/relationships/image" Target="../media/image14.png"/><Relationship Id="rId6"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microsoft.com/office/2007/relationships/hdphoto" Target="../media/hdphoto18.wdp"/><Relationship Id="rId6" Type="http://schemas.openxmlformats.org/officeDocument/2006/relationships/image" Target="../media/image52.jpeg"/><Relationship Id="rId7" Type="http://schemas.openxmlformats.org/officeDocument/2006/relationships/image" Target="../media/image53.jpeg"/><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hyperlink" Target="https://www.youtube.com/watch?v=VpCADfZD-eg" TargetMode="External"/><Relationship Id="rId5" Type="http://schemas.openxmlformats.org/officeDocument/2006/relationships/image" Target="../media/image55.png"/><Relationship Id="rId6" Type="http://schemas.microsoft.com/office/2007/relationships/hdphoto" Target="../media/hdphoto19.wdp"/><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microsoft.com/office/2007/relationships/hdphoto" Target="../media/hdphoto20.wdp"/><Relationship Id="rId5" Type="http://schemas.openxmlformats.org/officeDocument/2006/relationships/image" Target="../media/image58.png"/><Relationship Id="rId6" Type="http://schemas.microsoft.com/office/2007/relationships/hdphoto" Target="../media/hdphoto21.wdp"/><Relationship Id="rId7" Type="http://schemas.openxmlformats.org/officeDocument/2006/relationships/image" Target="../media/image14.png"/><Relationship Id="rId8" Type="http://schemas.microsoft.com/office/2007/relationships/hdphoto" Target="../media/hdphoto5.wdp"/><Relationship Id="rId9" Type="http://schemas.openxmlformats.org/officeDocument/2006/relationships/image" Target="../media/image59.png"/><Relationship Id="rId10" Type="http://schemas.microsoft.com/office/2007/relationships/hdphoto" Target="../media/hdphoto22.wdp"/><Relationship Id="rId11" Type="http://schemas.openxmlformats.org/officeDocument/2006/relationships/image" Target="../media/image60.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wmf"/><Relationship Id="rId3" Type="http://schemas.openxmlformats.org/officeDocument/2006/relationships/image" Target="../media/image6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37.xml.rels><?xml version="1.0" encoding="UTF-8" standalone="yes"?>
<Relationships xmlns="http://schemas.openxmlformats.org/package/2006/relationships"><Relationship Id="rId9" Type="http://schemas.microsoft.com/office/2007/relationships/hdphoto" Target="../media/hdphoto25.wdp"/><Relationship Id="rId20" Type="http://schemas.openxmlformats.org/officeDocument/2006/relationships/image" Target="../media/image76.png"/><Relationship Id="rId21" Type="http://schemas.microsoft.com/office/2007/relationships/hdphoto" Target="../media/hdphoto29.wdp"/><Relationship Id="rId22" Type="http://schemas.openxmlformats.org/officeDocument/2006/relationships/image" Target="../media/image77.png"/><Relationship Id="rId10" Type="http://schemas.openxmlformats.org/officeDocument/2006/relationships/image" Target="../media/image69.png"/><Relationship Id="rId11" Type="http://schemas.microsoft.com/office/2007/relationships/hdphoto" Target="../media/hdphoto26.wdp"/><Relationship Id="rId12" Type="http://schemas.openxmlformats.org/officeDocument/2006/relationships/image" Target="../media/image70.jpeg"/><Relationship Id="rId13" Type="http://schemas.openxmlformats.org/officeDocument/2006/relationships/image" Target="../media/image71.png"/><Relationship Id="rId14" Type="http://schemas.microsoft.com/office/2007/relationships/hdphoto" Target="../media/hdphoto27.wdp"/><Relationship Id="rId15" Type="http://schemas.openxmlformats.org/officeDocument/2006/relationships/image" Target="../media/image72.png"/><Relationship Id="rId16" Type="http://schemas.microsoft.com/office/2007/relationships/hdphoto" Target="../media/hdphoto28.wdp"/><Relationship Id="rId17" Type="http://schemas.openxmlformats.org/officeDocument/2006/relationships/image" Target="../media/image73.jpeg"/><Relationship Id="rId18" Type="http://schemas.openxmlformats.org/officeDocument/2006/relationships/image" Target="../media/image74.jpeg"/><Relationship Id="rId19" Type="http://schemas.openxmlformats.org/officeDocument/2006/relationships/image" Target="../media/image75.jpeg"/><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66.png"/><Relationship Id="rId5" Type="http://schemas.microsoft.com/office/2007/relationships/hdphoto" Target="../media/hdphoto23.wdp"/><Relationship Id="rId6" Type="http://schemas.openxmlformats.org/officeDocument/2006/relationships/image" Target="../media/image67.png"/><Relationship Id="rId7" Type="http://schemas.microsoft.com/office/2007/relationships/hdphoto" Target="../media/hdphoto24.wdp"/><Relationship Id="rId8"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6.png"/><Relationship Id="rId6" Type="http://schemas.microsoft.com/office/2007/relationships/hdphoto" Target="../media/hdphoto3.wdp"/><Relationship Id="rId7"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hyperlink" Target="http://finance.yahoo.com/q/is?s=AMZN+Income+Statement&amp;annual" TargetMode="External"/><Relationship Id="rId6" Type="http://schemas.openxmlformats.org/officeDocument/2006/relationships/hyperlink" Target="http://finance.yahoo.com/q/is?s=EBAY+Income+Statement&amp;annual" TargetMode="External"/><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finance.yahoo.com/q/is?s=AMZN+Income+Statement&amp;annual" TargetMode="External"/><Relationship Id="rId6" Type="http://schemas.openxmlformats.org/officeDocument/2006/relationships/hyperlink" Target="http://finance.yahoo.com/q/is?s=EBAY+Income+Statement&amp;annual" TargetMode="External"/><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4.wdp"/><Relationship Id="rId5" Type="http://schemas.openxmlformats.org/officeDocument/2006/relationships/image" Target="../media/image14.png"/><Relationship Id="rId6"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252536" y="1259463"/>
            <a:ext cx="4824536" cy="4185761"/>
          </a:xfrm>
          <a:prstGeom prst="rect">
            <a:avLst/>
          </a:prstGeom>
          <a:noFill/>
          <a:ln w="9525">
            <a:noFill/>
            <a:miter lim="800000"/>
            <a:headEnd/>
            <a:tailEnd/>
          </a:ln>
          <a:effectLst/>
        </p:spPr>
        <p:txBody>
          <a:bodyPr wrap="square">
            <a:spAutoFit/>
          </a:bodyPr>
          <a:lstStyle/>
          <a:p>
            <a:pPr algn="r" fontAlgn="auto">
              <a:spcBef>
                <a:spcPts val="0"/>
              </a:spcBef>
              <a:spcAft>
                <a:spcPts val="0"/>
              </a:spcAft>
            </a:pPr>
            <a:r>
              <a:rPr lang="fr-FR" sz="2000" b="1" dirty="0">
                <a:solidFill>
                  <a:srgbClr val="000000">
                    <a:lumMod val="85000"/>
                    <a:lumOff val="15000"/>
                  </a:srgbClr>
                </a:solidFill>
                <a:latin typeface="Times New Roman" charset="0"/>
                <a:ea typeface="Times New Roman" charset="0"/>
                <a:cs typeface="Times New Roman" charset="0"/>
              </a:rPr>
              <a:t/>
            </a:r>
            <a:br>
              <a:rPr lang="fr-FR" sz="2000" b="1" dirty="0">
                <a:solidFill>
                  <a:srgbClr val="000000">
                    <a:lumMod val="85000"/>
                    <a:lumOff val="15000"/>
                  </a:srgbClr>
                </a:solidFill>
                <a:latin typeface="Times New Roman" charset="0"/>
                <a:ea typeface="Times New Roman" charset="0"/>
                <a:cs typeface="Times New Roman" charset="0"/>
              </a:rPr>
            </a:br>
            <a:r>
              <a:rPr lang="fr-FR" sz="6600" b="1" dirty="0" smtClean="0">
                <a:solidFill>
                  <a:srgbClr val="000000">
                    <a:lumMod val="85000"/>
                    <a:lumOff val="15000"/>
                  </a:srgbClr>
                </a:solidFill>
                <a:latin typeface="Times New Roman" charset="0"/>
                <a:ea typeface="Times New Roman" charset="0"/>
                <a:cs typeface="Times New Roman" charset="0"/>
              </a:rPr>
              <a:t>Information</a:t>
            </a:r>
          </a:p>
          <a:p>
            <a:pPr algn="r" fontAlgn="auto">
              <a:spcBef>
                <a:spcPts val="0"/>
              </a:spcBef>
              <a:spcAft>
                <a:spcPts val="0"/>
              </a:spcAft>
            </a:pPr>
            <a:r>
              <a:rPr lang="fr-FR" sz="6600" b="1" dirty="0" err="1" smtClean="0">
                <a:solidFill>
                  <a:srgbClr val="000000">
                    <a:lumMod val="85000"/>
                    <a:lumOff val="15000"/>
                  </a:srgbClr>
                </a:solidFill>
                <a:latin typeface="Times New Roman" charset="0"/>
                <a:ea typeface="Times New Roman" charset="0"/>
                <a:cs typeface="Times New Roman" charset="0"/>
              </a:rPr>
              <a:t>Systems</a:t>
            </a:r>
            <a:endParaRPr lang="fr-FR" sz="4800" dirty="0" smtClean="0">
              <a:solidFill>
                <a:srgbClr val="000000">
                  <a:lumMod val="85000"/>
                  <a:lumOff val="15000"/>
                </a:srgbClr>
              </a:solidFill>
              <a:latin typeface="Times New Roman" charset="0"/>
              <a:ea typeface="Times New Roman" charset="0"/>
              <a:cs typeface="Times New Roman" charset="0"/>
            </a:endParaRPr>
          </a:p>
          <a:p>
            <a:pPr algn="r" fontAlgn="auto">
              <a:spcBef>
                <a:spcPts val="0"/>
              </a:spcBef>
              <a:spcAft>
                <a:spcPts val="0"/>
              </a:spcAft>
            </a:pPr>
            <a:r>
              <a:rPr lang="fr-FR" sz="4800" dirty="0" smtClean="0">
                <a:solidFill>
                  <a:srgbClr val="000000">
                    <a:lumMod val="85000"/>
                    <a:lumOff val="15000"/>
                  </a:srgbClr>
                </a:solidFill>
                <a:latin typeface="Times New Roman" charset="0"/>
                <a:ea typeface="Times New Roman" charset="0"/>
                <a:cs typeface="Times New Roman" charset="0"/>
              </a:rPr>
              <a:t>for</a:t>
            </a:r>
          </a:p>
          <a:p>
            <a:pPr algn="r" fontAlgn="auto">
              <a:spcBef>
                <a:spcPts val="0"/>
              </a:spcBef>
              <a:spcAft>
                <a:spcPts val="0"/>
              </a:spcAft>
            </a:pPr>
            <a:r>
              <a:rPr lang="fr-FR" sz="6600" b="1" dirty="0" smtClean="0">
                <a:solidFill>
                  <a:srgbClr val="000000">
                    <a:lumMod val="85000"/>
                    <a:lumOff val="15000"/>
                  </a:srgbClr>
                </a:solidFill>
                <a:latin typeface="Times New Roman" charset="0"/>
                <a:ea typeface="Times New Roman" charset="0"/>
                <a:cs typeface="Times New Roman" charset="0"/>
              </a:rPr>
              <a:t>Managers</a:t>
            </a:r>
            <a:endParaRPr lang="fr-FR" sz="2000" dirty="0" smtClean="0">
              <a:solidFill>
                <a:srgbClr val="000000">
                  <a:lumMod val="85000"/>
                  <a:lumOff val="15000"/>
                </a:srgbClr>
              </a:solidFill>
              <a:latin typeface="Times New Roman" charset="0"/>
              <a:ea typeface="Times New Roman" charset="0"/>
              <a:cs typeface="Times New Roman" charset="0"/>
            </a:endParaRPr>
          </a:p>
        </p:txBody>
      </p:sp>
      <p:pic>
        <p:nvPicPr>
          <p:cNvPr id="1026" name="Picture 2" descr="Gutenberg's Printing Press"/>
          <p:cNvPicPr>
            <a:picLocks noChangeAspect="1" noChangeArrowheads="1"/>
          </p:cNvPicPr>
          <p:nvPr/>
        </p:nvPicPr>
        <p:blipFill>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flipH="1">
            <a:off x="4660228" y="1333253"/>
            <a:ext cx="4425937" cy="440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8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fr-FR" sz="2800" dirty="0" smtClean="0"/>
              <a:t>Value in the </a:t>
            </a:r>
            <a:r>
              <a:rPr lang="fr-FR" sz="2800" dirty="0" err="1" smtClean="0"/>
              <a:t>netwok</a:t>
            </a:r>
            <a:endParaRPr lang="fr-FR" sz="28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626765"/>
            <a:ext cx="4314231" cy="35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0200" y1="3905" x2="33800" y2="17354"/>
                      </a14:backgroundRemoval>
                    </a14:imgEffect>
                  </a14:imgLayer>
                </a14:imgProps>
              </a:ext>
              <a:ext uri="{28A0092B-C50C-407E-A947-70E740481C1C}">
                <a14:useLocalDpi xmlns:a14="http://schemas.microsoft.com/office/drawing/2010/main" val="0"/>
              </a:ext>
            </a:extLst>
          </a:blip>
          <a:srcRect/>
          <a:stretch>
            <a:fillRect/>
          </a:stretch>
        </p:blipFill>
        <p:spPr bwMode="auto">
          <a:xfrm>
            <a:off x="-36512" y="2591449"/>
            <a:ext cx="3931639" cy="362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895127" y="3140968"/>
            <a:ext cx="1156086" cy="2215991"/>
          </a:xfrm>
          <a:prstGeom prst="rect">
            <a:avLst/>
          </a:prstGeom>
          <a:noFill/>
        </p:spPr>
        <p:txBody>
          <a:bodyPr wrap="none" rtlCol="0">
            <a:spAutoFit/>
          </a:bodyPr>
          <a:lstStyle/>
          <a:p>
            <a:r>
              <a:rPr lang="fr-FR" sz="13800" b="1" dirty="0" smtClean="0">
                <a:sym typeface="Symbol"/>
              </a:rPr>
              <a:t></a:t>
            </a:r>
            <a:endParaRPr lang="fr-FR" sz="13800" b="1" dirty="0"/>
          </a:p>
        </p:txBody>
      </p:sp>
      <p:sp>
        <p:nvSpPr>
          <p:cNvPr id="7"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175662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500" fill="hold"/>
                                        <p:tgtEl>
                                          <p:spTgt spid="4098"/>
                                        </p:tgtEl>
                                        <p:attrNameLst>
                                          <p:attrName>ppt_w</p:attrName>
                                        </p:attrNameLst>
                                      </p:cBhvr>
                                      <p:tavLst>
                                        <p:tav tm="0">
                                          <p:val>
                                            <p:fltVal val="0"/>
                                          </p:val>
                                        </p:tav>
                                        <p:tav tm="100000">
                                          <p:val>
                                            <p:strVal val="#ppt_w"/>
                                          </p:val>
                                        </p:tav>
                                      </p:tavLst>
                                    </p:anim>
                                    <p:anim calcmode="lin" valueType="num">
                                      <p:cBhvr>
                                        <p:cTn id="15" dur="500" fill="hold"/>
                                        <p:tgtEl>
                                          <p:spTgt spid="4098"/>
                                        </p:tgtEl>
                                        <p:attrNameLst>
                                          <p:attrName>ppt_h</p:attrName>
                                        </p:attrNameLst>
                                      </p:cBhvr>
                                      <p:tavLst>
                                        <p:tav tm="0">
                                          <p:val>
                                            <p:fltVal val="0"/>
                                          </p:val>
                                        </p:tav>
                                        <p:tav tm="100000">
                                          <p:val>
                                            <p:strVal val="#ppt_h"/>
                                          </p:val>
                                        </p:tav>
                                      </p:tavLst>
                                    </p:anim>
                                    <p:animEffect transition="in" filter="fade">
                                      <p:cBhvr>
                                        <p:cTn id="16" dur="5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ositive feedback"/>
          <p:cNvPicPr>
            <a:picLocks noChangeAspect="1" noChangeArrowheads="1"/>
          </p:cNvPicPr>
          <p:nvPr/>
        </p:nvPicPr>
        <p:blipFill>
          <a:blip r:embed="rId3" cstate="print"/>
          <a:srcRect/>
          <a:stretch>
            <a:fillRect/>
          </a:stretch>
        </p:blipFill>
        <p:spPr bwMode="auto">
          <a:xfrm>
            <a:off x="2483768" y="2420888"/>
            <a:ext cx="4407024" cy="4483045"/>
          </a:xfrm>
          <a:prstGeom prst="rect">
            <a:avLst/>
          </a:prstGeom>
          <a:noFill/>
          <a:ln w="9525">
            <a:noFill/>
            <a:miter lim="800000"/>
            <a:headEnd/>
            <a:tailEnd/>
          </a:ln>
        </p:spPr>
      </p:pic>
      <p:sp>
        <p:nvSpPr>
          <p:cNvPr id="23554" name="Rectangle 2"/>
          <p:cNvSpPr>
            <a:spLocks noGrp="1" noChangeArrowheads="1"/>
          </p:cNvSpPr>
          <p:nvPr>
            <p:ph type="title"/>
          </p:nvPr>
        </p:nvSpPr>
        <p:spPr/>
        <p:txBody>
          <a:bodyPr/>
          <a:lstStyle/>
          <a:p>
            <a:pPr eaLnBrk="1" hangingPunct="1"/>
            <a:r>
              <a:rPr lang="fr-FR" dirty="0" err="1" smtClean="0"/>
              <a:t>Stronger</a:t>
            </a:r>
            <a:r>
              <a:rPr lang="fr-FR" dirty="0" smtClean="0"/>
              <a:t> </a:t>
            </a:r>
            <a:r>
              <a:rPr lang="fr-FR" dirty="0" err="1" smtClean="0"/>
              <a:t>gets</a:t>
            </a:r>
            <a:r>
              <a:rPr lang="fr-FR" dirty="0" smtClean="0"/>
              <a:t> </a:t>
            </a:r>
            <a:r>
              <a:rPr lang="fr-FR" dirty="0" err="1" smtClean="0"/>
              <a:t>stronger</a:t>
            </a:r>
            <a:r>
              <a:rPr lang="fr-FR" dirty="0" smtClean="0"/>
              <a:t>: the positive feedback</a:t>
            </a:r>
          </a:p>
        </p:txBody>
      </p:sp>
      <p:sp>
        <p:nvSpPr>
          <p:cNvPr id="6" name="ZoneTexte 5"/>
          <p:cNvSpPr txBox="1"/>
          <p:nvPr/>
        </p:nvSpPr>
        <p:spPr>
          <a:xfrm rot="20493989">
            <a:off x="2342291" y="3242589"/>
            <a:ext cx="3475631" cy="646331"/>
          </a:xfrm>
          <a:prstGeom prst="rect">
            <a:avLst/>
          </a:prstGeom>
          <a:noFill/>
        </p:spPr>
        <p:txBody>
          <a:bodyPr wrap="none" rtlCol="0">
            <a:spAutoFit/>
          </a:bodyPr>
          <a:lstStyle/>
          <a:p>
            <a:r>
              <a:rPr lang="fr-FR" sz="3600" dirty="0" err="1" smtClean="0">
                <a:solidFill>
                  <a:srgbClr val="C00000"/>
                </a:solidFill>
                <a:latin typeface="Stencil" pitchFamily="82" charset="0"/>
              </a:rPr>
              <a:t>Tipping</a:t>
            </a:r>
            <a:r>
              <a:rPr lang="fr-FR" sz="3600" dirty="0" smtClean="0">
                <a:solidFill>
                  <a:srgbClr val="C00000"/>
                </a:solidFill>
                <a:latin typeface="Stencil" pitchFamily="82" charset="0"/>
              </a:rPr>
              <a:t> point</a:t>
            </a:r>
            <a:endParaRPr lang="fr-FR" sz="3600" dirty="0">
              <a:solidFill>
                <a:srgbClr val="C00000"/>
              </a:solidFill>
              <a:latin typeface="Stencil" pitchFamily="82" charset="0"/>
            </a:endParaRPr>
          </a:p>
        </p:txBody>
      </p:sp>
      <p:cxnSp>
        <p:nvCxnSpPr>
          <p:cNvPr id="3" name="Connecteur droit avec flèche 2"/>
          <p:cNvCxnSpPr>
            <a:stCxn id="6" idx="2"/>
          </p:cNvCxnSpPr>
          <p:nvPr/>
        </p:nvCxnSpPr>
        <p:spPr bwMode="auto">
          <a:xfrm flipH="1">
            <a:off x="3923933" y="3872339"/>
            <a:ext cx="258360" cy="790071"/>
          </a:xfrm>
          <a:prstGeom prst="straightConnector1">
            <a:avLst/>
          </a:prstGeom>
          <a:ln w="57150">
            <a:solidFill>
              <a:srgbClr val="C0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8"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323669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Tipping Point </a:t>
            </a:r>
            <a:r>
              <a:rPr lang="en-US" dirty="0" smtClean="0"/>
              <a:t>vs.. Tippy Market</a:t>
            </a:r>
            <a:endParaRPr lang="en-US" dirty="0"/>
          </a:p>
        </p:txBody>
      </p:sp>
      <p:sp>
        <p:nvSpPr>
          <p:cNvPr id="65539" name="Rectangle 3"/>
          <p:cNvSpPr>
            <a:spLocks noGrp="1" noChangeArrowheads="1"/>
          </p:cNvSpPr>
          <p:nvPr>
            <p:ph idx="1"/>
          </p:nvPr>
        </p:nvSpPr>
        <p:spPr>
          <a:xfrm>
            <a:off x="107504" y="2060848"/>
            <a:ext cx="8856984" cy="4608512"/>
          </a:xfrm>
        </p:spPr>
        <p:txBody>
          <a:bodyPr/>
          <a:lstStyle/>
          <a:p>
            <a:r>
              <a:rPr lang="en-US" b="1" dirty="0"/>
              <a:t>Tippy </a:t>
            </a:r>
            <a:r>
              <a:rPr lang="en-US" b="1" dirty="0" smtClean="0"/>
              <a:t>Market</a:t>
            </a:r>
            <a:r>
              <a:rPr lang="en-US" b="1" dirty="0"/>
              <a:t>: </a:t>
            </a:r>
            <a:r>
              <a:rPr lang="en-US" dirty="0"/>
              <a:t>Market that is subject to strong positive feedback, such that the market will “tip” in favor of the firm that is able to reach critical mass and dominate </a:t>
            </a:r>
            <a:r>
              <a:rPr lang="en-US" dirty="0" smtClean="0"/>
              <a:t>it</a:t>
            </a:r>
          </a:p>
          <a:p>
            <a:endParaRPr lang="en-US" dirty="0"/>
          </a:p>
          <a:p>
            <a:r>
              <a:rPr lang="en-US" b="1" dirty="0"/>
              <a:t>Tipping </a:t>
            </a:r>
            <a:r>
              <a:rPr lang="en-US" b="1" dirty="0" smtClean="0"/>
              <a:t>Point</a:t>
            </a:r>
            <a:r>
              <a:rPr lang="en-US" b="1" dirty="0"/>
              <a:t>: </a:t>
            </a:r>
            <a:r>
              <a:rPr lang="en-US" dirty="0"/>
              <a:t>The moment in the evolution of a market where one organization or technology reaches critical mass</a:t>
            </a:r>
          </a:p>
        </p:txBody>
      </p:sp>
      <p:sp>
        <p:nvSpPr>
          <p:cNvPr id="5"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04019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Stronger</a:t>
            </a:r>
            <a:r>
              <a:rPr lang="fr-FR" dirty="0"/>
              <a:t> </a:t>
            </a:r>
            <a:r>
              <a:rPr lang="fr-FR" dirty="0" err="1"/>
              <a:t>gets</a:t>
            </a:r>
            <a:r>
              <a:rPr lang="fr-FR" dirty="0"/>
              <a:t> </a:t>
            </a:r>
            <a:r>
              <a:rPr lang="fr-FR" dirty="0" err="1"/>
              <a:t>stronger</a:t>
            </a:r>
            <a:r>
              <a:rPr lang="fr-FR" dirty="0"/>
              <a:t>: the positive feedback</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519" y="1052735"/>
            <a:ext cx="8925977" cy="5891617"/>
          </a:xfrm>
          <a:prstGeom prst="rect">
            <a:avLst/>
          </a:prstGeom>
        </p:spPr>
      </p:pic>
      <p:sp>
        <p:nvSpPr>
          <p:cNvPr id="5"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1613337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a:t>Negative Feedback</a:t>
            </a:r>
          </a:p>
        </p:txBody>
      </p:sp>
      <p:sp>
        <p:nvSpPr>
          <p:cNvPr id="62467" name="Rectangle 3"/>
          <p:cNvSpPr>
            <a:spLocks noGrp="1" noChangeArrowheads="1"/>
          </p:cNvSpPr>
          <p:nvPr>
            <p:ph idx="1"/>
          </p:nvPr>
        </p:nvSpPr>
        <p:spPr/>
        <p:txBody>
          <a:bodyPr/>
          <a:lstStyle/>
          <a:p>
            <a:r>
              <a:rPr lang="en-US" dirty="0"/>
              <a:t>The opposite of positive feedback</a:t>
            </a:r>
          </a:p>
          <a:p>
            <a:pPr lvl="1"/>
            <a:r>
              <a:rPr lang="en-US" dirty="0"/>
              <a:t>The stronger gets weaker</a:t>
            </a:r>
          </a:p>
          <a:p>
            <a:pPr lvl="1"/>
            <a:r>
              <a:rPr lang="en-US" dirty="0"/>
              <a:t>The weaker gets stronger </a:t>
            </a:r>
          </a:p>
          <a:p>
            <a:pPr lvl="1"/>
            <a:endParaRPr lang="en-US" dirty="0"/>
          </a:p>
          <a:p>
            <a:r>
              <a:rPr lang="en-US" dirty="0"/>
              <a:t>Past a certain size, the dominant firm encounters difficulties, such as coordination costs and increasing overhead, that limit further growth.</a:t>
            </a:r>
          </a:p>
        </p:txBody>
      </p:sp>
      <p:sp>
        <p:nvSpPr>
          <p:cNvPr id="5"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2887617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p:cNvGrpSpPr/>
          <p:nvPr/>
        </p:nvGrpSpPr>
        <p:grpSpPr>
          <a:xfrm>
            <a:off x="107504" y="2204864"/>
            <a:ext cx="6364131" cy="4781172"/>
            <a:chOff x="1153588" y="2591646"/>
            <a:chExt cx="5730969" cy="4486026"/>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588" y="2613176"/>
              <a:ext cx="567596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2071" y="4707920"/>
              <a:ext cx="542486" cy="76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8314" y="2879132"/>
              <a:ext cx="337832" cy="47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8333" y="3887244"/>
              <a:ext cx="337832" cy="47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7090" y="5475517"/>
              <a:ext cx="197038" cy="27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0753" y="2913062"/>
              <a:ext cx="168916" cy="23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0441" y="2591646"/>
              <a:ext cx="337832" cy="47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3739" y="4372841"/>
              <a:ext cx="337832" cy="47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5437" y="4610575"/>
              <a:ext cx="377699" cy="53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760" y="3429080"/>
              <a:ext cx="337832" cy="47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0101" y="2613176"/>
              <a:ext cx="337832" cy="47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6896" y="2829380"/>
              <a:ext cx="184214" cy="25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212" y="3504887"/>
              <a:ext cx="168916" cy="23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578" name="Rectangle 2"/>
          <p:cNvSpPr>
            <a:spLocks noGrp="1" noChangeArrowheads="1"/>
          </p:cNvSpPr>
          <p:nvPr>
            <p:ph type="title"/>
          </p:nvPr>
        </p:nvSpPr>
        <p:spPr>
          <a:xfrm>
            <a:off x="-59690" y="495762"/>
            <a:ext cx="8959850" cy="677292"/>
          </a:xfrm>
        </p:spPr>
        <p:txBody>
          <a:bodyPr/>
          <a:lstStyle/>
          <a:p>
            <a:pPr eaLnBrk="1" hangingPunct="1"/>
            <a:r>
              <a:rPr lang="fr-FR" dirty="0" smtClean="0"/>
              <a:t>Network </a:t>
            </a:r>
            <a:r>
              <a:rPr lang="fr-FR" dirty="0" err="1" smtClean="0"/>
              <a:t>Effect</a:t>
            </a:r>
            <a:endParaRPr lang="fr-FR" dirty="0" smtClean="0"/>
          </a:p>
        </p:txBody>
      </p:sp>
      <p:grpSp>
        <p:nvGrpSpPr>
          <p:cNvPr id="6" name="Groupe 5"/>
          <p:cNvGrpSpPr/>
          <p:nvPr/>
        </p:nvGrpSpPr>
        <p:grpSpPr>
          <a:xfrm>
            <a:off x="3500820" y="4465756"/>
            <a:ext cx="3231420" cy="2181201"/>
            <a:chOff x="755577" y="3645024"/>
            <a:chExt cx="2736303" cy="2034683"/>
          </a:xfrm>
        </p:grpSpPr>
        <p:sp>
          <p:nvSpPr>
            <p:cNvPr id="5" name="Rectangle 4"/>
            <p:cNvSpPr/>
            <p:nvPr/>
          </p:nvSpPr>
          <p:spPr bwMode="auto">
            <a:xfrm>
              <a:off x="2187665" y="3645024"/>
              <a:ext cx="1304215" cy="20346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21" name="Rectangle 20"/>
            <p:cNvSpPr/>
            <p:nvPr/>
          </p:nvSpPr>
          <p:spPr bwMode="auto">
            <a:xfrm rot="16200000">
              <a:off x="971577" y="3807706"/>
              <a:ext cx="1656000" cy="208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grpSp>
        <p:nvGrpSpPr>
          <p:cNvPr id="19" name="Groupe 18"/>
          <p:cNvGrpSpPr/>
          <p:nvPr/>
        </p:nvGrpSpPr>
        <p:grpSpPr>
          <a:xfrm>
            <a:off x="5590382" y="2730980"/>
            <a:ext cx="3566413" cy="3469552"/>
            <a:chOff x="5590382" y="2730980"/>
            <a:chExt cx="3566413" cy="3469552"/>
          </a:xfrm>
        </p:grpSpPr>
        <p:pic>
          <p:nvPicPr>
            <p:cNvPr id="2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224" y="2730980"/>
              <a:ext cx="2568571" cy="346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3951" y1="26087" x2="56790" y2="67081"/>
                          <a14:foregroundMark x1="31481" y1="73292" x2="65432" y2="67081"/>
                          <a14:foregroundMark x1="50000" y1="27329" x2="62963" y2="29814"/>
                        </a14:backgroundRemoval>
                      </a14:imgEffect>
                    </a14:imgLayer>
                  </a14:imgProps>
                </a:ext>
                <a:ext uri="{28A0092B-C50C-407E-A947-70E740481C1C}">
                  <a14:useLocalDpi xmlns:a14="http://schemas.microsoft.com/office/drawing/2010/main" val="0"/>
                </a:ext>
              </a:extLst>
            </a:blip>
            <a:srcRect/>
            <a:stretch>
              <a:fillRect/>
            </a:stretch>
          </p:blipFill>
          <p:spPr bwMode="auto">
            <a:xfrm>
              <a:off x="7827200" y="2764639"/>
              <a:ext cx="1309815" cy="130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63556" y1="24889" x2="60444" y2="81778"/>
                          <a14:foregroundMark x1="75556" y1="22222" x2="66222" y2="75556"/>
                          <a14:foregroundMark x1="74222" y1="11111" x2="86222" y2="11111"/>
                          <a14:foregroundMark x1="57333" y1="90667" x2="75556" y2="86222"/>
                        </a14:backgroundRemoval>
                      </a14:imgEffect>
                    </a14:imgLayer>
                  </a14:imgProps>
                </a:ext>
                <a:ext uri="{28A0092B-C50C-407E-A947-70E740481C1C}">
                  <a14:useLocalDpi xmlns:a14="http://schemas.microsoft.com/office/drawing/2010/main" val="0"/>
                </a:ext>
              </a:extLst>
            </a:blip>
            <a:srcRect/>
            <a:stretch>
              <a:fillRect/>
            </a:stretch>
          </p:blipFill>
          <p:spPr bwMode="auto">
            <a:xfrm>
              <a:off x="7957492" y="5031741"/>
              <a:ext cx="1049229" cy="104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15196" y1="5882" x2="92157" y2="22549"/>
                          <a14:foregroundMark x1="92157" y1="22549" x2="92157" y2="74510"/>
                          <a14:foregroundMark x1="10784" y1="22549" x2="6373" y2="66176"/>
                        </a14:backgroundRemoval>
                      </a14:imgEffect>
                    </a14:imgLayer>
                  </a14:imgProps>
                </a:ext>
                <a:ext uri="{28A0092B-C50C-407E-A947-70E740481C1C}">
                  <a14:useLocalDpi xmlns:a14="http://schemas.microsoft.com/office/drawing/2010/main" val="0"/>
                </a:ext>
              </a:extLst>
            </a:blip>
            <a:srcRect/>
            <a:stretch>
              <a:fillRect/>
            </a:stretch>
          </p:blipFill>
          <p:spPr bwMode="auto">
            <a:xfrm>
              <a:off x="6588224" y="3887957"/>
              <a:ext cx="1105656" cy="110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5590382" y="3887957"/>
              <a:ext cx="1192955" cy="1569660"/>
            </a:xfrm>
            <a:prstGeom prst="rect">
              <a:avLst/>
            </a:prstGeom>
            <a:noFill/>
          </p:spPr>
          <p:txBody>
            <a:bodyPr wrap="none" rtlCol="0">
              <a:spAutoFit/>
            </a:bodyPr>
            <a:lstStyle/>
            <a:p>
              <a:r>
                <a:rPr lang="fr-FR" sz="9600" b="1" dirty="0" smtClean="0"/>
                <a:t>=</a:t>
              </a:r>
              <a:endParaRPr lang="fr-FR" sz="9600" b="1" dirty="0"/>
            </a:p>
          </p:txBody>
        </p:sp>
      </p:grpSp>
      <p:sp>
        <p:nvSpPr>
          <p:cNvPr id="30"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729360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Do all markets tip?</a:t>
            </a:r>
            <a:endParaRPr lang="en-US" i="1" dirty="0" smtClean="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86" t="9122" r="13197" b="6250"/>
          <a:stretch/>
        </p:blipFill>
        <p:spPr bwMode="auto">
          <a:xfrm>
            <a:off x="-41123" y="1052736"/>
            <a:ext cx="9185123" cy="5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870125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38" y="1484784"/>
            <a:ext cx="8959850" cy="6772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lnSpc>
                <a:spcPct val="85000"/>
              </a:lnSpc>
              <a:spcBef>
                <a:spcPct val="0"/>
              </a:spcBef>
              <a:spcAft>
                <a:spcPct val="0"/>
              </a:spcAft>
              <a:defRPr sz="32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a:lstStyle>
          <a:p>
            <a:r>
              <a:rPr lang="en-US" dirty="0"/>
              <a:t>Do all markets tip?</a:t>
            </a:r>
            <a:endParaRPr lang="en-US" i="1"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567" y="1052736"/>
            <a:ext cx="970826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
        <p:nvSpPr>
          <p:cNvPr id="9" name="Rectangle 2"/>
          <p:cNvSpPr>
            <a:spLocks noGrp="1" noChangeArrowheads="1"/>
          </p:cNvSpPr>
          <p:nvPr>
            <p:ph type="title"/>
          </p:nvPr>
        </p:nvSpPr>
        <p:spPr>
          <a:xfrm>
            <a:off x="0" y="548680"/>
            <a:ext cx="9144000" cy="504056"/>
          </a:xfrm>
        </p:spPr>
        <p:txBody>
          <a:bodyPr/>
          <a:lstStyle/>
          <a:p>
            <a:pPr eaLnBrk="1" hangingPunct="1"/>
            <a:r>
              <a:rPr lang="en-US" dirty="0" smtClean="0"/>
              <a:t>Do all markets tip?</a:t>
            </a:r>
            <a:endParaRPr lang="en-US" i="1" dirty="0" smtClean="0"/>
          </a:p>
        </p:txBody>
      </p:sp>
    </p:spTree>
    <p:extLst>
      <p:ext uri="{BB962C8B-B14F-4D97-AF65-F5344CB8AC3E}">
        <p14:creationId xmlns:p14="http://schemas.microsoft.com/office/powerpoint/2010/main" val="97042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en-US" dirty="0"/>
              <a:t>Do all markets tip?</a:t>
            </a:r>
            <a:endParaRPr lang="fr-FR" i="1"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7" y="1052736"/>
            <a:ext cx="9189173" cy="562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97359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403" y="1556792"/>
            <a:ext cx="8959850" cy="677292"/>
          </a:xfrm>
          <a:prstGeom prst="rect">
            <a:avLst/>
          </a:prstGeom>
        </p:spPr>
        <p:txBody>
          <a:bodyPr/>
          <a:lstStyle>
            <a:lvl1pPr algn="l" rtl="0" eaLnBrk="1" fontAlgn="base" hangingPunct="1">
              <a:lnSpc>
                <a:spcPct val="85000"/>
              </a:lnSpc>
              <a:spcBef>
                <a:spcPct val="0"/>
              </a:spcBef>
              <a:spcAft>
                <a:spcPct val="0"/>
              </a:spcAft>
              <a:defRPr sz="32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a:lstStyle>
          <a:p>
            <a:r>
              <a:rPr lang="en-US" dirty="0"/>
              <a:t>Do all markets tip?</a:t>
            </a:r>
            <a:endParaRPr lang="en-US" i="1" dirty="0" smtClean="0"/>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03" y="1052736"/>
            <a:ext cx="917170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
        <p:nvSpPr>
          <p:cNvPr id="7" name="Rectangle 2"/>
          <p:cNvSpPr txBox="1">
            <a:spLocks noChangeArrowheads="1"/>
          </p:cNvSpPr>
          <p:nvPr/>
        </p:nvSpPr>
        <p:spPr>
          <a:xfrm>
            <a:off x="0" y="548680"/>
            <a:ext cx="9144000" cy="504056"/>
          </a:xfrm>
          <a:prstGeom prst="rect">
            <a:avLst/>
          </a:prstGeom>
        </p:spPr>
        <p:txBody>
          <a:bodyPr/>
          <a:lstStyle>
            <a:lvl1pPr algn="l" rtl="0" eaLnBrk="1" fontAlgn="base" hangingPunct="1">
              <a:lnSpc>
                <a:spcPct val="85000"/>
              </a:lnSpc>
              <a:spcBef>
                <a:spcPct val="0"/>
              </a:spcBef>
              <a:spcAft>
                <a:spcPct val="0"/>
              </a:spcAft>
              <a:defRPr sz="28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a:lstStyle>
          <a:p>
            <a:r>
              <a:rPr lang="en-US" kern="0" smtClean="0"/>
              <a:t>Do all markets tip?</a:t>
            </a:r>
            <a:endParaRPr lang="en-US" i="1" kern="0" dirty="0" smtClean="0"/>
          </a:p>
        </p:txBody>
      </p:sp>
    </p:spTree>
    <p:extLst>
      <p:ext uri="{BB962C8B-B14F-4D97-AF65-F5344CB8AC3E}">
        <p14:creationId xmlns:p14="http://schemas.microsoft.com/office/powerpoint/2010/main" val="234961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207264"/>
            <a:ext cx="9144000" cy="1260000"/>
          </a:xfrm>
          <a:prstGeom prst="rect">
            <a:avLst/>
          </a:prstGeom>
          <a:solidFill>
            <a:srgbClr val="E4E4E4"/>
          </a:solidFill>
          <a:ln w="9525">
            <a:noFill/>
            <a:miter lim="800000"/>
            <a:headEnd/>
            <a:tailEnd/>
          </a:ln>
          <a:effectLst/>
        </p:spPr>
        <p:txBody>
          <a:bodyPr wrap="none" anchor="ctr"/>
          <a:lstStyle/>
          <a:p>
            <a:pPr algn="ctr"/>
            <a:endParaRPr lang="fr-FR"/>
          </a:p>
        </p:txBody>
      </p:sp>
      <p:pic>
        <p:nvPicPr>
          <p:cNvPr id="6"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0" r="100000">
                        <a14:foregroundMark x1="12319" y1="43396" x2="12319" y2="43396"/>
                        <a14:foregroundMark x1="73732" y1="42925" x2="73732" y2="42925"/>
                      </a14:backgroundRemoval>
                    </a14:imgEffect>
                    <a14:imgEffect>
                      <a14:artisticMosiaicBubbles/>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01326" y="-299650"/>
            <a:ext cx="3941348" cy="1513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3"/>
          <p:cNvSpPr txBox="1">
            <a:spLocks noChangeArrowheads="1"/>
          </p:cNvSpPr>
          <p:nvPr/>
        </p:nvSpPr>
        <p:spPr bwMode="auto">
          <a:xfrm>
            <a:off x="107504" y="1124744"/>
            <a:ext cx="8928992" cy="5624512"/>
          </a:xfrm>
          <a:prstGeom prst="rect">
            <a:avLst/>
          </a:prstGeom>
          <a:noFill/>
          <a:ln w="9525">
            <a:noFill/>
            <a:round/>
            <a:headEnd/>
            <a:tailEnd/>
          </a:ln>
        </p:spPr>
        <p:txBody>
          <a:bodyPr/>
          <a:lstStyle/>
          <a:p>
            <a:pPr lvl="0">
              <a:buFont typeface="+mj-lt"/>
              <a:buAutoNum type="arabicPeriod"/>
            </a:pPr>
            <a:r>
              <a:rPr lang="en-US" sz="1400" dirty="0"/>
              <a:t>How to categorize systems according to the hierarchical, functional, and process perspectives. You will also learn the rationale for each perspective and its limitations.</a:t>
            </a:r>
          </a:p>
          <a:p>
            <a:pPr lvl="0">
              <a:buFont typeface="+mj-lt"/>
              <a:buAutoNum type="arabicPeriod"/>
            </a:pPr>
            <a:r>
              <a:rPr lang="en-US" sz="1400" dirty="0"/>
              <a:t>The definition, underlying principles, and applications of business process reengineering (BPR), as well as the advantages and disadvantages of BPR.</a:t>
            </a:r>
          </a:p>
          <a:p>
            <a:pPr lvl="0">
              <a:buFont typeface="+mj-lt"/>
              <a:buAutoNum type="arabicPeriod"/>
            </a:pPr>
            <a:r>
              <a:rPr lang="en-US" sz="1400" dirty="0"/>
              <a:t>The definition of integration and its role in the modern firm. We will explore the pressures toward integration and the challenges integration creates. We will also discuss business and systems integration trends and the relationship between the two.</a:t>
            </a:r>
          </a:p>
          <a:p>
            <a:pPr lvl="0">
              <a:buFont typeface="+mj-lt"/>
              <a:buAutoNum type="arabicPeriod"/>
            </a:pPr>
            <a:r>
              <a:rPr lang="en-US" sz="1400" dirty="0"/>
              <a:t>The genesis of the enterprise systems (ES) trend and why so many companies are employing or introducing them. You will also learn to articulate the principal benefits and risks associated with these systems.</a:t>
            </a:r>
          </a:p>
          <a:p>
            <a:pPr lvl="0">
              <a:buFont typeface="+mj-lt"/>
              <a:buAutoNum type="arabicPeriod"/>
            </a:pPr>
            <a:r>
              <a:rPr lang="en-US" sz="1400" dirty="0"/>
              <a:t>The definition of the term supply chain management and how to explain the role that supply chain management applications play in modern organizations.</a:t>
            </a:r>
          </a:p>
          <a:p>
            <a:pPr lvl="0">
              <a:buFont typeface="+mj-lt"/>
              <a:buAutoNum type="arabicPeriod"/>
            </a:pPr>
            <a:r>
              <a:rPr lang="en-US" sz="1400" dirty="0"/>
              <a:t> The definition of the term best of breed and how to describe the benefits and drawbacks of this approach to systems integration. You will also learn to draw comparisons between the best-of-breed and enterprise systems approaches.</a:t>
            </a:r>
          </a:p>
          <a:p>
            <a:pPr lvl="0">
              <a:buFont typeface="+mj-lt"/>
              <a:buAutoNum type="arabicPeriod"/>
            </a:pPr>
            <a:r>
              <a:rPr lang="en-US" sz="1400" dirty="0"/>
              <a:t>How to describe what is meant by knowledge management, how to categorize the different types of knowledge commonly found in organizations, and how to explain why organizations feel the need to employ knowledge management applications.</a:t>
            </a:r>
          </a:p>
          <a:p>
            <a:pPr lvl="0">
              <a:buFont typeface="+mj-lt"/>
              <a:buAutoNum type="arabicPeriod"/>
            </a:pPr>
            <a:r>
              <a:rPr lang="en-US" sz="1400" dirty="0"/>
              <a:t> The definition of the terms business intelligence (BI) and BI infrastructure. You will also learn how to identify and describe the role of the technologies that comprise a modern BI infrastructure.</a:t>
            </a:r>
          </a:p>
          <a:p>
            <a:pPr lvl="0">
              <a:buFont typeface="+mj-lt"/>
              <a:buAutoNum type="arabicPeriod"/>
            </a:pPr>
            <a:r>
              <a:rPr lang="en-US" sz="1400" dirty="0"/>
              <a:t> The definition of the term customer relationship management (CRM) and how to articulate both its benefits and limitations. You will also learn how the CRM and BI trends relate to one another.</a:t>
            </a:r>
          </a:p>
          <a:p>
            <a:pPr>
              <a:buNone/>
            </a:pPr>
            <a:r>
              <a:rPr lang="en-US" sz="1600" dirty="0"/>
              <a:t/>
            </a:r>
            <a:br>
              <a:rPr lang="en-US" sz="1600" dirty="0"/>
            </a:br>
            <a:r>
              <a:rPr lang="en-US" sz="1600" dirty="0"/>
              <a:t> </a:t>
            </a:r>
          </a:p>
        </p:txBody>
      </p:sp>
    </p:spTree>
    <p:extLst>
      <p:ext uri="{BB962C8B-B14F-4D97-AF65-F5344CB8AC3E}">
        <p14:creationId xmlns:p14="http://schemas.microsoft.com/office/powerpoint/2010/main" val="2529196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fontAlgn="auto" hangingPunct="1">
              <a:spcAft>
                <a:spcPts val="0"/>
              </a:spcAft>
              <a:defRPr/>
            </a:pPr>
            <a:r>
              <a:rPr lang="en-US" smtClean="0"/>
              <a:t>Types of Networks</a:t>
            </a:r>
          </a:p>
        </p:txBody>
      </p:sp>
      <p:sp>
        <p:nvSpPr>
          <p:cNvPr id="29699" name="Rectangle 3"/>
          <p:cNvSpPr>
            <a:spLocks noGrp="1" noChangeArrowheads="1"/>
          </p:cNvSpPr>
          <p:nvPr>
            <p:ph idx="1"/>
          </p:nvPr>
        </p:nvSpPr>
        <p:spPr>
          <a:xfrm>
            <a:off x="179512" y="2276872"/>
            <a:ext cx="8784976" cy="4584576"/>
          </a:xfrm>
        </p:spPr>
        <p:txBody>
          <a:bodyPr rtlCol="0">
            <a:normAutofit/>
          </a:bodyPr>
          <a:lstStyle/>
          <a:p>
            <a:pPr marL="182880" indent="-182880" eaLnBrk="1" fontAlgn="auto" hangingPunct="1">
              <a:lnSpc>
                <a:spcPct val="90000"/>
              </a:lnSpc>
              <a:spcAft>
                <a:spcPts val="0"/>
              </a:spcAft>
              <a:buFont typeface="Arial" pitchFamily="34" charset="0"/>
              <a:buChar char="•"/>
              <a:defRPr/>
            </a:pPr>
            <a:r>
              <a:rPr lang="en-US" sz="2800" dirty="0" smtClean="0"/>
              <a:t>Physical networks</a:t>
            </a:r>
          </a:p>
          <a:p>
            <a:pPr lvl="1" indent="-182880" eaLnBrk="1" fontAlgn="auto" hangingPunct="1">
              <a:lnSpc>
                <a:spcPct val="90000"/>
              </a:lnSpc>
              <a:spcAft>
                <a:spcPts val="0"/>
              </a:spcAft>
              <a:buFont typeface="Arial" pitchFamily="34" charset="0"/>
              <a:buChar char="•"/>
              <a:defRPr/>
            </a:pPr>
            <a:r>
              <a:rPr lang="en-US" sz="2400" dirty="0" smtClean="0"/>
              <a:t>Telephone network</a:t>
            </a:r>
          </a:p>
          <a:p>
            <a:pPr lvl="1" indent="-182880" eaLnBrk="1" fontAlgn="auto" hangingPunct="1">
              <a:lnSpc>
                <a:spcPct val="90000"/>
              </a:lnSpc>
              <a:spcAft>
                <a:spcPts val="0"/>
              </a:spcAft>
              <a:buFont typeface="Arial" pitchFamily="34" charset="0"/>
              <a:buChar char="•"/>
              <a:defRPr/>
            </a:pPr>
            <a:r>
              <a:rPr lang="en-US" sz="2400" dirty="0" smtClean="0"/>
              <a:t>Railroad network</a:t>
            </a:r>
          </a:p>
          <a:p>
            <a:pPr marL="274320" lvl="1" indent="0" eaLnBrk="1" fontAlgn="auto" hangingPunct="1">
              <a:lnSpc>
                <a:spcPct val="90000"/>
              </a:lnSpc>
              <a:spcAft>
                <a:spcPts val="0"/>
              </a:spcAft>
              <a:buFont typeface="Arial" pitchFamily="34" charset="0"/>
              <a:buNone/>
              <a:defRPr/>
            </a:pPr>
            <a:endParaRPr lang="en-US" sz="2400" dirty="0" smtClean="0"/>
          </a:p>
          <a:p>
            <a:pPr marL="182880" indent="-182880" eaLnBrk="1" fontAlgn="auto" hangingPunct="1">
              <a:lnSpc>
                <a:spcPct val="90000"/>
              </a:lnSpc>
              <a:spcAft>
                <a:spcPts val="0"/>
              </a:spcAft>
              <a:buFont typeface="Arial" pitchFamily="34" charset="0"/>
              <a:buChar char="•"/>
              <a:defRPr/>
            </a:pPr>
            <a:r>
              <a:rPr lang="en-US" sz="2800" dirty="0" smtClean="0"/>
              <a:t>Virtual network</a:t>
            </a:r>
          </a:p>
          <a:p>
            <a:pPr lvl="1" indent="-182880" eaLnBrk="1" fontAlgn="auto" hangingPunct="1">
              <a:lnSpc>
                <a:spcPct val="90000"/>
              </a:lnSpc>
              <a:spcAft>
                <a:spcPts val="0"/>
              </a:spcAft>
              <a:buFont typeface="Arial" pitchFamily="34" charset="0"/>
              <a:buChar char="•"/>
              <a:defRPr/>
            </a:pPr>
            <a:r>
              <a:rPr lang="en-US" sz="2400" dirty="0" smtClean="0"/>
              <a:t>iTunes network</a:t>
            </a:r>
          </a:p>
          <a:p>
            <a:pPr lvl="1" indent="-182880" eaLnBrk="1" fontAlgn="auto" hangingPunct="1">
              <a:lnSpc>
                <a:spcPct val="90000"/>
              </a:lnSpc>
              <a:spcAft>
                <a:spcPts val="0"/>
              </a:spcAft>
              <a:buFont typeface="Arial" pitchFamily="34" charset="0"/>
              <a:buChar char="•"/>
              <a:defRPr/>
            </a:pPr>
            <a:r>
              <a:rPr lang="en-US" sz="2400" dirty="0" smtClean="0"/>
              <a:t>Skype network</a:t>
            </a:r>
          </a:p>
          <a:p>
            <a:pPr lvl="1" indent="-182880" eaLnBrk="1" fontAlgn="auto" hangingPunct="1">
              <a:lnSpc>
                <a:spcPct val="90000"/>
              </a:lnSpc>
              <a:spcAft>
                <a:spcPts val="0"/>
              </a:spcAft>
              <a:buFont typeface="Arial" pitchFamily="34" charset="0"/>
              <a:buChar char="•"/>
              <a:defRPr/>
            </a:pPr>
            <a:r>
              <a:rPr lang="en-US" sz="2400" dirty="0" smtClean="0"/>
              <a:t>eBay network   </a:t>
            </a:r>
          </a:p>
        </p:txBody>
      </p:sp>
      <p:sp>
        <p:nvSpPr>
          <p:cNvPr id="23556" name="Footer Placeholder 3"/>
          <p:cNvSpPr>
            <a:spLocks noGrp="1"/>
          </p:cNvSpPr>
          <p:nvPr>
            <p:ph type="ftr" sz="quarter" idx="4294967295"/>
          </p:nvPr>
        </p:nvSpPr>
        <p:spPr bwMode="auto">
          <a:xfrm>
            <a:off x="5029200" y="19050"/>
            <a:ext cx="4114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FFFFFF"/>
                </a:solidFill>
              </a:rPr>
              <a:t>© Gabriele Piccoli</a:t>
            </a:r>
            <a:r>
              <a:rPr lang="en-US" smtClean="0"/>
              <a:t> </a:t>
            </a:r>
          </a:p>
        </p:txBody>
      </p:sp>
      <p:pic>
        <p:nvPicPr>
          <p:cNvPr id="23557" name="Picture 9" descr="http://icons.iconarchive.com/icons/awicons/vista-artistic/256/1-Normal-Train-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296" y="2276872"/>
            <a:ext cx="10810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1" descr="phon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896" y="227687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3" descr="Skyp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0682" y="498251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descr="iTunes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0682" y="4149080"/>
            <a:ext cx="6921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7" descr="http://www.psychologytoday.com/files/u629/istockphoto_9477057-network-people%20PAID%20FOR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3754" y="4077072"/>
            <a:ext cx="2228726" cy="167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9" descr="eBay icon"/>
          <p:cNvPicPr>
            <a:picLocks noChangeAspect="1" noChangeArrowheads="1"/>
          </p:cNvPicPr>
          <p:nvPr/>
        </p:nvPicPr>
        <p:blipFill>
          <a:blip r:embed="rId7">
            <a:extLst>
              <a:ext uri="{28A0092B-C50C-407E-A947-70E740481C1C}">
                <a14:useLocalDpi xmlns:a14="http://schemas.microsoft.com/office/drawing/2010/main" val="0"/>
              </a:ext>
            </a:extLst>
          </a:blip>
          <a:srcRect t="26141" r="6969" b="24290"/>
          <a:stretch>
            <a:fillRect/>
          </a:stretch>
        </p:blipFill>
        <p:spPr bwMode="auto">
          <a:xfrm>
            <a:off x="4720282" y="4596755"/>
            <a:ext cx="1295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795304460"/>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Recognizing Tippy Markets </a:t>
            </a:r>
            <a:endParaRPr lang="fr-FR" sz="2800" dirty="0" smtClean="0"/>
          </a:p>
        </p:txBody>
      </p:sp>
      <p:sp>
        <p:nvSpPr>
          <p:cNvPr id="3" name="Rectangle 2"/>
          <p:cNvSpPr/>
          <p:nvPr/>
        </p:nvSpPr>
        <p:spPr bwMode="auto">
          <a:xfrm>
            <a:off x="2870417" y="3322177"/>
            <a:ext cx="2341922" cy="1376337"/>
          </a:xfrm>
          <a:prstGeom prst="rect">
            <a:avLst/>
          </a:prstGeom>
          <a:solidFill>
            <a:srgbClr val="FF9900"/>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Tahoma" pitchFamily="34" charset="0"/>
            </a:endParaRPr>
          </a:p>
        </p:txBody>
      </p:sp>
      <p:sp>
        <p:nvSpPr>
          <p:cNvPr id="7" name="Rectangle 6"/>
          <p:cNvSpPr/>
          <p:nvPr/>
        </p:nvSpPr>
        <p:spPr bwMode="auto">
          <a:xfrm>
            <a:off x="5204604" y="3322177"/>
            <a:ext cx="2175708" cy="1376337"/>
          </a:xfrm>
          <a:prstGeom prst="rect">
            <a:avLst/>
          </a:prstGeom>
          <a:solidFill>
            <a:srgbClr val="00B050"/>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Tahoma" pitchFamily="34" charset="0"/>
            </a:endParaRPr>
          </a:p>
        </p:txBody>
      </p:sp>
      <p:sp>
        <p:nvSpPr>
          <p:cNvPr id="5" name="ZoneTexte 4"/>
          <p:cNvSpPr txBox="1"/>
          <p:nvPr/>
        </p:nvSpPr>
        <p:spPr>
          <a:xfrm>
            <a:off x="3531464" y="3841068"/>
            <a:ext cx="1019831" cy="338554"/>
          </a:xfrm>
          <a:prstGeom prst="rect">
            <a:avLst/>
          </a:prstGeom>
          <a:noFill/>
        </p:spPr>
        <p:txBody>
          <a:bodyPr wrap="none" rtlCol="0">
            <a:spAutoFit/>
          </a:bodyPr>
          <a:lstStyle/>
          <a:p>
            <a:pPr algn="ctr"/>
            <a:r>
              <a:rPr lang="fr-FR" sz="1600" b="1" dirty="0" err="1" smtClean="0"/>
              <a:t>Unlikely</a:t>
            </a:r>
            <a:endParaRPr lang="fr-FR" sz="1600" b="1" dirty="0"/>
          </a:p>
        </p:txBody>
      </p:sp>
      <p:sp>
        <p:nvSpPr>
          <p:cNvPr id="12" name="ZoneTexte 11"/>
          <p:cNvSpPr txBox="1"/>
          <p:nvPr/>
        </p:nvSpPr>
        <p:spPr>
          <a:xfrm>
            <a:off x="5963540" y="3841068"/>
            <a:ext cx="665568" cy="338554"/>
          </a:xfrm>
          <a:prstGeom prst="rect">
            <a:avLst/>
          </a:prstGeom>
          <a:noFill/>
        </p:spPr>
        <p:txBody>
          <a:bodyPr wrap="none" rtlCol="0">
            <a:spAutoFit/>
          </a:bodyPr>
          <a:lstStyle/>
          <a:p>
            <a:pPr algn="ctr"/>
            <a:r>
              <a:rPr lang="fr-FR" sz="1600" b="1" dirty="0" smtClean="0"/>
              <a:t>High</a:t>
            </a:r>
            <a:endParaRPr lang="fr-FR" sz="1600" b="1" dirty="0"/>
          </a:p>
        </p:txBody>
      </p:sp>
      <p:sp>
        <p:nvSpPr>
          <p:cNvPr id="6" name="ZoneTexte 5"/>
          <p:cNvSpPr txBox="1"/>
          <p:nvPr/>
        </p:nvSpPr>
        <p:spPr>
          <a:xfrm>
            <a:off x="395536" y="4344571"/>
            <a:ext cx="1773242" cy="707886"/>
          </a:xfrm>
          <a:prstGeom prst="rect">
            <a:avLst/>
          </a:prstGeom>
          <a:noFill/>
        </p:spPr>
        <p:txBody>
          <a:bodyPr wrap="none" rtlCol="0">
            <a:spAutoFit/>
          </a:bodyPr>
          <a:lstStyle/>
          <a:p>
            <a:pPr algn="r"/>
            <a:r>
              <a:rPr lang="fr-FR" sz="2000" b="1" dirty="0" err="1" smtClean="0"/>
              <a:t>Demand</a:t>
            </a:r>
            <a:r>
              <a:rPr lang="fr-FR" sz="2000" b="1" dirty="0" smtClean="0"/>
              <a:t> for </a:t>
            </a:r>
          </a:p>
          <a:p>
            <a:pPr algn="r"/>
            <a:r>
              <a:rPr lang="fr-FR" sz="2000" b="1" dirty="0" err="1" smtClean="0"/>
              <a:t>variety</a:t>
            </a:r>
            <a:endParaRPr lang="fr-FR" sz="2000" b="1" dirty="0"/>
          </a:p>
        </p:txBody>
      </p:sp>
      <p:sp>
        <p:nvSpPr>
          <p:cNvPr id="10" name="ZoneTexte 9"/>
          <p:cNvSpPr txBox="1"/>
          <p:nvPr/>
        </p:nvSpPr>
        <p:spPr>
          <a:xfrm>
            <a:off x="2123096" y="3825679"/>
            <a:ext cx="663964" cy="369332"/>
          </a:xfrm>
          <a:prstGeom prst="rect">
            <a:avLst/>
          </a:prstGeom>
          <a:noFill/>
        </p:spPr>
        <p:txBody>
          <a:bodyPr wrap="none" rtlCol="0">
            <a:spAutoFit/>
          </a:bodyPr>
          <a:lstStyle/>
          <a:p>
            <a:pPr algn="r"/>
            <a:r>
              <a:rPr lang="fr-FR" b="1" dirty="0" err="1" smtClean="0"/>
              <a:t>Low</a:t>
            </a:r>
            <a:endParaRPr lang="fr-FR" b="1" dirty="0"/>
          </a:p>
        </p:txBody>
      </p:sp>
      <p:sp>
        <p:nvSpPr>
          <p:cNvPr id="17" name="ZoneTexte 16"/>
          <p:cNvSpPr txBox="1"/>
          <p:nvPr/>
        </p:nvSpPr>
        <p:spPr>
          <a:xfrm>
            <a:off x="2147141" y="5207146"/>
            <a:ext cx="723275" cy="369332"/>
          </a:xfrm>
          <a:prstGeom prst="rect">
            <a:avLst/>
          </a:prstGeom>
          <a:noFill/>
        </p:spPr>
        <p:txBody>
          <a:bodyPr wrap="none" rtlCol="0">
            <a:spAutoFit/>
          </a:bodyPr>
          <a:lstStyle/>
          <a:p>
            <a:pPr algn="r"/>
            <a:r>
              <a:rPr lang="fr-FR" b="1" dirty="0" smtClean="0"/>
              <a:t>High</a:t>
            </a:r>
            <a:endParaRPr lang="fr-FR" b="1" dirty="0"/>
          </a:p>
        </p:txBody>
      </p:sp>
      <p:sp>
        <p:nvSpPr>
          <p:cNvPr id="18" name="ZoneTexte 17"/>
          <p:cNvSpPr txBox="1"/>
          <p:nvPr/>
        </p:nvSpPr>
        <p:spPr>
          <a:xfrm>
            <a:off x="4203143" y="2418011"/>
            <a:ext cx="2242922" cy="400110"/>
          </a:xfrm>
          <a:prstGeom prst="rect">
            <a:avLst/>
          </a:prstGeom>
          <a:noFill/>
        </p:spPr>
        <p:txBody>
          <a:bodyPr wrap="none" rtlCol="0">
            <a:spAutoFit/>
          </a:bodyPr>
          <a:lstStyle/>
          <a:p>
            <a:r>
              <a:rPr lang="fr-FR" sz="2000" b="1" dirty="0" smtClean="0"/>
              <a:t>Network </a:t>
            </a:r>
            <a:r>
              <a:rPr lang="fr-FR" sz="2000" b="1" dirty="0" err="1" smtClean="0"/>
              <a:t>Effects</a:t>
            </a:r>
            <a:endParaRPr lang="fr-FR" sz="2000" b="1" dirty="0"/>
          </a:p>
        </p:txBody>
      </p:sp>
      <p:sp>
        <p:nvSpPr>
          <p:cNvPr id="19" name="ZoneTexte 18"/>
          <p:cNvSpPr txBox="1"/>
          <p:nvPr/>
        </p:nvSpPr>
        <p:spPr>
          <a:xfrm>
            <a:off x="5898619" y="2933629"/>
            <a:ext cx="723275" cy="369332"/>
          </a:xfrm>
          <a:prstGeom prst="rect">
            <a:avLst/>
          </a:prstGeom>
          <a:noFill/>
        </p:spPr>
        <p:txBody>
          <a:bodyPr wrap="none" rtlCol="0">
            <a:spAutoFit/>
          </a:bodyPr>
          <a:lstStyle/>
          <a:p>
            <a:r>
              <a:rPr lang="fr-FR" b="1" dirty="0" smtClean="0"/>
              <a:t>High</a:t>
            </a:r>
            <a:endParaRPr lang="fr-FR" b="1" dirty="0"/>
          </a:p>
        </p:txBody>
      </p:sp>
      <p:sp>
        <p:nvSpPr>
          <p:cNvPr id="20" name="ZoneTexte 19"/>
          <p:cNvSpPr txBox="1"/>
          <p:nvPr/>
        </p:nvSpPr>
        <p:spPr>
          <a:xfrm>
            <a:off x="3601994" y="2925492"/>
            <a:ext cx="663964" cy="369332"/>
          </a:xfrm>
          <a:prstGeom prst="rect">
            <a:avLst/>
          </a:prstGeom>
          <a:noFill/>
        </p:spPr>
        <p:txBody>
          <a:bodyPr wrap="none" rtlCol="0">
            <a:spAutoFit/>
          </a:bodyPr>
          <a:lstStyle/>
          <a:p>
            <a:r>
              <a:rPr lang="fr-FR" b="1" dirty="0" err="1" smtClean="0"/>
              <a:t>Low</a:t>
            </a:r>
            <a:endParaRPr lang="fr-FR" b="1" dirty="0"/>
          </a:p>
        </p:txBody>
      </p:sp>
      <p:sp>
        <p:nvSpPr>
          <p:cNvPr id="22" name="Rectangle 21"/>
          <p:cNvSpPr/>
          <p:nvPr/>
        </p:nvSpPr>
        <p:spPr bwMode="auto">
          <a:xfrm>
            <a:off x="2870418" y="4690329"/>
            <a:ext cx="2341920" cy="1402967"/>
          </a:xfrm>
          <a:prstGeom prst="rect">
            <a:avLst/>
          </a:prstGeom>
          <a:solidFill>
            <a:schemeClr val="tx1">
              <a:lumMod val="85000"/>
              <a:lumOff val="15000"/>
            </a:schemeClr>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Tahoma" pitchFamily="34" charset="0"/>
            </a:endParaRPr>
          </a:p>
        </p:txBody>
      </p:sp>
      <p:sp>
        <p:nvSpPr>
          <p:cNvPr id="14" name="ZoneTexte 13"/>
          <p:cNvSpPr txBox="1"/>
          <p:nvPr/>
        </p:nvSpPr>
        <p:spPr>
          <a:xfrm>
            <a:off x="3735845" y="5222535"/>
            <a:ext cx="611065" cy="338554"/>
          </a:xfrm>
          <a:prstGeom prst="rect">
            <a:avLst/>
          </a:prstGeom>
          <a:noFill/>
        </p:spPr>
        <p:txBody>
          <a:bodyPr wrap="none" rtlCol="0">
            <a:spAutoFit/>
          </a:bodyPr>
          <a:lstStyle/>
          <a:p>
            <a:pPr algn="ctr"/>
            <a:r>
              <a:rPr lang="fr-FR" sz="1600" b="1" dirty="0" err="1" smtClean="0">
                <a:solidFill>
                  <a:schemeClr val="bg1">
                    <a:lumMod val="85000"/>
                  </a:schemeClr>
                </a:solidFill>
              </a:rPr>
              <a:t>Low</a:t>
            </a:r>
            <a:endParaRPr lang="fr-FR" sz="1600" b="1" dirty="0">
              <a:solidFill>
                <a:schemeClr val="bg1">
                  <a:lumMod val="85000"/>
                </a:schemeClr>
              </a:solidFill>
            </a:endParaRPr>
          </a:p>
        </p:txBody>
      </p:sp>
      <p:sp>
        <p:nvSpPr>
          <p:cNvPr id="23" name="Rectangle 22"/>
          <p:cNvSpPr/>
          <p:nvPr/>
        </p:nvSpPr>
        <p:spPr bwMode="auto">
          <a:xfrm>
            <a:off x="5212338" y="4690329"/>
            <a:ext cx="2167974" cy="1402967"/>
          </a:xfrm>
          <a:prstGeom prst="rect">
            <a:avLst/>
          </a:prstGeom>
          <a:solidFill>
            <a:schemeClr val="bg2">
              <a:lumMod val="40000"/>
              <a:lumOff val="60000"/>
            </a:schemeClr>
          </a:solidFill>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Tahoma" pitchFamily="34" charset="0"/>
            </a:endParaRPr>
          </a:p>
        </p:txBody>
      </p:sp>
      <p:sp>
        <p:nvSpPr>
          <p:cNvPr id="13" name="ZoneTexte 12"/>
          <p:cNvSpPr txBox="1"/>
          <p:nvPr/>
        </p:nvSpPr>
        <p:spPr>
          <a:xfrm>
            <a:off x="5752087" y="5223244"/>
            <a:ext cx="1080745" cy="338554"/>
          </a:xfrm>
          <a:prstGeom prst="rect">
            <a:avLst/>
          </a:prstGeom>
          <a:noFill/>
        </p:spPr>
        <p:txBody>
          <a:bodyPr wrap="none" rtlCol="0">
            <a:spAutoFit/>
          </a:bodyPr>
          <a:lstStyle/>
          <a:p>
            <a:pPr algn="ctr"/>
            <a:r>
              <a:rPr lang="fr-FR" sz="1600" b="1" dirty="0" err="1" smtClean="0"/>
              <a:t>Depends</a:t>
            </a:r>
            <a:endParaRPr lang="fr-FR" sz="1600" b="1" dirty="0"/>
          </a:p>
        </p:txBody>
      </p:sp>
      <p:sp>
        <p:nvSpPr>
          <p:cNvPr id="2" name="AutoShape 4" descr="http://upload.wikimedia.org/wikipedia/fr/1/1d/Lamborghini-Logo.svg"/>
          <p:cNvSpPr>
            <a:spLocks noChangeAspect="1" noChangeArrowheads="1"/>
          </p:cNvSpPr>
          <p:nvPr/>
        </p:nvSpPr>
        <p:spPr bwMode="auto">
          <a:xfrm>
            <a:off x="155575" y="-1828800"/>
            <a:ext cx="333375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860466" y="5701769"/>
            <a:ext cx="820800" cy="938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100000" l="19750" r="80750">
                        <a14:foregroundMark x1="37750" y1="4333" x2="37750" y2="4333"/>
                      </a14:backgroundRemoval>
                    </a14:imgEffect>
                  </a14:imgLayer>
                </a14:imgProps>
              </a:ext>
              <a:ext uri="{28A0092B-C50C-407E-A947-70E740481C1C}">
                <a14:useLocalDpi xmlns:a14="http://schemas.microsoft.com/office/drawing/2010/main"/>
              </a:ext>
            </a:extLst>
          </a:blip>
          <a:srcRect/>
          <a:stretch>
            <a:fillRect/>
          </a:stretch>
        </p:blipFill>
        <p:spPr bwMode="auto">
          <a:xfrm>
            <a:off x="3405620" y="5908545"/>
            <a:ext cx="1238388" cy="92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foregroundMark x1="93700" y1="22274" x2="81900" y2="76436"/>
                        <a14:foregroundMark x1="88000" y1="15592" x2="66300" y2="6213"/>
                        <a14:foregroundMark x1="46500" y1="9613" x2="39000" y2="11489"/>
                        <a14:foregroundMark x1="43500" y1="30481" x2="67800" y2="50293"/>
                        <a14:foregroundMark x1="34700" y1="61079" x2="55100" y2="78077"/>
                        <a14:foregroundMark x1="78400" y1="73740" x2="93900" y2="61313"/>
                        <a14:foregroundMark x1="74100" y1="86753" x2="78400" y2="85463"/>
                      </a14:backgroundRemoval>
                    </a14:imgEffect>
                  </a14:imgLayer>
                </a14:imgProps>
              </a:ext>
              <a:ext uri="{28A0092B-C50C-407E-A947-70E740481C1C}">
                <a14:useLocalDpi xmlns:a14="http://schemas.microsoft.com/office/drawing/2010/main"/>
              </a:ext>
            </a:extLst>
          </a:blip>
          <a:srcRect/>
          <a:stretch>
            <a:fillRect/>
          </a:stretch>
        </p:blipFill>
        <p:spPr bwMode="auto">
          <a:xfrm>
            <a:off x="6694030" y="3114424"/>
            <a:ext cx="1073360" cy="91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0" b="100000" l="0" r="100000">
                        <a14:foregroundMark x1="24842" y1="22707" x2="15662" y2="42841"/>
                        <a14:foregroundMark x1="43204" y1="16555" x2="46175" y2="25280"/>
                        <a14:foregroundMark x1="61206" y1="24720" x2="56076" y2="44855"/>
                        <a14:foregroundMark x1="81458" y1="20694" x2="91989" y2="92506"/>
                        <a14:foregroundMark x1="92979" y1="86353" x2="90819" y2="60962"/>
                        <a14:foregroundMark x1="86589" y1="97092" x2="93699" y2="96309"/>
                        <a14:foregroundMark x1="90639" y1="59172" x2="85419" y2="31767"/>
                        <a14:foregroundMark x1="77498" y1="12528" x2="81188" y2="21812"/>
                        <a14:foregroundMark x1="63366" y1="16555" x2="49775" y2="92170"/>
                        <a14:foregroundMark x1="49775" y1="91834" x2="54905" y2="90380"/>
                        <a14:foregroundMark x1="9811" y1="98546" x2="15662" y2="96532"/>
                        <a14:foregroundMark x1="16112" y1="86353" x2="20612" y2="41387"/>
                        <a14:foregroundMark x1="26913" y1="18904" x2="28623" y2="12528"/>
                        <a14:foregroundMark x1="43834" y1="14541" x2="38434" y2="8054"/>
                      </a14:backgroundRemoval>
                    </a14:imgEffect>
                  </a14:imgLayer>
                </a14:imgProps>
              </a:ext>
              <a:ext uri="{28A0092B-C50C-407E-A947-70E740481C1C}">
                <a14:useLocalDpi xmlns:a14="http://schemas.microsoft.com/office/drawing/2010/main"/>
              </a:ext>
            </a:extLst>
          </a:blip>
          <a:srcRect/>
          <a:stretch>
            <a:fillRect/>
          </a:stretch>
        </p:blipFill>
        <p:spPr bwMode="auto">
          <a:xfrm>
            <a:off x="4544266" y="3128574"/>
            <a:ext cx="660338" cy="53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363003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par>
                                <p:cTn id="16" presetID="10" presetClass="entr" presetSubtype="0"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eve Jobs addressing a conferenc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23737" y1="77883" x2="23737" y2="89415"/>
                        <a14:foregroundMark x1="70202" y1="91943" x2="64141" y2="89889"/>
                      </a14:backgroundRemoval>
                    </a14:imgEffect>
                  </a14:imgLayer>
                </a14:imgProps>
              </a:ext>
              <a:ext uri="{28A0092B-C50C-407E-A947-70E740481C1C}">
                <a14:useLocalDpi xmlns:a14="http://schemas.microsoft.com/office/drawing/2010/main" val="0"/>
              </a:ext>
            </a:extLst>
          </a:blip>
          <a:srcRect l="33610" t="12437" b="6958"/>
          <a:stretch/>
        </p:blipFill>
        <p:spPr bwMode="auto">
          <a:xfrm>
            <a:off x="-1" y="1610767"/>
            <a:ext cx="6759379" cy="5247234"/>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title"/>
          </p:nvPr>
        </p:nvSpPr>
        <p:spPr/>
        <p:txBody>
          <a:bodyPr/>
          <a:lstStyle/>
          <a:p>
            <a:pPr eaLnBrk="1" hangingPunct="1"/>
            <a:r>
              <a:rPr lang="it-IT" dirty="0" smtClean="0"/>
              <a:t>Know the Power !</a:t>
            </a:r>
          </a:p>
        </p:txBody>
      </p:sp>
      <p:grpSp>
        <p:nvGrpSpPr>
          <p:cNvPr id="3" name="Groupe 2"/>
          <p:cNvGrpSpPr/>
          <p:nvPr/>
        </p:nvGrpSpPr>
        <p:grpSpPr>
          <a:xfrm>
            <a:off x="2648287" y="1904633"/>
            <a:ext cx="6249541" cy="3108543"/>
            <a:chOff x="2195736" y="2192665"/>
            <a:chExt cx="6249541" cy="3108543"/>
          </a:xfrm>
        </p:grpSpPr>
        <p:sp>
          <p:nvSpPr>
            <p:cNvPr id="2" name="Rectangle 1"/>
            <p:cNvSpPr/>
            <p:nvPr/>
          </p:nvSpPr>
          <p:spPr>
            <a:xfrm>
              <a:off x="2987824" y="2192665"/>
              <a:ext cx="5457453" cy="3108543"/>
            </a:xfrm>
            <a:prstGeom prst="rect">
              <a:avLst/>
            </a:prstGeom>
          </p:spPr>
          <p:txBody>
            <a:bodyPr wrap="square">
              <a:spAutoFit/>
            </a:bodyPr>
            <a:lstStyle/>
            <a:p>
              <a:pPr>
                <a:tabLst>
                  <a:tab pos="531813" algn="l"/>
                </a:tabLst>
              </a:pPr>
              <a:r>
                <a:rPr lang="en-US" sz="2800" b="1" dirty="0">
                  <a:latin typeface="Bookman Old Style" pitchFamily="18" charset="0"/>
                </a:rPr>
                <a:t>If </a:t>
              </a:r>
              <a:r>
                <a:rPr lang="en-US" sz="2800" dirty="0">
                  <a:latin typeface="Bookman Old Style" pitchFamily="18" charset="0"/>
                </a:rPr>
                <a:t>I were running Apple, I would </a:t>
              </a:r>
              <a:r>
                <a:rPr lang="en-US" sz="2800" b="1" dirty="0">
                  <a:latin typeface="Bookman Old Style" pitchFamily="18" charset="0"/>
                </a:rPr>
                <a:t>milk the Macintosh for all it’s worth </a:t>
              </a:r>
              <a:r>
                <a:rPr lang="en-US" sz="2800" dirty="0">
                  <a:latin typeface="Bookman Old Style" pitchFamily="18" charset="0"/>
                </a:rPr>
                <a:t>— and get </a:t>
              </a:r>
              <a:r>
                <a:rPr lang="en-US" sz="2800" b="1" dirty="0">
                  <a:latin typeface="Bookman Old Style" pitchFamily="18" charset="0"/>
                </a:rPr>
                <a:t>busy on the next great thing</a:t>
              </a:r>
              <a:r>
                <a:rPr lang="en-US" sz="2800" dirty="0">
                  <a:latin typeface="Bookman Old Style" pitchFamily="18" charset="0"/>
                </a:rPr>
                <a:t>. </a:t>
              </a:r>
              <a:r>
                <a:rPr lang="en-US" sz="2800" dirty="0" smtClean="0">
                  <a:latin typeface="Bookman Old Style" pitchFamily="18" charset="0"/>
                </a:rPr>
                <a:t>The      </a:t>
              </a:r>
              <a:r>
                <a:rPr lang="en-US" sz="2800" dirty="0">
                  <a:latin typeface="Bookman Old Style" pitchFamily="18" charset="0"/>
                </a:rPr>
                <a:t>PC wars are over. </a:t>
              </a:r>
              <a:r>
                <a:rPr lang="en-US" sz="2800" dirty="0" smtClean="0">
                  <a:latin typeface="Bookman Old Style" pitchFamily="18" charset="0"/>
                </a:rPr>
                <a:t>            Done</a:t>
              </a:r>
              <a:r>
                <a:rPr lang="en-US" sz="2800" dirty="0">
                  <a:latin typeface="Bookman Old Style" pitchFamily="18" charset="0"/>
                </a:rPr>
                <a:t>. </a:t>
              </a:r>
              <a:r>
                <a:rPr lang="en-US" sz="2800" b="1" dirty="0">
                  <a:latin typeface="Bookman Old Style" pitchFamily="18" charset="0"/>
                </a:rPr>
                <a:t>Microsoft won </a:t>
              </a:r>
              <a:r>
                <a:rPr lang="en-US" sz="2800" b="1" dirty="0" smtClean="0">
                  <a:latin typeface="Bookman Old Style" pitchFamily="18" charset="0"/>
                </a:rPr>
                <a:t>         a </a:t>
              </a:r>
              <a:r>
                <a:rPr lang="en-US" sz="2800" b="1" dirty="0">
                  <a:latin typeface="Bookman Old Style" pitchFamily="18" charset="0"/>
                </a:rPr>
                <a:t>long time ago</a:t>
              </a:r>
              <a:r>
                <a:rPr lang="en-US" sz="2800" dirty="0">
                  <a:latin typeface="Bookman Old Style" pitchFamily="18" charset="0"/>
                </a:rPr>
                <a:t>.</a:t>
              </a:r>
            </a:p>
          </p:txBody>
        </p:sp>
        <p:pic>
          <p:nvPicPr>
            <p:cNvPr id="8"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a:off x="2195736" y="2302965"/>
              <a:ext cx="843593" cy="92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cstate="screen">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8">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a:ext>
              </a:extLst>
            </a:blip>
            <a:srcRect/>
            <a:stretch>
              <a:fillRect/>
            </a:stretch>
          </p:blipFill>
          <p:spPr bwMode="auto">
            <a:xfrm flipH="1" flipV="1">
              <a:off x="7797820" y="3573016"/>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 Box 4"/>
          <p:cNvSpPr txBox="1">
            <a:spLocks noChangeArrowheads="1"/>
          </p:cNvSpPr>
          <p:nvPr/>
        </p:nvSpPr>
        <p:spPr bwMode="auto">
          <a:xfrm>
            <a:off x="4364171" y="6476680"/>
            <a:ext cx="3886200" cy="400110"/>
          </a:xfrm>
          <a:prstGeom prst="rect">
            <a:avLst/>
          </a:prstGeom>
          <a:noFill/>
          <a:ln w="9525">
            <a:noFill/>
            <a:miter lim="800000"/>
            <a:headEnd/>
            <a:tailEnd/>
          </a:ln>
        </p:spPr>
        <p:txBody>
          <a:bodyPr>
            <a:spAutoFit/>
          </a:bodyPr>
          <a:lstStyle/>
          <a:p>
            <a:pPr>
              <a:spcBef>
                <a:spcPct val="50000"/>
              </a:spcBef>
            </a:pPr>
            <a:r>
              <a:rPr lang="it-IT" sz="2000" dirty="0" smtClean="0"/>
              <a:t>Steve Jobs, 1996</a:t>
            </a:r>
            <a:endParaRPr lang="it-IT" sz="2000" dirty="0"/>
          </a:p>
        </p:txBody>
      </p:sp>
      <p:sp>
        <p:nvSpPr>
          <p:cNvPr id="11"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2729698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48148" y1="89513" x2="45503" y2="99625"/>
                        <a14:foregroundMark x1="92063" y1="93258" x2="92063" y2="98127"/>
                        <a14:foregroundMark x1="89418" y1="91011" x2="88360" y2="99625"/>
                        <a14:foregroundMark x1="94709" y1="92135" x2="94709" y2="99251"/>
                        <a14:foregroundMark x1="94709" y1="94007" x2="96296" y2="99251"/>
                        <a14:foregroundMark x1="96296" y1="91760" x2="98942" y2="99625"/>
                        <a14:foregroundMark x1="95767" y1="91011" x2="80952" y2="99251"/>
                        <a14:foregroundMark x1="10582" y1="23221" x2="10582" y2="23221"/>
                        <a14:foregroundMark x1="11111" y1="27341" x2="10582" y2="34457"/>
                        <a14:foregroundMark x1="9524" y1="37453" x2="12698" y2="318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2120" y="2155127"/>
            <a:ext cx="3348384" cy="473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2"/>
          <p:cNvSpPr>
            <a:spLocks noGrp="1" noChangeArrowheads="1"/>
          </p:cNvSpPr>
          <p:nvPr>
            <p:ph type="title"/>
          </p:nvPr>
        </p:nvSpPr>
        <p:spPr/>
        <p:txBody>
          <a:bodyPr/>
          <a:lstStyle/>
          <a:p>
            <a:r>
              <a:rPr lang="fr-FR" dirty="0" err="1"/>
              <a:t>Two</a:t>
            </a:r>
            <a:r>
              <a:rPr lang="fr-FR" dirty="0"/>
              <a:t> </a:t>
            </a:r>
            <a:r>
              <a:rPr lang="fr-FR" dirty="0" err="1"/>
              <a:t>sided</a:t>
            </a:r>
            <a:r>
              <a:rPr lang="fr-FR" dirty="0"/>
              <a:t> networks</a:t>
            </a:r>
            <a:endParaRPr lang="en-US" dirty="0" smtClean="0"/>
          </a:p>
        </p:txBody>
      </p:sp>
      <p:sp>
        <p:nvSpPr>
          <p:cNvPr id="32772" name="Rectangle 3"/>
          <p:cNvSpPr>
            <a:spLocks noGrp="1" noChangeArrowheads="1"/>
          </p:cNvSpPr>
          <p:nvPr>
            <p:ph idx="1"/>
          </p:nvPr>
        </p:nvSpPr>
        <p:spPr>
          <a:xfrm>
            <a:off x="325536" y="1772816"/>
            <a:ext cx="5326584" cy="4248472"/>
          </a:xfrm>
        </p:spPr>
        <p:txBody>
          <a:bodyPr>
            <a:normAutofit fontScale="92500" lnSpcReduction="10000"/>
          </a:bodyPr>
          <a:lstStyle/>
          <a:p>
            <a:pPr>
              <a:lnSpc>
                <a:spcPct val="90000"/>
              </a:lnSpc>
            </a:pPr>
            <a:r>
              <a:rPr lang="en-US" dirty="0"/>
              <a:t>Networks that have two types of members</a:t>
            </a:r>
          </a:p>
          <a:p>
            <a:pPr lvl="1">
              <a:lnSpc>
                <a:spcPct val="90000"/>
              </a:lnSpc>
            </a:pPr>
            <a:r>
              <a:rPr lang="en-US" dirty="0"/>
              <a:t>Users of content and suppliers of content (i.e., Adobe PDF format)</a:t>
            </a:r>
          </a:p>
          <a:p>
            <a:pPr lvl="1">
              <a:lnSpc>
                <a:spcPct val="90000"/>
              </a:lnSpc>
            </a:pPr>
            <a:r>
              <a:rPr lang="en-US" dirty="0"/>
              <a:t>Buyers and suppliers of goods (i.e., Online electronic marketplaces) </a:t>
            </a:r>
            <a:endParaRPr lang="en-US" dirty="0" smtClean="0"/>
          </a:p>
          <a:p>
            <a:pPr marL="457200" lvl="1" indent="0">
              <a:lnSpc>
                <a:spcPct val="90000"/>
              </a:lnSpc>
              <a:buNone/>
            </a:pPr>
            <a:endParaRPr lang="en-US" dirty="0"/>
          </a:p>
          <a:p>
            <a:pPr>
              <a:lnSpc>
                <a:spcPct val="90000"/>
              </a:lnSpc>
            </a:pPr>
            <a:r>
              <a:rPr lang="en-US" dirty="0"/>
              <a:t>The value of the network to one type of member depends on the number of members from the other side that take part in the network</a:t>
            </a:r>
          </a:p>
        </p:txBody>
      </p:sp>
      <p:sp>
        <p:nvSpPr>
          <p:cNvPr id="7"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7882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p:txBody>
          <a:bodyPr/>
          <a:lstStyle/>
          <a:p>
            <a:r>
              <a:rPr lang="fr-FR" dirty="0" err="1" smtClean="0"/>
              <a:t>Two</a:t>
            </a:r>
            <a:r>
              <a:rPr lang="fr-FR" dirty="0" smtClean="0"/>
              <a:t> </a:t>
            </a:r>
            <a:r>
              <a:rPr lang="fr-FR" dirty="0" err="1" smtClean="0"/>
              <a:t>sided</a:t>
            </a:r>
            <a:r>
              <a:rPr lang="fr-FR" dirty="0" smtClean="0"/>
              <a:t> networks</a:t>
            </a:r>
          </a:p>
        </p:txBody>
      </p:sp>
      <p:sp>
        <p:nvSpPr>
          <p:cNvPr id="6"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pic>
        <p:nvPicPr>
          <p:cNvPr id="2" name="Image 1"/>
          <p:cNvPicPr>
            <a:picLocks noChangeAspect="1"/>
          </p:cNvPicPr>
          <p:nvPr/>
        </p:nvPicPr>
        <p:blipFill>
          <a:blip r:embed="rId3"/>
          <a:stretch>
            <a:fillRect/>
          </a:stretch>
        </p:blipFill>
        <p:spPr>
          <a:xfrm>
            <a:off x="0" y="2348880"/>
            <a:ext cx="9201766" cy="3960440"/>
          </a:xfrm>
          <a:prstGeom prst="rect">
            <a:avLst/>
          </a:prstGeom>
        </p:spPr>
      </p:pic>
    </p:spTree>
    <p:extLst>
      <p:ext uri="{BB962C8B-B14F-4D97-AF65-F5344CB8AC3E}">
        <p14:creationId xmlns:p14="http://schemas.microsoft.com/office/powerpoint/2010/main" val="1788758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4000" dirty="0"/>
              <a:t>Implications of Network Economics </a:t>
            </a:r>
          </a:p>
        </p:txBody>
      </p:sp>
      <p:sp>
        <p:nvSpPr>
          <p:cNvPr id="69635" name="Rectangle 3"/>
          <p:cNvSpPr>
            <a:spLocks noGrp="1" noChangeArrowheads="1"/>
          </p:cNvSpPr>
          <p:nvPr>
            <p:ph idx="1"/>
          </p:nvPr>
        </p:nvSpPr>
        <p:spPr>
          <a:xfrm>
            <a:off x="457200" y="1556792"/>
            <a:ext cx="8229600" cy="4920208"/>
          </a:xfrm>
        </p:spPr>
        <p:txBody>
          <a:bodyPr>
            <a:normAutofit/>
          </a:bodyPr>
          <a:lstStyle/>
          <a:p>
            <a:pPr>
              <a:lnSpc>
                <a:spcPct val="80000"/>
              </a:lnSpc>
            </a:pPr>
            <a:r>
              <a:rPr lang="en-US" sz="2400" dirty="0"/>
              <a:t>Network effects occur in the presence of </a:t>
            </a:r>
            <a:r>
              <a:rPr lang="en-US" sz="2400" i="1" dirty="0"/>
              <a:t>technology standards</a:t>
            </a:r>
            <a:r>
              <a:rPr lang="en-US" sz="2400" dirty="0"/>
              <a:t>, </a:t>
            </a:r>
            <a:r>
              <a:rPr lang="en-US" sz="2400" i="1" dirty="0"/>
              <a:t>virtual networks</a:t>
            </a:r>
            <a:r>
              <a:rPr lang="en-US" sz="2400" dirty="0"/>
              <a:t> and </a:t>
            </a:r>
            <a:r>
              <a:rPr lang="en-US" sz="2400" i="1" dirty="0"/>
              <a:t>communities</a:t>
            </a:r>
            <a:r>
              <a:rPr lang="en-US" sz="2400" dirty="0"/>
              <a:t> of </a:t>
            </a:r>
            <a:r>
              <a:rPr lang="en-US" sz="2400" dirty="0" smtClean="0"/>
              <a:t>interest</a:t>
            </a:r>
            <a:endParaRPr lang="en-US" sz="2400" dirty="0"/>
          </a:p>
          <a:p>
            <a:pPr>
              <a:lnSpc>
                <a:spcPct val="80000"/>
              </a:lnSpc>
            </a:pPr>
            <a:r>
              <a:rPr lang="en-US" sz="2400" dirty="0"/>
              <a:t>It is critical to be an </a:t>
            </a:r>
            <a:r>
              <a:rPr lang="en-US" sz="2400" b="1" dirty="0"/>
              <a:t>innovator</a:t>
            </a:r>
            <a:r>
              <a:rPr lang="en-US" sz="2400" dirty="0"/>
              <a:t> in the market of digital products delivered over the Internet</a:t>
            </a:r>
          </a:p>
          <a:p>
            <a:pPr>
              <a:lnSpc>
                <a:spcPct val="80000"/>
              </a:lnSpc>
            </a:pPr>
            <a:r>
              <a:rPr lang="en-US" sz="2400" dirty="0"/>
              <a:t>Customers will </a:t>
            </a:r>
            <a:r>
              <a:rPr lang="en-US" sz="2400" b="1" dirty="0"/>
              <a:t>pick a network</a:t>
            </a:r>
            <a:r>
              <a:rPr lang="en-US" sz="2400" dirty="0"/>
              <a:t>, not a product or a service </a:t>
            </a:r>
            <a:r>
              <a:rPr lang="en-US" sz="2400" dirty="0" smtClean="0"/>
              <a:t>provider</a:t>
            </a:r>
            <a:endParaRPr lang="en-US" sz="2400" dirty="0"/>
          </a:p>
          <a:p>
            <a:pPr>
              <a:lnSpc>
                <a:spcPct val="80000"/>
              </a:lnSpc>
            </a:pPr>
            <a:r>
              <a:rPr lang="en-US" sz="2400" b="1" dirty="0"/>
              <a:t>Sponsoring</a:t>
            </a:r>
            <a:r>
              <a:rPr lang="en-US" sz="2400" dirty="0"/>
              <a:t> a dominant network provides competitive </a:t>
            </a:r>
            <a:r>
              <a:rPr lang="en-US" sz="2400" dirty="0" smtClean="0"/>
              <a:t>advantage</a:t>
            </a:r>
            <a:endParaRPr lang="en-US" sz="2400" dirty="0"/>
          </a:p>
          <a:p>
            <a:pPr>
              <a:lnSpc>
                <a:spcPct val="80000"/>
              </a:lnSpc>
            </a:pPr>
            <a:r>
              <a:rPr lang="en-US" sz="2400" dirty="0"/>
              <a:t>The </a:t>
            </a:r>
            <a:r>
              <a:rPr lang="en-US" sz="2400" i="1" dirty="0"/>
              <a:t>steeper the costs </a:t>
            </a:r>
            <a:r>
              <a:rPr lang="en-US" sz="2400" dirty="0"/>
              <a:t>associated with being a member of competing networks, the more valuable it is to be able to </a:t>
            </a:r>
            <a:r>
              <a:rPr lang="en-US" sz="2400" i="1" dirty="0" smtClean="0"/>
              <a:t>control and </a:t>
            </a:r>
            <a:r>
              <a:rPr lang="en-US" sz="2400" i="1" dirty="0"/>
              <a:t>retain ownership </a:t>
            </a:r>
            <a:r>
              <a:rPr lang="en-US" sz="2400" dirty="0"/>
              <a:t>of the </a:t>
            </a:r>
            <a:r>
              <a:rPr lang="en-US" sz="2400" dirty="0" smtClean="0"/>
              <a:t>network</a:t>
            </a:r>
            <a:endParaRPr lang="en-US" sz="2400" dirty="0"/>
          </a:p>
        </p:txBody>
      </p:sp>
      <p:sp>
        <p:nvSpPr>
          <p:cNvPr id="5"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268461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The Economics of Information</a:t>
            </a:r>
            <a:endParaRPr lang="fr-FR" dirty="0" smtClean="0"/>
          </a:p>
        </p:txBody>
      </p:sp>
      <p:sp>
        <p:nvSpPr>
          <p:cNvPr id="33795" name="Rectangle 3"/>
          <p:cNvSpPr>
            <a:spLocks noGrp="1" noChangeArrowheads="1"/>
          </p:cNvSpPr>
          <p:nvPr>
            <p:ph idx="1"/>
          </p:nvPr>
        </p:nvSpPr>
        <p:spPr>
          <a:xfrm>
            <a:off x="539552" y="2276872"/>
            <a:ext cx="5194920" cy="3728860"/>
          </a:xfrm>
        </p:spPr>
        <p:txBody>
          <a:bodyPr anchor="ctr" anchorCtr="0">
            <a:normAutofit/>
          </a:bodyPr>
          <a:lstStyle/>
          <a:p>
            <a:pPr algn="r" eaLnBrk="1" hangingPunct="1">
              <a:buFontTx/>
              <a:buNone/>
            </a:pPr>
            <a:endParaRPr lang="en-US" sz="4000" dirty="0" smtClean="0">
              <a:latin typeface="Bookman Old Style" pitchFamily="18" charset="0"/>
            </a:endParaRPr>
          </a:p>
          <a:p>
            <a:pPr algn="r" eaLnBrk="1" hangingPunct="1">
              <a:buFontTx/>
              <a:buNone/>
            </a:pPr>
            <a:r>
              <a:rPr lang="en-US" sz="3600" dirty="0" smtClean="0">
                <a:latin typeface="Bookman Old Style" pitchFamily="18" charset="0"/>
              </a:rPr>
              <a:t>	The </a:t>
            </a:r>
            <a:r>
              <a:rPr lang="en-US" sz="3600" b="1" dirty="0" smtClean="0">
                <a:latin typeface="Bookman Old Style" pitchFamily="18" charset="0"/>
              </a:rPr>
              <a:t>information</a:t>
            </a:r>
            <a:r>
              <a:rPr lang="en-US" sz="3600" dirty="0" smtClean="0">
                <a:latin typeface="Bookman Old Style" pitchFamily="18" charset="0"/>
              </a:rPr>
              <a:t> you can derive from e-commerce is </a:t>
            </a:r>
            <a:r>
              <a:rPr lang="en-US" sz="3600" b="1" dirty="0" smtClean="0">
                <a:latin typeface="Bookman Old Style" pitchFamily="18" charset="0"/>
              </a:rPr>
              <a:t>as</a:t>
            </a:r>
            <a:r>
              <a:rPr lang="en-US" sz="3600" dirty="0" smtClean="0">
                <a:latin typeface="Bookman Old Style" pitchFamily="18" charset="0"/>
              </a:rPr>
              <a:t> </a:t>
            </a:r>
            <a:r>
              <a:rPr lang="en-US" sz="3600" b="1" dirty="0" smtClean="0">
                <a:latin typeface="Bookman Old Style" pitchFamily="18" charset="0"/>
              </a:rPr>
              <a:t>interesting</a:t>
            </a:r>
            <a:r>
              <a:rPr lang="en-US" sz="3600" dirty="0" smtClean="0">
                <a:latin typeface="Bookman Old Style" pitchFamily="18" charset="0"/>
              </a:rPr>
              <a:t> </a:t>
            </a:r>
            <a:r>
              <a:rPr lang="en-US" sz="3600" b="1" dirty="0" smtClean="0">
                <a:latin typeface="Bookman Old Style" pitchFamily="18" charset="0"/>
              </a:rPr>
              <a:t>as</a:t>
            </a:r>
            <a:r>
              <a:rPr lang="en-US" sz="3600" dirty="0" smtClean="0">
                <a:latin typeface="Bookman Old Style" pitchFamily="18" charset="0"/>
              </a:rPr>
              <a:t> the </a:t>
            </a:r>
            <a:r>
              <a:rPr lang="en-US" sz="3600" b="1" dirty="0" smtClean="0">
                <a:latin typeface="Bookman Old Style" pitchFamily="18" charset="0"/>
              </a:rPr>
              <a:t>commerce</a:t>
            </a:r>
            <a:r>
              <a:rPr lang="en-US" sz="3600" dirty="0" smtClean="0">
                <a:latin typeface="Bookman Old Style" pitchFamily="18" charset="0"/>
              </a:rPr>
              <a:t> itself.</a:t>
            </a:r>
            <a:r>
              <a:rPr lang="en-US" sz="4000" dirty="0" smtClean="0">
                <a:latin typeface="Bookman Old Style" pitchFamily="18" charset="0"/>
              </a:rPr>
              <a:t> </a:t>
            </a:r>
          </a:p>
          <a:p>
            <a:pPr algn="r" eaLnBrk="1" hangingPunct="1">
              <a:buFontTx/>
              <a:buNone/>
            </a:pPr>
            <a:endParaRPr lang="en-US" sz="2400" dirty="0" smtClean="0">
              <a:latin typeface="Bookman Old Style" pitchFamily="18" charset="0"/>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7905" y1="93667" x2="89527" y2="93667"/>
                        <a14:foregroundMark x1="71284" y1="71000" x2="58108" y2="87667"/>
                        <a14:foregroundMark x1="76351" y1="75333" x2="76351" y2="75333"/>
                        <a14:foregroundMark x1="77703" y1="75000" x2="77703" y2="75000"/>
                        <a14:foregroundMark x1="78378" y1="75000" x2="78378" y2="75000"/>
                        <a14:foregroundMark x1="74324" y1="73000" x2="74324" y2="73000"/>
                        <a14:foregroundMark x1="75676" y1="74000" x2="75676" y2="74000"/>
                        <a14:foregroundMark x1="76689" y1="74000" x2="76689" y2="74000"/>
                        <a14:foregroundMark x1="77365" y1="74333" x2="77365" y2="74333"/>
                        <a14:foregroundMark x1="78041" y1="74333" x2="78041" y2="74333"/>
                        <a14:foregroundMark x1="32432" y1="84667" x2="32432" y2="84667"/>
                        <a14:foregroundMark x1="73649" y1="72000" x2="73649" y2="72000"/>
                        <a14:foregroundMark x1="73986" y1="72667" x2="73986" y2="72667"/>
                        <a14:foregroundMark x1="74662" y1="73333" x2="74662" y2="73333"/>
                        <a14:foregroundMark x1="75000" y1="73333" x2="75000" y2="73333"/>
                        <a14:foregroundMark x1="75676" y1="73000" x2="75676" y2="73000"/>
                        <a14:foregroundMark x1="76014" y1="73000" x2="76351" y2="73333"/>
                        <a14:foregroundMark x1="77365" y1="73333" x2="77365" y2="73333"/>
                        <a14:foregroundMark x1="77703" y1="73333" x2="77703" y2="73333"/>
                        <a14:foregroundMark x1="78378" y1="74000" x2="78378" y2="74000"/>
                        <a14:foregroundMark x1="79054" y1="74333" x2="79054" y2="74333"/>
                        <a14:foregroundMark x1="79054" y1="74000" x2="79054" y2="74000"/>
                        <a14:foregroundMark x1="78716" y1="74000" x2="78041" y2="73667"/>
                        <a14:foregroundMark x1="77365" y1="73333" x2="77027" y2="73333"/>
                        <a14:foregroundMark x1="76351" y1="73000" x2="76351" y2="73000"/>
                        <a14:foregroundMark x1="76351" y1="72667" x2="75676" y2="72333"/>
                        <a14:foregroundMark x1="75338" y1="72000" x2="75338" y2="72000"/>
                        <a14:foregroundMark x1="75000" y1="72000" x2="75000" y2="72000"/>
                        <a14:foregroundMark x1="13176" y1="88333" x2="13176" y2="88333"/>
                      </a14:backgroundRemoval>
                    </a14:imgEffect>
                  </a14:imgLayer>
                </a14:imgProps>
              </a:ext>
              <a:ext uri="{28A0092B-C50C-407E-A947-70E740481C1C}">
                <a14:useLocalDpi xmlns:a14="http://schemas.microsoft.com/office/drawing/2010/main" val="0"/>
              </a:ext>
            </a:extLst>
          </a:blip>
          <a:srcRect/>
          <a:stretch>
            <a:fillRect/>
          </a:stretch>
        </p:blipFill>
        <p:spPr bwMode="auto">
          <a:xfrm>
            <a:off x="5587235" y="2624056"/>
            <a:ext cx="4191615" cy="424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35461" y="6477985"/>
            <a:ext cx="1407758" cy="369332"/>
          </a:xfrm>
          <a:prstGeom prst="rect">
            <a:avLst/>
          </a:prstGeom>
        </p:spPr>
        <p:txBody>
          <a:bodyPr wrap="none">
            <a:spAutoFit/>
          </a:bodyPr>
          <a:lstStyle/>
          <a:p>
            <a:r>
              <a:rPr lang="en-US" dirty="0"/>
              <a:t>Andy Cohen</a:t>
            </a:r>
            <a:endParaRPr lang="fr-FR" dirty="0"/>
          </a:p>
        </p:txBody>
      </p:sp>
      <p:pic>
        <p:nvPicPr>
          <p:cNvPr id="7"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762228" y="2624055"/>
            <a:ext cx="843593" cy="92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flipH="1" flipV="1">
            <a:off x="5580112" y="5199863"/>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spTree>
    <p:extLst>
      <p:ext uri="{BB962C8B-B14F-4D97-AF65-F5344CB8AC3E}">
        <p14:creationId xmlns:p14="http://schemas.microsoft.com/office/powerpoint/2010/main" val="260384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fr-FR" dirty="0" smtClean="0"/>
              <a:t>Data and Information</a:t>
            </a:r>
          </a:p>
        </p:txBody>
      </p:sp>
      <p:graphicFrame>
        <p:nvGraphicFramePr>
          <p:cNvPr id="6" name="Tableau 5"/>
          <p:cNvGraphicFramePr>
            <a:graphicFrameLocks noGrp="1"/>
          </p:cNvGraphicFramePr>
          <p:nvPr>
            <p:extLst>
              <p:ext uri="{D42A27DB-BD31-4B8C-83A1-F6EECF244321}">
                <p14:modId xmlns:p14="http://schemas.microsoft.com/office/powerpoint/2010/main" val="306115650"/>
              </p:ext>
            </p:extLst>
          </p:nvPr>
        </p:nvGraphicFramePr>
        <p:xfrm>
          <a:off x="4235904" y="2924944"/>
          <a:ext cx="4584568" cy="736600"/>
        </p:xfrm>
        <a:graphic>
          <a:graphicData uri="http://schemas.openxmlformats.org/drawingml/2006/table">
            <a:tbl>
              <a:tblPr firstRow="1" bandRow="1">
                <a:tableStyleId>{93296810-A885-4BE3-A3E7-6D5BEEA58F35}</a:tableStyleId>
              </a:tblPr>
              <a:tblGrid>
                <a:gridCol w="2292284"/>
                <a:gridCol w="2292284"/>
              </a:tblGrid>
              <a:tr h="362797">
                <a:tc>
                  <a:txBody>
                    <a:bodyPr/>
                    <a:lstStyle/>
                    <a:p>
                      <a:endParaRPr lang="fr-FR" dirty="0"/>
                    </a:p>
                  </a:txBody>
                  <a:tcPr/>
                </a:tc>
                <a:tc>
                  <a:txBody>
                    <a:bodyPr/>
                    <a:lstStyle/>
                    <a:p>
                      <a:r>
                        <a:rPr lang="fr-FR" dirty="0" smtClean="0"/>
                        <a:t>March 2014</a:t>
                      </a:r>
                      <a:endParaRPr lang="fr-FR" dirty="0">
                        <a:solidFill>
                          <a:schemeClr val="tx1"/>
                        </a:solidFill>
                      </a:endParaRPr>
                    </a:p>
                  </a:txBody>
                  <a:tcPr/>
                </a:tc>
              </a:tr>
              <a:tr h="370840">
                <a:tc>
                  <a:txBody>
                    <a:bodyPr/>
                    <a:lstStyle/>
                    <a:p>
                      <a:r>
                        <a:rPr lang="fr-FR" dirty="0" smtClean="0"/>
                        <a:t>Revenues</a:t>
                      </a:r>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u="none" strike="noStrike" kern="1200" baseline="0" dirty="0" smtClean="0"/>
                        <a:t>13 245 €	</a:t>
                      </a:r>
                      <a:endParaRPr lang="fr-FR" sz="1800" b="0" i="0" u="none" strike="noStrike" kern="1200" baseline="0" dirty="0" smtClean="0">
                        <a:solidFill>
                          <a:srgbClr val="C00000"/>
                        </a:solidFill>
                        <a:latin typeface="+mn-lt"/>
                        <a:ea typeface="+mn-ea"/>
                        <a:cs typeface="+mn-cs"/>
                      </a:endParaRPr>
                    </a:p>
                  </a:txBody>
                  <a:tcPr/>
                </a:tc>
              </a:tr>
            </a:tbl>
          </a:graphicData>
        </a:graphic>
      </p:graphicFrame>
      <p:sp>
        <p:nvSpPr>
          <p:cNvPr id="7" name="Rectangle 6"/>
          <p:cNvSpPr/>
          <p:nvPr/>
        </p:nvSpPr>
        <p:spPr>
          <a:xfrm>
            <a:off x="4291905" y="5288348"/>
            <a:ext cx="4600575"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fr-FR" b="1" dirty="0">
                <a:solidFill>
                  <a:srgbClr val="C00000"/>
                </a:solidFill>
                <a:latin typeface="Arial"/>
              </a:rPr>
              <a:t>13 </a:t>
            </a:r>
            <a:r>
              <a:rPr lang="fr-FR" b="1" dirty="0" smtClean="0">
                <a:solidFill>
                  <a:srgbClr val="C00000"/>
                </a:solidFill>
                <a:latin typeface="Arial"/>
              </a:rPr>
              <a:t>245</a:t>
            </a:r>
            <a:r>
              <a:rPr lang="fr-FR" b="1" dirty="0">
                <a:solidFill>
                  <a:srgbClr val="000000"/>
                </a:solidFill>
                <a:latin typeface="Arial"/>
              </a:rPr>
              <a:t> </a:t>
            </a:r>
            <a:r>
              <a:rPr lang="fr-FR" b="1" dirty="0" smtClean="0">
                <a:solidFill>
                  <a:schemeClr val="accent3">
                    <a:lumMod val="50000"/>
                  </a:schemeClr>
                </a:solidFill>
                <a:latin typeface="Arial"/>
              </a:rPr>
              <a:t>03 </a:t>
            </a:r>
            <a:r>
              <a:rPr lang="fr-FR" b="1" dirty="0" smtClean="0">
                <a:solidFill>
                  <a:srgbClr val="000000"/>
                </a:solidFill>
                <a:latin typeface="Arial"/>
              </a:rPr>
              <a:t>2014</a:t>
            </a:r>
            <a:endParaRPr lang="fr-FR" dirty="0"/>
          </a:p>
        </p:txBody>
      </p:sp>
      <p:grpSp>
        <p:nvGrpSpPr>
          <p:cNvPr id="2" name="Groupe 1"/>
          <p:cNvGrpSpPr/>
          <p:nvPr/>
        </p:nvGrpSpPr>
        <p:grpSpPr>
          <a:xfrm>
            <a:off x="913347" y="4863697"/>
            <a:ext cx="3378558" cy="792088"/>
            <a:chOff x="913347" y="4863697"/>
            <a:chExt cx="3378558" cy="792088"/>
          </a:xfrm>
        </p:grpSpPr>
        <p:sp>
          <p:nvSpPr>
            <p:cNvPr id="9" name="Rectangle à coins arrondis 8"/>
            <p:cNvSpPr/>
            <p:nvPr/>
          </p:nvSpPr>
          <p:spPr bwMode="auto">
            <a:xfrm>
              <a:off x="913347" y="4863697"/>
              <a:ext cx="2420761" cy="79208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75000"/>
                </a:lnSpc>
                <a:spcBef>
                  <a:spcPct val="0"/>
                </a:spcBef>
                <a:spcAft>
                  <a:spcPct val="0"/>
                </a:spcAft>
                <a:buClrTx/>
                <a:buSzTx/>
                <a:buFontTx/>
                <a:buNone/>
                <a:tabLst/>
              </a:pPr>
              <a:r>
                <a:rPr lang="fr-FR" sz="2400" b="1" dirty="0" smtClean="0">
                  <a:solidFill>
                    <a:schemeClr val="tx1"/>
                  </a:solidFill>
                  <a:latin typeface="+mj-lt"/>
                </a:rPr>
                <a:t>DATA</a:t>
              </a:r>
              <a:endParaRPr kumimoji="0" lang="fr-FR" sz="1200" b="1" i="0" u="none" strike="noStrike" cap="none" normalizeH="0" baseline="0" dirty="0" smtClean="0">
                <a:ln>
                  <a:noFill/>
                </a:ln>
                <a:solidFill>
                  <a:schemeClr val="tx1"/>
                </a:solidFill>
                <a:effectLst/>
                <a:latin typeface="+mj-lt"/>
              </a:endParaRPr>
            </a:p>
          </p:txBody>
        </p:sp>
        <p:cxnSp>
          <p:nvCxnSpPr>
            <p:cNvPr id="10" name="Connecteur droit avec flèche 9"/>
            <p:cNvCxnSpPr>
              <a:stCxn id="9" idx="3"/>
              <a:endCxn id="7" idx="1"/>
            </p:cNvCxnSpPr>
            <p:nvPr/>
          </p:nvCxnSpPr>
          <p:spPr bwMode="auto">
            <a:xfrm>
              <a:off x="3334108" y="5259741"/>
              <a:ext cx="957797" cy="213273"/>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grpSp>
        <p:nvGrpSpPr>
          <p:cNvPr id="3" name="Groupe 2"/>
          <p:cNvGrpSpPr/>
          <p:nvPr/>
        </p:nvGrpSpPr>
        <p:grpSpPr>
          <a:xfrm>
            <a:off x="913347" y="2734098"/>
            <a:ext cx="3322557" cy="792088"/>
            <a:chOff x="913347" y="2734098"/>
            <a:chExt cx="3322557" cy="792088"/>
          </a:xfrm>
        </p:grpSpPr>
        <p:sp>
          <p:nvSpPr>
            <p:cNvPr id="8" name="Rectangle à coins arrondis 7"/>
            <p:cNvSpPr/>
            <p:nvPr/>
          </p:nvSpPr>
          <p:spPr bwMode="auto">
            <a:xfrm>
              <a:off x="913347" y="2734098"/>
              <a:ext cx="2420761" cy="792088"/>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75000"/>
                </a:lnSpc>
                <a:spcBef>
                  <a:spcPct val="0"/>
                </a:spcBef>
                <a:spcAft>
                  <a:spcPct val="0"/>
                </a:spcAft>
                <a:buClrTx/>
                <a:buSzTx/>
                <a:buFontTx/>
                <a:buNone/>
                <a:tabLst/>
              </a:pPr>
              <a:r>
                <a:rPr lang="fr-FR" sz="2400" b="1" dirty="0" smtClean="0">
                  <a:solidFill>
                    <a:schemeClr val="tx1"/>
                  </a:solidFill>
                  <a:latin typeface="+mj-lt"/>
                </a:rPr>
                <a:t>INFORMATION</a:t>
              </a:r>
              <a:endParaRPr kumimoji="0" lang="fr-FR" sz="1200" b="1" i="0" u="none" strike="noStrike" cap="none" normalizeH="0" baseline="0" dirty="0" smtClean="0">
                <a:ln>
                  <a:noFill/>
                </a:ln>
                <a:solidFill>
                  <a:schemeClr val="tx1"/>
                </a:solidFill>
                <a:effectLst/>
                <a:latin typeface="+mj-lt"/>
              </a:endParaRPr>
            </a:p>
          </p:txBody>
        </p:sp>
        <p:cxnSp>
          <p:nvCxnSpPr>
            <p:cNvPr id="11" name="Connecteur droit avec flèche 10"/>
            <p:cNvCxnSpPr>
              <a:stCxn id="8" idx="3"/>
              <a:endCxn id="6" idx="1"/>
            </p:cNvCxnSpPr>
            <p:nvPr/>
          </p:nvCxnSpPr>
          <p:spPr bwMode="auto">
            <a:xfrm>
              <a:off x="3334108" y="3130142"/>
              <a:ext cx="901796" cy="163102"/>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sp>
        <p:nvSpPr>
          <p:cNvPr id="12"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spTree>
    <p:extLst>
      <p:ext uri="{BB962C8B-B14F-4D97-AF65-F5344CB8AC3E}">
        <p14:creationId xmlns:p14="http://schemas.microsoft.com/office/powerpoint/2010/main" val="331356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Essentials of Information Systems for 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62126" y="1747264"/>
            <a:ext cx="3437490" cy="4243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s 10 Box Art"/>
          <p:cNvPicPr>
            <a:picLocks noChangeAspect="1" noChangeArrowheads="1"/>
          </p:cNvPicPr>
          <p:nvPr/>
        </p:nvPicPr>
        <p:blipFill rotWithShape="1">
          <a:blip r:embed="rId3">
            <a:extLst>
              <a:ext uri="{28A0092B-C50C-407E-A947-70E740481C1C}">
                <a14:useLocalDpi xmlns:a14="http://schemas.microsoft.com/office/drawing/2010/main" val="0"/>
              </a:ext>
            </a:extLst>
          </a:blip>
          <a:srcRect l="2495" r="53491"/>
          <a:stretch/>
        </p:blipFill>
        <p:spPr bwMode="auto">
          <a:xfrm rot="21023618">
            <a:off x="-54260" y="959090"/>
            <a:ext cx="3168352" cy="4376685"/>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p:txBody>
          <a:bodyPr/>
          <a:lstStyle/>
          <a:p>
            <a:pPr eaLnBrk="1" hangingPunct="1"/>
            <a:r>
              <a:rPr lang="en-US" dirty="0" smtClean="0"/>
              <a:t>Classic Information Goods</a:t>
            </a:r>
          </a:p>
        </p:txBody>
      </p:sp>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8182" y1="7084" x2="82231" y2="8174"/>
                        <a14:foregroundMark x1="91736" y1="80926" x2="65702" y2="91826"/>
                      </a14:backgroundRemoval>
                    </a14:imgEffect>
                  </a14:imgLayer>
                </a14:imgProps>
              </a:ext>
              <a:ext uri="{28A0092B-C50C-407E-A947-70E740481C1C}">
                <a14:useLocalDpi xmlns:a14="http://schemas.microsoft.com/office/drawing/2010/main"/>
              </a:ext>
            </a:extLst>
          </a:blip>
          <a:srcRect/>
          <a:stretch>
            <a:fillRect/>
          </a:stretch>
        </p:blipFill>
        <p:spPr bwMode="auto">
          <a:xfrm>
            <a:off x="1500766" y="4061699"/>
            <a:ext cx="1988428" cy="301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DM Festival Hits 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22476">
            <a:off x="5324275" y="4464461"/>
            <a:ext cx="2622142" cy="2622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x.annihil.us/u/prod/marvel/i/mg/8/80/55b14a3a21da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58692">
            <a:off x="6114314" y="577758"/>
            <a:ext cx="2916766" cy="35654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spTree>
    <p:extLst>
      <p:ext uri="{BB962C8B-B14F-4D97-AF65-F5344CB8AC3E}">
        <p14:creationId xmlns:p14="http://schemas.microsoft.com/office/powerpoint/2010/main" val="324694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
        <p:nvSpPr>
          <p:cNvPr id="36866" name="Rectangle 2"/>
          <p:cNvSpPr>
            <a:spLocks noGrp="1" noChangeArrowheads="1"/>
          </p:cNvSpPr>
          <p:nvPr>
            <p:ph type="title"/>
          </p:nvPr>
        </p:nvSpPr>
        <p:spPr/>
        <p:txBody>
          <a:bodyPr/>
          <a:lstStyle/>
          <a:p>
            <a:r>
              <a:rPr lang="en-US" dirty="0"/>
              <a:t>Economic Characteristics</a:t>
            </a:r>
            <a:endParaRPr lang="fr-FR" dirty="0" smtClean="0"/>
          </a:p>
        </p:txBody>
      </p:sp>
      <p:sp>
        <p:nvSpPr>
          <p:cNvPr id="36867" name="Rectangle 3"/>
          <p:cNvSpPr>
            <a:spLocks noGrp="1" noChangeArrowheads="1"/>
          </p:cNvSpPr>
          <p:nvPr>
            <p:ph idx="1"/>
          </p:nvPr>
        </p:nvSpPr>
        <p:spPr>
          <a:xfrm>
            <a:off x="-36512" y="1340768"/>
            <a:ext cx="6480720" cy="5472608"/>
          </a:xfrm>
        </p:spPr>
        <p:txBody>
          <a:bodyPr>
            <a:normAutofit lnSpcReduction="10000"/>
          </a:bodyPr>
          <a:lstStyle/>
          <a:p>
            <a:r>
              <a:rPr lang="en-US" sz="2800" dirty="0"/>
              <a:t>High production costs</a:t>
            </a:r>
          </a:p>
          <a:p>
            <a:r>
              <a:rPr lang="en-US" sz="2800" dirty="0"/>
              <a:t>Negligible </a:t>
            </a:r>
            <a:r>
              <a:rPr lang="en-US" sz="2800" dirty="0" smtClean="0"/>
              <a:t>replication</a:t>
            </a:r>
            <a:br>
              <a:rPr lang="en-US" sz="2800" dirty="0" smtClean="0"/>
            </a:br>
            <a:r>
              <a:rPr lang="en-US" sz="2800" dirty="0" smtClean="0"/>
              <a:t>costs</a:t>
            </a:r>
            <a:endParaRPr lang="en-US" sz="2800" dirty="0"/>
          </a:p>
          <a:p>
            <a:r>
              <a:rPr lang="en-US" sz="2800" dirty="0"/>
              <a:t>Negligible </a:t>
            </a:r>
            <a:r>
              <a:rPr lang="en-US" sz="2800" dirty="0" smtClean="0"/>
              <a:t>distribution</a:t>
            </a:r>
            <a:br>
              <a:rPr lang="en-US" sz="2800" dirty="0" smtClean="0"/>
            </a:br>
            <a:r>
              <a:rPr lang="en-US" sz="2800" dirty="0" smtClean="0"/>
              <a:t>costs</a:t>
            </a:r>
            <a:endParaRPr lang="en-US" sz="2800" dirty="0"/>
          </a:p>
          <a:p>
            <a:pPr lvl="1"/>
            <a:r>
              <a:rPr lang="en-US" sz="2400" dirty="0"/>
              <a:t>Information is not the carrier</a:t>
            </a:r>
          </a:p>
          <a:p>
            <a:r>
              <a:rPr lang="en-US" sz="2800" dirty="0"/>
              <a:t>Sunk costs</a:t>
            </a:r>
          </a:p>
          <a:p>
            <a:pPr lvl="1"/>
            <a:r>
              <a:rPr lang="en-US" sz="2400" dirty="0"/>
              <a:t>Significant risk in producing </a:t>
            </a:r>
            <a:r>
              <a:rPr lang="en-US" sz="2400" dirty="0" smtClean="0"/>
              <a:t/>
            </a:r>
            <a:br>
              <a:rPr lang="en-US" sz="2400" dirty="0" smtClean="0"/>
            </a:br>
            <a:r>
              <a:rPr lang="en-US" sz="2400" dirty="0" smtClean="0"/>
              <a:t>information </a:t>
            </a:r>
            <a:r>
              <a:rPr lang="en-US" sz="2400" dirty="0"/>
              <a:t>goods</a:t>
            </a:r>
          </a:p>
          <a:p>
            <a:r>
              <a:rPr lang="en-US" sz="2800" dirty="0"/>
              <a:t>No natural capacity limits</a:t>
            </a:r>
          </a:p>
          <a:p>
            <a:r>
              <a:rPr lang="en-US" sz="2800" dirty="0"/>
              <a:t>Not consumed by use</a:t>
            </a:r>
          </a:p>
          <a:p>
            <a:r>
              <a:rPr lang="en-US" sz="2800" dirty="0"/>
              <a:t>Experience good</a:t>
            </a:r>
          </a:p>
        </p:txBody>
      </p:sp>
      <p:sp>
        <p:nvSpPr>
          <p:cNvPr id="7"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pic>
        <p:nvPicPr>
          <p:cNvPr id="8" name="Picture 3">
            <a:hlinkClick r:id="rId4"/>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622559" y="564640"/>
            <a:ext cx="517293" cy="517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969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86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5496" y="476672"/>
            <a:ext cx="9144000" cy="648072"/>
          </a:xfrm>
        </p:spPr>
        <p:txBody>
          <a:bodyPr/>
          <a:lstStyle/>
          <a:p>
            <a:pPr eaLnBrk="1" hangingPunct="1"/>
            <a:r>
              <a:rPr lang="fr-FR" dirty="0" smtClean="0">
                <a:ea typeface="Lucida Sans Unicode" pitchFamily="34" charset="0"/>
              </a:rPr>
              <a:t>A « </a:t>
            </a:r>
            <a:r>
              <a:rPr lang="fr-FR" dirty="0" err="1" smtClean="0">
                <a:ea typeface="Lucida Sans Unicode" pitchFamily="34" charset="0"/>
              </a:rPr>
              <a:t>textbook</a:t>
            </a:r>
            <a:r>
              <a:rPr lang="fr-FR" dirty="0" smtClean="0">
                <a:ea typeface="Lucida Sans Unicode" pitchFamily="34" charset="0"/>
              </a:rPr>
              <a:t> » for </a:t>
            </a:r>
            <a:r>
              <a:rPr lang="fr-FR" dirty="0" err="1" smtClean="0">
                <a:ea typeface="Lucida Sans Unicode" pitchFamily="34" charset="0"/>
              </a:rPr>
              <a:t>better</a:t>
            </a:r>
            <a:r>
              <a:rPr lang="fr-FR" dirty="0" smtClean="0">
                <a:ea typeface="Lucida Sans Unicode" pitchFamily="34" charset="0"/>
              </a:rPr>
              <a:t> </a:t>
            </a:r>
            <a:r>
              <a:rPr lang="fr-FR" dirty="0" err="1" smtClean="0">
                <a:ea typeface="Lucida Sans Unicode" pitchFamily="34" charset="0"/>
              </a:rPr>
              <a:t>learning</a:t>
            </a:r>
            <a:endParaRPr lang="fr-FR" dirty="0" smtClean="0">
              <a:ea typeface="Lucida Sans Unicode" pitchFamily="34" charset="0"/>
            </a:endParaRPr>
          </a:p>
        </p:txBody>
      </p:sp>
      <p:sp>
        <p:nvSpPr>
          <p:cNvPr id="7" name="Rectangle 6"/>
          <p:cNvSpPr>
            <a:spLocks noChangeArrowheads="1"/>
          </p:cNvSpPr>
          <p:nvPr/>
        </p:nvSpPr>
        <p:spPr bwMode="auto">
          <a:xfrm>
            <a:off x="899592"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Introduction</a:t>
            </a:r>
            <a:endParaRPr lang="fr-FR" sz="1000" dirty="0">
              <a:solidFill>
                <a:schemeClr val="accent3"/>
              </a:solidFill>
              <a:latin typeface="+mn-lt"/>
            </a:endParaRPr>
          </a:p>
        </p:txBody>
      </p:sp>
      <p:sp>
        <p:nvSpPr>
          <p:cNvPr id="10" name="Rectangle 3"/>
          <p:cNvSpPr txBox="1">
            <a:spLocks noChangeArrowheads="1"/>
          </p:cNvSpPr>
          <p:nvPr/>
        </p:nvSpPr>
        <p:spPr>
          <a:xfrm>
            <a:off x="179512" y="1195379"/>
            <a:ext cx="8640960" cy="5617997"/>
          </a:xfrm>
          <a:prstGeom prst="rect">
            <a:avLst/>
          </a:prstGeom>
        </p:spPr>
        <p:txBody>
          <a:bodyPr vert="horz" lIns="91440" tIns="45720" rIns="91440" bIns="45720" rtlCol="0" anchor="ct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979488" indent="-896938">
              <a:buFont typeface="Times New Roman" pitchFamily="18" charset="0"/>
              <a:buNone/>
              <a:defRPr/>
            </a:pPr>
            <a:r>
              <a:rPr lang="fr-FR" sz="2000" dirty="0" smtClean="0">
                <a:solidFill>
                  <a:schemeClr val="bg2"/>
                </a:solidFill>
                <a:latin typeface="Tahoma" pitchFamily="34" charset="0"/>
                <a:ea typeface="Tahoma" pitchFamily="34" charset="0"/>
                <a:cs typeface="Tahoma" pitchFamily="34" charset="0"/>
              </a:rPr>
              <a:t>Ch. 1 : Information </a:t>
            </a:r>
            <a:r>
              <a:rPr lang="fr-FR" sz="2000" dirty="0" err="1" smtClean="0">
                <a:solidFill>
                  <a:schemeClr val="bg2"/>
                </a:solidFill>
                <a:latin typeface="Tahoma" pitchFamily="34" charset="0"/>
                <a:ea typeface="Tahoma" pitchFamily="34" charset="0"/>
                <a:cs typeface="Tahoma" pitchFamily="34" charset="0"/>
              </a:rPr>
              <a:t>Systems</a:t>
            </a:r>
            <a:r>
              <a:rPr lang="fr-FR" sz="2000" dirty="0" smtClean="0">
                <a:solidFill>
                  <a:schemeClr val="bg2"/>
                </a:solidFill>
                <a:latin typeface="Tahoma" pitchFamily="34" charset="0"/>
                <a:ea typeface="Tahoma" pitchFamily="34" charset="0"/>
                <a:cs typeface="Tahoma" pitchFamily="34" charset="0"/>
              </a:rPr>
              <a:t> and the </a:t>
            </a:r>
            <a:r>
              <a:rPr lang="fr-FR" sz="2000" dirty="0" err="1" smtClean="0">
                <a:solidFill>
                  <a:schemeClr val="bg2"/>
                </a:solidFill>
                <a:latin typeface="Tahoma" pitchFamily="34" charset="0"/>
                <a:ea typeface="Tahoma" pitchFamily="34" charset="0"/>
                <a:cs typeface="Tahoma" pitchFamily="34" charset="0"/>
              </a:rPr>
              <a:t>Role</a:t>
            </a:r>
            <a:r>
              <a:rPr lang="fr-FR" sz="2000" dirty="0" smtClean="0">
                <a:solidFill>
                  <a:schemeClr val="bg2"/>
                </a:solidFill>
                <a:latin typeface="Tahoma" pitchFamily="34" charset="0"/>
                <a:ea typeface="Tahoma" pitchFamily="34" charset="0"/>
                <a:cs typeface="Tahoma" pitchFamily="34" charset="0"/>
              </a:rPr>
              <a:t> of General and </a:t>
            </a:r>
            <a:r>
              <a:rPr lang="fr-FR" sz="2000" dirty="0" err="1" smtClean="0">
                <a:solidFill>
                  <a:schemeClr val="bg2"/>
                </a:solidFill>
                <a:latin typeface="Tahoma" pitchFamily="34" charset="0"/>
                <a:ea typeface="Tahoma" pitchFamily="34" charset="0"/>
                <a:cs typeface="Tahoma" pitchFamily="34" charset="0"/>
              </a:rPr>
              <a:t>Functionnal</a:t>
            </a:r>
            <a:r>
              <a:rPr lang="fr-FR" sz="2000" dirty="0" smtClean="0">
                <a:solidFill>
                  <a:schemeClr val="bg2"/>
                </a:solidFill>
                <a:latin typeface="Tahoma" pitchFamily="34" charset="0"/>
                <a:ea typeface="Tahoma" pitchFamily="34" charset="0"/>
                <a:cs typeface="Tahoma" pitchFamily="34" charset="0"/>
              </a:rPr>
              <a:t> Managers</a:t>
            </a: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2 :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Defined</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3 : </a:t>
            </a:r>
            <a:r>
              <a:rPr lang="fr-FR" sz="2000" dirty="0" err="1" smtClean="0">
                <a:solidFill>
                  <a:schemeClr val="bg1">
                    <a:lumMod val="50000"/>
                  </a:schemeClr>
                </a:solidFill>
                <a:latin typeface="Tahoma" pitchFamily="34" charset="0"/>
                <a:ea typeface="Tahoma" pitchFamily="34" charset="0"/>
                <a:cs typeface="Tahoma" pitchFamily="34" charset="0"/>
              </a:rPr>
              <a:t>Organizational</a:t>
            </a:r>
            <a:r>
              <a:rPr lang="fr-FR" sz="2000" dirty="0" smtClean="0">
                <a:solidFill>
                  <a:schemeClr val="bg1">
                    <a:lumMod val="50000"/>
                  </a:schemeClr>
                </a:solidFill>
                <a:latin typeface="Tahoma" pitchFamily="34" charset="0"/>
                <a:ea typeface="Tahoma" pitchFamily="34" charset="0"/>
                <a:cs typeface="Tahoma" pitchFamily="34" charset="0"/>
              </a:rPr>
              <a:t>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and </a:t>
            </a:r>
            <a:r>
              <a:rPr lang="fr-FR" sz="2000" dirty="0" err="1" smtClean="0">
                <a:solidFill>
                  <a:schemeClr val="bg1">
                    <a:lumMod val="50000"/>
                  </a:schemeClr>
                </a:solidFill>
                <a:latin typeface="Tahoma" pitchFamily="34" charset="0"/>
                <a:ea typeface="Tahoma" pitchFamily="34" charset="0"/>
                <a:cs typeface="Tahoma" pitchFamily="34" charset="0"/>
              </a:rPr>
              <a:t>Their</a:t>
            </a:r>
            <a:r>
              <a:rPr lang="fr-FR" sz="2000" dirty="0" smtClean="0">
                <a:solidFill>
                  <a:schemeClr val="bg1">
                    <a:lumMod val="50000"/>
                  </a:schemeClr>
                </a:solidFill>
                <a:latin typeface="Tahoma" pitchFamily="34" charset="0"/>
                <a:ea typeface="Tahoma" pitchFamily="34" charset="0"/>
                <a:cs typeface="Tahoma" pitchFamily="34" charset="0"/>
              </a:rPr>
              <a:t> Impact</a:t>
            </a:r>
          </a:p>
          <a:p>
            <a:pPr marL="979488" indent="-896938">
              <a:buFont typeface="Times New Roman" pitchFamily="18" charset="0"/>
              <a:buNone/>
              <a:defRPr/>
            </a:pPr>
            <a:r>
              <a:rPr lang="fr-FR" sz="2400" dirty="0" smtClean="0">
                <a:latin typeface="Tahoma" pitchFamily="34" charset="0"/>
                <a:ea typeface="Tahoma" pitchFamily="34" charset="0"/>
                <a:cs typeface="Tahoma" pitchFamily="34" charset="0"/>
              </a:rPr>
              <a:t>Ch. 4 : The </a:t>
            </a:r>
            <a:r>
              <a:rPr lang="fr-FR" sz="2400" dirty="0" err="1" smtClean="0">
                <a:latin typeface="Tahoma" pitchFamily="34" charset="0"/>
                <a:ea typeface="Tahoma" pitchFamily="34" charset="0"/>
                <a:cs typeface="Tahoma" pitchFamily="34" charset="0"/>
              </a:rPr>
              <a:t>Changing</a:t>
            </a:r>
            <a:r>
              <a:rPr lang="fr-FR" sz="2400" dirty="0" smtClean="0">
                <a:latin typeface="Tahoma" pitchFamily="34" charset="0"/>
                <a:ea typeface="Tahoma" pitchFamily="34" charset="0"/>
                <a:cs typeface="Tahoma" pitchFamily="34" charset="0"/>
              </a:rPr>
              <a:t> </a:t>
            </a:r>
            <a:r>
              <a:rPr lang="fr-FR" sz="2400" dirty="0" err="1" smtClean="0">
                <a:latin typeface="Tahoma" pitchFamily="34" charset="0"/>
                <a:ea typeface="Tahoma" pitchFamily="34" charset="0"/>
                <a:cs typeface="Tahoma" pitchFamily="34" charset="0"/>
              </a:rPr>
              <a:t>Competitive</a:t>
            </a:r>
            <a:r>
              <a:rPr lang="fr-FR" sz="2400" dirty="0" smtClean="0">
                <a:latin typeface="Tahoma" pitchFamily="34" charset="0"/>
                <a:ea typeface="Tahoma" pitchFamily="34" charset="0"/>
                <a:cs typeface="Tahoma" pitchFamily="34" charset="0"/>
              </a:rPr>
              <a:t> </a:t>
            </a:r>
            <a:r>
              <a:rPr lang="fr-FR" sz="2400" dirty="0" err="1" smtClean="0">
                <a:latin typeface="Tahoma" pitchFamily="34" charset="0"/>
                <a:ea typeface="Tahoma" pitchFamily="34" charset="0"/>
                <a:cs typeface="Tahoma" pitchFamily="34" charset="0"/>
              </a:rPr>
              <a:t>Environment</a:t>
            </a:r>
            <a:endParaRPr lang="fr-FR" sz="2400" dirty="0" smtClean="0">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5 : </a:t>
            </a:r>
            <a:r>
              <a:rPr lang="fr-FR" sz="2000" dirty="0" err="1" smtClean="0">
                <a:solidFill>
                  <a:schemeClr val="bg1">
                    <a:lumMod val="50000"/>
                  </a:schemeClr>
                </a:solidFill>
                <a:latin typeface="Tahoma" pitchFamily="34" charset="0"/>
                <a:ea typeface="Tahoma" pitchFamily="34" charset="0"/>
                <a:cs typeface="Tahoma" pitchFamily="34" charset="0"/>
              </a:rPr>
              <a:t>Electronic</a:t>
            </a:r>
            <a:r>
              <a:rPr lang="fr-FR" sz="2000" dirty="0" smtClean="0">
                <a:solidFill>
                  <a:schemeClr val="bg1">
                    <a:lumMod val="50000"/>
                  </a:schemeClr>
                </a:solidFill>
                <a:latin typeface="Tahoma" pitchFamily="34" charset="0"/>
                <a:ea typeface="Tahoma" pitchFamily="34" charset="0"/>
                <a:cs typeface="Tahoma" pitchFamily="34" charset="0"/>
              </a:rPr>
              <a:t> Commerce: New </a:t>
            </a:r>
            <a:r>
              <a:rPr lang="fr-FR" sz="2000" dirty="0" err="1" smtClean="0">
                <a:solidFill>
                  <a:schemeClr val="bg1">
                    <a:lumMod val="50000"/>
                  </a:schemeClr>
                </a:solidFill>
                <a:latin typeface="Tahoma" pitchFamily="34" charset="0"/>
                <a:ea typeface="Tahoma" pitchFamily="34" charset="0"/>
                <a:cs typeface="Tahoma" pitchFamily="34" charset="0"/>
              </a:rPr>
              <a:t>Ways</a:t>
            </a:r>
            <a:r>
              <a:rPr lang="fr-FR" sz="2000" dirty="0" smtClean="0">
                <a:solidFill>
                  <a:schemeClr val="bg1">
                    <a:lumMod val="50000"/>
                  </a:schemeClr>
                </a:solidFill>
                <a:latin typeface="Tahoma" pitchFamily="34" charset="0"/>
                <a:ea typeface="Tahoma" pitchFamily="34" charset="0"/>
                <a:cs typeface="Tahoma" pitchFamily="34" charset="0"/>
              </a:rPr>
              <a:t> of </a:t>
            </a:r>
            <a:r>
              <a:rPr lang="fr-FR" sz="2000" dirty="0" err="1" smtClean="0">
                <a:solidFill>
                  <a:schemeClr val="bg1">
                    <a:lumMod val="50000"/>
                  </a:schemeClr>
                </a:solidFill>
                <a:latin typeface="Tahoma" pitchFamily="34" charset="0"/>
                <a:ea typeface="Tahoma" pitchFamily="34" charset="0"/>
                <a:cs typeface="Tahoma" pitchFamily="34" charset="0"/>
              </a:rPr>
              <a:t>Doing</a:t>
            </a:r>
            <a:r>
              <a:rPr lang="fr-FR" sz="2000" dirty="0" smtClean="0">
                <a:solidFill>
                  <a:schemeClr val="bg1">
                    <a:lumMod val="50000"/>
                  </a:schemeClr>
                </a:solidFill>
                <a:latin typeface="Tahoma" pitchFamily="34" charset="0"/>
                <a:ea typeface="Tahoma" pitchFamily="34" charset="0"/>
                <a:cs typeface="Tahoma" pitchFamily="34" charset="0"/>
              </a:rPr>
              <a:t> Business</a:t>
            </a: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6 : Strategic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Planning</a:t>
            </a: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7 : Value </a:t>
            </a:r>
            <a:r>
              <a:rPr lang="fr-FR" sz="2000" dirty="0" err="1" smtClean="0">
                <a:solidFill>
                  <a:schemeClr val="bg1">
                    <a:lumMod val="50000"/>
                  </a:schemeClr>
                </a:solidFill>
                <a:latin typeface="Tahoma" pitchFamily="34" charset="0"/>
                <a:ea typeface="Tahoma" pitchFamily="34" charset="0"/>
                <a:cs typeface="Tahoma" pitchFamily="34" charset="0"/>
              </a:rPr>
              <a:t>Creation</a:t>
            </a:r>
            <a:r>
              <a:rPr lang="fr-FR" sz="2000" dirty="0" smtClean="0">
                <a:solidFill>
                  <a:schemeClr val="bg1">
                    <a:lumMod val="50000"/>
                  </a:schemeClr>
                </a:solidFill>
                <a:latin typeface="Tahoma" pitchFamily="34" charset="0"/>
                <a:ea typeface="Tahoma" pitchFamily="34" charset="0"/>
                <a:cs typeface="Tahoma" pitchFamily="34" charset="0"/>
              </a:rPr>
              <a:t> &amp; Strategic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8 : Value </a:t>
            </a:r>
            <a:r>
              <a:rPr lang="fr-FR" sz="2000" dirty="0" err="1" smtClean="0">
                <a:solidFill>
                  <a:schemeClr val="bg1">
                    <a:lumMod val="50000"/>
                  </a:schemeClr>
                </a:solidFill>
                <a:latin typeface="Tahoma" pitchFamily="34" charset="0"/>
                <a:ea typeface="Tahoma" pitchFamily="34" charset="0"/>
                <a:cs typeface="Tahoma" pitchFamily="34" charset="0"/>
              </a:rPr>
              <a:t>Creation</a:t>
            </a:r>
            <a:r>
              <a:rPr lang="fr-FR" sz="2000" dirty="0" smtClean="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with</a:t>
            </a:r>
            <a:r>
              <a:rPr lang="fr-FR" sz="2000" dirty="0" smtClean="0">
                <a:solidFill>
                  <a:schemeClr val="bg1">
                    <a:lumMod val="50000"/>
                  </a:schemeClr>
                </a:solidFill>
                <a:latin typeface="Tahoma" pitchFamily="34" charset="0"/>
                <a:ea typeface="Tahoma" pitchFamily="34" charset="0"/>
                <a:cs typeface="Tahoma" pitchFamily="34" charset="0"/>
              </a:rPr>
              <a:t>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9 : </a:t>
            </a:r>
            <a:r>
              <a:rPr lang="fr-FR" sz="2000" dirty="0" err="1" smtClean="0">
                <a:solidFill>
                  <a:schemeClr val="bg1">
                    <a:lumMod val="50000"/>
                  </a:schemeClr>
                </a:solidFill>
                <a:latin typeface="Tahoma" pitchFamily="34" charset="0"/>
                <a:ea typeface="Tahoma" pitchFamily="34" charset="0"/>
                <a:cs typeface="Tahoma" pitchFamily="34" charset="0"/>
              </a:rPr>
              <a:t>Appropriating</a:t>
            </a:r>
            <a:r>
              <a:rPr lang="fr-FR" sz="2000" dirty="0" smtClean="0">
                <a:solidFill>
                  <a:schemeClr val="bg1">
                    <a:lumMod val="50000"/>
                  </a:schemeClr>
                </a:solidFill>
                <a:latin typeface="Tahoma" pitchFamily="34" charset="0"/>
                <a:ea typeface="Tahoma" pitchFamily="34" charset="0"/>
                <a:cs typeface="Tahoma" pitchFamily="34" charset="0"/>
              </a:rPr>
              <a:t> IT-</a:t>
            </a:r>
            <a:r>
              <a:rPr lang="fr-FR" sz="2000" dirty="0" err="1" smtClean="0">
                <a:solidFill>
                  <a:schemeClr val="bg1">
                    <a:lumMod val="50000"/>
                  </a:schemeClr>
                </a:solidFill>
                <a:latin typeface="Tahoma" pitchFamily="34" charset="0"/>
                <a:ea typeface="Tahoma" pitchFamily="34" charset="0"/>
                <a:cs typeface="Tahoma" pitchFamily="34" charset="0"/>
              </a:rPr>
              <a:t>Enabled</a:t>
            </a:r>
            <a:r>
              <a:rPr lang="fr-FR" sz="2000" dirty="0" smtClean="0">
                <a:solidFill>
                  <a:schemeClr val="bg1">
                    <a:lumMod val="50000"/>
                  </a:schemeClr>
                </a:solidFill>
                <a:latin typeface="Tahoma" pitchFamily="34" charset="0"/>
                <a:ea typeface="Tahoma" pitchFamily="34" charset="0"/>
                <a:cs typeface="Tahoma" pitchFamily="34" charset="0"/>
              </a:rPr>
              <a:t> value Over Time</a:t>
            </a: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10 : </a:t>
            </a:r>
            <a:r>
              <a:rPr lang="fr-FR" sz="2000" dirty="0" err="1" smtClean="0">
                <a:solidFill>
                  <a:schemeClr val="bg1">
                    <a:lumMod val="50000"/>
                  </a:schemeClr>
                </a:solidFill>
                <a:latin typeface="Tahoma" pitchFamily="34" charset="0"/>
                <a:ea typeface="Tahoma" pitchFamily="34" charset="0"/>
                <a:cs typeface="Tahoma" pitchFamily="34" charset="0"/>
              </a:rPr>
              <a:t>Funding</a:t>
            </a:r>
            <a:r>
              <a:rPr lang="fr-FR" sz="2000" dirty="0" smtClean="0">
                <a:solidFill>
                  <a:schemeClr val="bg1">
                    <a:lumMod val="50000"/>
                  </a:schemeClr>
                </a:solidFill>
                <a:latin typeface="Tahoma" pitchFamily="34" charset="0"/>
                <a:ea typeface="Tahoma" pitchFamily="34" charset="0"/>
                <a:cs typeface="Tahoma" pitchFamily="34" charset="0"/>
              </a:rPr>
              <a:t> &amp; </a:t>
            </a:r>
            <a:r>
              <a:rPr lang="fr-FR" sz="2000" dirty="0" err="1" smtClean="0">
                <a:solidFill>
                  <a:schemeClr val="bg1">
                    <a:lumMod val="50000"/>
                  </a:schemeClr>
                </a:solidFill>
                <a:latin typeface="Tahoma" pitchFamily="34" charset="0"/>
                <a:ea typeface="Tahoma" pitchFamily="34" charset="0"/>
                <a:cs typeface="Tahoma" pitchFamily="34" charset="0"/>
              </a:rPr>
              <a:t>Governance</a:t>
            </a:r>
            <a:r>
              <a:rPr lang="fr-FR" sz="2000" dirty="0" smtClean="0">
                <a:solidFill>
                  <a:schemeClr val="bg1">
                    <a:lumMod val="50000"/>
                  </a:schemeClr>
                </a:solidFill>
                <a:latin typeface="Tahoma" pitchFamily="34" charset="0"/>
                <a:ea typeface="Tahoma" pitchFamily="34" charset="0"/>
                <a:cs typeface="Tahoma" pitchFamily="34" charset="0"/>
              </a:rPr>
              <a:t> of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11 : </a:t>
            </a:r>
            <a:r>
              <a:rPr lang="fr-FR" sz="2000" dirty="0" err="1" smtClean="0">
                <a:solidFill>
                  <a:schemeClr val="bg1">
                    <a:lumMod val="50000"/>
                  </a:schemeClr>
                </a:solidFill>
                <a:latin typeface="Tahoma" pitchFamily="34" charset="0"/>
                <a:ea typeface="Tahoma" pitchFamily="34" charset="0"/>
                <a:cs typeface="Tahoma" pitchFamily="34" charset="0"/>
              </a:rPr>
              <a:t>Creating</a:t>
            </a:r>
            <a:r>
              <a:rPr lang="fr-FR" sz="2000" dirty="0" smtClean="0">
                <a:solidFill>
                  <a:schemeClr val="bg1">
                    <a:lumMod val="50000"/>
                  </a:schemeClr>
                </a:solidFill>
                <a:latin typeface="Tahoma" pitchFamily="34" charset="0"/>
                <a:ea typeface="Tahoma" pitchFamily="34" charset="0"/>
                <a:cs typeface="Tahoma" pitchFamily="34" charset="0"/>
              </a:rPr>
              <a:t>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12 :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Trends</a:t>
            </a: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13 : Security, </a:t>
            </a:r>
            <a:r>
              <a:rPr lang="fr-FR" sz="2000" dirty="0" err="1" smtClean="0">
                <a:solidFill>
                  <a:schemeClr val="bg1">
                    <a:lumMod val="50000"/>
                  </a:schemeClr>
                </a:solidFill>
                <a:latin typeface="Tahoma" pitchFamily="34" charset="0"/>
                <a:ea typeface="Tahoma" pitchFamily="34" charset="0"/>
                <a:cs typeface="Tahoma" pitchFamily="34" charset="0"/>
              </a:rPr>
              <a:t>Privacy</a:t>
            </a:r>
            <a:r>
              <a:rPr lang="fr-FR" sz="2000" dirty="0" smtClean="0">
                <a:solidFill>
                  <a:schemeClr val="bg1">
                    <a:lumMod val="50000"/>
                  </a:schemeClr>
                </a:solidFill>
                <a:latin typeface="Tahoma" pitchFamily="34" charset="0"/>
                <a:ea typeface="Tahoma" pitchFamily="34" charset="0"/>
                <a:cs typeface="Tahoma" pitchFamily="34" charset="0"/>
              </a:rPr>
              <a:t> &amp; </a:t>
            </a:r>
            <a:r>
              <a:rPr lang="fr-FR" sz="2000" dirty="0" err="1" smtClean="0">
                <a:solidFill>
                  <a:schemeClr val="bg1">
                    <a:lumMod val="50000"/>
                  </a:schemeClr>
                </a:solidFill>
                <a:latin typeface="Tahoma" pitchFamily="34" charset="0"/>
                <a:ea typeface="Tahoma" pitchFamily="34" charset="0"/>
                <a:cs typeface="Tahoma" pitchFamily="34" charset="0"/>
              </a:rPr>
              <a:t>Ethics</a:t>
            </a:r>
            <a:endParaRPr lang="fr-FR" sz="2000" dirty="0">
              <a:solidFill>
                <a:schemeClr val="bg1">
                  <a:lumMod val="50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5029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Implications of Information Goods</a:t>
            </a:r>
            <a:endParaRPr lang="fr-FR" dirty="0" smtClean="0"/>
          </a:p>
        </p:txBody>
      </p:sp>
      <p:sp>
        <p:nvSpPr>
          <p:cNvPr id="37891" name="Rectangle 3"/>
          <p:cNvSpPr>
            <a:spLocks noGrp="1" noChangeArrowheads="1"/>
          </p:cNvSpPr>
          <p:nvPr>
            <p:ph idx="1"/>
          </p:nvPr>
        </p:nvSpPr>
        <p:spPr>
          <a:xfrm>
            <a:off x="251520" y="2194979"/>
            <a:ext cx="6048672" cy="4248472"/>
          </a:xfrm>
        </p:spPr>
        <p:txBody>
          <a:bodyPr>
            <a:normAutofit/>
          </a:bodyPr>
          <a:lstStyle/>
          <a:p>
            <a:r>
              <a:rPr lang="en-US" sz="2800" dirty="0"/>
              <a:t>Information is </a:t>
            </a:r>
            <a:r>
              <a:rPr lang="en-US" sz="2800" dirty="0" smtClean="0"/>
              <a:t>customizable</a:t>
            </a:r>
          </a:p>
          <a:p>
            <a:endParaRPr lang="en-US" sz="2800" dirty="0"/>
          </a:p>
          <a:p>
            <a:r>
              <a:rPr lang="en-US" sz="2800" dirty="0"/>
              <a:t>Information is reusable </a:t>
            </a:r>
            <a:endParaRPr lang="en-US" sz="2800" dirty="0" smtClean="0"/>
          </a:p>
          <a:p>
            <a:endParaRPr lang="en-US" sz="2800" dirty="0"/>
          </a:p>
          <a:p>
            <a:r>
              <a:rPr lang="en-US" sz="2800" dirty="0"/>
              <a:t>Information is often </a:t>
            </a:r>
            <a:r>
              <a:rPr lang="en-US" sz="2800" dirty="0" smtClean="0"/>
              <a:t>time-valued</a:t>
            </a:r>
          </a:p>
          <a:p>
            <a:endParaRPr lang="en-US" sz="2800" dirty="0"/>
          </a:p>
          <a:p>
            <a:r>
              <a:rPr lang="en-US" sz="2800" dirty="0"/>
              <a:t>Information goods can </a:t>
            </a:r>
            <a:r>
              <a:rPr lang="en-US" sz="2800" dirty="0" smtClean="0"/>
              <a:t>produce</a:t>
            </a:r>
            <a:br>
              <a:rPr lang="en-US" sz="2800" dirty="0" smtClean="0"/>
            </a:br>
            <a:r>
              <a:rPr lang="en-US" sz="2800" dirty="0" smtClean="0"/>
              <a:t>significant </a:t>
            </a:r>
            <a:r>
              <a:rPr lang="en-US" sz="2800" dirty="0"/>
              <a:t>gross profit margins</a:t>
            </a:r>
          </a:p>
        </p:txBody>
      </p:sp>
      <p:pic>
        <p:nvPicPr>
          <p:cNvPr id="5" name="Picture 7" descr="http://www.systemsmentors.com.au/blog/images/profit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4868" y="2276872"/>
            <a:ext cx="2811628" cy="394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spTree>
    <p:extLst>
      <p:ext uri="{BB962C8B-B14F-4D97-AF65-F5344CB8AC3E}">
        <p14:creationId xmlns:p14="http://schemas.microsoft.com/office/powerpoint/2010/main" val="3628598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Information –Intensive Goods</a:t>
            </a:r>
            <a:endParaRPr lang="fr-FR" dirty="0" smtClean="0"/>
          </a:p>
        </p:txBody>
      </p:sp>
      <p:sp>
        <p:nvSpPr>
          <p:cNvPr id="38915" name="Rectangle 3"/>
          <p:cNvSpPr>
            <a:spLocks noGrp="1" noChangeArrowheads="1"/>
          </p:cNvSpPr>
          <p:nvPr>
            <p:ph idx="1"/>
          </p:nvPr>
        </p:nvSpPr>
        <p:spPr>
          <a:xfrm>
            <a:off x="2339752" y="2996952"/>
            <a:ext cx="5287586" cy="2115355"/>
          </a:xfrm>
        </p:spPr>
        <p:txBody>
          <a:bodyPr>
            <a:noAutofit/>
          </a:bodyPr>
          <a:lstStyle/>
          <a:p>
            <a:pPr marL="0" indent="0" eaLnBrk="1" hangingPunct="1">
              <a:lnSpc>
                <a:spcPct val="110000"/>
              </a:lnSpc>
              <a:spcBef>
                <a:spcPts val="0"/>
              </a:spcBef>
              <a:buFontTx/>
              <a:buNone/>
            </a:pPr>
            <a:r>
              <a:rPr lang="en-US" sz="4000" dirty="0" smtClean="0">
                <a:latin typeface="Bookman Old Style" pitchFamily="18" charset="0"/>
              </a:rPr>
              <a:t>     </a:t>
            </a:r>
            <a:r>
              <a:rPr lang="en-US" sz="4000" b="1" dirty="0" smtClean="0">
                <a:latin typeface="Bookman Old Style" pitchFamily="18" charset="0"/>
              </a:rPr>
              <a:t>every business </a:t>
            </a:r>
            <a:r>
              <a:rPr lang="en-US" sz="4000" dirty="0" smtClean="0">
                <a:latin typeface="Bookman Old Style" pitchFamily="18" charset="0"/>
              </a:rPr>
              <a:t>is an </a:t>
            </a:r>
            <a:r>
              <a:rPr lang="en-US" sz="4000" b="1" dirty="0" smtClean="0">
                <a:latin typeface="Bookman Old Style" pitchFamily="18" charset="0"/>
              </a:rPr>
              <a:t>information</a:t>
            </a:r>
            <a:r>
              <a:rPr lang="en-US" sz="4000" dirty="0" smtClean="0">
                <a:latin typeface="Bookman Old Style" pitchFamily="18" charset="0"/>
              </a:rPr>
              <a:t> business.</a:t>
            </a:r>
          </a:p>
        </p:txBody>
      </p:sp>
      <p:sp>
        <p:nvSpPr>
          <p:cNvPr id="2" name="ZoneTexte 1"/>
          <p:cNvSpPr txBox="1"/>
          <p:nvPr/>
        </p:nvSpPr>
        <p:spPr>
          <a:xfrm>
            <a:off x="2387287" y="6165304"/>
            <a:ext cx="1392625" cy="369332"/>
          </a:xfrm>
          <a:prstGeom prst="rect">
            <a:avLst/>
          </a:prstGeom>
          <a:noFill/>
        </p:spPr>
        <p:txBody>
          <a:bodyPr wrap="none" rtlCol="0">
            <a:spAutoFit/>
          </a:bodyPr>
          <a:lstStyle/>
          <a:p>
            <a:r>
              <a:rPr lang="fr-FR" dirty="0" smtClean="0"/>
              <a:t>Philip Evans</a:t>
            </a:r>
            <a:endParaRPr lang="fr-FR" dirty="0"/>
          </a:p>
        </p:txBody>
      </p:sp>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7500" y1="79375" x2="90833" y2="91875"/>
                        <a14:foregroundMark x1="51667" y1="9375" x2="72500" y2="18125"/>
                        <a14:foregroundMark x1="3333" y1="72500" x2="8333" y2="95000"/>
                        <a14:foregroundMark x1="13333" y1="28125" x2="33333" y2="8125"/>
                        <a14:foregroundMark x1="37500" y1="6250" x2="62500" y2="7500"/>
                        <a14:foregroundMark x1="69167" y1="11250" x2="87500" y2="29375"/>
                        <a14:backgroundMark x1="5833" y1="40000" x2="7500" y2="55000"/>
                        <a14:backgroundMark x1="90833" y1="8125" x2="90833" y2="24375"/>
                      </a14:backgroundRemoval>
                    </a14:imgEffect>
                  </a14:imgLayer>
                </a14:imgProps>
              </a:ext>
              <a:ext uri="{28A0092B-C50C-407E-A947-70E740481C1C}">
                <a14:useLocalDpi xmlns:a14="http://schemas.microsoft.com/office/drawing/2010/main" val="0"/>
              </a:ext>
            </a:extLst>
          </a:blip>
          <a:srcRect/>
          <a:stretch>
            <a:fillRect/>
          </a:stretch>
        </p:blipFill>
        <p:spPr bwMode="auto">
          <a:xfrm>
            <a:off x="0" y="3682402"/>
            <a:ext cx="2411760" cy="321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2745" y1="85034" x2="79412" y2="85034"/>
                        <a14:foregroundMark x1="69608" y1="74830" x2="60784" y2="80952"/>
                        <a14:foregroundMark x1="20588" y1="9524" x2="30392" y2="4762"/>
                        <a14:foregroundMark x1="34314" y1="3401" x2="34314" y2="3401"/>
                        <a14:foregroundMark x1="71569" y1="4082" x2="56863" y2="2721"/>
                        <a14:foregroundMark x1="57843" y1="2041" x2="50000" y2="2041"/>
                        <a14:backgroundMark x1="94118" y1="38776" x2="87255" y2="64626"/>
                        <a14:backgroundMark x1="13725" y1="9524" x2="21569" y2="5442"/>
                        <a14:backgroundMark x1="82353" y1="4082" x2="47059" y2="0"/>
                        <a14:backgroundMark x1="11765" y1="14286" x2="31373" y2="0"/>
                        <a14:backgroundMark x1="23529" y1="52381" x2="10784" y2="46939"/>
                        <a14:backgroundMark x1="32353" y1="1361" x2="40196" y2="680"/>
                        <a14:backgroundMark x1="41176" y1="680" x2="44118" y2="680"/>
                        <a14:backgroundMark x1="18627" y1="11565" x2="17647" y2="14286"/>
                        <a14:backgroundMark x1="16667" y1="16327" x2="15686" y2="38095"/>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48265" y="3661965"/>
            <a:ext cx="2217658" cy="319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8">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2411760" y="3006944"/>
            <a:ext cx="620917" cy="67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9" cstate="print">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0">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flipH="1" flipV="1">
            <a:off x="4860032" y="4524036"/>
            <a:ext cx="473224" cy="51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5436096" y="6165304"/>
            <a:ext cx="1487458" cy="369332"/>
          </a:xfrm>
          <a:prstGeom prst="rect">
            <a:avLst/>
          </a:prstGeom>
          <a:noFill/>
        </p:spPr>
        <p:txBody>
          <a:bodyPr wrap="none" rtlCol="0">
            <a:spAutoFit/>
          </a:bodyPr>
          <a:lstStyle/>
          <a:p>
            <a:pPr algn="r"/>
            <a:r>
              <a:rPr lang="fr-FR" dirty="0" smtClean="0"/>
              <a:t>Tom </a:t>
            </a:r>
            <a:r>
              <a:rPr lang="fr-FR" dirty="0" err="1" smtClean="0"/>
              <a:t>Wurtser</a:t>
            </a:r>
            <a:endParaRPr lang="fr-FR" dirty="0"/>
          </a:p>
        </p:txBody>
      </p:sp>
      <p:sp>
        <p:nvSpPr>
          <p:cNvPr id="3" name="Rectangle 2"/>
          <p:cNvSpPr/>
          <p:nvPr/>
        </p:nvSpPr>
        <p:spPr>
          <a:xfrm>
            <a:off x="0" y="6576701"/>
            <a:ext cx="9144000" cy="276999"/>
          </a:xfrm>
          <a:prstGeom prst="rect">
            <a:avLst/>
          </a:prstGeom>
        </p:spPr>
        <p:txBody>
          <a:bodyPr wrap="square">
            <a:spAutoFit/>
          </a:bodyPr>
          <a:lstStyle/>
          <a:p>
            <a:pPr algn="ctr"/>
            <a:r>
              <a:rPr lang="fr-FR" sz="1200" dirty="0">
                <a:solidFill>
                  <a:schemeClr val="bg2">
                    <a:lumMod val="40000"/>
                    <a:lumOff val="60000"/>
                  </a:schemeClr>
                </a:solidFill>
              </a:rPr>
              <a:t>http://hbr.org/1997/09/strategy-and-the-new-economics-of-information/ar/1</a:t>
            </a:r>
          </a:p>
        </p:txBody>
      </p:sp>
      <p:pic>
        <p:nvPicPr>
          <p:cNvPr id="4"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6256" y="2102408"/>
            <a:ext cx="2221607" cy="67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spTree>
    <p:extLst>
      <p:ext uri="{BB962C8B-B14F-4D97-AF65-F5344CB8AC3E}">
        <p14:creationId xmlns:p14="http://schemas.microsoft.com/office/powerpoint/2010/main" val="251367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fontAlgn="auto" hangingPunct="1">
              <a:spcAft>
                <a:spcPts val="0"/>
              </a:spcAft>
              <a:defRPr/>
            </a:pPr>
            <a:r>
              <a:rPr lang="en-US" smtClean="0"/>
              <a:t>Information in Networks</a:t>
            </a:r>
          </a:p>
        </p:txBody>
      </p:sp>
      <p:sp>
        <p:nvSpPr>
          <p:cNvPr id="34819" name="Rectangle 3"/>
          <p:cNvSpPr>
            <a:spLocks noGrp="1" noChangeArrowheads="1"/>
          </p:cNvSpPr>
          <p:nvPr>
            <p:ph idx="1"/>
          </p:nvPr>
        </p:nvSpPr>
        <p:spPr/>
        <p:txBody>
          <a:bodyPr/>
          <a:lstStyle/>
          <a:p>
            <a:pPr eaLnBrk="1" hangingPunct="1"/>
            <a:r>
              <a:rPr lang="en-US" smtClean="0"/>
              <a:t>Physical carriers of information goods often prevent information goods from behaving like information goods</a:t>
            </a:r>
          </a:p>
        </p:txBody>
      </p:sp>
      <p:pic>
        <p:nvPicPr>
          <p:cNvPr id="34821" name="Picture 4" descr="MCj0287067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4114800"/>
            <a:ext cx="2492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cstate="print"/>
          <a:srcRect/>
          <a:stretch>
            <a:fillRect/>
          </a:stretch>
        </p:blipFill>
        <p:spPr bwMode="auto">
          <a:xfrm>
            <a:off x="4716016" y="3876418"/>
            <a:ext cx="4074368" cy="2686307"/>
          </a:xfrm>
          <a:prstGeom prst="rect">
            <a:avLst/>
          </a:prstGeom>
          <a:noFill/>
          <a:ln w="9525">
            <a:noFill/>
            <a:miter lim="800000"/>
            <a:headEnd/>
            <a:tailEnd/>
          </a:ln>
          <a:effectLst/>
        </p:spPr>
      </p:pic>
      <p:sp>
        <p:nvSpPr>
          <p:cNvPr id="8" name="Rectangle 6"/>
          <p:cNvSpPr>
            <a:spLocks noChangeArrowheads="1"/>
          </p:cNvSpPr>
          <p:nvPr/>
        </p:nvSpPr>
        <p:spPr bwMode="auto">
          <a:xfrm>
            <a:off x="413898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Information</a:t>
            </a:r>
            <a:br>
              <a:rPr lang="fr-FR" sz="900" dirty="0" smtClean="0">
                <a:solidFill>
                  <a:schemeClr val="accent3"/>
                </a:solidFill>
              </a:rPr>
            </a:br>
            <a:r>
              <a:rPr lang="fr-FR" sz="900" dirty="0" err="1" smtClean="0">
                <a:solidFill>
                  <a:schemeClr val="accent3"/>
                </a:solidFill>
              </a:rPr>
              <a:t>Economics</a:t>
            </a:r>
            <a:endParaRPr lang="fr-FR" sz="900" dirty="0">
              <a:solidFill>
                <a:schemeClr val="accent3"/>
              </a:solidFill>
              <a:latin typeface="+mn-lt"/>
            </a:endParaRPr>
          </a:p>
        </p:txBody>
      </p:sp>
    </p:spTree>
    <p:extLst>
      <p:ext uri="{BB962C8B-B14F-4D97-AF65-F5344CB8AC3E}">
        <p14:creationId xmlns:p14="http://schemas.microsoft.com/office/powerpoint/2010/main" val="3220825745"/>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en-US" dirty="0"/>
              <a:t>The Richness and Reach Trade-Off</a:t>
            </a:r>
            <a:endParaRPr lang="fr-FR" dirty="0" smtClean="0"/>
          </a:p>
        </p:txBody>
      </p:sp>
      <p:sp>
        <p:nvSpPr>
          <p:cNvPr id="10" name="Rectangle 3"/>
          <p:cNvSpPr txBox="1">
            <a:spLocks noChangeArrowheads="1"/>
          </p:cNvSpPr>
          <p:nvPr/>
        </p:nvSpPr>
        <p:spPr>
          <a:xfrm>
            <a:off x="308992" y="1732066"/>
            <a:ext cx="4572000" cy="4495800"/>
          </a:xfrm>
          <a:prstGeom prst="rect">
            <a:avLst/>
          </a:prstGeom>
        </p:spPr>
        <p:txBody>
          <a:bodyPr vert="horz" lIns="91440" tIns="45720" rIns="91440" bIns="45720" rtlCol="0">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n-US" sz="2800" dirty="0" smtClean="0"/>
              <a:t>Richness:</a:t>
            </a:r>
          </a:p>
          <a:p>
            <a:pPr lvl="1">
              <a:lnSpc>
                <a:spcPct val="90000"/>
              </a:lnSpc>
            </a:pPr>
            <a:r>
              <a:rPr lang="en-US" sz="2400" dirty="0" smtClean="0"/>
              <a:t>The amount of information that can be transmitted</a:t>
            </a:r>
          </a:p>
          <a:p>
            <a:pPr lvl="1">
              <a:lnSpc>
                <a:spcPct val="90000"/>
              </a:lnSpc>
            </a:pPr>
            <a:r>
              <a:rPr lang="en-US" sz="2400" dirty="0" smtClean="0"/>
              <a:t>The degree to which the information can be tailored to individual needs</a:t>
            </a:r>
          </a:p>
          <a:p>
            <a:pPr lvl="1">
              <a:lnSpc>
                <a:spcPct val="90000"/>
              </a:lnSpc>
            </a:pPr>
            <a:r>
              <a:rPr lang="en-US" sz="2400" dirty="0" smtClean="0"/>
              <a:t>The level of interactivity of the message </a:t>
            </a:r>
          </a:p>
          <a:p>
            <a:pPr>
              <a:lnSpc>
                <a:spcPct val="90000"/>
              </a:lnSpc>
            </a:pPr>
            <a:r>
              <a:rPr lang="en-US" sz="2800" dirty="0" smtClean="0"/>
              <a:t>Reach</a:t>
            </a:r>
          </a:p>
          <a:p>
            <a:pPr lvl="1">
              <a:lnSpc>
                <a:spcPct val="90000"/>
              </a:lnSpc>
            </a:pPr>
            <a:r>
              <a:rPr lang="en-US" sz="2400" dirty="0" smtClean="0"/>
              <a:t>the number of possible recipients of the message </a:t>
            </a:r>
            <a:endParaRPr lang="en-US" sz="2400" dirty="0"/>
          </a:p>
        </p:txBody>
      </p:sp>
      <p:grpSp>
        <p:nvGrpSpPr>
          <p:cNvPr id="6" name="Groupe 5"/>
          <p:cNvGrpSpPr/>
          <p:nvPr/>
        </p:nvGrpSpPr>
        <p:grpSpPr>
          <a:xfrm>
            <a:off x="4788024" y="2924944"/>
            <a:ext cx="2773474" cy="3348766"/>
            <a:chOff x="5964260" y="3346654"/>
            <a:chExt cx="2773474" cy="3348766"/>
          </a:xfrm>
        </p:grpSpPr>
        <p:sp>
          <p:nvSpPr>
            <p:cNvPr id="7" name="ZoneTexte 6"/>
            <p:cNvSpPr txBox="1">
              <a:spLocks noChangeArrowheads="1"/>
            </p:cNvSpPr>
            <p:nvPr/>
          </p:nvSpPr>
          <p:spPr bwMode="auto">
            <a:xfrm rot="16200000">
              <a:off x="5443444" y="3867470"/>
              <a:ext cx="1564852" cy="523220"/>
            </a:xfrm>
            <a:prstGeom prst="rect">
              <a:avLst/>
            </a:prstGeom>
            <a:noFill/>
            <a:ln w="9525">
              <a:noFill/>
              <a:miter lim="800000"/>
              <a:headEnd/>
              <a:tailEnd/>
            </a:ln>
          </p:spPr>
          <p:txBody>
            <a:bodyPr wrap="none">
              <a:spAutoFit/>
            </a:bodyPr>
            <a:lstStyle/>
            <a:p>
              <a:r>
                <a:rPr lang="fr-FR" sz="2800" dirty="0" err="1" smtClean="0"/>
                <a:t>Richness</a:t>
              </a:r>
              <a:endParaRPr lang="fr-FR" sz="2800" dirty="0"/>
            </a:p>
          </p:txBody>
        </p:sp>
        <p:sp>
          <p:nvSpPr>
            <p:cNvPr id="9" name="ZoneTexte 7"/>
            <p:cNvSpPr txBox="1">
              <a:spLocks noChangeArrowheads="1"/>
            </p:cNvSpPr>
            <p:nvPr/>
          </p:nvSpPr>
          <p:spPr bwMode="auto">
            <a:xfrm>
              <a:off x="7592933" y="6172200"/>
              <a:ext cx="1144801" cy="523220"/>
            </a:xfrm>
            <a:prstGeom prst="rect">
              <a:avLst/>
            </a:prstGeom>
            <a:noFill/>
            <a:ln w="9525">
              <a:noFill/>
              <a:miter lim="800000"/>
              <a:headEnd/>
              <a:tailEnd/>
            </a:ln>
          </p:spPr>
          <p:txBody>
            <a:bodyPr wrap="none">
              <a:spAutoFit/>
            </a:bodyPr>
            <a:lstStyle/>
            <a:p>
              <a:r>
                <a:rPr lang="fr-FR" sz="2800" dirty="0" err="1" smtClean="0"/>
                <a:t>Reach</a:t>
              </a:r>
              <a:endParaRPr lang="fr-FR" sz="2800" dirty="0"/>
            </a:p>
          </p:txBody>
        </p:sp>
      </p:grpSp>
      <p:cxnSp>
        <p:nvCxnSpPr>
          <p:cNvPr id="12" name="Connecteur droit avec flèche 11"/>
          <p:cNvCxnSpPr/>
          <p:nvPr/>
        </p:nvCxnSpPr>
        <p:spPr bwMode="auto">
          <a:xfrm flipV="1">
            <a:off x="5508104" y="1876082"/>
            <a:ext cx="0" cy="3846944"/>
          </a:xfrm>
          <a:prstGeom prst="straightConnector1">
            <a:avLst/>
          </a:prstGeom>
          <a:ln w="38100">
            <a:headEnd type="none" w="med" len="med"/>
            <a:tailEnd type="stealth" w="lg" len="lg"/>
          </a:ln>
        </p:spPr>
        <p:style>
          <a:lnRef idx="1">
            <a:schemeClr val="dk1"/>
          </a:lnRef>
          <a:fillRef idx="0">
            <a:schemeClr val="dk1"/>
          </a:fillRef>
          <a:effectRef idx="0">
            <a:schemeClr val="dk1"/>
          </a:effectRef>
          <a:fontRef idx="minor">
            <a:schemeClr val="tx1"/>
          </a:fontRef>
        </p:style>
      </p:cxnSp>
      <p:cxnSp>
        <p:nvCxnSpPr>
          <p:cNvPr id="13" name="Connecteur droit avec flèche 12"/>
          <p:cNvCxnSpPr/>
          <p:nvPr/>
        </p:nvCxnSpPr>
        <p:spPr bwMode="auto">
          <a:xfrm>
            <a:off x="5508104" y="5723026"/>
            <a:ext cx="3411488" cy="0"/>
          </a:xfrm>
          <a:prstGeom prst="straightConnector1">
            <a:avLst/>
          </a:prstGeom>
          <a:ln w="38100">
            <a:headEnd type="none" w="med" len="med"/>
            <a:tailEnd type="stealth" w="lg" len="lg"/>
          </a:ln>
        </p:spPr>
        <p:style>
          <a:lnRef idx="1">
            <a:schemeClr val="dk1"/>
          </a:lnRef>
          <a:fillRef idx="0">
            <a:schemeClr val="dk1"/>
          </a:fillRef>
          <a:effectRef idx="0">
            <a:schemeClr val="dk1"/>
          </a:effectRef>
          <a:fontRef idx="minor">
            <a:schemeClr val="tx1"/>
          </a:fontRef>
        </p:style>
      </p:cxnSp>
      <p:grpSp>
        <p:nvGrpSpPr>
          <p:cNvPr id="14" name="Groupe 13"/>
          <p:cNvGrpSpPr/>
          <p:nvPr/>
        </p:nvGrpSpPr>
        <p:grpSpPr>
          <a:xfrm>
            <a:off x="5796136" y="2308130"/>
            <a:ext cx="3168352" cy="3270880"/>
            <a:chOff x="5868144" y="2852936"/>
            <a:chExt cx="3168352" cy="3270880"/>
          </a:xfrm>
        </p:grpSpPr>
        <p:sp>
          <p:nvSpPr>
            <p:cNvPr id="15" name="Forme libre 14"/>
            <p:cNvSpPr/>
            <p:nvPr/>
          </p:nvSpPr>
          <p:spPr bwMode="auto">
            <a:xfrm>
              <a:off x="5868144" y="2852936"/>
              <a:ext cx="3123456" cy="3199926"/>
            </a:xfrm>
            <a:custGeom>
              <a:avLst/>
              <a:gdLst>
                <a:gd name="connsiteX0" fmla="*/ 1466 w 2820866"/>
                <a:gd name="connsiteY0" fmla="*/ 0 h 3457870"/>
                <a:gd name="connsiteX1" fmla="*/ 458666 w 2820866"/>
                <a:gd name="connsiteY1" fmla="*/ 2758440 h 3457870"/>
                <a:gd name="connsiteX2" fmla="*/ 2820866 w 2820866"/>
                <a:gd name="connsiteY2" fmla="*/ 3368040 h 3457870"/>
              </a:gdLst>
              <a:ahLst/>
              <a:cxnLst>
                <a:cxn ang="0">
                  <a:pos x="connsiteX0" y="connsiteY0"/>
                </a:cxn>
                <a:cxn ang="0">
                  <a:pos x="connsiteX1" y="connsiteY1"/>
                </a:cxn>
                <a:cxn ang="0">
                  <a:pos x="connsiteX2" y="connsiteY2"/>
                </a:cxn>
              </a:cxnLst>
              <a:rect l="l" t="t" r="r" b="b"/>
              <a:pathLst>
                <a:path w="2820866" h="3457870">
                  <a:moveTo>
                    <a:pt x="1466" y="0"/>
                  </a:moveTo>
                  <a:cubicBezTo>
                    <a:pt x="-4884" y="1098550"/>
                    <a:pt x="-11234" y="2197100"/>
                    <a:pt x="458666" y="2758440"/>
                  </a:cubicBezTo>
                  <a:cubicBezTo>
                    <a:pt x="928566" y="3319780"/>
                    <a:pt x="2800546" y="3619500"/>
                    <a:pt x="2820866" y="3368040"/>
                  </a:cubicBezTo>
                </a:path>
              </a:pathLst>
            </a:custGeom>
            <a:noFill/>
            <a:ln w="76200">
              <a:solidFill>
                <a:srgbClr val="FFC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6" name="Rectangle 15"/>
            <p:cNvSpPr/>
            <p:nvPr/>
          </p:nvSpPr>
          <p:spPr bwMode="auto">
            <a:xfrm>
              <a:off x="8673650" y="5733256"/>
              <a:ext cx="362846" cy="390560"/>
            </a:xfrm>
            <a:prstGeom prst="rect">
              <a:avLst/>
            </a:prstGeom>
            <a:solidFill>
              <a:schemeClr val="bg1"/>
            </a:solidFill>
            <a:ln w="76200">
              <a:solidFill>
                <a:schemeClr val="bg1"/>
              </a:solidFill>
              <a:headEnd type="stealth"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sp>
        <p:nvSpPr>
          <p:cNvPr id="17"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1469974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r>
              <a:rPr lang="en-US" dirty="0"/>
              <a:t>The Richness and Reach Trade-Off</a:t>
            </a:r>
            <a:endParaRPr lang="en-US" dirty="0" smtClean="0"/>
          </a:p>
        </p:txBody>
      </p:sp>
      <p:cxnSp>
        <p:nvCxnSpPr>
          <p:cNvPr id="6" name="Connecteur droit avec flèche 5"/>
          <p:cNvCxnSpPr/>
          <p:nvPr/>
        </p:nvCxnSpPr>
        <p:spPr bwMode="auto">
          <a:xfrm>
            <a:off x="2797649" y="5755207"/>
            <a:ext cx="4032448" cy="0"/>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cxnSp>
        <p:nvCxnSpPr>
          <p:cNvPr id="10" name="Connecteur droit avec flèche 9"/>
          <p:cNvCxnSpPr/>
          <p:nvPr/>
        </p:nvCxnSpPr>
        <p:spPr bwMode="auto">
          <a:xfrm flipV="1">
            <a:off x="2797649" y="1858391"/>
            <a:ext cx="0" cy="3896816"/>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sp>
        <p:nvSpPr>
          <p:cNvPr id="11" name="ZoneTexte 6"/>
          <p:cNvSpPr txBox="1">
            <a:spLocks noChangeArrowheads="1"/>
          </p:cNvSpPr>
          <p:nvPr/>
        </p:nvSpPr>
        <p:spPr bwMode="auto">
          <a:xfrm rot="16200000">
            <a:off x="1698463" y="3545189"/>
            <a:ext cx="1564852" cy="523220"/>
          </a:xfrm>
          <a:prstGeom prst="rect">
            <a:avLst/>
          </a:prstGeom>
          <a:noFill/>
          <a:ln w="9525">
            <a:noFill/>
            <a:miter lim="800000"/>
            <a:headEnd/>
            <a:tailEnd/>
          </a:ln>
        </p:spPr>
        <p:txBody>
          <a:bodyPr wrap="none">
            <a:spAutoFit/>
          </a:bodyPr>
          <a:lstStyle/>
          <a:p>
            <a:r>
              <a:rPr lang="fr-FR" sz="2800" dirty="0" err="1" smtClean="0"/>
              <a:t>Richness</a:t>
            </a:r>
            <a:endParaRPr lang="fr-FR" sz="2800" dirty="0"/>
          </a:p>
        </p:txBody>
      </p:sp>
      <p:sp>
        <p:nvSpPr>
          <p:cNvPr id="12" name="ZoneTexte 7"/>
          <p:cNvSpPr txBox="1">
            <a:spLocks noChangeArrowheads="1"/>
          </p:cNvSpPr>
          <p:nvPr/>
        </p:nvSpPr>
        <p:spPr bwMode="auto">
          <a:xfrm>
            <a:off x="4028465" y="5780667"/>
            <a:ext cx="1144801" cy="523220"/>
          </a:xfrm>
          <a:prstGeom prst="rect">
            <a:avLst/>
          </a:prstGeom>
          <a:noFill/>
          <a:ln w="9525">
            <a:noFill/>
            <a:miter lim="800000"/>
            <a:headEnd/>
            <a:tailEnd/>
          </a:ln>
        </p:spPr>
        <p:txBody>
          <a:bodyPr wrap="none">
            <a:spAutoFit/>
          </a:bodyPr>
          <a:lstStyle/>
          <a:p>
            <a:r>
              <a:rPr lang="fr-FR" sz="2800" dirty="0" err="1" smtClean="0"/>
              <a:t>Reach</a:t>
            </a:r>
            <a:endParaRPr lang="fr-FR" sz="2800" dirty="0"/>
          </a:p>
        </p:txBody>
      </p:sp>
      <p:grpSp>
        <p:nvGrpSpPr>
          <p:cNvPr id="13" name="Groupe 12"/>
          <p:cNvGrpSpPr/>
          <p:nvPr/>
        </p:nvGrpSpPr>
        <p:grpSpPr>
          <a:xfrm>
            <a:off x="3203848" y="1700808"/>
            <a:ext cx="3689594" cy="4059582"/>
            <a:chOff x="2964282" y="2191297"/>
            <a:chExt cx="3689594" cy="4059582"/>
          </a:xfrm>
        </p:grpSpPr>
        <p:sp>
          <p:nvSpPr>
            <p:cNvPr id="14" name="Forme libre 13"/>
            <p:cNvSpPr/>
            <p:nvPr/>
          </p:nvSpPr>
          <p:spPr bwMode="auto">
            <a:xfrm rot="21266575">
              <a:off x="2964282" y="2717106"/>
              <a:ext cx="2865673" cy="3533773"/>
            </a:xfrm>
            <a:custGeom>
              <a:avLst/>
              <a:gdLst>
                <a:gd name="connsiteX0" fmla="*/ 101209 w 3492109"/>
                <a:gd name="connsiteY0" fmla="*/ 0 h 4119698"/>
                <a:gd name="connsiteX1" fmla="*/ 425059 w 3492109"/>
                <a:gd name="connsiteY1" fmla="*/ 2914650 h 4119698"/>
                <a:gd name="connsiteX2" fmla="*/ 3492109 w 3492109"/>
                <a:gd name="connsiteY2" fmla="*/ 4095750 h 4119698"/>
              </a:gdLst>
              <a:ahLst/>
              <a:cxnLst>
                <a:cxn ang="0">
                  <a:pos x="connsiteX0" y="connsiteY0"/>
                </a:cxn>
                <a:cxn ang="0">
                  <a:pos x="connsiteX1" y="connsiteY1"/>
                </a:cxn>
                <a:cxn ang="0">
                  <a:pos x="connsiteX2" y="connsiteY2"/>
                </a:cxn>
              </a:cxnLst>
              <a:rect l="l" t="t" r="r" b="b"/>
              <a:pathLst>
                <a:path w="3492109" h="4119698">
                  <a:moveTo>
                    <a:pt x="101209" y="0"/>
                  </a:moveTo>
                  <a:cubicBezTo>
                    <a:pt x="-19441" y="1116012"/>
                    <a:pt x="-140091" y="2232025"/>
                    <a:pt x="425059" y="2914650"/>
                  </a:cubicBezTo>
                  <a:cubicBezTo>
                    <a:pt x="990209" y="3597275"/>
                    <a:pt x="3104759" y="4254500"/>
                    <a:pt x="3492109" y="4095750"/>
                  </a:cubicBezTo>
                </a:path>
              </a:pathLst>
            </a:custGeom>
            <a:noFill/>
            <a:ln w="76200">
              <a:solidFill>
                <a:srgbClr val="FFC000"/>
              </a:solidFill>
              <a:prstDash val="sysDot"/>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5" name="Forme libre 14"/>
            <p:cNvSpPr/>
            <p:nvPr/>
          </p:nvSpPr>
          <p:spPr bwMode="auto">
            <a:xfrm rot="21266575">
              <a:off x="3788203" y="2191297"/>
              <a:ext cx="2865673" cy="3533773"/>
            </a:xfrm>
            <a:custGeom>
              <a:avLst/>
              <a:gdLst>
                <a:gd name="connsiteX0" fmla="*/ 101209 w 3492109"/>
                <a:gd name="connsiteY0" fmla="*/ 0 h 4119698"/>
                <a:gd name="connsiteX1" fmla="*/ 425059 w 3492109"/>
                <a:gd name="connsiteY1" fmla="*/ 2914650 h 4119698"/>
                <a:gd name="connsiteX2" fmla="*/ 3492109 w 3492109"/>
                <a:gd name="connsiteY2" fmla="*/ 4095750 h 4119698"/>
              </a:gdLst>
              <a:ahLst/>
              <a:cxnLst>
                <a:cxn ang="0">
                  <a:pos x="connsiteX0" y="connsiteY0"/>
                </a:cxn>
                <a:cxn ang="0">
                  <a:pos x="connsiteX1" y="connsiteY1"/>
                </a:cxn>
                <a:cxn ang="0">
                  <a:pos x="connsiteX2" y="connsiteY2"/>
                </a:cxn>
              </a:cxnLst>
              <a:rect l="l" t="t" r="r" b="b"/>
              <a:pathLst>
                <a:path w="3492109" h="4119698">
                  <a:moveTo>
                    <a:pt x="101209" y="0"/>
                  </a:moveTo>
                  <a:cubicBezTo>
                    <a:pt x="-19441" y="1116012"/>
                    <a:pt x="-140091" y="2232025"/>
                    <a:pt x="425059" y="2914650"/>
                  </a:cubicBezTo>
                  <a:cubicBezTo>
                    <a:pt x="990209" y="3597275"/>
                    <a:pt x="3104759" y="4254500"/>
                    <a:pt x="3492109" y="4095750"/>
                  </a:cubicBezTo>
                </a:path>
              </a:pathLst>
            </a:custGeom>
            <a:noFill/>
            <a:ln w="76200">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cxnSp>
          <p:nvCxnSpPr>
            <p:cNvPr id="16" name="Connecteur droit avec flèche 15"/>
            <p:cNvCxnSpPr>
              <a:endCxn id="15" idx="1"/>
            </p:cNvCxnSpPr>
            <p:nvPr/>
          </p:nvCxnSpPr>
          <p:spPr bwMode="auto">
            <a:xfrm flipV="1">
              <a:off x="3623836" y="4792938"/>
              <a:ext cx="589274" cy="652286"/>
            </a:xfrm>
            <a:prstGeom prst="straightConnector1">
              <a:avLst/>
            </a:pr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cxnSp>
      </p:grpSp>
      <p:sp>
        <p:nvSpPr>
          <p:cNvPr id="17" name="Forme libre 16"/>
          <p:cNvSpPr/>
          <p:nvPr/>
        </p:nvSpPr>
        <p:spPr bwMode="auto">
          <a:xfrm rot="21266575">
            <a:off x="3221686" y="2226617"/>
            <a:ext cx="2865673" cy="3533773"/>
          </a:xfrm>
          <a:custGeom>
            <a:avLst/>
            <a:gdLst>
              <a:gd name="connsiteX0" fmla="*/ 101209 w 3492109"/>
              <a:gd name="connsiteY0" fmla="*/ 0 h 4119698"/>
              <a:gd name="connsiteX1" fmla="*/ 425059 w 3492109"/>
              <a:gd name="connsiteY1" fmla="*/ 2914650 h 4119698"/>
              <a:gd name="connsiteX2" fmla="*/ 3492109 w 3492109"/>
              <a:gd name="connsiteY2" fmla="*/ 4095750 h 4119698"/>
            </a:gdLst>
            <a:ahLst/>
            <a:cxnLst>
              <a:cxn ang="0">
                <a:pos x="connsiteX0" y="connsiteY0"/>
              </a:cxn>
              <a:cxn ang="0">
                <a:pos x="connsiteX1" y="connsiteY1"/>
              </a:cxn>
              <a:cxn ang="0">
                <a:pos x="connsiteX2" y="connsiteY2"/>
              </a:cxn>
            </a:cxnLst>
            <a:rect l="l" t="t" r="r" b="b"/>
            <a:pathLst>
              <a:path w="3492109" h="4119698">
                <a:moveTo>
                  <a:pt x="101209" y="0"/>
                </a:moveTo>
                <a:cubicBezTo>
                  <a:pt x="-19441" y="1116012"/>
                  <a:pt x="-140091" y="2232025"/>
                  <a:pt x="425059" y="2914650"/>
                </a:cubicBezTo>
                <a:cubicBezTo>
                  <a:pt x="990209" y="3597275"/>
                  <a:pt x="3104759" y="4254500"/>
                  <a:pt x="3492109" y="4095750"/>
                </a:cubicBezTo>
              </a:path>
            </a:pathLst>
          </a:custGeom>
          <a:noFill/>
          <a:ln w="76200">
            <a:solidFill>
              <a:srgbClr val="FFC000"/>
            </a:solidFill>
            <a:prstDash val="solid"/>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8" name="Rectangle 17"/>
          <p:cNvSpPr/>
          <p:nvPr/>
        </p:nvSpPr>
        <p:spPr bwMode="auto">
          <a:xfrm>
            <a:off x="6862903" y="4871010"/>
            <a:ext cx="362846" cy="390560"/>
          </a:xfrm>
          <a:prstGeom prst="rect">
            <a:avLst/>
          </a:prstGeom>
          <a:solidFill>
            <a:schemeClr val="bg1"/>
          </a:solidFill>
          <a:ln w="76200">
            <a:solidFill>
              <a:schemeClr val="bg1"/>
            </a:solidFill>
            <a:headEnd type="stealth"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9" name="Rectangle 18"/>
          <p:cNvSpPr/>
          <p:nvPr/>
        </p:nvSpPr>
        <p:spPr bwMode="auto">
          <a:xfrm>
            <a:off x="6052465" y="5284255"/>
            <a:ext cx="362846" cy="390560"/>
          </a:xfrm>
          <a:prstGeom prst="rect">
            <a:avLst/>
          </a:prstGeom>
          <a:solidFill>
            <a:schemeClr val="bg1"/>
          </a:solidFill>
          <a:ln w="76200">
            <a:solidFill>
              <a:schemeClr val="bg1"/>
            </a:solidFill>
            <a:headEnd type="stealth"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nvGrpSpPr>
          <p:cNvPr id="20" name="Groupe 19"/>
          <p:cNvGrpSpPr/>
          <p:nvPr/>
        </p:nvGrpSpPr>
        <p:grpSpPr>
          <a:xfrm>
            <a:off x="2788662" y="3010519"/>
            <a:ext cx="1230816" cy="2761721"/>
            <a:chOff x="33164" y="4297288"/>
            <a:chExt cx="1230816" cy="2761721"/>
          </a:xfrm>
        </p:grpSpPr>
        <p:cxnSp>
          <p:nvCxnSpPr>
            <p:cNvPr id="21" name="Connecteur droit 20"/>
            <p:cNvCxnSpPr/>
            <p:nvPr/>
          </p:nvCxnSpPr>
          <p:spPr bwMode="auto">
            <a:xfrm>
              <a:off x="33164" y="4297288"/>
              <a:ext cx="1230816" cy="962"/>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Connecteur droit 21"/>
            <p:cNvCxnSpPr/>
            <p:nvPr/>
          </p:nvCxnSpPr>
          <p:spPr bwMode="auto">
            <a:xfrm>
              <a:off x="1254993" y="4298250"/>
              <a:ext cx="8987" cy="2724261"/>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Connecteur droit 22"/>
            <p:cNvCxnSpPr/>
            <p:nvPr/>
          </p:nvCxnSpPr>
          <p:spPr bwMode="auto">
            <a:xfrm>
              <a:off x="381910" y="4334748"/>
              <a:ext cx="8987" cy="2724261"/>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4"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3872741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p:txBody>
          <a:bodyPr/>
          <a:lstStyle/>
          <a:p>
            <a:r>
              <a:rPr lang="fr-FR" dirty="0" smtClean="0"/>
              <a:t>Car </a:t>
            </a:r>
            <a:r>
              <a:rPr lang="fr-FR" dirty="0" err="1" smtClean="0"/>
              <a:t>Configurator</a:t>
            </a:r>
            <a:endParaRPr lang="fr-FR" dirty="0" smtClean="0"/>
          </a:p>
        </p:txBody>
      </p:sp>
      <p:pic>
        <p:nvPicPr>
          <p:cNvPr id="2" name="Image 1"/>
          <p:cNvPicPr>
            <a:picLocks noChangeAspect="1"/>
          </p:cNvPicPr>
          <p:nvPr/>
        </p:nvPicPr>
        <p:blipFill rotWithShape="1">
          <a:blip r:embed="rId2"/>
          <a:srcRect l="14175" t="58467" r="15476" b="2555"/>
          <a:stretch/>
        </p:blipFill>
        <p:spPr>
          <a:xfrm>
            <a:off x="35496" y="1078494"/>
            <a:ext cx="9053181" cy="5810250"/>
          </a:xfrm>
          <a:prstGeom prst="rect">
            <a:avLst/>
          </a:prstGeom>
        </p:spPr>
      </p:pic>
      <p:sp>
        <p:nvSpPr>
          <p:cNvPr id="7"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3472388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r>
              <a:rPr lang="fr-FR" smtClean="0"/>
              <a:t>Booking.com</a:t>
            </a:r>
          </a:p>
        </p:txBody>
      </p:sp>
      <p:pic>
        <p:nvPicPr>
          <p:cNvPr id="2" name="Image 1"/>
          <p:cNvPicPr>
            <a:picLocks noChangeAspect="1"/>
          </p:cNvPicPr>
          <p:nvPr/>
        </p:nvPicPr>
        <p:blipFill>
          <a:blip r:embed="rId2"/>
          <a:stretch>
            <a:fillRect/>
          </a:stretch>
        </p:blipFill>
        <p:spPr>
          <a:xfrm>
            <a:off x="85724" y="1052736"/>
            <a:ext cx="8972550" cy="5429250"/>
          </a:xfrm>
          <a:prstGeom prst="rect">
            <a:avLst/>
          </a:prstGeom>
        </p:spPr>
      </p:pic>
      <p:sp>
        <p:nvSpPr>
          <p:cNvPr id="7"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1832928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a:t>Implications</a:t>
            </a:r>
          </a:p>
        </p:txBody>
      </p:sp>
      <p:sp>
        <p:nvSpPr>
          <p:cNvPr id="7" name="Rectangle 3"/>
          <p:cNvSpPr txBox="1">
            <a:spLocks noChangeArrowheads="1"/>
          </p:cNvSpPr>
          <p:nvPr/>
        </p:nvSpPr>
        <p:spPr>
          <a:xfrm>
            <a:off x="457200" y="2253208"/>
            <a:ext cx="8229600" cy="4416152"/>
          </a:xfrm>
          <a:prstGeom prst="rect">
            <a:avLst/>
          </a:prstGeom>
        </p:spPr>
        <p:txBody>
          <a:bodyPr vert="horz" lIns="91440" tIns="45720" rIns="91440" bIns="45720" rtlCol="0">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endParaRPr lang="en-US" dirty="0" smtClean="0">
              <a:solidFill>
                <a:schemeClr val="bg2">
                  <a:lumMod val="50000"/>
                </a:schemeClr>
              </a:solidFill>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24865"/>
            <a:ext cx="3499613" cy="174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e 20"/>
          <p:cNvGrpSpPr/>
          <p:nvPr/>
        </p:nvGrpSpPr>
        <p:grpSpPr>
          <a:xfrm>
            <a:off x="1745074" y="4552714"/>
            <a:ext cx="5587649" cy="1972355"/>
            <a:chOff x="-124594" y="5273069"/>
            <a:chExt cx="5587649" cy="1972355"/>
          </a:xfrm>
        </p:grpSpPr>
        <p:pic>
          <p:nvPicPr>
            <p:cNvPr id="22" name="Picture 6"/>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1765" b="92353" l="7422" r="91797"/>
                      </a14:imgEffect>
                    </a14:imgLayer>
                  </a14:imgProps>
                </a:ext>
                <a:ext uri="{28A0092B-C50C-407E-A947-70E740481C1C}">
                  <a14:useLocalDpi xmlns:a14="http://schemas.microsoft.com/office/drawing/2010/main"/>
                </a:ext>
              </a:extLst>
            </a:blip>
            <a:srcRect/>
            <a:stretch>
              <a:fillRect/>
            </a:stretch>
          </p:blipFill>
          <p:spPr bwMode="auto">
            <a:xfrm flipH="1">
              <a:off x="2818227" y="5273069"/>
              <a:ext cx="2644828" cy="175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3575" b="85068" l="1122" r="99359">
                          <a14:foregroundMark x1="10897" y1="55430" x2="55929" y2="69910"/>
                          <a14:foregroundMark x1="89744" y1="43213" x2="73878" y2="73756"/>
                          <a14:foregroundMark x1="73077" y1="79412" x2="82212" y2="78959"/>
                          <a14:foregroundMark x1="83494" y1="75566" x2="96955" y2="54977"/>
                          <a14:foregroundMark x1="89744" y1="43213" x2="97276" y2="55430"/>
                          <a14:foregroundMark x1="82212" y1="46606" x2="37660" y2="20362"/>
                          <a14:foregroundMark x1="67308" y1="56109" x2="28526" y2="34842"/>
                          <a14:foregroundMark x1="57853" y1="42081" x2="31250" y2="26471"/>
                          <a14:foregroundMark x1="31250" y1="28733" x2="8814" y2="34389"/>
                          <a14:foregroundMark x1="30929" y1="34389" x2="16667" y2="41629"/>
                          <a14:foregroundMark x1="47436" y1="52262" x2="63782" y2="66516"/>
                          <a14:foregroundMark x1="42788" y1="59502" x2="69551" y2="67195"/>
                          <a14:foregroundMark x1="55769" y1="67195" x2="55769" y2="75339"/>
                          <a14:foregroundMark x1="61378" y1="66516" x2="57692" y2="76018"/>
                          <a14:foregroundMark x1="77564" y1="79412" x2="50321" y2="68326"/>
                          <a14:foregroundMark x1="47115" y1="68100" x2="50801" y2="74887"/>
                          <a14:foregroundMark x1="57051" y1="70362" x2="53846" y2="77828"/>
                          <a14:foregroundMark x1="60256" y1="71493" x2="52564" y2="77602"/>
                          <a14:foregroundMark x1="7692" y1="50000" x2="16827" y2="66063"/>
                          <a14:foregroundMark x1="9295" y1="47511" x2="16667" y2="69231"/>
                          <a14:foregroundMark x1="18750" y1="57240" x2="8974" y2="67195"/>
                          <a14:foregroundMark x1="10897" y1="48869" x2="4968" y2="57692"/>
                          <a14:foregroundMark x1="5288" y1="46606" x2="8173" y2="62670"/>
                          <a14:foregroundMark x1="3045" y1="45475" x2="3365" y2="56561"/>
                          <a14:foregroundMark x1="3045" y1="41629" x2="3045" y2="52262"/>
                          <a14:foregroundMark x1="48397" y1="21041" x2="58974" y2="31900"/>
                          <a14:foregroundMark x1="51442" y1="43665" x2="67949" y2="47059"/>
                          <a14:foregroundMark x1="77885" y1="38235" x2="79968" y2="42760"/>
                          <a14:foregroundMark x1="96955" y1="59276" x2="84135" y2="77828"/>
                          <a14:foregroundMark x1="96154" y1="60860" x2="83013" y2="80995"/>
                          <a14:foregroundMark x1="98077" y1="58145" x2="94551" y2="67195"/>
                          <a14:foregroundMark x1="91346" y1="73982" x2="85737" y2="77602"/>
                          <a14:foregroundMark x1="84135" y1="81222" x2="46795" y2="76697"/>
                          <a14:foregroundMark x1="44712" y1="78733" x2="23077" y2="63801"/>
                        </a14:backgroundRemoval>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24594" y="5598075"/>
              <a:ext cx="2325669" cy="164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ZoneTexte 23"/>
            <p:cNvSpPr txBox="1"/>
            <p:nvPr/>
          </p:nvSpPr>
          <p:spPr>
            <a:xfrm>
              <a:off x="2192159" y="5829071"/>
              <a:ext cx="939681" cy="1200329"/>
            </a:xfrm>
            <a:prstGeom prst="rect">
              <a:avLst/>
            </a:prstGeom>
            <a:noFill/>
          </p:spPr>
          <p:txBody>
            <a:bodyPr wrap="none" rtlCol="0">
              <a:spAutoFit/>
            </a:bodyPr>
            <a:lstStyle/>
            <a:p>
              <a:r>
                <a:rPr lang="fr-FR" sz="7200" b="1" dirty="0" smtClean="0"/>
                <a:t>=</a:t>
              </a:r>
              <a:endParaRPr lang="fr-FR" sz="7200" b="1" dirty="0"/>
            </a:p>
          </p:txBody>
        </p:sp>
      </p:grpSp>
      <p:grpSp>
        <p:nvGrpSpPr>
          <p:cNvPr id="25" name="Groupe 24"/>
          <p:cNvGrpSpPr/>
          <p:nvPr/>
        </p:nvGrpSpPr>
        <p:grpSpPr>
          <a:xfrm>
            <a:off x="345412" y="1557329"/>
            <a:ext cx="4032448" cy="2467702"/>
            <a:chOff x="854144" y="2286287"/>
            <a:chExt cx="4032448" cy="2467702"/>
          </a:xfrm>
        </p:grpSpPr>
        <p:sp>
          <p:nvSpPr>
            <p:cNvPr id="26" name="Rectangle 25"/>
            <p:cNvSpPr/>
            <p:nvPr/>
          </p:nvSpPr>
          <p:spPr bwMode="auto">
            <a:xfrm>
              <a:off x="854144" y="2305717"/>
              <a:ext cx="4032448" cy="2448272"/>
            </a:xfrm>
            <a:prstGeom prst="rect">
              <a:avLst/>
            </a:prstGeom>
            <a:solidFill>
              <a:schemeClr val="accent3">
                <a:alpha val="7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pic>
          <p:nvPicPr>
            <p:cNvPr id="27" name="Picture 2"/>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0" b="100000" l="0" r="100000">
                          <a14:foregroundMark x1="41451" y1="90038" x2="41451" y2="90038"/>
                        </a14:backgroundRemoval>
                      </a14:imgEffect>
                    </a14:imgLayer>
                  </a14:imgProps>
                </a:ext>
                <a:ext uri="{28A0092B-C50C-407E-A947-70E740481C1C}">
                  <a14:useLocalDpi xmlns:a14="http://schemas.microsoft.com/office/drawing/2010/main"/>
                </a:ext>
              </a:extLst>
            </a:blip>
            <a:srcRect/>
            <a:stretch>
              <a:fillRect/>
            </a:stretch>
          </p:blipFill>
          <p:spPr bwMode="auto">
            <a:xfrm>
              <a:off x="1978739" y="2286287"/>
              <a:ext cx="1783258" cy="241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oupe 27"/>
          <p:cNvGrpSpPr/>
          <p:nvPr/>
        </p:nvGrpSpPr>
        <p:grpSpPr>
          <a:xfrm>
            <a:off x="4913426" y="1598778"/>
            <a:ext cx="3989259" cy="2910046"/>
            <a:chOff x="5148064" y="2535178"/>
            <a:chExt cx="3989259" cy="2910046"/>
          </a:xfrm>
        </p:grpSpPr>
        <p:pic>
          <p:nvPicPr>
            <p:cNvPr id="29" name="Picture 3"/>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0" b="100000" l="0" r="100000">
                          <a14:foregroundMark x1="18182" y1="7084" x2="82231" y2="8174"/>
                          <a14:foregroundMark x1="91736" y1="80926" x2="65702" y2="91826"/>
                        </a14:backgroundRemoval>
                      </a14:imgEffect>
                    </a14:imgLayer>
                  </a14:imgProps>
                </a:ext>
                <a:ext uri="{28A0092B-C50C-407E-A947-70E740481C1C}">
                  <a14:useLocalDpi xmlns:a14="http://schemas.microsoft.com/office/drawing/2010/main"/>
                </a:ext>
              </a:extLst>
            </a:blip>
            <a:srcRect/>
            <a:stretch>
              <a:fillRect/>
            </a:stretch>
          </p:blipFill>
          <p:spPr bwMode="auto">
            <a:xfrm>
              <a:off x="5148064" y="2918341"/>
              <a:ext cx="1400443" cy="212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20961009">
              <a:off x="5499950" y="2535178"/>
              <a:ext cx="1302958" cy="1302958"/>
            </a:xfrm>
            <a:prstGeom prst="rect">
              <a:avLst/>
            </a:prstGeom>
            <a:noFill/>
            <a:ln w="9525">
              <a:noFill/>
              <a:miter lim="800000"/>
              <a:headEnd/>
              <a:tailEnd/>
            </a:ln>
          </p:spPr>
        </p:pic>
        <p:pic>
          <p:nvPicPr>
            <p:cNvPr id="31" name="Picture 11"/>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0484" y1="8889" x2="87903" y2="14444"/>
                        </a14:backgroundRemoval>
                      </a14:imgEffect>
                    </a14:imgLayer>
                  </a14:imgProps>
                </a:ext>
              </a:extLst>
            </a:blip>
            <a:srcRect/>
            <a:stretch>
              <a:fillRect/>
            </a:stretch>
          </p:blipFill>
          <p:spPr bwMode="auto">
            <a:xfrm rot="21261089">
              <a:off x="6545707" y="2631775"/>
              <a:ext cx="1252246" cy="1817719"/>
            </a:xfrm>
            <a:prstGeom prst="rect">
              <a:avLst/>
            </a:prstGeom>
            <a:noFill/>
            <a:ln w="9525">
              <a:noFill/>
              <a:miter lim="800000"/>
              <a:headEnd/>
              <a:tailEnd/>
            </a:ln>
          </p:spPr>
        </p:pic>
        <p:pic>
          <p:nvPicPr>
            <p:cNvPr id="32" name="Picture 4"/>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29143" b="68000" l="5575" r="93728">
                          <a14:foregroundMark x1="13240" y1="48000" x2="13240" y2="48000"/>
                          <a14:foregroundMark x1="20209" y1="55429" x2="20209" y2="55429"/>
                          <a14:foregroundMark x1="54007" y1="49714" x2="54007" y2="49714"/>
                          <a14:foregroundMark x1="36934" y1="61143" x2="36934" y2="61143"/>
                          <a14:foregroundMark x1="63066" y1="50857" x2="63066" y2="50857"/>
                          <a14:foregroundMark x1="74913" y1="49714" x2="74913" y2="49714"/>
                          <a14:foregroundMark x1="86760" y1="55429" x2="86760" y2="55429"/>
                        </a14:backgroundRemoval>
                      </a14:imgEffect>
                    </a14:imgLayer>
                  </a14:imgProps>
                </a:ext>
                <a:ext uri="{28A0092B-C50C-407E-A947-70E740481C1C}">
                  <a14:useLocalDpi xmlns:a14="http://schemas.microsoft.com/office/drawing/2010/main"/>
                </a:ext>
              </a:extLst>
            </a:blip>
            <a:srcRect/>
            <a:stretch>
              <a:fillRect/>
            </a:stretch>
          </p:blipFill>
          <p:spPr bwMode="auto">
            <a:xfrm>
              <a:off x="6151429" y="3658167"/>
              <a:ext cx="2985894" cy="1787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e 32"/>
          <p:cNvGrpSpPr/>
          <p:nvPr/>
        </p:nvGrpSpPr>
        <p:grpSpPr>
          <a:xfrm>
            <a:off x="1747942" y="4292800"/>
            <a:ext cx="5436000" cy="1990988"/>
            <a:chOff x="6535027" y="5431250"/>
            <a:chExt cx="5436000" cy="1990988"/>
          </a:xfrm>
        </p:grpSpPr>
        <p:sp>
          <p:nvSpPr>
            <p:cNvPr id="34" name="Rectangle 33"/>
            <p:cNvSpPr/>
            <p:nvPr/>
          </p:nvSpPr>
          <p:spPr bwMode="auto">
            <a:xfrm>
              <a:off x="6535027" y="5431250"/>
              <a:ext cx="5436000" cy="1980000"/>
            </a:xfrm>
            <a:prstGeom prst="rect">
              <a:avLst/>
            </a:prstGeom>
            <a:solidFill>
              <a:schemeClr val="accent3">
                <a:alpha val="7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pic>
          <p:nvPicPr>
            <p:cNvPr id="35" name="Picture 10"/>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268313" y="5927792"/>
              <a:ext cx="2545229" cy="149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7346054" y="5477182"/>
              <a:ext cx="1624895" cy="84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9523309" y="5716793"/>
              <a:ext cx="1306283" cy="130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e 37"/>
          <p:cNvGrpSpPr/>
          <p:nvPr/>
        </p:nvGrpSpPr>
        <p:grpSpPr>
          <a:xfrm>
            <a:off x="4682479" y="1484784"/>
            <a:ext cx="4291027" cy="2664000"/>
            <a:chOff x="4788024" y="2435829"/>
            <a:chExt cx="4291027" cy="2664000"/>
          </a:xfrm>
        </p:grpSpPr>
        <p:grpSp>
          <p:nvGrpSpPr>
            <p:cNvPr id="39" name="Groupe 38"/>
            <p:cNvGrpSpPr/>
            <p:nvPr/>
          </p:nvGrpSpPr>
          <p:grpSpPr>
            <a:xfrm>
              <a:off x="4788024" y="2435829"/>
              <a:ext cx="4291027" cy="2664000"/>
              <a:chOff x="4852973" y="3947594"/>
              <a:chExt cx="4291027" cy="2664000"/>
            </a:xfrm>
          </p:grpSpPr>
          <p:sp>
            <p:nvSpPr>
              <p:cNvPr id="41" name="Rectangle 40"/>
              <p:cNvSpPr/>
              <p:nvPr/>
            </p:nvSpPr>
            <p:spPr bwMode="auto">
              <a:xfrm>
                <a:off x="4852973" y="3947594"/>
                <a:ext cx="4291027" cy="2664000"/>
              </a:xfrm>
              <a:prstGeom prst="rect">
                <a:avLst/>
              </a:prstGeom>
              <a:solidFill>
                <a:schemeClr val="accent3">
                  <a:alpha val="7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pic>
            <p:nvPicPr>
              <p:cNvPr id="42" name="Picture 3"/>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0" b="100000" l="0" r="100000">
                            <a14:foregroundMark x1="4659" y1="10784" x2="94343" y2="86765"/>
                            <a14:foregroundMark x1="95840" y1="13725" x2="3328" y2="90196"/>
                            <a14:foregroundMark x1="3993" y1="10294" x2="4326" y2="90196"/>
                            <a14:foregroundMark x1="7987" y1="92647" x2="96672" y2="91667"/>
                            <a14:foregroundMark x1="96839" y1="90686" x2="96839" y2="9314"/>
                            <a14:foregroundMark x1="96839" y1="9314" x2="6323" y2="7843"/>
                            <a14:foregroundMark x1="10982" y1="46078" x2="91847" y2="49510"/>
                            <a14:foregroundMark x1="81531" y1="23529" x2="91514" y2="74510"/>
                            <a14:foregroundMark x1="12146" y1="29412" x2="14809" y2="82843"/>
                            <a14:foregroundMark x1="32113" y1="27941" x2="90516" y2="32353"/>
                            <a14:foregroundMark x1="50083" y1="67647" x2="50083" y2="67647"/>
                            <a14:foregroundMark x1="30449" y1="59804" x2="30449" y2="59804"/>
                            <a14:foregroundMark x1="49917" y1="65196" x2="49917" y2="65196"/>
                            <a14:foregroundMark x1="46589" y1="61765" x2="46589" y2="75980"/>
                            <a14:foregroundMark x1="81864" y1="57843" x2="80865" y2="69608"/>
                            <a14:foregroundMark x1="3661" y1="3431" x2="95341" y2="4902"/>
                            <a14:foregroundMark x1="88852" y1="29412" x2="90682" y2="25000"/>
                            <a14:backgroundMark x1="998" y1="3922" x2="998" y2="3922"/>
                          </a14:backgroundRemoval>
                        </a14:imgEffect>
                      </a14:imgLayer>
                    </a14:imgProps>
                  </a:ext>
                  <a:ext uri="{28A0092B-C50C-407E-A947-70E740481C1C}">
                    <a14:useLocalDpi xmlns:a14="http://schemas.microsoft.com/office/drawing/2010/main"/>
                  </a:ext>
                </a:extLst>
              </a:blip>
              <a:stretch>
                <a:fillRect/>
              </a:stretch>
            </p:blipFill>
            <p:spPr bwMode="auto">
              <a:xfrm>
                <a:off x="5315102" y="4525036"/>
                <a:ext cx="2496411" cy="84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22">
              <a:extLst>
                <a:ext uri="{28A0092B-C50C-407E-A947-70E740481C1C}">
                  <a14:useLocalDpi xmlns:a14="http://schemas.microsoft.com/office/drawing/2010/main"/>
                </a:ext>
              </a:extLst>
            </a:blip>
            <a:stretch>
              <a:fillRect/>
            </a:stretch>
          </p:blipFill>
          <p:spPr bwMode="auto">
            <a:xfrm>
              <a:off x="5710481" y="3487836"/>
              <a:ext cx="2900179" cy="145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29573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fr-FR" smtClean="0"/>
              <a:t>Obstacles</a:t>
            </a:r>
          </a:p>
        </p:txBody>
      </p:sp>
      <p:sp>
        <p:nvSpPr>
          <p:cNvPr id="6" name="Rectangle 3"/>
          <p:cNvSpPr txBox="1">
            <a:spLocks noChangeArrowheads="1"/>
          </p:cNvSpPr>
          <p:nvPr/>
        </p:nvSpPr>
        <p:spPr>
          <a:xfrm>
            <a:off x="449941" y="1484784"/>
            <a:ext cx="8229600" cy="5064224"/>
          </a:xfrm>
          <a:prstGeom prst="rect">
            <a:avLst/>
          </a:prstGeom>
        </p:spPr>
        <p:txBody>
          <a:bodyPr vert="horz" lIns="91440" tIns="45720" rIns="91440" bIns="45720" rtlCol="0">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80000"/>
              </a:lnSpc>
            </a:pPr>
            <a:r>
              <a:rPr lang="en-US" sz="2800" dirty="0" smtClean="0"/>
              <a:t>Old technology leave the scene only when new ones have fully replaced the relevant features.</a:t>
            </a:r>
          </a:p>
          <a:p>
            <a:pPr>
              <a:lnSpc>
                <a:spcPct val="80000"/>
              </a:lnSpc>
            </a:pPr>
            <a:r>
              <a:rPr lang="en-US" sz="2800" dirty="0" smtClean="0"/>
              <a:t>New entrants using new technologies face retaliation from incumbents.</a:t>
            </a:r>
          </a:p>
          <a:p>
            <a:pPr>
              <a:lnSpc>
                <a:spcPct val="80000"/>
              </a:lnSpc>
            </a:pPr>
            <a:r>
              <a:rPr lang="en-US" sz="2800" dirty="0" smtClean="0"/>
              <a:t>New technologies entail costs:</a:t>
            </a:r>
          </a:p>
          <a:p>
            <a:pPr lvl="1">
              <a:lnSpc>
                <a:spcPct val="80000"/>
              </a:lnSpc>
            </a:pPr>
            <a:r>
              <a:rPr lang="en-US" sz="2400" dirty="0" smtClean="0"/>
              <a:t>Learning obstacles</a:t>
            </a:r>
          </a:p>
          <a:p>
            <a:pPr lvl="1">
              <a:lnSpc>
                <a:spcPct val="80000"/>
              </a:lnSpc>
            </a:pPr>
            <a:r>
              <a:rPr lang="en-US" sz="2400" dirty="0" smtClean="0"/>
              <a:t>Switching costs </a:t>
            </a:r>
          </a:p>
          <a:p>
            <a:pPr lvl="1">
              <a:lnSpc>
                <a:spcPct val="80000"/>
              </a:lnSpc>
            </a:pPr>
            <a:r>
              <a:rPr lang="en-US" sz="2400" dirty="0" smtClean="0"/>
              <a:t>Inertia slows the stopping and dismissal of old routine</a:t>
            </a:r>
          </a:p>
          <a:p>
            <a:pPr>
              <a:lnSpc>
                <a:spcPct val="80000"/>
              </a:lnSpc>
            </a:pPr>
            <a:r>
              <a:rPr lang="en-US" sz="2800" dirty="0" smtClean="0"/>
              <a:t>A proliferation of information leads to a scarcity of attention</a:t>
            </a:r>
          </a:p>
          <a:p>
            <a:pPr>
              <a:lnSpc>
                <a:spcPct val="80000"/>
              </a:lnSpc>
            </a:pPr>
            <a:r>
              <a:rPr lang="en-US" sz="2800" dirty="0" smtClean="0"/>
              <a:t>Scarcity of attention leads to slow adoption rates for all but the most revolutionary innovations.</a:t>
            </a:r>
            <a:endParaRPr lang="en-US" sz="2800" dirty="0"/>
          </a:p>
        </p:txBody>
      </p:sp>
      <p:sp>
        <p:nvSpPr>
          <p:cNvPr id="5"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100666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Retaliations</a:t>
            </a:r>
            <a:endParaRPr lang="en-US" dirty="0"/>
          </a:p>
        </p:txBody>
      </p:sp>
      <p:sp>
        <p:nvSpPr>
          <p:cNvPr id="3" name="Content Placeholder 2"/>
          <p:cNvSpPr>
            <a:spLocks noGrp="1"/>
          </p:cNvSpPr>
          <p:nvPr>
            <p:ph idx="1"/>
          </p:nvPr>
        </p:nvSpPr>
        <p:spPr/>
        <p:txBody>
          <a:bodyPr>
            <a:normAutofit/>
          </a:bodyPr>
          <a:lstStyle/>
          <a:p>
            <a:r>
              <a:rPr lang="en-US" dirty="0" smtClean="0"/>
              <a:t>Legal means</a:t>
            </a:r>
          </a:p>
          <a:p>
            <a:pPr lvl="1"/>
            <a:r>
              <a:rPr lang="en-US" dirty="0" smtClean="0"/>
              <a:t>Music industry vs. digital music</a:t>
            </a:r>
          </a:p>
          <a:p>
            <a:r>
              <a:rPr lang="en-US" dirty="0" smtClean="0"/>
              <a:t>Legislative means</a:t>
            </a:r>
          </a:p>
          <a:p>
            <a:pPr lvl="1"/>
            <a:r>
              <a:rPr lang="en-US" dirty="0" smtClean="0"/>
              <a:t>Car dealership networks vs. direct sales by car manufacturers.</a:t>
            </a:r>
          </a:p>
          <a:p>
            <a:r>
              <a:rPr lang="en-US" dirty="0" smtClean="0"/>
              <a:t>Hybrid offers</a:t>
            </a:r>
          </a:p>
          <a:p>
            <a:pPr lvl="1"/>
            <a:r>
              <a:rPr lang="en-US" dirty="0" smtClean="0"/>
              <a:t>Retailers (physical stores) vs. retailers (online operations)</a:t>
            </a:r>
          </a:p>
          <a:p>
            <a:r>
              <a:rPr lang="en-US" dirty="0" smtClean="0"/>
              <a:t>Heightened competition,</a:t>
            </a:r>
          </a:p>
          <a:p>
            <a:pPr lvl="1"/>
            <a:r>
              <a:rPr lang="en-US" dirty="0" smtClean="0"/>
              <a:t>Traditional telecommunications vs. Voice over IP</a:t>
            </a:r>
          </a:p>
        </p:txBody>
      </p:sp>
      <p:sp>
        <p:nvSpPr>
          <p:cNvPr id="5"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4198635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0" y="1455738"/>
            <a:ext cx="9091613" cy="749300"/>
          </a:xfrm>
        </p:spPr>
        <p:txBody>
          <a:bodyPr/>
          <a:lstStyle/>
          <a:p>
            <a:r>
              <a:rPr lang="en-US" sz="2800" dirty="0"/>
              <a:t>Technology Adoption</a:t>
            </a:r>
            <a:endParaRPr lang="fr-FR" sz="2800" dirty="0" smtClean="0"/>
          </a:p>
        </p:txBody>
      </p:sp>
      <p:pic>
        <p:nvPicPr>
          <p:cNvPr id="10" name="Picture 5" descr="http://getfile2.posterous.com/getfile/files.posterous.com/temp-2012-05-01/dHpkqtJuqhbDICguEpzGlJhwrtcxpGEvjqnabynuBFodAGwHBqzamIcpuyDb/reach50million_gkofiannan.jpg.scaled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190034" cy="56886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1979712"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err="1" smtClean="0">
                <a:solidFill>
                  <a:schemeClr val="accent3"/>
                </a:solidFill>
              </a:rPr>
              <a:t>Changing</a:t>
            </a:r>
            <a:r>
              <a:rPr lang="fr-FR" sz="900" dirty="0" smtClean="0">
                <a:solidFill>
                  <a:schemeClr val="accent3"/>
                </a:solidFill>
              </a:rPr>
              <a:t> </a:t>
            </a:r>
            <a:br>
              <a:rPr lang="fr-FR" sz="900" dirty="0" smtClean="0">
                <a:solidFill>
                  <a:schemeClr val="accent3"/>
                </a:solidFill>
              </a:rPr>
            </a:br>
            <a:r>
              <a:rPr lang="fr-FR" sz="900" dirty="0" err="1" smtClean="0">
                <a:solidFill>
                  <a:schemeClr val="accent3"/>
                </a:solidFill>
              </a:rPr>
              <a:t>environment</a:t>
            </a:r>
            <a:endParaRPr lang="fr-FR" sz="900" dirty="0">
              <a:solidFill>
                <a:schemeClr val="accent3"/>
              </a:solidFill>
              <a:latin typeface="+mn-lt"/>
            </a:endParaRPr>
          </a:p>
        </p:txBody>
      </p:sp>
    </p:spTree>
    <p:extLst>
      <p:ext uri="{BB962C8B-B14F-4D97-AF65-F5344CB8AC3E}">
        <p14:creationId xmlns:p14="http://schemas.microsoft.com/office/powerpoint/2010/main" val="3629735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0" y="482904"/>
            <a:ext cx="8316416" cy="638944"/>
          </a:xfrm>
        </p:spPr>
        <p:txBody>
          <a:bodyPr/>
          <a:lstStyle/>
          <a:p>
            <a:r>
              <a:rPr lang="en-US" sz="2800" dirty="0" smtClean="0"/>
              <a:t>Sustaining tech., the “S curve”</a:t>
            </a:r>
            <a:endParaRPr lang="en-US" sz="2800" dirty="0"/>
          </a:p>
        </p:txBody>
      </p:sp>
      <p:grpSp>
        <p:nvGrpSpPr>
          <p:cNvPr id="3" name="Groupe 2"/>
          <p:cNvGrpSpPr/>
          <p:nvPr/>
        </p:nvGrpSpPr>
        <p:grpSpPr>
          <a:xfrm>
            <a:off x="1115616" y="2348880"/>
            <a:ext cx="6768752" cy="4445496"/>
            <a:chOff x="1979715" y="2348880"/>
            <a:chExt cx="6768752" cy="4445496"/>
          </a:xfrm>
        </p:grpSpPr>
        <p:sp>
          <p:nvSpPr>
            <p:cNvPr id="2" name="Forme libre 1"/>
            <p:cNvSpPr/>
            <p:nvPr/>
          </p:nvSpPr>
          <p:spPr bwMode="auto">
            <a:xfrm>
              <a:off x="2605772" y="4297288"/>
              <a:ext cx="2869887" cy="1778339"/>
            </a:xfrm>
            <a:custGeom>
              <a:avLst/>
              <a:gdLst>
                <a:gd name="connsiteX0" fmla="*/ 49642 w 3573892"/>
                <a:gd name="connsiteY0" fmla="*/ 2190750 h 2214579"/>
                <a:gd name="connsiteX1" fmla="*/ 125842 w 3573892"/>
                <a:gd name="connsiteY1" fmla="*/ 2190750 h 2214579"/>
                <a:gd name="connsiteX2" fmla="*/ 1135492 w 3573892"/>
                <a:gd name="connsiteY2" fmla="*/ 1943100 h 2214579"/>
                <a:gd name="connsiteX3" fmla="*/ 1802242 w 3573892"/>
                <a:gd name="connsiteY3" fmla="*/ 990600 h 2214579"/>
                <a:gd name="connsiteX4" fmla="*/ 2507092 w 3573892"/>
                <a:gd name="connsiteY4" fmla="*/ 304800 h 2214579"/>
                <a:gd name="connsiteX5" fmla="*/ 3573892 w 3573892"/>
                <a:gd name="connsiteY5" fmla="*/ 0 h 221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3892" h="2214579">
                  <a:moveTo>
                    <a:pt x="49642" y="2190750"/>
                  </a:moveTo>
                  <a:cubicBezTo>
                    <a:pt x="-2746" y="2211387"/>
                    <a:pt x="-55133" y="2232025"/>
                    <a:pt x="125842" y="2190750"/>
                  </a:cubicBezTo>
                  <a:cubicBezTo>
                    <a:pt x="306817" y="2149475"/>
                    <a:pt x="856092" y="2143125"/>
                    <a:pt x="1135492" y="1943100"/>
                  </a:cubicBezTo>
                  <a:cubicBezTo>
                    <a:pt x="1414892" y="1743075"/>
                    <a:pt x="1573642" y="1263650"/>
                    <a:pt x="1802242" y="990600"/>
                  </a:cubicBezTo>
                  <a:cubicBezTo>
                    <a:pt x="2030842" y="717550"/>
                    <a:pt x="2211817" y="469900"/>
                    <a:pt x="2507092" y="304800"/>
                  </a:cubicBezTo>
                  <a:cubicBezTo>
                    <a:pt x="2802367" y="139700"/>
                    <a:pt x="3188129" y="69850"/>
                    <a:pt x="3573892" y="0"/>
                  </a:cubicBezTo>
                </a:path>
              </a:pathLst>
            </a:custGeom>
            <a:noFill/>
            <a:ln w="38100">
              <a:solidFill>
                <a:schemeClr val="tx1"/>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cxnSp>
          <p:nvCxnSpPr>
            <p:cNvPr id="8" name="Connecteur droit avec flèche 7"/>
            <p:cNvCxnSpPr/>
            <p:nvPr/>
          </p:nvCxnSpPr>
          <p:spPr bwMode="auto">
            <a:xfrm>
              <a:off x="2558083" y="6245696"/>
              <a:ext cx="6190384" cy="0"/>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cxnSp>
          <p:nvCxnSpPr>
            <p:cNvPr id="9" name="Connecteur droit avec flèche 8"/>
            <p:cNvCxnSpPr/>
            <p:nvPr/>
          </p:nvCxnSpPr>
          <p:spPr bwMode="auto">
            <a:xfrm flipV="1">
              <a:off x="2558083" y="2348880"/>
              <a:ext cx="0" cy="3896816"/>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sp>
          <p:nvSpPr>
            <p:cNvPr id="10" name="ZoneTexte 6"/>
            <p:cNvSpPr txBox="1">
              <a:spLocks noChangeArrowheads="1"/>
            </p:cNvSpPr>
            <p:nvPr/>
          </p:nvSpPr>
          <p:spPr bwMode="auto">
            <a:xfrm rot="16200000">
              <a:off x="1154617" y="4035678"/>
              <a:ext cx="2173415" cy="523220"/>
            </a:xfrm>
            <a:prstGeom prst="rect">
              <a:avLst/>
            </a:prstGeom>
            <a:noFill/>
            <a:ln w="9525">
              <a:noFill/>
              <a:miter lim="800000"/>
              <a:headEnd/>
              <a:tailEnd/>
            </a:ln>
          </p:spPr>
          <p:txBody>
            <a:bodyPr wrap="none">
              <a:spAutoFit/>
            </a:bodyPr>
            <a:lstStyle/>
            <a:p>
              <a:r>
                <a:rPr lang="fr-FR" sz="2800" dirty="0" smtClean="0"/>
                <a:t>Performance</a:t>
              </a:r>
              <a:endParaRPr lang="fr-FR" sz="2800" dirty="0"/>
            </a:p>
          </p:txBody>
        </p:sp>
        <p:sp>
          <p:nvSpPr>
            <p:cNvPr id="11" name="ZoneTexte 7"/>
            <p:cNvSpPr txBox="1">
              <a:spLocks noChangeArrowheads="1"/>
            </p:cNvSpPr>
            <p:nvPr/>
          </p:nvSpPr>
          <p:spPr bwMode="auto">
            <a:xfrm>
              <a:off x="5015019" y="6271156"/>
              <a:ext cx="966931" cy="523220"/>
            </a:xfrm>
            <a:prstGeom prst="rect">
              <a:avLst/>
            </a:prstGeom>
            <a:noFill/>
            <a:ln w="9525">
              <a:noFill/>
              <a:miter lim="800000"/>
              <a:headEnd/>
              <a:tailEnd/>
            </a:ln>
          </p:spPr>
          <p:txBody>
            <a:bodyPr wrap="none">
              <a:spAutoFit/>
            </a:bodyPr>
            <a:lstStyle/>
            <a:p>
              <a:r>
                <a:rPr lang="fr-FR" sz="2800" dirty="0" smtClean="0"/>
                <a:t>Time</a:t>
              </a:r>
              <a:endParaRPr lang="fr-FR" sz="2800" dirty="0"/>
            </a:p>
          </p:txBody>
        </p:sp>
      </p:grpSp>
      <p:grpSp>
        <p:nvGrpSpPr>
          <p:cNvPr id="17" name="Groupe 16"/>
          <p:cNvGrpSpPr/>
          <p:nvPr/>
        </p:nvGrpSpPr>
        <p:grpSpPr>
          <a:xfrm>
            <a:off x="2269664" y="2428296"/>
            <a:ext cx="4650270" cy="2872087"/>
            <a:chOff x="3133763" y="2428296"/>
            <a:chExt cx="4650270" cy="2872087"/>
          </a:xfrm>
        </p:grpSpPr>
        <p:sp>
          <p:nvSpPr>
            <p:cNvPr id="12" name="Forme libre 11"/>
            <p:cNvSpPr/>
            <p:nvPr/>
          </p:nvSpPr>
          <p:spPr bwMode="auto">
            <a:xfrm>
              <a:off x="5444033" y="2925096"/>
              <a:ext cx="2340000" cy="1368000"/>
            </a:xfrm>
            <a:custGeom>
              <a:avLst/>
              <a:gdLst>
                <a:gd name="connsiteX0" fmla="*/ 49642 w 3573892"/>
                <a:gd name="connsiteY0" fmla="*/ 2190750 h 2214579"/>
                <a:gd name="connsiteX1" fmla="*/ 125842 w 3573892"/>
                <a:gd name="connsiteY1" fmla="*/ 2190750 h 2214579"/>
                <a:gd name="connsiteX2" fmla="*/ 1135492 w 3573892"/>
                <a:gd name="connsiteY2" fmla="*/ 1943100 h 2214579"/>
                <a:gd name="connsiteX3" fmla="*/ 1802242 w 3573892"/>
                <a:gd name="connsiteY3" fmla="*/ 990600 h 2214579"/>
                <a:gd name="connsiteX4" fmla="*/ 2507092 w 3573892"/>
                <a:gd name="connsiteY4" fmla="*/ 304800 h 2214579"/>
                <a:gd name="connsiteX5" fmla="*/ 3573892 w 3573892"/>
                <a:gd name="connsiteY5" fmla="*/ 0 h 221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3892" h="2214579">
                  <a:moveTo>
                    <a:pt x="49642" y="2190750"/>
                  </a:moveTo>
                  <a:cubicBezTo>
                    <a:pt x="-2746" y="2211387"/>
                    <a:pt x="-55133" y="2232025"/>
                    <a:pt x="125842" y="2190750"/>
                  </a:cubicBezTo>
                  <a:cubicBezTo>
                    <a:pt x="306817" y="2149475"/>
                    <a:pt x="856092" y="2143125"/>
                    <a:pt x="1135492" y="1943100"/>
                  </a:cubicBezTo>
                  <a:cubicBezTo>
                    <a:pt x="1414892" y="1743075"/>
                    <a:pt x="1573642" y="1263650"/>
                    <a:pt x="1802242" y="990600"/>
                  </a:cubicBezTo>
                  <a:cubicBezTo>
                    <a:pt x="2030842" y="717550"/>
                    <a:pt x="2211817" y="469900"/>
                    <a:pt x="2507092" y="304800"/>
                  </a:cubicBezTo>
                  <a:cubicBezTo>
                    <a:pt x="2802367" y="139700"/>
                    <a:pt x="3188129" y="69850"/>
                    <a:pt x="3573892" y="0"/>
                  </a:cubicBezTo>
                </a:path>
              </a:pathLst>
            </a:custGeom>
            <a:noFill/>
            <a:ln w="38100">
              <a:solidFill>
                <a:schemeClr val="tx1"/>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3" name="ZoneTexte 12"/>
            <p:cNvSpPr txBox="1"/>
            <p:nvPr/>
          </p:nvSpPr>
          <p:spPr>
            <a:xfrm>
              <a:off x="3133763" y="3980134"/>
              <a:ext cx="1640193" cy="338554"/>
            </a:xfrm>
            <a:prstGeom prst="rect">
              <a:avLst/>
            </a:prstGeom>
            <a:noFill/>
          </p:spPr>
          <p:txBody>
            <a:bodyPr wrap="none" rtlCol="0">
              <a:spAutoFit/>
            </a:bodyPr>
            <a:lstStyle/>
            <a:p>
              <a:pPr algn="ctr"/>
              <a:r>
                <a:rPr lang="fr-FR" sz="1600" dirty="0" smtClean="0"/>
                <a:t>Original S </a:t>
              </a:r>
              <a:r>
                <a:rPr lang="fr-FR" sz="1600" dirty="0" err="1" smtClean="0"/>
                <a:t>Curve</a:t>
              </a:r>
              <a:endParaRPr lang="fr-FR" sz="1600" dirty="0"/>
            </a:p>
          </p:txBody>
        </p:sp>
        <p:sp>
          <p:nvSpPr>
            <p:cNvPr id="14" name="ZoneTexte 13"/>
            <p:cNvSpPr txBox="1"/>
            <p:nvPr/>
          </p:nvSpPr>
          <p:spPr>
            <a:xfrm>
              <a:off x="4672006" y="2540181"/>
              <a:ext cx="1875835" cy="338554"/>
            </a:xfrm>
            <a:prstGeom prst="rect">
              <a:avLst/>
            </a:prstGeom>
            <a:noFill/>
          </p:spPr>
          <p:txBody>
            <a:bodyPr wrap="none" rtlCol="0">
              <a:spAutoFit/>
            </a:bodyPr>
            <a:lstStyle/>
            <a:p>
              <a:pPr algn="ctr"/>
              <a:r>
                <a:rPr lang="fr-FR" sz="1600" dirty="0" err="1" smtClean="0"/>
                <a:t>Sustaining</a:t>
              </a:r>
              <a:r>
                <a:rPr lang="fr-FR" sz="1600" dirty="0" smtClean="0"/>
                <a:t> S </a:t>
              </a:r>
              <a:r>
                <a:rPr lang="fr-FR" sz="1600" dirty="0" err="1" smtClean="0"/>
                <a:t>Curve</a:t>
              </a:r>
              <a:endParaRPr lang="fr-FR" sz="1600" dirty="0"/>
            </a:p>
          </p:txBody>
        </p:sp>
        <p:sp>
          <p:nvSpPr>
            <p:cNvPr id="15" name="Arc 14"/>
            <p:cNvSpPr/>
            <p:nvPr/>
          </p:nvSpPr>
          <p:spPr bwMode="auto">
            <a:xfrm rot="11394388">
              <a:off x="3343974" y="3672534"/>
              <a:ext cx="1458914" cy="1627849"/>
            </a:xfrm>
            <a:prstGeom prst="arc">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6" name="Arc 15"/>
            <p:cNvSpPr/>
            <p:nvPr/>
          </p:nvSpPr>
          <p:spPr bwMode="auto">
            <a:xfrm rot="11394388">
              <a:off x="5861074" y="2428296"/>
              <a:ext cx="1458914" cy="1627849"/>
            </a:xfrm>
            <a:prstGeom prst="arc">
              <a:avLst>
                <a:gd name="adj1" fmla="val 16699646"/>
                <a:gd name="adj2" fmla="val 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grpSp>
        <p:nvGrpSpPr>
          <p:cNvPr id="27" name="Groupe 26"/>
          <p:cNvGrpSpPr/>
          <p:nvPr/>
        </p:nvGrpSpPr>
        <p:grpSpPr>
          <a:xfrm>
            <a:off x="1691680" y="2929288"/>
            <a:ext cx="6246811" cy="3164008"/>
            <a:chOff x="1691680" y="2929288"/>
            <a:chExt cx="6246811" cy="3164008"/>
          </a:xfrm>
        </p:grpSpPr>
        <p:grpSp>
          <p:nvGrpSpPr>
            <p:cNvPr id="23" name="Groupe 22"/>
            <p:cNvGrpSpPr/>
            <p:nvPr/>
          </p:nvGrpSpPr>
          <p:grpSpPr>
            <a:xfrm>
              <a:off x="1691680" y="2929288"/>
              <a:ext cx="5228254" cy="3164008"/>
              <a:chOff x="1927075" y="2929288"/>
              <a:chExt cx="5228254" cy="3164008"/>
            </a:xfrm>
          </p:grpSpPr>
          <p:grpSp>
            <p:nvGrpSpPr>
              <p:cNvPr id="22" name="Groupe 21"/>
              <p:cNvGrpSpPr/>
              <p:nvPr/>
            </p:nvGrpSpPr>
            <p:grpSpPr>
              <a:xfrm>
                <a:off x="1927075" y="2929288"/>
                <a:ext cx="5228254" cy="3164008"/>
                <a:chOff x="2566747" y="3627507"/>
                <a:chExt cx="5228254" cy="3164008"/>
              </a:xfrm>
            </p:grpSpPr>
            <p:sp>
              <p:nvSpPr>
                <p:cNvPr id="20" name="Forme libre 19"/>
                <p:cNvSpPr/>
                <p:nvPr/>
              </p:nvSpPr>
              <p:spPr bwMode="auto">
                <a:xfrm>
                  <a:off x="2566747" y="5013176"/>
                  <a:ext cx="2869887" cy="1778339"/>
                </a:xfrm>
                <a:custGeom>
                  <a:avLst/>
                  <a:gdLst>
                    <a:gd name="connsiteX0" fmla="*/ 49642 w 3573892"/>
                    <a:gd name="connsiteY0" fmla="*/ 2190750 h 2214579"/>
                    <a:gd name="connsiteX1" fmla="*/ 125842 w 3573892"/>
                    <a:gd name="connsiteY1" fmla="*/ 2190750 h 2214579"/>
                    <a:gd name="connsiteX2" fmla="*/ 1135492 w 3573892"/>
                    <a:gd name="connsiteY2" fmla="*/ 1943100 h 2214579"/>
                    <a:gd name="connsiteX3" fmla="*/ 1802242 w 3573892"/>
                    <a:gd name="connsiteY3" fmla="*/ 990600 h 2214579"/>
                    <a:gd name="connsiteX4" fmla="*/ 2507092 w 3573892"/>
                    <a:gd name="connsiteY4" fmla="*/ 304800 h 2214579"/>
                    <a:gd name="connsiteX5" fmla="*/ 3573892 w 3573892"/>
                    <a:gd name="connsiteY5" fmla="*/ 0 h 221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3892" h="2214579">
                      <a:moveTo>
                        <a:pt x="49642" y="2190750"/>
                      </a:moveTo>
                      <a:cubicBezTo>
                        <a:pt x="-2746" y="2211387"/>
                        <a:pt x="-55133" y="2232025"/>
                        <a:pt x="125842" y="2190750"/>
                      </a:cubicBezTo>
                      <a:cubicBezTo>
                        <a:pt x="306817" y="2149475"/>
                        <a:pt x="856092" y="2143125"/>
                        <a:pt x="1135492" y="1943100"/>
                      </a:cubicBezTo>
                      <a:cubicBezTo>
                        <a:pt x="1414892" y="1743075"/>
                        <a:pt x="1573642" y="1263650"/>
                        <a:pt x="1802242" y="990600"/>
                      </a:cubicBezTo>
                      <a:cubicBezTo>
                        <a:pt x="2030842" y="717550"/>
                        <a:pt x="2211817" y="469900"/>
                        <a:pt x="2507092" y="304800"/>
                      </a:cubicBezTo>
                      <a:cubicBezTo>
                        <a:pt x="2802367" y="139700"/>
                        <a:pt x="3188129" y="69850"/>
                        <a:pt x="3573892" y="0"/>
                      </a:cubicBezTo>
                    </a:path>
                  </a:pathLst>
                </a:custGeom>
                <a:noFill/>
                <a:ln w="57150">
                  <a:solidFill>
                    <a:schemeClr val="accent3">
                      <a:lumMod val="75000"/>
                    </a:schemeClr>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21" name="Forme libre 20"/>
                <p:cNvSpPr/>
                <p:nvPr/>
              </p:nvSpPr>
              <p:spPr bwMode="auto">
                <a:xfrm>
                  <a:off x="5455001" y="3627507"/>
                  <a:ext cx="2340000" cy="1368000"/>
                </a:xfrm>
                <a:custGeom>
                  <a:avLst/>
                  <a:gdLst>
                    <a:gd name="connsiteX0" fmla="*/ 49642 w 3573892"/>
                    <a:gd name="connsiteY0" fmla="*/ 2190750 h 2214579"/>
                    <a:gd name="connsiteX1" fmla="*/ 125842 w 3573892"/>
                    <a:gd name="connsiteY1" fmla="*/ 2190750 h 2214579"/>
                    <a:gd name="connsiteX2" fmla="*/ 1135492 w 3573892"/>
                    <a:gd name="connsiteY2" fmla="*/ 1943100 h 2214579"/>
                    <a:gd name="connsiteX3" fmla="*/ 1802242 w 3573892"/>
                    <a:gd name="connsiteY3" fmla="*/ 990600 h 2214579"/>
                    <a:gd name="connsiteX4" fmla="*/ 2507092 w 3573892"/>
                    <a:gd name="connsiteY4" fmla="*/ 304800 h 2214579"/>
                    <a:gd name="connsiteX5" fmla="*/ 3573892 w 3573892"/>
                    <a:gd name="connsiteY5" fmla="*/ 0 h 221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3892" h="2214579">
                      <a:moveTo>
                        <a:pt x="49642" y="2190750"/>
                      </a:moveTo>
                      <a:cubicBezTo>
                        <a:pt x="-2746" y="2211387"/>
                        <a:pt x="-55133" y="2232025"/>
                        <a:pt x="125842" y="2190750"/>
                      </a:cubicBezTo>
                      <a:cubicBezTo>
                        <a:pt x="306817" y="2149475"/>
                        <a:pt x="856092" y="2143125"/>
                        <a:pt x="1135492" y="1943100"/>
                      </a:cubicBezTo>
                      <a:cubicBezTo>
                        <a:pt x="1414892" y="1743075"/>
                        <a:pt x="1573642" y="1263650"/>
                        <a:pt x="1802242" y="990600"/>
                      </a:cubicBezTo>
                      <a:cubicBezTo>
                        <a:pt x="2030842" y="717550"/>
                        <a:pt x="2211817" y="469900"/>
                        <a:pt x="2507092" y="304800"/>
                      </a:cubicBezTo>
                      <a:cubicBezTo>
                        <a:pt x="2802367" y="139700"/>
                        <a:pt x="3188129" y="69850"/>
                        <a:pt x="3573892" y="0"/>
                      </a:cubicBezTo>
                    </a:path>
                  </a:pathLst>
                </a:custGeom>
                <a:noFill/>
                <a:ln w="57150">
                  <a:solidFill>
                    <a:schemeClr val="accent3">
                      <a:lumMod val="75000"/>
                    </a:schemeClr>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cxnSp>
            <p:nvCxnSpPr>
              <p:cNvPr id="19" name="Connecteur droit 18"/>
              <p:cNvCxnSpPr>
                <a:endCxn id="21" idx="5"/>
              </p:cNvCxnSpPr>
              <p:nvPr/>
            </p:nvCxnSpPr>
            <p:spPr bwMode="auto">
              <a:xfrm flipV="1">
                <a:off x="2069568" y="2929288"/>
                <a:ext cx="5085761" cy="3127205"/>
              </a:xfrm>
              <a:prstGeom prst="line">
                <a:avLst/>
              </a:prstGeom>
              <a:noFill/>
              <a:ln w="57150" cap="flat" cmpd="sng" algn="ctr">
                <a:solidFill>
                  <a:schemeClr val="tx1"/>
                </a:solidFill>
                <a:prstDash val="sysDot"/>
                <a:round/>
                <a:headEnd type="none" w="med" len="med"/>
                <a:tailEnd type="stealth" w="lg" len="lg"/>
              </a:ln>
              <a:effectLst/>
            </p:spPr>
          </p:cxnSp>
        </p:grpSp>
        <p:sp>
          <p:nvSpPr>
            <p:cNvPr id="25" name="ZoneTexte 24"/>
            <p:cNvSpPr txBox="1"/>
            <p:nvPr/>
          </p:nvSpPr>
          <p:spPr>
            <a:xfrm>
              <a:off x="5564764" y="4601682"/>
              <a:ext cx="2373727" cy="584775"/>
            </a:xfrm>
            <a:prstGeom prst="rect">
              <a:avLst/>
            </a:prstGeom>
            <a:noFill/>
          </p:spPr>
          <p:txBody>
            <a:bodyPr wrap="none" rtlCol="0">
              <a:spAutoFit/>
            </a:bodyPr>
            <a:lstStyle/>
            <a:p>
              <a:r>
                <a:rPr lang="fr-FR" sz="1600" dirty="0" err="1" smtClean="0"/>
                <a:t>Market</a:t>
              </a:r>
              <a:r>
                <a:rPr lang="fr-FR" sz="1600" dirty="0" smtClean="0"/>
                <a:t> performance </a:t>
              </a:r>
            </a:p>
            <a:p>
              <a:r>
                <a:rPr lang="fr-FR" sz="1600" dirty="0" err="1" smtClean="0"/>
                <a:t>improvment</a:t>
              </a:r>
              <a:r>
                <a:rPr lang="fr-FR" sz="1600" dirty="0" smtClean="0"/>
                <a:t> expectation</a:t>
              </a:r>
              <a:endParaRPr lang="fr-FR" sz="1600" dirty="0"/>
            </a:p>
          </p:txBody>
        </p:sp>
        <p:sp>
          <p:nvSpPr>
            <p:cNvPr id="26" name="Arc 25"/>
            <p:cNvSpPr/>
            <p:nvPr/>
          </p:nvSpPr>
          <p:spPr bwMode="auto">
            <a:xfrm rot="21095979">
              <a:off x="5672425" y="3068594"/>
              <a:ext cx="1458914" cy="1627849"/>
            </a:xfrm>
            <a:prstGeom prst="arc">
              <a:avLst>
                <a:gd name="adj1" fmla="val 17496254"/>
                <a:gd name="adj2" fmla="val 338408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sp>
        <p:nvSpPr>
          <p:cNvPr id="24"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2563411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Disruptive </a:t>
            </a:r>
            <a:r>
              <a:rPr lang="fr-FR" sz="2800" dirty="0" err="1" smtClean="0"/>
              <a:t>tech</a:t>
            </a:r>
            <a:r>
              <a:rPr lang="fr-FR" sz="2800" dirty="0" smtClean="0"/>
              <a:t>., a bug in the Matrix</a:t>
            </a:r>
            <a:endParaRPr lang="fr-FR" sz="2800" dirty="0"/>
          </a:p>
        </p:txBody>
      </p:sp>
      <p:grpSp>
        <p:nvGrpSpPr>
          <p:cNvPr id="7" name="Groupe 6"/>
          <p:cNvGrpSpPr/>
          <p:nvPr/>
        </p:nvGrpSpPr>
        <p:grpSpPr>
          <a:xfrm>
            <a:off x="971600" y="2348880"/>
            <a:ext cx="6768752" cy="4445496"/>
            <a:chOff x="1979715" y="2348880"/>
            <a:chExt cx="6768752" cy="4445496"/>
          </a:xfrm>
        </p:grpSpPr>
        <p:cxnSp>
          <p:nvCxnSpPr>
            <p:cNvPr id="9" name="Connecteur droit avec flèche 8"/>
            <p:cNvCxnSpPr/>
            <p:nvPr/>
          </p:nvCxnSpPr>
          <p:spPr bwMode="auto">
            <a:xfrm>
              <a:off x="2558083" y="6245696"/>
              <a:ext cx="6190384" cy="25460"/>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cxnSp>
          <p:nvCxnSpPr>
            <p:cNvPr id="10" name="Connecteur droit avec flèche 9"/>
            <p:cNvCxnSpPr/>
            <p:nvPr/>
          </p:nvCxnSpPr>
          <p:spPr bwMode="auto">
            <a:xfrm flipV="1">
              <a:off x="2558083" y="2348880"/>
              <a:ext cx="0" cy="3896816"/>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sp>
          <p:nvSpPr>
            <p:cNvPr id="11" name="ZoneTexte 6"/>
            <p:cNvSpPr txBox="1">
              <a:spLocks noChangeArrowheads="1"/>
            </p:cNvSpPr>
            <p:nvPr/>
          </p:nvSpPr>
          <p:spPr bwMode="auto">
            <a:xfrm rot="16200000">
              <a:off x="1154617" y="4035678"/>
              <a:ext cx="2173415" cy="523220"/>
            </a:xfrm>
            <a:prstGeom prst="rect">
              <a:avLst/>
            </a:prstGeom>
            <a:noFill/>
            <a:ln w="9525">
              <a:noFill/>
              <a:miter lim="800000"/>
              <a:headEnd/>
              <a:tailEnd/>
            </a:ln>
          </p:spPr>
          <p:txBody>
            <a:bodyPr wrap="none">
              <a:spAutoFit/>
            </a:bodyPr>
            <a:lstStyle/>
            <a:p>
              <a:r>
                <a:rPr lang="fr-FR" sz="2800" dirty="0" smtClean="0"/>
                <a:t>Performance</a:t>
              </a:r>
              <a:endParaRPr lang="fr-FR" sz="2800" dirty="0"/>
            </a:p>
          </p:txBody>
        </p:sp>
        <p:sp>
          <p:nvSpPr>
            <p:cNvPr id="12" name="ZoneTexte 7"/>
            <p:cNvSpPr txBox="1">
              <a:spLocks noChangeArrowheads="1"/>
            </p:cNvSpPr>
            <p:nvPr/>
          </p:nvSpPr>
          <p:spPr bwMode="auto">
            <a:xfrm>
              <a:off x="5049456" y="6271156"/>
              <a:ext cx="966931" cy="523220"/>
            </a:xfrm>
            <a:prstGeom prst="rect">
              <a:avLst/>
            </a:prstGeom>
            <a:noFill/>
            <a:ln w="9525">
              <a:noFill/>
              <a:miter lim="800000"/>
              <a:headEnd/>
              <a:tailEnd/>
            </a:ln>
          </p:spPr>
          <p:txBody>
            <a:bodyPr wrap="none">
              <a:spAutoFit/>
            </a:bodyPr>
            <a:lstStyle/>
            <a:p>
              <a:r>
                <a:rPr lang="fr-FR" sz="2800" dirty="0" smtClean="0"/>
                <a:t>Time</a:t>
              </a:r>
              <a:endParaRPr lang="fr-FR" sz="2800" dirty="0"/>
            </a:p>
          </p:txBody>
        </p:sp>
      </p:grpSp>
      <p:cxnSp>
        <p:nvCxnSpPr>
          <p:cNvPr id="13" name="Connecteur droit 12"/>
          <p:cNvCxnSpPr/>
          <p:nvPr/>
        </p:nvCxnSpPr>
        <p:spPr bwMode="auto">
          <a:xfrm flipV="1">
            <a:off x="1568011" y="2348880"/>
            <a:ext cx="5668285" cy="3516311"/>
          </a:xfrm>
          <a:prstGeom prst="line">
            <a:avLst/>
          </a:prstGeom>
          <a:noFill/>
          <a:ln w="57150" cap="flat" cmpd="sng" algn="ctr">
            <a:solidFill>
              <a:schemeClr val="tx1"/>
            </a:solidFill>
            <a:prstDash val="sysDot"/>
            <a:round/>
            <a:headEnd type="none" w="med" len="med"/>
            <a:tailEnd type="stealth" w="lg" len="lg"/>
          </a:ln>
          <a:effectLst/>
        </p:spPr>
      </p:cxnSp>
      <p:sp>
        <p:nvSpPr>
          <p:cNvPr id="14" name="ZoneTexte 13"/>
          <p:cNvSpPr txBox="1"/>
          <p:nvPr/>
        </p:nvSpPr>
        <p:spPr>
          <a:xfrm>
            <a:off x="1568011" y="3210580"/>
            <a:ext cx="2971967" cy="584775"/>
          </a:xfrm>
          <a:prstGeom prst="rect">
            <a:avLst/>
          </a:prstGeom>
          <a:noFill/>
        </p:spPr>
        <p:txBody>
          <a:bodyPr wrap="none" rtlCol="0">
            <a:spAutoFit/>
          </a:bodyPr>
          <a:lstStyle/>
          <a:p>
            <a:r>
              <a:rPr lang="fr-FR" sz="1600" dirty="0" err="1" smtClean="0"/>
              <a:t>Expected</a:t>
            </a:r>
            <a:r>
              <a:rPr lang="fr-FR" sz="1600" dirty="0" smtClean="0"/>
              <a:t> </a:t>
            </a:r>
            <a:r>
              <a:rPr lang="fr-FR" sz="1600" dirty="0" err="1" smtClean="0"/>
              <a:t>market</a:t>
            </a:r>
            <a:r>
              <a:rPr lang="fr-FR" sz="1600" dirty="0" smtClean="0"/>
              <a:t> </a:t>
            </a:r>
            <a:r>
              <a:rPr lang="fr-FR" sz="1600" dirty="0"/>
              <a:t>performance </a:t>
            </a:r>
          </a:p>
          <a:p>
            <a:r>
              <a:rPr lang="fr-FR" sz="1600" dirty="0" err="1" smtClean="0"/>
              <a:t>improvement</a:t>
            </a:r>
            <a:endParaRPr lang="fr-FR" sz="1600" dirty="0"/>
          </a:p>
        </p:txBody>
      </p:sp>
      <p:sp>
        <p:nvSpPr>
          <p:cNvPr id="23" name="Arc 22"/>
          <p:cNvSpPr/>
          <p:nvPr/>
        </p:nvSpPr>
        <p:spPr bwMode="auto">
          <a:xfrm rot="11394388">
            <a:off x="2335859" y="3672534"/>
            <a:ext cx="1458914" cy="1627849"/>
          </a:xfrm>
          <a:prstGeom prst="arc">
            <a:avLst>
              <a:gd name="adj1" fmla="val 17496254"/>
              <a:gd name="adj2" fmla="val 3089572"/>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nvGrpSpPr>
          <p:cNvPr id="26" name="Groupe 25"/>
          <p:cNvGrpSpPr/>
          <p:nvPr/>
        </p:nvGrpSpPr>
        <p:grpSpPr>
          <a:xfrm>
            <a:off x="3566192" y="548680"/>
            <a:ext cx="4365342" cy="5257250"/>
            <a:chOff x="3998240" y="548680"/>
            <a:chExt cx="4365342" cy="5257250"/>
          </a:xfrm>
        </p:grpSpPr>
        <p:sp>
          <p:nvSpPr>
            <p:cNvPr id="15" name="ZoneTexte 14"/>
            <p:cNvSpPr txBox="1"/>
            <p:nvPr/>
          </p:nvSpPr>
          <p:spPr>
            <a:xfrm>
              <a:off x="5080311" y="5076473"/>
              <a:ext cx="3283271" cy="584775"/>
            </a:xfrm>
            <a:prstGeom prst="rect">
              <a:avLst/>
            </a:prstGeom>
            <a:noFill/>
          </p:spPr>
          <p:txBody>
            <a:bodyPr wrap="none" rtlCol="0">
              <a:spAutoFit/>
            </a:bodyPr>
            <a:lstStyle/>
            <a:p>
              <a:r>
                <a:rPr lang="fr-FR" sz="1600" dirty="0" smtClean="0"/>
                <a:t>Performance </a:t>
              </a:r>
              <a:r>
                <a:rPr lang="en-US" sz="1600" dirty="0" smtClean="0"/>
                <a:t>improvement</a:t>
              </a:r>
              <a:r>
                <a:rPr lang="fr-FR" sz="1600" dirty="0" smtClean="0"/>
                <a:t> due to </a:t>
              </a:r>
            </a:p>
            <a:p>
              <a:r>
                <a:rPr lang="fr-FR" sz="1600" dirty="0" smtClean="0"/>
                <a:t>disruptive </a:t>
              </a:r>
              <a:r>
                <a:rPr lang="fr-FR" sz="1600" dirty="0" err="1" smtClean="0"/>
                <a:t>tech</a:t>
              </a:r>
              <a:r>
                <a:rPr lang="fr-FR" sz="1600" dirty="0" smtClean="0"/>
                <a:t>.</a:t>
              </a:r>
              <a:endParaRPr lang="fr-FR" sz="1600" dirty="0"/>
            </a:p>
          </p:txBody>
        </p:sp>
        <p:cxnSp>
          <p:nvCxnSpPr>
            <p:cNvPr id="16" name="Connecteur droit 15"/>
            <p:cNvCxnSpPr/>
            <p:nvPr/>
          </p:nvCxnSpPr>
          <p:spPr bwMode="auto">
            <a:xfrm flipV="1">
              <a:off x="3998240" y="548680"/>
              <a:ext cx="3670104" cy="5112568"/>
            </a:xfrm>
            <a:prstGeom prst="line">
              <a:avLst/>
            </a:prstGeom>
            <a:noFill/>
            <a:ln w="57150" cap="flat" cmpd="sng" algn="ctr">
              <a:solidFill>
                <a:srgbClr val="FF9900"/>
              </a:solidFill>
              <a:prstDash val="sysDot"/>
              <a:round/>
              <a:headEnd type="oval" w="med" len="med"/>
              <a:tailEnd type="stealth" w="lg" len="lg"/>
            </a:ln>
            <a:effectLst/>
          </p:spPr>
        </p:cxnSp>
        <p:sp>
          <p:nvSpPr>
            <p:cNvPr id="24" name="Arc 23"/>
            <p:cNvSpPr/>
            <p:nvPr/>
          </p:nvSpPr>
          <p:spPr bwMode="auto">
            <a:xfrm rot="18669814">
              <a:off x="4208910" y="4262548"/>
              <a:ext cx="1458914" cy="1627849"/>
            </a:xfrm>
            <a:prstGeom prst="arc">
              <a:avLst>
                <a:gd name="adj1" fmla="val 19197022"/>
                <a:gd name="adj2" fmla="val 2674997"/>
              </a:avLst>
            </a:prstGeom>
            <a:ln>
              <a:solidFill>
                <a:srgbClr val="FF9900"/>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sp>
        <p:nvSpPr>
          <p:cNvPr id="25" name="Ellipse 24"/>
          <p:cNvSpPr>
            <a:spLocks/>
          </p:cNvSpPr>
          <p:nvPr/>
        </p:nvSpPr>
        <p:spPr bwMode="auto">
          <a:xfrm>
            <a:off x="3476192" y="5571248"/>
            <a:ext cx="180000" cy="180000"/>
          </a:xfrm>
          <a:prstGeom prst="ellipse">
            <a:avLst/>
          </a:prstGeom>
          <a:solidFill>
            <a:srgbClr val="FF9900"/>
          </a:solidFill>
          <a:ln w="76200">
            <a:noFill/>
            <a:headEnd type="stealth" w="med" len="med"/>
            <a:tailEnd type="none" w="med" len="med"/>
          </a:ln>
          <a:effectLst/>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7"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212714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Implications : </a:t>
            </a:r>
            <a:r>
              <a:rPr lang="fr-FR" sz="2800" dirty="0" err="1" smtClean="0"/>
              <a:t>prediction</a:t>
            </a:r>
            <a:r>
              <a:rPr lang="fr-FR" sz="2800" dirty="0" smtClean="0"/>
              <a:t>, anticipation, </a:t>
            </a:r>
            <a:r>
              <a:rPr lang="fr-FR" sz="2800" dirty="0" err="1" smtClean="0"/>
              <a:t>curiosity</a:t>
            </a:r>
            <a:endParaRPr lang="fr-FR" sz="2800" dirty="0"/>
          </a:p>
        </p:txBody>
      </p:sp>
      <p:grpSp>
        <p:nvGrpSpPr>
          <p:cNvPr id="6" name="Groupe 5"/>
          <p:cNvGrpSpPr/>
          <p:nvPr/>
        </p:nvGrpSpPr>
        <p:grpSpPr>
          <a:xfrm>
            <a:off x="971600" y="2348880"/>
            <a:ext cx="6768752" cy="4445496"/>
            <a:chOff x="1979715" y="2348880"/>
            <a:chExt cx="6768752" cy="4445496"/>
          </a:xfrm>
        </p:grpSpPr>
        <p:cxnSp>
          <p:nvCxnSpPr>
            <p:cNvPr id="7" name="Connecteur droit avec flèche 6"/>
            <p:cNvCxnSpPr/>
            <p:nvPr/>
          </p:nvCxnSpPr>
          <p:spPr bwMode="auto">
            <a:xfrm>
              <a:off x="2558083" y="6245696"/>
              <a:ext cx="6190384" cy="25460"/>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cxnSp>
          <p:nvCxnSpPr>
            <p:cNvPr id="8" name="Connecteur droit avec flèche 7"/>
            <p:cNvCxnSpPr/>
            <p:nvPr/>
          </p:nvCxnSpPr>
          <p:spPr bwMode="auto">
            <a:xfrm flipV="1">
              <a:off x="2558083" y="2348880"/>
              <a:ext cx="0" cy="3896816"/>
            </a:xfrm>
            <a:prstGeom prst="straightConnector1">
              <a:avLst/>
            </a:prstGeom>
            <a:ln w="57150">
              <a:headEnd type="none" w="med" len="med"/>
              <a:tailEnd type="stealth" w="lg" len="lg"/>
            </a:ln>
          </p:spPr>
          <p:style>
            <a:lnRef idx="1">
              <a:schemeClr val="dk1"/>
            </a:lnRef>
            <a:fillRef idx="0">
              <a:schemeClr val="dk1"/>
            </a:fillRef>
            <a:effectRef idx="0">
              <a:schemeClr val="dk1"/>
            </a:effectRef>
            <a:fontRef idx="minor">
              <a:schemeClr val="tx1"/>
            </a:fontRef>
          </p:style>
        </p:cxnSp>
        <p:sp>
          <p:nvSpPr>
            <p:cNvPr id="9" name="ZoneTexte 6"/>
            <p:cNvSpPr txBox="1">
              <a:spLocks noChangeArrowheads="1"/>
            </p:cNvSpPr>
            <p:nvPr/>
          </p:nvSpPr>
          <p:spPr bwMode="auto">
            <a:xfrm rot="16200000">
              <a:off x="1154617" y="4035678"/>
              <a:ext cx="2173415" cy="523220"/>
            </a:xfrm>
            <a:prstGeom prst="rect">
              <a:avLst/>
            </a:prstGeom>
            <a:noFill/>
            <a:ln w="9525">
              <a:noFill/>
              <a:miter lim="800000"/>
              <a:headEnd/>
              <a:tailEnd/>
            </a:ln>
          </p:spPr>
          <p:txBody>
            <a:bodyPr wrap="none">
              <a:spAutoFit/>
            </a:bodyPr>
            <a:lstStyle/>
            <a:p>
              <a:r>
                <a:rPr lang="fr-FR" sz="2800" dirty="0" smtClean="0"/>
                <a:t>Performance</a:t>
              </a:r>
              <a:endParaRPr lang="fr-FR" sz="2800" dirty="0"/>
            </a:p>
          </p:txBody>
        </p:sp>
        <p:sp>
          <p:nvSpPr>
            <p:cNvPr id="10" name="ZoneTexte 7"/>
            <p:cNvSpPr txBox="1">
              <a:spLocks noChangeArrowheads="1"/>
            </p:cNvSpPr>
            <p:nvPr/>
          </p:nvSpPr>
          <p:spPr bwMode="auto">
            <a:xfrm>
              <a:off x="5049456" y="6271156"/>
              <a:ext cx="1207638" cy="523220"/>
            </a:xfrm>
            <a:prstGeom prst="rect">
              <a:avLst/>
            </a:prstGeom>
            <a:noFill/>
            <a:ln w="9525">
              <a:noFill/>
              <a:miter lim="800000"/>
              <a:headEnd/>
              <a:tailEnd/>
            </a:ln>
          </p:spPr>
          <p:txBody>
            <a:bodyPr wrap="none">
              <a:spAutoFit/>
            </a:bodyPr>
            <a:lstStyle/>
            <a:p>
              <a:r>
                <a:rPr lang="fr-FR" sz="2800" dirty="0" smtClean="0"/>
                <a:t>Temps</a:t>
              </a:r>
              <a:endParaRPr lang="fr-FR" sz="2800" dirty="0"/>
            </a:p>
          </p:txBody>
        </p:sp>
      </p:grpSp>
      <p:cxnSp>
        <p:nvCxnSpPr>
          <p:cNvPr id="11" name="Connecteur droit 10"/>
          <p:cNvCxnSpPr/>
          <p:nvPr/>
        </p:nvCxnSpPr>
        <p:spPr bwMode="auto">
          <a:xfrm flipV="1">
            <a:off x="1568011" y="2348880"/>
            <a:ext cx="5668285" cy="3516311"/>
          </a:xfrm>
          <a:prstGeom prst="line">
            <a:avLst/>
          </a:prstGeom>
          <a:noFill/>
          <a:ln w="57150" cap="flat" cmpd="sng" algn="ctr">
            <a:solidFill>
              <a:schemeClr val="tx1"/>
            </a:solidFill>
            <a:prstDash val="sysDot"/>
            <a:round/>
            <a:headEnd type="none" w="med" len="med"/>
            <a:tailEnd type="stealth" w="lg" len="lg"/>
          </a:ln>
          <a:effectLst/>
        </p:spPr>
      </p:cxnSp>
      <p:cxnSp>
        <p:nvCxnSpPr>
          <p:cNvPr id="16" name="Connecteur droit 15"/>
          <p:cNvCxnSpPr/>
          <p:nvPr/>
        </p:nvCxnSpPr>
        <p:spPr bwMode="auto">
          <a:xfrm flipV="1">
            <a:off x="3566192" y="548680"/>
            <a:ext cx="3670104" cy="5112568"/>
          </a:xfrm>
          <a:prstGeom prst="line">
            <a:avLst/>
          </a:prstGeom>
          <a:noFill/>
          <a:ln w="57150" cap="flat" cmpd="sng" algn="ctr">
            <a:solidFill>
              <a:srgbClr val="FF9900"/>
            </a:solidFill>
            <a:prstDash val="sysDot"/>
            <a:round/>
            <a:headEnd type="oval" w="med" len="med"/>
            <a:tailEnd type="stealth" w="lg" len="lg"/>
          </a:ln>
          <a:effectLst/>
        </p:spPr>
      </p:cxnSp>
      <p:grpSp>
        <p:nvGrpSpPr>
          <p:cNvPr id="24" name="Groupe 23"/>
          <p:cNvGrpSpPr/>
          <p:nvPr/>
        </p:nvGrpSpPr>
        <p:grpSpPr>
          <a:xfrm>
            <a:off x="5564553" y="634866"/>
            <a:ext cx="3417287" cy="3047445"/>
            <a:chOff x="5564553" y="634866"/>
            <a:chExt cx="3417287" cy="3047445"/>
          </a:xfrm>
        </p:grpSpPr>
        <p:sp>
          <p:nvSpPr>
            <p:cNvPr id="22" name="ZoneTexte 21"/>
            <p:cNvSpPr txBox="1"/>
            <p:nvPr/>
          </p:nvSpPr>
          <p:spPr>
            <a:xfrm>
              <a:off x="6099512" y="2967062"/>
              <a:ext cx="2882328" cy="369332"/>
            </a:xfrm>
            <a:prstGeom prst="rect">
              <a:avLst/>
            </a:prstGeom>
            <a:noFill/>
          </p:spPr>
          <p:txBody>
            <a:bodyPr wrap="none" rtlCol="0">
              <a:spAutoFit/>
            </a:bodyPr>
            <a:lstStyle/>
            <a:p>
              <a:r>
                <a:rPr lang="en-US" dirty="0" smtClean="0"/>
                <a:t>Which new functionalities?</a:t>
              </a:r>
              <a:endParaRPr lang="en-US" dirty="0"/>
            </a:p>
          </p:txBody>
        </p:sp>
        <p:sp>
          <p:nvSpPr>
            <p:cNvPr id="23" name="Arc 22"/>
            <p:cNvSpPr/>
            <p:nvPr/>
          </p:nvSpPr>
          <p:spPr bwMode="auto">
            <a:xfrm rot="617793">
              <a:off x="5564553" y="1524047"/>
              <a:ext cx="2114543" cy="1627849"/>
            </a:xfrm>
            <a:prstGeom prst="arc">
              <a:avLst>
                <a:gd name="adj1" fmla="val 16193423"/>
                <a:gd name="adj2" fmla="val 713085"/>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19" name="Ellipse 18"/>
            <p:cNvSpPr/>
            <p:nvPr/>
          </p:nvSpPr>
          <p:spPr bwMode="auto">
            <a:xfrm rot="2052929">
              <a:off x="5873490" y="634866"/>
              <a:ext cx="476160" cy="3047445"/>
            </a:xfrm>
            <a:prstGeom prst="ellipse">
              <a:avLst/>
            </a:prstGeom>
            <a:ln w="762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grpSp>
        <p:nvGrpSpPr>
          <p:cNvPr id="27" name="Groupe 26"/>
          <p:cNvGrpSpPr/>
          <p:nvPr/>
        </p:nvGrpSpPr>
        <p:grpSpPr>
          <a:xfrm>
            <a:off x="2346048" y="2564904"/>
            <a:ext cx="2805140" cy="1727438"/>
            <a:chOff x="2284666" y="2636912"/>
            <a:chExt cx="2805140" cy="1727438"/>
          </a:xfrm>
        </p:grpSpPr>
        <p:sp>
          <p:nvSpPr>
            <p:cNvPr id="28" name="Ellipse 27"/>
            <p:cNvSpPr/>
            <p:nvPr/>
          </p:nvSpPr>
          <p:spPr bwMode="auto">
            <a:xfrm>
              <a:off x="4729806" y="3634892"/>
              <a:ext cx="360000" cy="360000"/>
            </a:xfrm>
            <a:prstGeom prst="ellipse">
              <a:avLst/>
            </a:prstGeom>
            <a:ln w="76200">
              <a:solidFill>
                <a:srgbClr val="FFC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29" name="ZoneTexte 28"/>
            <p:cNvSpPr txBox="1"/>
            <p:nvPr/>
          </p:nvSpPr>
          <p:spPr>
            <a:xfrm>
              <a:off x="2284666" y="2636912"/>
              <a:ext cx="1842619" cy="369332"/>
            </a:xfrm>
            <a:prstGeom prst="rect">
              <a:avLst/>
            </a:prstGeom>
            <a:noFill/>
          </p:spPr>
          <p:txBody>
            <a:bodyPr wrap="none" rtlCol="0">
              <a:spAutoFit/>
            </a:bodyPr>
            <a:lstStyle/>
            <a:p>
              <a:pPr algn="r"/>
              <a:r>
                <a:rPr lang="en-US" dirty="0" smtClean="0"/>
                <a:t>Forecast change</a:t>
              </a:r>
              <a:endParaRPr lang="en-US" dirty="0"/>
            </a:p>
          </p:txBody>
        </p:sp>
        <p:sp>
          <p:nvSpPr>
            <p:cNvPr id="30" name="Arc 29"/>
            <p:cNvSpPr/>
            <p:nvPr/>
          </p:nvSpPr>
          <p:spPr bwMode="auto">
            <a:xfrm rot="7448314" flipH="1">
              <a:off x="3436482" y="2820968"/>
              <a:ext cx="1458914" cy="1627849"/>
            </a:xfrm>
            <a:prstGeom prst="arc">
              <a:avLst>
                <a:gd name="adj1" fmla="val 17457187"/>
                <a:gd name="adj2" fmla="val 2373683"/>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grpSp>
      <p:grpSp>
        <p:nvGrpSpPr>
          <p:cNvPr id="26" name="Groupe 25"/>
          <p:cNvGrpSpPr/>
          <p:nvPr/>
        </p:nvGrpSpPr>
        <p:grpSpPr>
          <a:xfrm>
            <a:off x="3007955" y="3705500"/>
            <a:ext cx="3839918" cy="1776288"/>
            <a:chOff x="3007955" y="3705500"/>
            <a:chExt cx="3839918" cy="1776288"/>
          </a:xfrm>
        </p:grpSpPr>
        <p:sp>
          <p:nvSpPr>
            <p:cNvPr id="21" name="Arc 20"/>
            <p:cNvSpPr/>
            <p:nvPr/>
          </p:nvSpPr>
          <p:spPr bwMode="auto">
            <a:xfrm rot="19796820" flipH="1">
              <a:off x="4129505" y="3705500"/>
              <a:ext cx="1458914" cy="1627849"/>
            </a:xfrm>
            <a:prstGeom prst="arc">
              <a:avLst>
                <a:gd name="adj1" fmla="val 19977086"/>
                <a:gd name="adj2" fmla="val 4594762"/>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31" name="Ellipse 30"/>
            <p:cNvSpPr/>
            <p:nvPr/>
          </p:nvSpPr>
          <p:spPr bwMode="auto">
            <a:xfrm rot="3420000">
              <a:off x="3799955" y="3399714"/>
              <a:ext cx="396000" cy="1980000"/>
            </a:xfrm>
            <a:prstGeom prst="ellipse">
              <a:avLst/>
            </a:prstGeom>
            <a:ln w="76200">
              <a:solidFill>
                <a:srgbClr val="C00000"/>
              </a:solid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sp>
          <p:nvSpPr>
            <p:cNvPr id="33" name="ZoneTexte 32"/>
            <p:cNvSpPr txBox="1"/>
            <p:nvPr/>
          </p:nvSpPr>
          <p:spPr>
            <a:xfrm>
              <a:off x="5294434" y="5112456"/>
              <a:ext cx="1553439" cy="369332"/>
            </a:xfrm>
            <a:prstGeom prst="rect">
              <a:avLst/>
            </a:prstGeom>
            <a:noFill/>
          </p:spPr>
          <p:txBody>
            <a:bodyPr wrap="none" rtlCol="0">
              <a:spAutoFit/>
            </a:bodyPr>
            <a:lstStyle/>
            <a:p>
              <a:pPr algn="r"/>
              <a:r>
                <a:rPr lang="fr-FR" dirty="0" err="1" smtClean="0"/>
                <a:t>Current</a:t>
              </a:r>
              <a:r>
                <a:rPr lang="fr-FR" dirty="0" smtClean="0"/>
                <a:t> trend</a:t>
              </a:r>
              <a:endParaRPr lang="fr-FR" dirty="0"/>
            </a:p>
          </p:txBody>
        </p:sp>
      </p:grpSp>
      <p:sp>
        <p:nvSpPr>
          <p:cNvPr id="25" name="Rectangle 6"/>
          <p:cNvSpPr>
            <a:spLocks noChangeArrowheads="1"/>
          </p:cNvSpPr>
          <p:nvPr/>
        </p:nvSpPr>
        <p:spPr bwMode="auto">
          <a:xfrm>
            <a:off x="521910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Implications</a:t>
            </a:r>
            <a:endParaRPr lang="fr-FR" sz="900" dirty="0">
              <a:solidFill>
                <a:schemeClr val="accent3"/>
              </a:solidFill>
              <a:latin typeface="+mn-lt"/>
            </a:endParaRPr>
          </a:p>
        </p:txBody>
      </p:sp>
    </p:spTree>
    <p:extLst>
      <p:ext uri="{BB962C8B-B14F-4D97-AF65-F5344CB8AC3E}">
        <p14:creationId xmlns:p14="http://schemas.microsoft.com/office/powerpoint/2010/main" val="1516694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323528" y="1412776"/>
            <a:ext cx="8424936" cy="5445224"/>
          </a:xfrm>
          <a:prstGeom prst="rect">
            <a:avLst/>
          </a:prstGeom>
          <a:noFill/>
          <a:ln w="9525">
            <a:noFill/>
            <a:round/>
            <a:headEnd/>
            <a:tailEnd/>
          </a:ln>
        </p:spPr>
        <p:txBody>
          <a:bodyPr/>
          <a:lstStyle/>
          <a:p>
            <a:pPr lvl="0"/>
            <a:r>
              <a:rPr lang="en-US" sz="1600" dirty="0"/>
              <a:t>Comprehend the basic principles of network economics, including the sources of value in networks, and the definitions of physical and virtual networks. You will also learn to apply these concepts to strategy and managerial decision making</a:t>
            </a:r>
            <a:r>
              <a:rPr lang="en-US" sz="1600" dirty="0" smtClean="0"/>
              <a:t>.</a:t>
            </a:r>
          </a:p>
          <a:p>
            <a:pPr lvl="0"/>
            <a:endParaRPr lang="en-US" sz="1600" dirty="0"/>
          </a:p>
          <a:p>
            <a:pPr lvl="0"/>
            <a:r>
              <a:rPr lang="en-US" sz="1600" dirty="0"/>
              <a:t>Understand the concepts and vocabulary of network economics, including positive feedback, network externalities, and tippy markets. Be able to recognize when network effects occur and what makes a market tip, as well as what market will not tip toward a dominant </a:t>
            </a:r>
            <a:r>
              <a:rPr lang="en-US" sz="1600" dirty="0" smtClean="0"/>
              <a:t>player.</a:t>
            </a:r>
          </a:p>
          <a:p>
            <a:pPr lvl="0"/>
            <a:endParaRPr lang="en-US" sz="1600" dirty="0" smtClean="0"/>
          </a:p>
          <a:p>
            <a:pPr lvl="0"/>
            <a:r>
              <a:rPr lang="en-US" sz="1600" dirty="0" smtClean="0"/>
              <a:t>Comprehend </a:t>
            </a:r>
            <a:r>
              <a:rPr lang="en-US" sz="1600" dirty="0"/>
              <a:t>the basic principles of information economics and the role that information plays in the modern competitive environment. Understand the concepts and vocabulary of information economics, including the ability to define classic information goods and information-intensive </a:t>
            </a:r>
            <a:r>
              <a:rPr lang="en-US" sz="1600" dirty="0" smtClean="0"/>
              <a:t>goods.</a:t>
            </a:r>
          </a:p>
          <a:p>
            <a:pPr lvl="0"/>
            <a:endParaRPr lang="en-US" sz="1600" dirty="0" smtClean="0"/>
          </a:p>
          <a:p>
            <a:pPr lvl="0"/>
            <a:r>
              <a:rPr lang="en-US" sz="1600" dirty="0" smtClean="0"/>
              <a:t>Be </a:t>
            </a:r>
            <a:r>
              <a:rPr lang="en-US" sz="1600" dirty="0"/>
              <a:t>able to explain how the advent of pervasive networks has enabled information to break the constraints imposed by traditional information carriers. You will also be able to explain what the richness/reach trade-off is and its implications for modern organizations</a:t>
            </a:r>
            <a:r>
              <a:rPr lang="en-US" sz="1600" dirty="0" smtClean="0"/>
              <a:t>.</a:t>
            </a:r>
            <a:endParaRPr lang="en-US" sz="1600" dirty="0"/>
          </a:p>
        </p:txBody>
      </p:sp>
      <p:sp>
        <p:nvSpPr>
          <p:cNvPr id="5" name="Rectangle 7"/>
          <p:cNvSpPr>
            <a:spLocks noChangeArrowheads="1"/>
          </p:cNvSpPr>
          <p:nvPr/>
        </p:nvSpPr>
        <p:spPr bwMode="auto">
          <a:xfrm>
            <a:off x="0" y="-7045"/>
            <a:ext cx="9144000" cy="1033462"/>
          </a:xfrm>
          <a:prstGeom prst="rect">
            <a:avLst/>
          </a:prstGeom>
          <a:solidFill>
            <a:srgbClr val="E4E4E4"/>
          </a:solidFill>
          <a:ln w="9525">
            <a:noFill/>
            <a:miter lim="800000"/>
            <a:headEnd/>
            <a:tailEnd/>
          </a:ln>
          <a:effectLst/>
        </p:spPr>
        <p:txBody>
          <a:bodyPr wrap="none" anchor="ctr"/>
          <a:lstStyle/>
          <a:p>
            <a:pPr algn="ctr"/>
            <a:endParaRPr lang="fr-FR"/>
          </a:p>
        </p:txBody>
      </p:sp>
      <p:sp>
        <p:nvSpPr>
          <p:cNvPr id="35842" name="Text Box 2"/>
          <p:cNvSpPr txBox="1">
            <a:spLocks noChangeArrowheads="1"/>
          </p:cNvSpPr>
          <p:nvPr/>
        </p:nvSpPr>
        <p:spPr bwMode="auto">
          <a:xfrm>
            <a:off x="457200" y="-61814"/>
            <a:ext cx="8229600" cy="1143000"/>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dirty="0" err="1" smtClean="0">
                <a:solidFill>
                  <a:schemeClr val="tx2">
                    <a:lumMod val="50000"/>
                    <a:lumOff val="50000"/>
                  </a:schemeClr>
                </a:solidFill>
                <a:latin typeface="+mj-lt"/>
              </a:rPr>
              <a:t>What</a:t>
            </a:r>
            <a:r>
              <a:rPr lang="fr-FR" sz="3600" dirty="0" smtClean="0">
                <a:solidFill>
                  <a:schemeClr val="tx2">
                    <a:lumMod val="50000"/>
                    <a:lumOff val="50000"/>
                  </a:schemeClr>
                </a:solidFill>
                <a:latin typeface="+mj-lt"/>
              </a:rPr>
              <a:t> </a:t>
            </a:r>
            <a:r>
              <a:rPr lang="fr-FR" sz="3600" dirty="0" err="1" smtClean="0">
                <a:solidFill>
                  <a:schemeClr val="tx2">
                    <a:lumMod val="50000"/>
                    <a:lumOff val="50000"/>
                  </a:schemeClr>
                </a:solidFill>
                <a:latin typeface="+mj-lt"/>
              </a:rPr>
              <a:t>we</a:t>
            </a:r>
            <a:r>
              <a:rPr lang="fr-FR" sz="3600" dirty="0" smtClean="0">
                <a:solidFill>
                  <a:schemeClr val="tx2">
                    <a:lumMod val="50000"/>
                    <a:lumOff val="50000"/>
                  </a:schemeClr>
                </a:solidFill>
                <a:latin typeface="+mj-lt"/>
              </a:rPr>
              <a:t> </a:t>
            </a:r>
            <a:r>
              <a:rPr lang="fr-FR" sz="4400" b="1" dirty="0" err="1" smtClean="0">
                <a:solidFill>
                  <a:schemeClr val="tx2">
                    <a:lumMod val="50000"/>
                    <a:lumOff val="50000"/>
                  </a:schemeClr>
                </a:solidFill>
                <a:latin typeface="+mj-lt"/>
              </a:rPr>
              <a:t>learned</a:t>
            </a:r>
            <a:r>
              <a:rPr lang="fr-FR" sz="4400" dirty="0" smtClean="0">
                <a:solidFill>
                  <a:schemeClr val="tx2">
                    <a:lumMod val="50000"/>
                    <a:lumOff val="50000"/>
                  </a:schemeClr>
                </a:solidFill>
                <a:latin typeface="+mj-lt"/>
              </a:rPr>
              <a:t>!</a:t>
            </a:r>
            <a:endParaRPr lang="fr-FR" sz="4400" dirty="0">
              <a:solidFill>
                <a:schemeClr val="tx2">
                  <a:lumMod val="50000"/>
                  <a:lumOff val="50000"/>
                </a:schemeClr>
              </a:solidFill>
              <a:latin typeface="+mj-lt"/>
            </a:endParaRPr>
          </a:p>
        </p:txBody>
      </p:sp>
    </p:spTree>
    <p:extLst>
      <p:ext uri="{BB962C8B-B14F-4D97-AF65-F5344CB8AC3E}">
        <p14:creationId xmlns:p14="http://schemas.microsoft.com/office/powerpoint/2010/main" val="351473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Amazon vs </a:t>
            </a:r>
            <a:r>
              <a:rPr lang="fr-FR" sz="2800" dirty="0" err="1" smtClean="0"/>
              <a:t>Ebay</a:t>
            </a:r>
            <a:r>
              <a:rPr lang="fr-FR" sz="2800" dirty="0" smtClean="0"/>
              <a:t>! </a:t>
            </a:r>
            <a:r>
              <a:rPr lang="fr-FR" sz="2800" dirty="0" err="1" smtClean="0"/>
              <a:t>Well</a:t>
            </a:r>
            <a:r>
              <a:rPr lang="fr-FR" sz="2800" dirty="0" smtClean="0"/>
              <a:t>, </a:t>
            </a:r>
            <a:r>
              <a:rPr lang="fr-FR" sz="2800" dirty="0" err="1" smtClean="0"/>
              <a:t>that’s</a:t>
            </a:r>
            <a:r>
              <a:rPr lang="fr-FR" sz="2800" dirty="0" smtClean="0"/>
              <a:t> </a:t>
            </a:r>
            <a:r>
              <a:rPr lang="fr-FR" sz="2800" dirty="0" err="1" smtClean="0"/>
              <a:t>interesting</a:t>
            </a:r>
            <a:endParaRPr lang="fr-FR" sz="2800" dirty="0"/>
          </a:p>
        </p:txBody>
      </p:sp>
      <p:pic>
        <p:nvPicPr>
          <p:cNvPr id="1028" name="Picture 4" descr="http://blog.beudot07.net/wp-content/uploads/2014/03/Amazon-logo.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200" b="80400" l="4871" r="94073">
                        <a14:foregroundMark x1="16315" y1="34200" x2="16315" y2="34200"/>
                        <a14:foregroundMark x1="47300" y1="27800" x2="47300" y2="27800"/>
                        <a14:foregroundMark x1="55399" y1="32800" x2="55399" y2="32800"/>
                        <a14:foregroundMark x1="62383" y1="50400" x2="62383" y2="50400"/>
                        <a14:foregroundMark x1="63850" y1="32800" x2="63850" y2="32800"/>
                        <a14:foregroundMark x1="70892" y1="35400" x2="70892" y2="35400"/>
                        <a14:foregroundMark x1="78228" y1="34200" x2="78228" y2="34200"/>
                        <a14:foregroundMark x1="90023" y1="24000" x2="90023" y2="24000"/>
                        <a14:foregroundMark x1="27347" y1="68000" x2="32923" y2="70600"/>
                        <a14:foregroundMark x1="43192" y1="55600" x2="43192" y2="55600"/>
                        <a14:foregroundMark x1="42488" y1="34200" x2="42488" y2="34200"/>
                        <a14:foregroundMark x1="35857" y1="35400" x2="35857" y2="35400"/>
                        <a14:backgroundMark x1="26291" y1="56800" x2="37324" y2="59200"/>
                      </a14:backgroundRemoval>
                    </a14:imgEffect>
                  </a14:imgLayer>
                </a14:imgProps>
              </a:ext>
              <a:ext uri="{28A0092B-C50C-407E-A947-70E740481C1C}">
                <a14:useLocalDpi xmlns:a14="http://schemas.microsoft.com/office/drawing/2010/main"/>
              </a:ext>
            </a:extLst>
          </a:blip>
          <a:srcRect/>
          <a:stretch>
            <a:fillRect/>
          </a:stretch>
        </p:blipFill>
        <p:spPr bwMode="auto">
          <a:xfrm>
            <a:off x="-468560" y="1592225"/>
            <a:ext cx="6640931" cy="19474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2.wikia.nocookie.net/__cb20120919205119/streetfighter/images/d/dd/Fight%21.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37" b="99582" l="204" r="99593">
                        <a14:backgroundMark x1="54786" y1="20502" x2="45214" y2="24686"/>
                        <a14:backgroundMark x1="42159" y1="81590" x2="33605" y2="74059"/>
                        <a14:backgroundMark x1="20774" y1="89121" x2="21589" y2="74059"/>
                        <a14:backgroundMark x1="24440" y1="62343" x2="24440" y2="62343"/>
                        <a14:backgroundMark x1="25255" y1="42259" x2="25255" y2="37657"/>
                        <a14:backgroundMark x1="30550" y1="36820" x2="31772" y2="35565"/>
                        <a14:backgroundMark x1="41548" y1="30962" x2="43788" y2="27197"/>
                        <a14:backgroundMark x1="32790" y1="60251" x2="33401" y2="55230"/>
                        <a14:backgroundMark x1="46029" y1="46444" x2="43788" y2="47280"/>
                        <a14:backgroundMark x1="47658" y1="61925" x2="44196" y2="81172"/>
                        <a14:backgroundMark x1="53768" y1="39331" x2="54786" y2="34728"/>
                        <a14:backgroundMark x1="62729" y1="36402" x2="63747" y2="31799"/>
                        <a14:backgroundMark x1="71487" y1="32218" x2="71690" y2="29707"/>
                        <a14:backgroundMark x1="67821" y1="47699" x2="67617" y2="51464"/>
                        <a14:backgroundMark x1="63951" y1="61925" x2="64155" y2="63598"/>
                        <a14:backgroundMark x1="60285" y1="50209" x2="60285" y2="50209"/>
                        <a14:backgroundMark x1="35234" y1="46862" x2="34827" y2="48954"/>
                        <a14:backgroundMark x1="25866" y1="55230" x2="23422" y2="63180"/>
                        <a14:backgroundMark x1="37067" y1="33054" x2="37067" y2="33054"/>
                      </a14:backgroundRemoval>
                    </a14:imgEffect>
                  </a14:imgLayer>
                </a14:imgProps>
              </a:ext>
              <a:ext uri="{28A0092B-C50C-407E-A947-70E740481C1C}">
                <a14:useLocalDpi xmlns:a14="http://schemas.microsoft.com/office/drawing/2010/main"/>
              </a:ext>
            </a:extLst>
          </a:blip>
          <a:srcRect/>
          <a:stretch>
            <a:fillRect/>
          </a:stretch>
        </p:blipFill>
        <p:spPr bwMode="auto">
          <a:xfrm>
            <a:off x="2411760" y="3035657"/>
            <a:ext cx="4578598" cy="222868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fr/7/7c/Ebay_2012_%28logo%29.svg"/>
          <p:cNvSpPr>
            <a:spLocks noChangeAspect="1" noChangeArrowheads="1"/>
          </p:cNvSpPr>
          <p:nvPr/>
        </p:nvSpPr>
        <p:spPr bwMode="auto">
          <a:xfrm>
            <a:off x="155575" y="-1614488"/>
            <a:ext cx="8239125" cy="3371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http://upload.wikimedia.org/wikipedia/fr/7/7c/Ebay_2012_%28logo%29.svg"/>
          <p:cNvSpPr>
            <a:spLocks noChangeAspect="1" noChangeArrowheads="1"/>
          </p:cNvSpPr>
          <p:nvPr/>
        </p:nvSpPr>
        <p:spPr bwMode="auto">
          <a:xfrm>
            <a:off x="307975" y="-1462088"/>
            <a:ext cx="8239125" cy="3371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http://upload.wikimedia.org/wikipedia/commons/4/48/EBay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6564" y="4797152"/>
            <a:ext cx="3657436" cy="15954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1979712"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err="1" smtClean="0">
                <a:solidFill>
                  <a:schemeClr val="accent3"/>
                </a:solidFill>
              </a:rPr>
              <a:t>Changing</a:t>
            </a:r>
            <a:r>
              <a:rPr lang="fr-FR" sz="900" dirty="0" smtClean="0">
                <a:solidFill>
                  <a:schemeClr val="accent3"/>
                </a:solidFill>
              </a:rPr>
              <a:t> </a:t>
            </a:r>
            <a:br>
              <a:rPr lang="fr-FR" sz="900" dirty="0" smtClean="0">
                <a:solidFill>
                  <a:schemeClr val="accent3"/>
                </a:solidFill>
              </a:rPr>
            </a:br>
            <a:r>
              <a:rPr lang="fr-FR" sz="900" dirty="0" err="1" smtClean="0">
                <a:solidFill>
                  <a:schemeClr val="accent3"/>
                </a:solidFill>
              </a:rPr>
              <a:t>environment</a:t>
            </a:r>
            <a:endParaRPr lang="fr-FR" sz="900" dirty="0">
              <a:solidFill>
                <a:schemeClr val="accent3"/>
              </a:solidFill>
              <a:latin typeface="+mn-lt"/>
            </a:endParaRPr>
          </a:p>
        </p:txBody>
      </p:sp>
    </p:spTree>
    <p:extLst>
      <p:ext uri="{BB962C8B-B14F-4D97-AF65-F5344CB8AC3E}">
        <p14:creationId xmlns:p14="http://schemas.microsoft.com/office/powerpoint/2010/main" val="3836146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600186" y="1151334"/>
            <a:ext cx="7553325" cy="5734050"/>
          </a:xfrm>
          <a:prstGeom prst="rect">
            <a:avLst/>
          </a:prstGeom>
        </p:spPr>
      </p:pic>
      <p:sp>
        <p:nvSpPr>
          <p:cNvPr id="2" name="Titre 1"/>
          <p:cNvSpPr>
            <a:spLocks noGrp="1"/>
          </p:cNvSpPr>
          <p:nvPr>
            <p:ph type="title"/>
          </p:nvPr>
        </p:nvSpPr>
        <p:spPr/>
        <p:txBody>
          <a:bodyPr/>
          <a:lstStyle/>
          <a:p>
            <a:r>
              <a:rPr lang="fr-FR" sz="2800" dirty="0" smtClean="0"/>
              <a:t>Amazon vs </a:t>
            </a:r>
            <a:r>
              <a:rPr lang="fr-FR" sz="2800" dirty="0" err="1" smtClean="0"/>
              <a:t>Ebay</a:t>
            </a:r>
            <a:r>
              <a:rPr lang="fr-FR" sz="2800" dirty="0" smtClean="0"/>
              <a:t> !</a:t>
            </a:r>
            <a:endParaRPr lang="fr-FR" sz="2800"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03" y="1139091"/>
            <a:ext cx="2339752" cy="70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596390"/>
            <a:ext cx="4572000" cy="261610"/>
          </a:xfrm>
          <a:prstGeom prst="rect">
            <a:avLst/>
          </a:prstGeom>
        </p:spPr>
        <p:txBody>
          <a:bodyPr>
            <a:spAutoFit/>
          </a:bodyPr>
          <a:lstStyle/>
          <a:p>
            <a:r>
              <a:rPr lang="fr-FR" sz="1050" dirty="0">
                <a:hlinkClick r:id="rId5"/>
              </a:rPr>
              <a:t>http://</a:t>
            </a:r>
            <a:r>
              <a:rPr lang="fr-FR" sz="1050" dirty="0" smtClean="0">
                <a:hlinkClick r:id="rId5"/>
              </a:rPr>
              <a:t>finance.yahoo.com/q/is?s=AMZN+Income+Statement&amp;annual</a:t>
            </a:r>
            <a:r>
              <a:rPr lang="fr-FR" sz="1050" dirty="0" smtClean="0"/>
              <a:t> </a:t>
            </a:r>
            <a:endParaRPr lang="fr-FR" sz="1050" dirty="0"/>
          </a:p>
        </p:txBody>
      </p:sp>
      <p:sp>
        <p:nvSpPr>
          <p:cNvPr id="4" name="Rectangle 3"/>
          <p:cNvSpPr/>
          <p:nvPr/>
        </p:nvSpPr>
        <p:spPr>
          <a:xfrm>
            <a:off x="4603540" y="6596390"/>
            <a:ext cx="4572000" cy="261610"/>
          </a:xfrm>
          <a:prstGeom prst="rect">
            <a:avLst/>
          </a:prstGeom>
        </p:spPr>
        <p:txBody>
          <a:bodyPr>
            <a:spAutoFit/>
          </a:bodyPr>
          <a:lstStyle/>
          <a:p>
            <a:pPr algn="r"/>
            <a:r>
              <a:rPr lang="fr-FR" sz="1050" dirty="0">
                <a:hlinkClick r:id="rId6"/>
              </a:rPr>
              <a:t>http://</a:t>
            </a:r>
            <a:r>
              <a:rPr lang="fr-FR" sz="1050" dirty="0" smtClean="0">
                <a:hlinkClick r:id="rId6"/>
              </a:rPr>
              <a:t>finance.yahoo.com/q/is?s=EBAY+Income+Statement&amp;annual</a:t>
            </a:r>
            <a:r>
              <a:rPr lang="fr-FR" sz="1050" dirty="0" smtClean="0"/>
              <a:t> </a:t>
            </a:r>
            <a:endParaRPr lang="fr-FR" sz="1050" dirty="0"/>
          </a:p>
        </p:txBody>
      </p:sp>
      <p:sp>
        <p:nvSpPr>
          <p:cNvPr id="10" name="Rectangle 6"/>
          <p:cNvSpPr>
            <a:spLocks noChangeArrowheads="1"/>
          </p:cNvSpPr>
          <p:nvPr/>
        </p:nvSpPr>
        <p:spPr bwMode="auto">
          <a:xfrm>
            <a:off x="1979712"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err="1" smtClean="0">
                <a:solidFill>
                  <a:schemeClr val="accent3"/>
                </a:solidFill>
              </a:rPr>
              <a:t>Changing</a:t>
            </a:r>
            <a:r>
              <a:rPr lang="fr-FR" sz="900" dirty="0" smtClean="0">
                <a:solidFill>
                  <a:schemeClr val="accent3"/>
                </a:solidFill>
              </a:rPr>
              <a:t> </a:t>
            </a:r>
            <a:br>
              <a:rPr lang="fr-FR" sz="900" dirty="0" smtClean="0">
                <a:solidFill>
                  <a:schemeClr val="accent3"/>
                </a:solidFill>
              </a:rPr>
            </a:br>
            <a:r>
              <a:rPr lang="fr-FR" sz="900" dirty="0" err="1" smtClean="0">
                <a:solidFill>
                  <a:schemeClr val="accent3"/>
                </a:solidFill>
              </a:rPr>
              <a:t>environment</a:t>
            </a:r>
            <a:endParaRPr lang="fr-FR" sz="900" dirty="0">
              <a:solidFill>
                <a:schemeClr val="accent3"/>
              </a:solidFill>
              <a:latin typeface="+mn-lt"/>
            </a:endParaRPr>
          </a:p>
        </p:txBody>
      </p:sp>
    </p:spTree>
    <p:extLst>
      <p:ext uri="{BB962C8B-B14F-4D97-AF65-F5344CB8AC3E}">
        <p14:creationId xmlns:p14="http://schemas.microsoft.com/office/powerpoint/2010/main" val="3345567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451229" y="1046456"/>
            <a:ext cx="7686675" cy="6543675"/>
          </a:xfrm>
          <a:prstGeom prst="rect">
            <a:avLst/>
          </a:prstGeom>
        </p:spPr>
      </p:pic>
      <p:sp>
        <p:nvSpPr>
          <p:cNvPr id="2" name="Titre 1"/>
          <p:cNvSpPr>
            <a:spLocks noGrp="1"/>
          </p:cNvSpPr>
          <p:nvPr>
            <p:ph type="title"/>
          </p:nvPr>
        </p:nvSpPr>
        <p:spPr/>
        <p:txBody>
          <a:bodyPr/>
          <a:lstStyle/>
          <a:p>
            <a:r>
              <a:rPr lang="fr-FR" sz="2800" dirty="0" smtClean="0"/>
              <a:t>Amazon vs </a:t>
            </a:r>
            <a:r>
              <a:rPr lang="fr-FR" sz="2800" dirty="0" err="1" smtClean="0"/>
              <a:t>Ebay</a:t>
            </a:r>
            <a:r>
              <a:rPr lang="fr-FR" sz="2800" dirty="0" smtClean="0"/>
              <a:t> !</a:t>
            </a:r>
            <a:endParaRPr lang="fr-FR" sz="2800"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4875"/>
            <a:ext cx="2195736" cy="105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596390"/>
            <a:ext cx="4572000" cy="261610"/>
          </a:xfrm>
          <a:prstGeom prst="rect">
            <a:avLst/>
          </a:prstGeom>
        </p:spPr>
        <p:txBody>
          <a:bodyPr>
            <a:spAutoFit/>
          </a:bodyPr>
          <a:lstStyle/>
          <a:p>
            <a:r>
              <a:rPr lang="fr-FR" sz="1050" dirty="0">
                <a:hlinkClick r:id="rId5"/>
              </a:rPr>
              <a:t>http://</a:t>
            </a:r>
            <a:r>
              <a:rPr lang="fr-FR" sz="1050" dirty="0" smtClean="0">
                <a:hlinkClick r:id="rId5"/>
              </a:rPr>
              <a:t>finance.yahoo.com/q/is?s=AMZN+Income+Statement&amp;annual</a:t>
            </a:r>
            <a:r>
              <a:rPr lang="fr-FR" sz="1050" dirty="0" smtClean="0"/>
              <a:t> </a:t>
            </a:r>
            <a:endParaRPr lang="fr-FR" sz="1050" dirty="0"/>
          </a:p>
        </p:txBody>
      </p:sp>
      <p:sp>
        <p:nvSpPr>
          <p:cNvPr id="4" name="Rectangle 3"/>
          <p:cNvSpPr/>
          <p:nvPr/>
        </p:nvSpPr>
        <p:spPr>
          <a:xfrm>
            <a:off x="4603540" y="6596390"/>
            <a:ext cx="4572000" cy="261610"/>
          </a:xfrm>
          <a:prstGeom prst="rect">
            <a:avLst/>
          </a:prstGeom>
        </p:spPr>
        <p:txBody>
          <a:bodyPr>
            <a:spAutoFit/>
          </a:bodyPr>
          <a:lstStyle/>
          <a:p>
            <a:pPr algn="r"/>
            <a:r>
              <a:rPr lang="fr-FR" sz="1050" dirty="0">
                <a:hlinkClick r:id="rId6"/>
              </a:rPr>
              <a:t>http://</a:t>
            </a:r>
            <a:r>
              <a:rPr lang="fr-FR" sz="1050" dirty="0" smtClean="0">
                <a:hlinkClick r:id="rId6"/>
              </a:rPr>
              <a:t>finance.yahoo.com/q/is?s=EBAY+Income+Statement&amp;annual</a:t>
            </a:r>
            <a:r>
              <a:rPr lang="fr-FR" sz="1050" dirty="0" smtClean="0"/>
              <a:t> </a:t>
            </a:r>
            <a:endParaRPr lang="fr-FR" sz="1050" dirty="0"/>
          </a:p>
        </p:txBody>
      </p:sp>
      <p:sp>
        <p:nvSpPr>
          <p:cNvPr id="9" name="Rectangle 6"/>
          <p:cNvSpPr>
            <a:spLocks noChangeArrowheads="1"/>
          </p:cNvSpPr>
          <p:nvPr/>
        </p:nvSpPr>
        <p:spPr bwMode="auto">
          <a:xfrm>
            <a:off x="1979712"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err="1" smtClean="0">
                <a:solidFill>
                  <a:schemeClr val="accent3"/>
                </a:solidFill>
              </a:rPr>
              <a:t>Changing</a:t>
            </a:r>
            <a:r>
              <a:rPr lang="fr-FR" sz="900" dirty="0" smtClean="0">
                <a:solidFill>
                  <a:schemeClr val="accent3"/>
                </a:solidFill>
              </a:rPr>
              <a:t> </a:t>
            </a:r>
            <a:br>
              <a:rPr lang="fr-FR" sz="900" dirty="0" smtClean="0">
                <a:solidFill>
                  <a:schemeClr val="accent3"/>
                </a:solidFill>
              </a:rPr>
            </a:br>
            <a:r>
              <a:rPr lang="fr-FR" sz="900" dirty="0" err="1" smtClean="0">
                <a:solidFill>
                  <a:schemeClr val="accent3"/>
                </a:solidFill>
              </a:rPr>
              <a:t>environment</a:t>
            </a:r>
            <a:endParaRPr lang="fr-FR" sz="900" dirty="0">
              <a:solidFill>
                <a:schemeClr val="accent3"/>
              </a:solidFill>
              <a:latin typeface="+mn-lt"/>
            </a:endParaRPr>
          </a:p>
        </p:txBody>
      </p:sp>
    </p:spTree>
    <p:extLst>
      <p:ext uri="{BB962C8B-B14F-4D97-AF65-F5344CB8AC3E}">
        <p14:creationId xmlns:p14="http://schemas.microsoft.com/office/powerpoint/2010/main" val="535588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cstate="print"/>
          <a:srcRect/>
          <a:stretch>
            <a:fillRect/>
          </a:stretch>
        </p:blipFill>
        <p:spPr bwMode="auto">
          <a:xfrm>
            <a:off x="0" y="1052736"/>
            <a:ext cx="9144000" cy="6334125"/>
          </a:xfrm>
          <a:prstGeom prst="rect">
            <a:avLst/>
          </a:prstGeom>
          <a:noFill/>
          <a:ln w="9525">
            <a:noFill/>
            <a:miter lim="800000"/>
            <a:headEnd/>
            <a:tailEnd/>
          </a:ln>
        </p:spPr>
      </p:pic>
      <p:sp>
        <p:nvSpPr>
          <p:cNvPr id="4" name="Titre 1"/>
          <p:cNvSpPr txBox="1">
            <a:spLocks/>
          </p:cNvSpPr>
          <p:nvPr/>
        </p:nvSpPr>
        <p:spPr>
          <a:xfrm>
            <a:off x="0" y="627440"/>
            <a:ext cx="8959850" cy="677292"/>
          </a:xfrm>
          <a:prstGeom prst="rect">
            <a:avLst/>
          </a:prstGeom>
        </p:spPr>
        <p:txBody>
          <a:bodyPr/>
          <a:lstStyle>
            <a:lvl1pPr algn="l" rtl="0" eaLnBrk="1" fontAlgn="base" hangingPunct="1">
              <a:lnSpc>
                <a:spcPct val="85000"/>
              </a:lnSpc>
              <a:spcBef>
                <a:spcPct val="0"/>
              </a:spcBef>
              <a:spcAft>
                <a:spcPct val="0"/>
              </a:spcAft>
              <a:defRPr sz="32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a:lstStyle>
          <a:p>
            <a:r>
              <a:rPr lang="fr-FR" sz="2800" dirty="0" smtClean="0"/>
              <a:t>Once </a:t>
            </a:r>
            <a:r>
              <a:rPr lang="fr-FR" sz="2800" dirty="0" err="1" smtClean="0"/>
              <a:t>upon</a:t>
            </a:r>
            <a:r>
              <a:rPr lang="fr-FR" sz="2800" dirty="0" smtClean="0"/>
              <a:t> a time..</a:t>
            </a:r>
            <a:endParaRPr lang="fr-FR" sz="2800" dirty="0"/>
          </a:p>
        </p:txBody>
      </p:sp>
      <p:sp>
        <p:nvSpPr>
          <p:cNvPr id="6" name="Rectangle 6"/>
          <p:cNvSpPr>
            <a:spLocks noChangeArrowheads="1"/>
          </p:cNvSpPr>
          <p:nvPr/>
        </p:nvSpPr>
        <p:spPr bwMode="auto">
          <a:xfrm>
            <a:off x="1979712"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err="1" smtClean="0">
                <a:solidFill>
                  <a:schemeClr val="accent3"/>
                </a:solidFill>
              </a:rPr>
              <a:t>Changing</a:t>
            </a:r>
            <a:r>
              <a:rPr lang="fr-FR" sz="900" dirty="0" smtClean="0">
                <a:solidFill>
                  <a:schemeClr val="accent3"/>
                </a:solidFill>
              </a:rPr>
              <a:t> </a:t>
            </a:r>
            <a:br>
              <a:rPr lang="fr-FR" sz="900" dirty="0" smtClean="0">
                <a:solidFill>
                  <a:schemeClr val="accent3"/>
                </a:solidFill>
              </a:rPr>
            </a:br>
            <a:r>
              <a:rPr lang="fr-FR" sz="900" dirty="0" err="1" smtClean="0">
                <a:solidFill>
                  <a:schemeClr val="accent3"/>
                </a:solidFill>
              </a:rPr>
              <a:t>environment</a:t>
            </a:r>
            <a:endParaRPr lang="fr-FR" sz="900" dirty="0">
              <a:solidFill>
                <a:schemeClr val="accent3"/>
              </a:solidFill>
              <a:latin typeface="+mn-lt"/>
            </a:endParaRPr>
          </a:p>
        </p:txBody>
      </p:sp>
    </p:spTree>
    <p:extLst>
      <p:ext uri="{BB962C8B-B14F-4D97-AF65-F5344CB8AC3E}">
        <p14:creationId xmlns:p14="http://schemas.microsoft.com/office/powerpoint/2010/main" val="1142367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0" b="100000" l="9961" r="91211">
                        <a14:foregroundMark x1="65918" y1="91168" x2="71094" y2="91168"/>
                        <a14:foregroundMark x1="77539" y1="82335" x2="75684" y2="86677"/>
                      </a14:backgroundRemoval>
                    </a14:imgEffect>
                  </a14:imgLayer>
                </a14:imgProps>
              </a:ext>
              <a:ext uri="{28A0092B-C50C-407E-A947-70E740481C1C}">
                <a14:useLocalDpi xmlns:a14="http://schemas.microsoft.com/office/drawing/2010/main" val="0"/>
              </a:ext>
            </a:extLst>
          </a:blip>
          <a:srcRect/>
          <a:stretch>
            <a:fillRect/>
          </a:stretch>
        </p:blipFill>
        <p:spPr bwMode="auto">
          <a:xfrm>
            <a:off x="-2527904" y="1844824"/>
            <a:ext cx="7837232" cy="511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tangle 2"/>
          <p:cNvSpPr>
            <a:spLocks noGrp="1" noChangeArrowheads="1"/>
          </p:cNvSpPr>
          <p:nvPr>
            <p:ph type="title"/>
          </p:nvPr>
        </p:nvSpPr>
        <p:spPr/>
        <p:txBody>
          <a:bodyPr/>
          <a:lstStyle/>
          <a:p>
            <a:pPr eaLnBrk="1" hangingPunct="1"/>
            <a:r>
              <a:rPr lang="it-IT" dirty="0" smtClean="0"/>
              <a:t>Know the Power !</a:t>
            </a:r>
          </a:p>
        </p:txBody>
      </p:sp>
      <p:sp>
        <p:nvSpPr>
          <p:cNvPr id="21508" name="Text Box 4"/>
          <p:cNvSpPr txBox="1">
            <a:spLocks noChangeArrowheads="1"/>
          </p:cNvSpPr>
          <p:nvPr/>
        </p:nvSpPr>
        <p:spPr bwMode="auto">
          <a:xfrm>
            <a:off x="3779912" y="6457890"/>
            <a:ext cx="3886200" cy="400110"/>
          </a:xfrm>
          <a:prstGeom prst="rect">
            <a:avLst/>
          </a:prstGeom>
          <a:noFill/>
          <a:ln w="9525">
            <a:noFill/>
            <a:miter lim="800000"/>
            <a:headEnd/>
            <a:tailEnd/>
          </a:ln>
        </p:spPr>
        <p:txBody>
          <a:bodyPr>
            <a:spAutoFit/>
          </a:bodyPr>
          <a:lstStyle/>
          <a:p>
            <a:pPr>
              <a:spcBef>
                <a:spcPct val="50000"/>
              </a:spcBef>
            </a:pPr>
            <a:r>
              <a:rPr lang="it-IT" sz="2000" dirty="0"/>
              <a:t>Scott </a:t>
            </a:r>
            <a:r>
              <a:rPr lang="it-IT" sz="2000" dirty="0" smtClean="0"/>
              <a:t>Cook</a:t>
            </a:r>
            <a:endParaRPr lang="it-IT" sz="2000" dirty="0"/>
          </a:p>
        </p:txBody>
      </p:sp>
      <p:grpSp>
        <p:nvGrpSpPr>
          <p:cNvPr id="3" name="Groupe 2"/>
          <p:cNvGrpSpPr/>
          <p:nvPr/>
        </p:nvGrpSpPr>
        <p:grpSpPr>
          <a:xfrm>
            <a:off x="2681095" y="1610767"/>
            <a:ext cx="6264696" cy="3662541"/>
            <a:chOff x="2267744" y="2142723"/>
            <a:chExt cx="6264696" cy="3662541"/>
          </a:xfrm>
        </p:grpSpPr>
        <p:sp>
          <p:nvSpPr>
            <p:cNvPr id="2" name="Rectangle 1"/>
            <p:cNvSpPr/>
            <p:nvPr/>
          </p:nvSpPr>
          <p:spPr>
            <a:xfrm>
              <a:off x="2566027" y="2142723"/>
              <a:ext cx="5966413" cy="3662541"/>
            </a:xfrm>
            <a:prstGeom prst="rect">
              <a:avLst/>
            </a:prstGeom>
          </p:spPr>
          <p:txBody>
            <a:bodyPr wrap="square">
              <a:spAutoFit/>
            </a:bodyPr>
            <a:lstStyle/>
            <a:p>
              <a:pPr>
                <a:tabLst>
                  <a:tab pos="531813" algn="l"/>
                </a:tabLst>
              </a:pPr>
              <a:r>
                <a:rPr lang="en-US" sz="2400" dirty="0" smtClean="0">
                  <a:latin typeface="Bookman Old Style" pitchFamily="18" charset="0"/>
                </a:rPr>
                <a:t>	I </a:t>
              </a:r>
              <a:r>
                <a:rPr lang="en-US" sz="2400" dirty="0">
                  <a:latin typeface="Bookman Old Style" pitchFamily="18" charset="0"/>
                </a:rPr>
                <a:t>also think that a fundamental </a:t>
              </a:r>
              <a:r>
                <a:rPr lang="en-US" sz="2400" dirty="0" smtClean="0">
                  <a:latin typeface="Bookman Old Style" pitchFamily="18" charset="0"/>
                </a:rPr>
                <a:t>  	understanding </a:t>
              </a:r>
              <a:r>
                <a:rPr lang="en-US" sz="2400" dirty="0">
                  <a:latin typeface="Bookman Old Style" pitchFamily="18" charset="0"/>
                </a:rPr>
                <a:t>of network effects is </a:t>
              </a:r>
              <a:r>
                <a:rPr lang="en-US" sz="2400" dirty="0" smtClean="0">
                  <a:latin typeface="Bookman Old Style" pitchFamily="18" charset="0"/>
                </a:rPr>
                <a:t>	very </a:t>
              </a:r>
              <a:r>
                <a:rPr lang="en-US" sz="2400" dirty="0">
                  <a:latin typeface="Bookman Old Style" pitchFamily="18" charset="0"/>
                </a:rPr>
                <a:t>important. ... Network effects are a fundamental characteristic of certain technology businesses. </a:t>
              </a:r>
            </a:p>
            <a:p>
              <a:r>
                <a:rPr lang="en-US" sz="2400" dirty="0">
                  <a:latin typeface="Bookman Old Style" pitchFamily="18" charset="0"/>
                </a:rPr>
                <a:t>When </a:t>
              </a:r>
              <a:r>
                <a:rPr lang="en-US" sz="2400" b="1" dirty="0">
                  <a:latin typeface="Bookman Old Style" pitchFamily="18" charset="0"/>
                </a:rPr>
                <a:t>network effects </a:t>
              </a:r>
              <a:r>
                <a:rPr lang="en-US" sz="2400" dirty="0">
                  <a:latin typeface="Bookman Old Style" pitchFamily="18" charset="0"/>
                </a:rPr>
                <a:t>are possible, </a:t>
              </a:r>
              <a:r>
                <a:rPr lang="en-US" sz="2400" b="1" dirty="0">
                  <a:latin typeface="Bookman Old Style" pitchFamily="18" charset="0"/>
                </a:rPr>
                <a:t>it is the most important thing in the world</a:t>
              </a:r>
              <a:r>
                <a:rPr lang="en-US" sz="2400" dirty="0">
                  <a:latin typeface="Bookman Old Style" pitchFamily="18" charset="0"/>
                </a:rPr>
                <a:t> to follow, to understand, and to make happen. </a:t>
              </a:r>
            </a:p>
            <a:p>
              <a:pPr algn="ctr"/>
              <a:endParaRPr lang="it-IT" sz="1600" dirty="0">
                <a:latin typeface="Bookman Old Style" pitchFamily="18" charset="0"/>
              </a:endParaRPr>
            </a:p>
          </p:txBody>
        </p:sp>
        <p:pic>
          <p:nvPicPr>
            <p:cNvPr id="8"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2267744" y="2302965"/>
              <a:ext cx="843593" cy="92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flipH="1" flipV="1">
              <a:off x="4833163" y="5120168"/>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6"/>
          <p:cNvSpPr>
            <a:spLocks noChangeArrowheads="1"/>
          </p:cNvSpPr>
          <p:nvPr/>
        </p:nvSpPr>
        <p:spPr bwMode="auto">
          <a:xfrm>
            <a:off x="3058865" y="-27384"/>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900" dirty="0" smtClean="0">
                <a:solidFill>
                  <a:schemeClr val="accent3"/>
                </a:solidFill>
              </a:rPr>
              <a:t>Network</a:t>
            </a:r>
            <a:br>
              <a:rPr lang="fr-FR" sz="900" dirty="0" smtClean="0">
                <a:solidFill>
                  <a:schemeClr val="accent3"/>
                </a:solidFill>
              </a:rPr>
            </a:br>
            <a:r>
              <a:rPr lang="fr-FR" sz="900" dirty="0" err="1" smtClean="0">
                <a:solidFill>
                  <a:schemeClr val="accent3"/>
                </a:solidFill>
              </a:rPr>
              <a:t>Effects</a:t>
            </a:r>
            <a:endParaRPr lang="fr-FR" sz="900" dirty="0">
              <a:solidFill>
                <a:schemeClr val="accent3"/>
              </a:solidFill>
              <a:latin typeface="+mn-lt"/>
            </a:endParaRPr>
          </a:p>
        </p:txBody>
      </p:sp>
    </p:spTree>
    <p:extLst>
      <p:ext uri="{BB962C8B-B14F-4D97-AF65-F5344CB8AC3E}">
        <p14:creationId xmlns:p14="http://schemas.microsoft.com/office/powerpoint/2010/main" val="3728777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S4Managers">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76200">
          <a:solidFill>
            <a:srgbClr val="FFC000"/>
          </a:solidFill>
          <a:headEnd type="stealth" w="med" len="med"/>
          <a:tailEnd type="none" w="med" len="med"/>
        </a:ln>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Tahoma" pitchFamily="34" charset="0"/>
          </a:defRPr>
        </a:defPPr>
      </a:lstStyle>
      <a:style>
        <a:lnRef idx="3">
          <a:schemeClr val="accent2"/>
        </a:lnRef>
        <a:fillRef idx="0">
          <a:schemeClr val="accent2"/>
        </a:fillRef>
        <a:effectRef idx="2">
          <a:schemeClr val="accent2"/>
        </a:effectRef>
        <a:fontRef idx="minor">
          <a:schemeClr val="tx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IS4Managers</Template>
  <TotalTime>9683</TotalTime>
  <Words>2275</Words>
  <Application>Microsoft Macintosh PowerPoint</Application>
  <PresentationFormat>On-screen Show (4:3)</PresentationFormat>
  <Paragraphs>326</Paragraphs>
  <Slides>43</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Bookman Old Style</vt:lpstr>
      <vt:lpstr>Lucida Sans Unicode</vt:lpstr>
      <vt:lpstr>Stencil</vt:lpstr>
      <vt:lpstr>Symbol</vt:lpstr>
      <vt:lpstr>Tahoma</vt:lpstr>
      <vt:lpstr>Times New Roman</vt:lpstr>
      <vt:lpstr>Trebuchet MS</vt:lpstr>
      <vt:lpstr>Verdana</vt:lpstr>
      <vt:lpstr>Arial</vt:lpstr>
      <vt:lpstr>IS4Managers</vt:lpstr>
      <vt:lpstr>PowerPoint Presentation</vt:lpstr>
      <vt:lpstr>PowerPoint Presentation</vt:lpstr>
      <vt:lpstr>A « textbook » for better learning</vt:lpstr>
      <vt:lpstr>Technology Adoption</vt:lpstr>
      <vt:lpstr>Amazon vs Ebay! Well, that’s interesting</vt:lpstr>
      <vt:lpstr>Amazon vs Ebay !</vt:lpstr>
      <vt:lpstr>Amazon vs Ebay !</vt:lpstr>
      <vt:lpstr>PowerPoint Presentation</vt:lpstr>
      <vt:lpstr>Know the Power !</vt:lpstr>
      <vt:lpstr>Value in the netwok</vt:lpstr>
      <vt:lpstr>Stronger gets stronger: the positive feedback</vt:lpstr>
      <vt:lpstr>Tipping Point vs.. Tippy Market</vt:lpstr>
      <vt:lpstr>Stronger gets stronger: the positive feedback</vt:lpstr>
      <vt:lpstr>Negative Feedback</vt:lpstr>
      <vt:lpstr>Network Effect</vt:lpstr>
      <vt:lpstr>Do all markets tip?</vt:lpstr>
      <vt:lpstr>Do all markets tip?</vt:lpstr>
      <vt:lpstr>Do all markets tip?</vt:lpstr>
      <vt:lpstr>PowerPoint Presentation</vt:lpstr>
      <vt:lpstr>Types of Networks</vt:lpstr>
      <vt:lpstr>Recognizing Tippy Markets </vt:lpstr>
      <vt:lpstr>Know the Power !</vt:lpstr>
      <vt:lpstr>Two sided networks</vt:lpstr>
      <vt:lpstr>Two sided networks</vt:lpstr>
      <vt:lpstr>Implications of Network Economics </vt:lpstr>
      <vt:lpstr>The Economics of Information</vt:lpstr>
      <vt:lpstr>Data and Information</vt:lpstr>
      <vt:lpstr>Classic Information Goods</vt:lpstr>
      <vt:lpstr>Economic Characteristics</vt:lpstr>
      <vt:lpstr>Implications of Information Goods</vt:lpstr>
      <vt:lpstr>Information –Intensive Goods</vt:lpstr>
      <vt:lpstr>Information in Networks</vt:lpstr>
      <vt:lpstr>The Richness and Reach Trade-Off</vt:lpstr>
      <vt:lpstr>The Richness and Reach Trade-Off</vt:lpstr>
      <vt:lpstr>Car Configurator</vt:lpstr>
      <vt:lpstr>Booking.com</vt:lpstr>
      <vt:lpstr>Implications</vt:lpstr>
      <vt:lpstr>Obstacles</vt:lpstr>
      <vt:lpstr>Retaliations</vt:lpstr>
      <vt:lpstr>Sustaining tech., the “S curve”</vt:lpstr>
      <vt:lpstr>Disruptive tech., a bug in the Matrix</vt:lpstr>
      <vt:lpstr>Implications : prediction, anticipation, curiosity</vt:lpstr>
      <vt:lpstr>PowerPoint Presentation</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Dalz</dc:creator>
  <cp:lastModifiedBy>Federico Pigni</cp:lastModifiedBy>
  <cp:revision>235</cp:revision>
  <cp:lastPrinted>2006-08-08T17:50:33Z</cp:lastPrinted>
  <dcterms:created xsi:type="dcterms:W3CDTF">2012-03-22T17:01:56Z</dcterms:created>
  <dcterms:modified xsi:type="dcterms:W3CDTF">2016-05-06T05:39:01Z</dcterms:modified>
</cp:coreProperties>
</file>