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gif" ContentType="image/gif"/>
  <Default Extension="wdp" ContentType="image/vnd.ms-phot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63"/>
  </p:notesMasterIdLst>
  <p:sldIdLst>
    <p:sldId id="350" r:id="rId2"/>
    <p:sldId id="352" r:id="rId3"/>
    <p:sldId id="351" r:id="rId4"/>
    <p:sldId id="296" r:id="rId5"/>
    <p:sldId id="317" r:id="rId6"/>
    <p:sldId id="297" r:id="rId7"/>
    <p:sldId id="318" r:id="rId8"/>
    <p:sldId id="319" r:id="rId9"/>
    <p:sldId id="320" r:id="rId10"/>
    <p:sldId id="321" r:id="rId11"/>
    <p:sldId id="299" r:id="rId12"/>
    <p:sldId id="327" r:id="rId13"/>
    <p:sldId id="298" r:id="rId14"/>
    <p:sldId id="323" r:id="rId15"/>
    <p:sldId id="324" r:id="rId16"/>
    <p:sldId id="302" r:id="rId17"/>
    <p:sldId id="303" r:id="rId18"/>
    <p:sldId id="305" r:id="rId19"/>
    <p:sldId id="306" r:id="rId20"/>
    <p:sldId id="307" r:id="rId21"/>
    <p:sldId id="308" r:id="rId22"/>
    <p:sldId id="310" r:id="rId23"/>
    <p:sldId id="311" r:id="rId24"/>
    <p:sldId id="312" r:id="rId25"/>
    <p:sldId id="309" r:id="rId26"/>
    <p:sldId id="329" r:id="rId27"/>
    <p:sldId id="330" r:id="rId28"/>
    <p:sldId id="332" r:id="rId29"/>
    <p:sldId id="333" r:id="rId30"/>
    <p:sldId id="356" r:id="rId31"/>
    <p:sldId id="355" r:id="rId32"/>
    <p:sldId id="334" r:id="rId33"/>
    <p:sldId id="339" r:id="rId34"/>
    <p:sldId id="335" r:id="rId35"/>
    <p:sldId id="337" r:id="rId36"/>
    <p:sldId id="314" r:id="rId37"/>
    <p:sldId id="338" r:id="rId38"/>
    <p:sldId id="340" r:id="rId39"/>
    <p:sldId id="357" r:id="rId40"/>
    <p:sldId id="358" r:id="rId41"/>
    <p:sldId id="362" r:id="rId42"/>
    <p:sldId id="361" r:id="rId43"/>
    <p:sldId id="359" r:id="rId44"/>
    <p:sldId id="360" r:id="rId45"/>
    <p:sldId id="363" r:id="rId46"/>
    <p:sldId id="341" r:id="rId47"/>
    <p:sldId id="342" r:id="rId48"/>
    <p:sldId id="343" r:id="rId49"/>
    <p:sldId id="344" r:id="rId50"/>
    <p:sldId id="364" r:id="rId51"/>
    <p:sldId id="354" r:id="rId52"/>
    <p:sldId id="365" r:id="rId53"/>
    <p:sldId id="353" r:id="rId54"/>
    <p:sldId id="366" r:id="rId55"/>
    <p:sldId id="367" r:id="rId56"/>
    <p:sldId id="369" r:id="rId57"/>
    <p:sldId id="368" r:id="rId58"/>
    <p:sldId id="370" r:id="rId59"/>
    <p:sldId id="371" r:id="rId60"/>
    <p:sldId id="326" r:id="rId61"/>
    <p:sldId id="346" r:id="rId6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2509"/>
    <a:srgbClr val="6E7B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721"/>
  </p:normalViewPr>
  <p:slideViewPr>
    <p:cSldViewPr>
      <p:cViewPr>
        <p:scale>
          <a:sx n="100" d="100"/>
          <a:sy n="100" d="100"/>
        </p:scale>
        <p:origin x="1424" y="3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7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20719D1-F27D-42E5-BBC4-C55DB7CE3B73}" type="slidenum">
              <a:rPr lang="en-US"/>
              <a:pPr/>
              <a:t>‹#›</a:t>
            </a:fld>
            <a:endParaRPr lang="en-US" dirty="0"/>
          </a:p>
        </p:txBody>
      </p:sp>
    </p:spTree>
    <p:extLst>
      <p:ext uri="{BB962C8B-B14F-4D97-AF65-F5344CB8AC3E}">
        <p14:creationId xmlns:p14="http://schemas.microsoft.com/office/powerpoint/2010/main" val="30850829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1" y="4343510"/>
            <a:ext cx="5486400" cy="4114289"/>
          </a:xfrm>
          <a:prstGeom prst="rect">
            <a:avLst/>
          </a:prstGeom>
        </p:spPr>
        <p:txBody>
          <a:bodyPr/>
          <a:lstStyle/>
          <a:p>
            <a:endParaRPr lang="fr-FR"/>
          </a:p>
        </p:txBody>
      </p:sp>
    </p:spTree>
    <p:extLst>
      <p:ext uri="{BB962C8B-B14F-4D97-AF65-F5344CB8AC3E}">
        <p14:creationId xmlns:p14="http://schemas.microsoft.com/office/powerpoint/2010/main" val="32866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44563" y="876300"/>
            <a:ext cx="4927600" cy="3695700"/>
          </a:xfrm>
        </p:spPr>
      </p:sp>
      <p:sp>
        <p:nvSpPr>
          <p:cNvPr id="3" name="Espace réservé des commentaires 2"/>
          <p:cNvSpPr>
            <a:spLocks noGrp="1"/>
          </p:cNvSpPr>
          <p:nvPr>
            <p:ph type="body" idx="1"/>
          </p:nvPr>
        </p:nvSpPr>
        <p:spPr>
          <a:xfrm>
            <a:off x="685477" y="4343990"/>
            <a:ext cx="5487048" cy="4114505"/>
          </a:xfrm>
          <a:prstGeom prst="rect">
            <a:avLst/>
          </a:prstGeom>
        </p:spPr>
        <p:txBody>
          <a:bodyPr/>
          <a:lstStyle/>
          <a:p>
            <a:r>
              <a:rPr lang="fr-FR" dirty="0" smtClean="0"/>
              <a:t>Rappel de la séance précédente</a:t>
            </a:r>
            <a:endParaRPr lang="fr-FR" dirty="0"/>
          </a:p>
        </p:txBody>
      </p:sp>
    </p:spTree>
    <p:extLst>
      <p:ext uri="{BB962C8B-B14F-4D97-AF65-F5344CB8AC3E}">
        <p14:creationId xmlns:p14="http://schemas.microsoft.com/office/powerpoint/2010/main" val="723291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p:nvPr>
        </p:nvSpPr>
        <p:spPr>
          <a:xfrm>
            <a:off x="3884615" y="8685216"/>
            <a:ext cx="2971799" cy="457200"/>
          </a:xfrm>
          <a:prstGeom prst="rect">
            <a:avLst/>
          </a:prstGeom>
        </p:spPr>
        <p:txBody>
          <a:bodyPr lIns="91579" tIns="45789" rIns="91579" bIns="45789"/>
          <a:lstStyle/>
          <a:p>
            <a:pPr>
              <a:defRPr/>
            </a:pPr>
            <a:fld id="{09B3C830-2F45-4F4E-9D92-1D9AE7FEDB79}" type="slidenum">
              <a:rPr lang="en-US" smtClean="0"/>
              <a:pPr>
                <a:defRPr/>
              </a:pPr>
              <a:t>3</a:t>
            </a:fld>
            <a:endParaRPr lang="en-US" smtClean="0"/>
          </a:p>
        </p:txBody>
      </p:sp>
      <p:sp>
        <p:nvSpPr>
          <p:cNvPr id="39939" name="Rectangle 2"/>
          <p:cNvSpPr>
            <a:spLocks noGrp="1" noRot="1" noChangeAspect="1" noChangeArrowheads="1" noTextEdit="1"/>
          </p:cNvSpPr>
          <p:nvPr>
            <p:ph type="sldImg"/>
          </p:nvPr>
        </p:nvSpPr>
        <p:spPr>
          <a:xfrm>
            <a:off x="946150" y="877888"/>
            <a:ext cx="4924425" cy="3694112"/>
          </a:xfrm>
          <a:ln/>
        </p:spPr>
      </p:sp>
      <p:sp>
        <p:nvSpPr>
          <p:cNvPr id="39940" name="Rectangle 3"/>
          <p:cNvSpPr>
            <a:spLocks noGrp="1" noChangeArrowheads="1"/>
          </p:cNvSpPr>
          <p:nvPr>
            <p:ph type="body" idx="1"/>
          </p:nvPr>
        </p:nvSpPr>
        <p:spPr>
          <a:xfrm>
            <a:off x="914401" y="4343403"/>
            <a:ext cx="5029201" cy="4114800"/>
          </a:xfrm>
          <a:prstGeom prst="rect">
            <a:avLst/>
          </a:prstGeom>
          <a:noFill/>
          <a:ln/>
        </p:spPr>
        <p:txBody>
          <a:bodyPr lIns="91579" tIns="45789" rIns="91579" bIns="45789"/>
          <a:lstStyle/>
          <a:p>
            <a:pPr eaLnBrk="1" hangingPunct="1"/>
            <a:endParaRPr lang="it-IT" dirty="0" smtClean="0">
              <a:latin typeface="Times New Roman" pitchFamily="18" charset="0"/>
            </a:endParaRPr>
          </a:p>
        </p:txBody>
      </p:sp>
    </p:spTree>
    <p:extLst>
      <p:ext uri="{BB962C8B-B14F-4D97-AF65-F5344CB8AC3E}">
        <p14:creationId xmlns:p14="http://schemas.microsoft.com/office/powerpoint/2010/main" val="1066171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4DD1CB-7918-4F12-B37A-6873FA6F4249}" type="slidenum">
              <a:rPr lang="en-US"/>
              <a:pPr/>
              <a:t>17</a:t>
            </a:fld>
            <a:endParaRPr lang="en-US" dirty="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r>
              <a:rPr lang="en-US" dirty="0"/>
              <a:t>http://www.ashburnweb.com/pd/images/silo.jpg</a:t>
            </a:r>
          </a:p>
        </p:txBody>
      </p:sp>
    </p:spTree>
    <p:extLst>
      <p:ext uri="{BB962C8B-B14F-4D97-AF65-F5344CB8AC3E}">
        <p14:creationId xmlns:p14="http://schemas.microsoft.com/office/powerpoint/2010/main" val="808340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12FC8A-622F-4E0F-B744-CD11025106D3}" type="slidenum">
              <a:rPr lang="en-US" altLang="fr-FR"/>
              <a:pPr eaLnBrk="1" hangingPunct="1"/>
              <a:t>53</a:t>
            </a:fld>
            <a:endParaRPr lang="en-US" altLang="fr-F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latin typeface="Arial" charset="0"/>
            </a:endParaRPr>
          </a:p>
        </p:txBody>
      </p:sp>
    </p:spTree>
    <p:extLst>
      <p:ext uri="{BB962C8B-B14F-4D97-AF65-F5344CB8AC3E}">
        <p14:creationId xmlns:p14="http://schemas.microsoft.com/office/powerpoint/2010/main" val="1493671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3_Diapositive de titre">
    <p:spTree>
      <p:nvGrpSpPr>
        <p:cNvPr id="1" name=""/>
        <p:cNvGrpSpPr/>
        <p:nvPr/>
      </p:nvGrpSpPr>
      <p:grpSpPr>
        <a:xfrm>
          <a:off x="0" y="0"/>
          <a:ext cx="0" cy="0"/>
          <a:chOff x="0" y="0"/>
          <a:chExt cx="0" cy="0"/>
        </a:xfrm>
      </p:grpSpPr>
      <p:sp>
        <p:nvSpPr>
          <p:cNvPr id="7" name="Rectangle 6"/>
          <p:cNvSpPr/>
          <p:nvPr/>
        </p:nvSpPr>
        <p:spPr bwMode="auto">
          <a:xfrm>
            <a:off x="-108520" y="-171400"/>
            <a:ext cx="9361040" cy="7128792"/>
          </a:xfrm>
          <a:prstGeom prst="rect">
            <a:avLst/>
          </a:prstGeom>
          <a:solidFill>
            <a:schemeClr val="bg1"/>
          </a:solidFill>
          <a:ln w="76200">
            <a:noFill/>
            <a:headEnd type="stealth"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Tahoma" pitchFamily="34" charset="0"/>
            </a:endParaRPr>
          </a:p>
        </p:txBody>
      </p:sp>
      <p:pic>
        <p:nvPicPr>
          <p:cNvPr id="4" name="Image 11"/>
          <p:cNvPicPr>
            <a:picLocks noChangeAspect="1"/>
          </p:cNvPicPr>
          <p:nvPr/>
        </p:nvPicPr>
        <p:blipFill>
          <a:blip r:embed="rId2" cstate="email">
            <a:extLst>
              <a:ext uri="{28A0092B-C50C-407E-A947-70E740481C1C}">
                <a14:useLocalDpi xmlns:a14="http://schemas.microsoft.com/office/drawing/2010/main" val="0"/>
              </a:ext>
            </a:extLst>
          </a:blip>
          <a:srcRect r="3868"/>
          <a:stretch>
            <a:fillRect/>
          </a:stretch>
        </p:blipFill>
        <p:spPr bwMode="auto">
          <a:xfrm>
            <a:off x="2470398" y="44624"/>
            <a:ext cx="2533650"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4546077"/>
      </p:ext>
    </p:extLst>
  </p:cSld>
  <p:clrMapOvr>
    <a:masterClrMapping/>
  </p:clrMapOvr>
  <p:timing>
    <p:tnLst>
      <p:par>
        <p:cTn id="1" dur="indefinite" restart="never" nodeType="tmRoot"/>
      </p:par>
    </p:tnLst>
  </p:timing>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a:xfrm>
            <a:off x="0" y="6613525"/>
            <a:ext cx="9144000" cy="244475"/>
          </a:xfrm>
          <a:prstGeom prst="rect">
            <a:avLst/>
          </a:prstGeom>
        </p:spPr>
        <p:txBody>
          <a:bodyPr/>
          <a:lstStyle>
            <a:lvl1pPr>
              <a:defRPr/>
            </a:lvl1pPr>
          </a:lstStyle>
          <a:p>
            <a:r>
              <a:rPr lang="en-US" dirty="0"/>
              <a:t>© Gabriele Piccoli</a:t>
            </a:r>
            <a:r>
              <a:rPr lang="en-US" dirty="0">
                <a:solidFill>
                  <a:schemeClr val="tx1"/>
                </a:solidFill>
              </a:rPr>
              <a:t>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éance">
    <p:spTree>
      <p:nvGrpSpPr>
        <p:cNvPr id="1" name=""/>
        <p:cNvGrpSpPr/>
        <p:nvPr/>
      </p:nvGrpSpPr>
      <p:grpSpPr>
        <a:xfrm>
          <a:off x="0" y="0"/>
          <a:ext cx="0" cy="0"/>
          <a:chOff x="0" y="0"/>
          <a:chExt cx="0" cy="0"/>
        </a:xfrm>
      </p:grpSpPr>
      <p:sp>
        <p:nvSpPr>
          <p:cNvPr id="2" name="Titre 1"/>
          <p:cNvSpPr>
            <a:spLocks noGrp="1"/>
          </p:cNvSpPr>
          <p:nvPr>
            <p:ph type="title"/>
          </p:nvPr>
        </p:nvSpPr>
        <p:spPr>
          <a:xfrm>
            <a:off x="971600" y="2708920"/>
            <a:ext cx="7200800" cy="1362075"/>
          </a:xfrm>
        </p:spPr>
        <p:txBody>
          <a:bodyPr anchor="ctr"/>
          <a:lstStyle>
            <a:lvl1pPr algn="ctr">
              <a:defRPr sz="4400" b="1" cap="all" baseline="0">
                <a:solidFill>
                  <a:srgbClr val="FFC000"/>
                </a:solidFill>
              </a:defRPr>
            </a:lvl1pPr>
          </a:lstStyle>
          <a:p>
            <a:r>
              <a:rPr lang="fr-FR" smtClean="0"/>
              <a:t>Modifiez le style du titre</a:t>
            </a:r>
            <a:endParaRPr lang="fr-FR" dirty="0"/>
          </a:p>
        </p:txBody>
      </p:sp>
      <p:sp>
        <p:nvSpPr>
          <p:cNvPr id="3" name="Espace réservé du texte 2"/>
          <p:cNvSpPr>
            <a:spLocks noGrp="1"/>
          </p:cNvSpPr>
          <p:nvPr>
            <p:ph type="body" idx="1"/>
          </p:nvPr>
        </p:nvSpPr>
        <p:spPr>
          <a:xfrm>
            <a:off x="971600" y="4077072"/>
            <a:ext cx="7200800" cy="1500187"/>
          </a:xfrm>
          <a:prstGeom prst="rect">
            <a:avLst/>
          </a:prstGeom>
        </p:spPr>
        <p:txBody>
          <a:bodyPr anchor="ctr"/>
          <a:lstStyle>
            <a:lvl1pPr marL="0" indent="0" algn="ctr">
              <a:buNone/>
              <a:defRPr sz="32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1599476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re de partie">
    <p:spTree>
      <p:nvGrpSpPr>
        <p:cNvPr id="1" name=""/>
        <p:cNvGrpSpPr/>
        <p:nvPr/>
      </p:nvGrpSpPr>
      <p:grpSpPr>
        <a:xfrm>
          <a:off x="0" y="0"/>
          <a:ext cx="0" cy="0"/>
          <a:chOff x="0" y="0"/>
          <a:chExt cx="0" cy="0"/>
        </a:xfrm>
      </p:grpSpPr>
      <p:sp>
        <p:nvSpPr>
          <p:cNvPr id="7" name="AutoShape 32" descr="cid:image004.jpg@01C987B2.03ABF7E0"/>
          <p:cNvSpPr>
            <a:spLocks noChangeAspect="1" noChangeArrowheads="1"/>
          </p:cNvSpPr>
          <p:nvPr/>
        </p:nvSpPr>
        <p:spPr bwMode="auto">
          <a:xfrm>
            <a:off x="3771900" y="3219450"/>
            <a:ext cx="1600200" cy="419100"/>
          </a:xfrm>
          <a:prstGeom prst="rect">
            <a:avLst/>
          </a:prstGeom>
          <a:noFill/>
        </p:spPr>
        <p:txBody>
          <a:bodyPr/>
          <a:lstStyle/>
          <a:p>
            <a:pPr>
              <a:defRPr/>
            </a:pPr>
            <a:endParaRPr lang="fr-FR">
              <a:solidFill>
                <a:srgbClr val="FFFFFF"/>
              </a:solidFill>
              <a:latin typeface="Arial" charset="0"/>
            </a:endParaRPr>
          </a:p>
        </p:txBody>
      </p:sp>
      <p:sp>
        <p:nvSpPr>
          <p:cNvPr id="8" name="AutoShape 34" descr="cid:image004.jpg@01C987B2.03ABF7E0"/>
          <p:cNvSpPr>
            <a:spLocks noChangeAspect="1" noChangeArrowheads="1"/>
          </p:cNvSpPr>
          <p:nvPr/>
        </p:nvSpPr>
        <p:spPr bwMode="auto">
          <a:xfrm>
            <a:off x="3771900" y="3219450"/>
            <a:ext cx="1600200" cy="419100"/>
          </a:xfrm>
          <a:prstGeom prst="rect">
            <a:avLst/>
          </a:prstGeom>
          <a:noFill/>
        </p:spPr>
        <p:txBody>
          <a:bodyPr/>
          <a:lstStyle/>
          <a:p>
            <a:pPr>
              <a:defRPr/>
            </a:pPr>
            <a:endParaRPr lang="fr-FR">
              <a:solidFill>
                <a:srgbClr val="FFFFFF"/>
              </a:solidFill>
              <a:latin typeface="Arial" charset="0"/>
            </a:endParaRPr>
          </a:p>
        </p:txBody>
      </p:sp>
      <p:sp>
        <p:nvSpPr>
          <p:cNvPr id="9" name="AutoShape 36" descr="cid:image004.jpg@01C987B2.03ABF7E0"/>
          <p:cNvSpPr>
            <a:spLocks noChangeAspect="1" noChangeArrowheads="1"/>
          </p:cNvSpPr>
          <p:nvPr/>
        </p:nvSpPr>
        <p:spPr bwMode="auto">
          <a:xfrm>
            <a:off x="3771900" y="3219450"/>
            <a:ext cx="1600200" cy="419100"/>
          </a:xfrm>
          <a:prstGeom prst="rect">
            <a:avLst/>
          </a:prstGeom>
          <a:noFill/>
        </p:spPr>
        <p:txBody>
          <a:bodyPr/>
          <a:lstStyle/>
          <a:p>
            <a:pPr>
              <a:defRPr/>
            </a:pPr>
            <a:endParaRPr lang="fr-FR">
              <a:solidFill>
                <a:srgbClr val="FFFFFF"/>
              </a:solidFill>
              <a:latin typeface="Arial" charset="0"/>
            </a:endParaRPr>
          </a:p>
        </p:txBody>
      </p:sp>
      <p:sp>
        <p:nvSpPr>
          <p:cNvPr id="14" name="Titre 3"/>
          <p:cNvSpPr>
            <a:spLocks noGrp="1"/>
          </p:cNvSpPr>
          <p:nvPr>
            <p:ph type="title" hasCustomPrompt="1"/>
          </p:nvPr>
        </p:nvSpPr>
        <p:spPr>
          <a:xfrm>
            <a:off x="832048" y="3140968"/>
            <a:ext cx="7772400" cy="2292275"/>
          </a:xfrm>
        </p:spPr>
        <p:txBody>
          <a:bodyPr/>
          <a:lstStyle>
            <a:lvl1pPr>
              <a:defRPr sz="3600">
                <a:solidFill>
                  <a:srgbClr val="FFC000"/>
                </a:solidFill>
              </a:defRPr>
            </a:lvl1pPr>
          </a:lstStyle>
          <a:p>
            <a:r>
              <a:rPr lang="fr-FR" dirty="0" smtClean="0"/>
              <a:t>PARTIE X </a:t>
            </a:r>
            <a:br>
              <a:rPr lang="fr-FR" dirty="0" smtClean="0"/>
            </a:br>
            <a:r>
              <a:rPr lang="fr-FR" dirty="0"/>
              <a:t/>
            </a:r>
            <a:br>
              <a:rPr lang="fr-FR" dirty="0"/>
            </a:br>
            <a:r>
              <a:rPr lang="fr-FR" dirty="0" smtClean="0"/>
              <a:t>Titre de la partie</a:t>
            </a:r>
            <a:endParaRPr lang="fr-FR" dirty="0"/>
          </a:p>
        </p:txBody>
      </p:sp>
      <p:sp>
        <p:nvSpPr>
          <p:cNvPr id="15" name="Espace réservé du texte 4"/>
          <p:cNvSpPr>
            <a:spLocks noGrp="1"/>
          </p:cNvSpPr>
          <p:nvPr>
            <p:ph type="body" idx="1" hasCustomPrompt="1"/>
          </p:nvPr>
        </p:nvSpPr>
        <p:spPr>
          <a:xfrm>
            <a:off x="832048" y="2636912"/>
            <a:ext cx="7772400" cy="1800200"/>
          </a:xfrm>
          <a:prstGeom prst="rect">
            <a:avLst/>
          </a:prstGeom>
        </p:spPr>
        <p:txBody>
          <a:bodyPr anchor="b">
            <a:normAutofit/>
          </a:bodyPr>
          <a:lstStyle>
            <a:lvl1pPr marL="0" indent="0">
              <a:buNone/>
              <a:defRPr/>
            </a:lvl1pPr>
          </a:lstStyle>
          <a:p>
            <a:r>
              <a:rPr lang="fr-FR" sz="2400" dirty="0" smtClean="0"/>
              <a:t>| mot clé 1 | mot clé 2 | mot clé 3 | mot clé 4 |</a:t>
            </a:r>
            <a:endParaRPr lang="fr-FR" sz="2400" dirty="0"/>
          </a:p>
        </p:txBody>
      </p:sp>
    </p:spTree>
    <p:extLst>
      <p:ext uri="{BB962C8B-B14F-4D97-AF65-F5344CB8AC3E}">
        <p14:creationId xmlns:p14="http://schemas.microsoft.com/office/powerpoint/2010/main" val="582729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0" y="548680"/>
            <a:ext cx="9144000" cy="504056"/>
          </a:xfrm>
        </p:spPr>
        <p:txBody>
          <a:bodyPr/>
          <a:lstStyle>
            <a:lvl1pPr>
              <a:defRPr sz="2800"/>
            </a:lvl1pPr>
          </a:lstStyle>
          <a:p>
            <a:r>
              <a:rPr lang="fr-FR" smtClean="0"/>
              <a:t>Modifiez le style du titre</a:t>
            </a:r>
            <a:endParaRPr lang="fr-FR" dirty="0"/>
          </a:p>
        </p:txBody>
      </p:sp>
      <p:sp>
        <p:nvSpPr>
          <p:cNvPr id="3" name="Espace réservé du contenu 2"/>
          <p:cNvSpPr>
            <a:spLocks noGrp="1"/>
          </p:cNvSpPr>
          <p:nvPr>
            <p:ph idx="1"/>
          </p:nvPr>
        </p:nvSpPr>
        <p:spPr>
          <a:xfrm>
            <a:off x="107504" y="1196752"/>
            <a:ext cx="8856984" cy="5472608"/>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cSld>
  <p:clrMapOvr>
    <a:masterClrMapping/>
  </p:clrMapOvr>
  <p:timing>
    <p:tnLst>
      <p:par>
        <p:cTn id="1" dur="indefinite" restart="never" nodeType="tmRoot"/>
      </p:par>
    </p:tnLst>
  </p:timing>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Tree>
  </p:cSld>
  <p:clrMapOvr>
    <a:masterClrMapping/>
  </p:clrMapOvr>
  <p:timing>
    <p:tnLst>
      <p:par>
        <p:cTn id="1" dur="indefinite" restart="never" nodeType="tmRoot"/>
      </p:par>
    </p:tnLst>
  </p:timing>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0" y="548680"/>
            <a:ext cx="9144000" cy="504056"/>
          </a:xfrm>
        </p:spPr>
        <p:txBody>
          <a:bodyPr anchor="b"/>
          <a:lstStyle>
            <a:lvl1pPr algn="l">
              <a:defRPr sz="3200" b="1"/>
            </a:lvl1pPr>
          </a:lstStyle>
          <a:p>
            <a:r>
              <a:rPr lang="fr-FR" smtClean="0"/>
              <a:t>Modifiez le style du titre</a:t>
            </a:r>
            <a:endParaRPr lang="fr-FR" dirty="0"/>
          </a:p>
        </p:txBody>
      </p:sp>
      <p:sp>
        <p:nvSpPr>
          <p:cNvPr id="3" name="Espace réservé du contenu 2"/>
          <p:cNvSpPr>
            <a:spLocks noGrp="1"/>
          </p:cNvSpPr>
          <p:nvPr>
            <p:ph idx="1"/>
          </p:nvPr>
        </p:nvSpPr>
        <p:spPr>
          <a:xfrm>
            <a:off x="3419872" y="1196752"/>
            <a:ext cx="5472608" cy="555750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251520" y="1196752"/>
            <a:ext cx="3008313" cy="555750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cSld>
  <p:clrMapOvr>
    <a:masterClrMapping/>
  </p:clrMapOvr>
  <p:timing>
    <p:tnLst>
      <p:par>
        <p:cTn id="1" dur="indefinite" restart="never" nodeType="tmRoot"/>
      </p:par>
    </p:tnLst>
  </p:timing>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FR" smtClean="0"/>
              <a:t>Modifiez le style du titre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en-US"/>
          </a:p>
        </p:txBody>
      </p:sp>
      <p:sp>
        <p:nvSpPr>
          <p:cNvPr id="4" name="Footer Placeholder 3"/>
          <p:cNvSpPr>
            <a:spLocks noGrp="1"/>
          </p:cNvSpPr>
          <p:nvPr>
            <p:ph type="ftr" sz="quarter" idx="10"/>
          </p:nvPr>
        </p:nvSpPr>
        <p:spPr>
          <a:xfrm>
            <a:off x="0" y="6613525"/>
            <a:ext cx="9144000" cy="244475"/>
          </a:xfrm>
          <a:prstGeom prst="rect">
            <a:avLst/>
          </a:prstGeom>
        </p:spPr>
        <p:txBody>
          <a:bodyPr/>
          <a:lstStyle>
            <a:lvl1pPr>
              <a:defRPr dirty="0"/>
            </a:lvl1pPr>
          </a:lstStyle>
          <a:p>
            <a:r>
              <a:rPr lang="en-US" smtClean="0"/>
              <a:t>© Gabriele Piccoli </a:t>
            </a:r>
            <a:endParaRPr lang="en-US" dirty="0"/>
          </a:p>
        </p:txBody>
      </p:sp>
    </p:spTree>
    <p:extLst>
      <p:ext uri="{BB962C8B-B14F-4D97-AF65-F5344CB8AC3E}">
        <p14:creationId xmlns:p14="http://schemas.microsoft.com/office/powerpoint/2010/main" val="1611217264"/>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752600"/>
            <a:ext cx="8229600" cy="4572000"/>
          </a:xfrm>
        </p:spPr>
        <p:txBody>
          <a:bodyPr/>
          <a:lstStyle/>
          <a:p>
            <a:endParaRPr lang="en-US" dirty="0"/>
          </a:p>
        </p:txBody>
      </p:sp>
      <p:sp>
        <p:nvSpPr>
          <p:cNvPr id="4" name="Footer Placeholder 3"/>
          <p:cNvSpPr>
            <a:spLocks noGrp="1"/>
          </p:cNvSpPr>
          <p:nvPr>
            <p:ph type="ftr" sz="quarter" idx="10"/>
          </p:nvPr>
        </p:nvSpPr>
        <p:spPr>
          <a:xfrm>
            <a:off x="0" y="6613525"/>
            <a:ext cx="9144000" cy="244475"/>
          </a:xfrm>
          <a:prstGeom prst="rect">
            <a:avLst/>
          </a:prstGeom>
        </p:spPr>
        <p:txBody>
          <a:bodyPr/>
          <a:lstStyle>
            <a:lvl1pPr>
              <a:defRPr/>
            </a:lvl1pPr>
          </a:lstStyle>
          <a:p>
            <a:r>
              <a:rPr lang="en-US" dirty="0"/>
              <a:t>© Gabriele Piccoli</a:t>
            </a:r>
            <a:r>
              <a:rPr lang="en-US" dirty="0">
                <a:solidFill>
                  <a:schemeClr val="tx1"/>
                </a:solidFill>
              </a:rPr>
              <a:t> </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0" y="-27384"/>
            <a:ext cx="9144000" cy="557933"/>
          </a:xfrm>
          <a:prstGeom prst="rect">
            <a:avLst/>
          </a:prstGeom>
          <a:solidFill>
            <a:srgbClr val="E4E4E4"/>
          </a:solidFill>
          <a:ln w="9525">
            <a:solidFill>
              <a:srgbClr val="E4E4E4"/>
            </a:solidFill>
            <a:miter lim="800000"/>
            <a:headEnd/>
            <a:tailEnd/>
          </a:ln>
          <a:effectLst/>
        </p:spPr>
        <p:txBody>
          <a:bodyPr wrap="none" anchor="ctr"/>
          <a:lstStyle/>
          <a:p>
            <a:endParaRPr lang="fr-FR" sz="800"/>
          </a:p>
        </p:txBody>
      </p:sp>
      <p:sp>
        <p:nvSpPr>
          <p:cNvPr id="1087" name="Rectangle 63"/>
          <p:cNvSpPr>
            <a:spLocks noChangeArrowheads="1"/>
          </p:cNvSpPr>
          <p:nvPr/>
        </p:nvSpPr>
        <p:spPr bwMode="auto">
          <a:xfrm>
            <a:off x="0" y="530548"/>
            <a:ext cx="9144000" cy="522287"/>
          </a:xfrm>
          <a:prstGeom prst="rect">
            <a:avLst/>
          </a:prstGeom>
          <a:solidFill>
            <a:schemeClr val="bg2"/>
          </a:solidFill>
          <a:ln w="9525">
            <a:noFill/>
            <a:miter lim="800000"/>
            <a:headEnd/>
            <a:tailEnd/>
          </a:ln>
          <a:effectLst/>
        </p:spPr>
        <p:txBody>
          <a:bodyPr wrap="none" anchor="ctr"/>
          <a:lstStyle/>
          <a:p>
            <a:endParaRPr lang="fr-FR"/>
          </a:p>
        </p:txBody>
      </p:sp>
      <p:sp>
        <p:nvSpPr>
          <p:cNvPr id="1026" name="Rectangle 2"/>
          <p:cNvSpPr>
            <a:spLocks noGrp="1" noChangeArrowheads="1"/>
          </p:cNvSpPr>
          <p:nvPr>
            <p:ph type="title"/>
          </p:nvPr>
        </p:nvSpPr>
        <p:spPr bwMode="auto">
          <a:xfrm>
            <a:off x="0" y="530548"/>
            <a:ext cx="9091613" cy="5222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dirty="0" smtClean="0"/>
              <a:t>Cliquez pour modifier le style du titre</a:t>
            </a:r>
          </a:p>
        </p:txBody>
      </p:sp>
      <p:sp>
        <p:nvSpPr>
          <p:cNvPr id="1089" name="Text Box 65"/>
          <p:cNvSpPr txBox="1">
            <a:spLocks noChangeArrowheads="1"/>
          </p:cNvSpPr>
          <p:nvPr/>
        </p:nvSpPr>
        <p:spPr bwMode="auto">
          <a:xfrm>
            <a:off x="8655107" y="135260"/>
            <a:ext cx="453970" cy="215444"/>
          </a:xfrm>
          <a:prstGeom prst="rect">
            <a:avLst/>
          </a:prstGeom>
          <a:noFill/>
          <a:ln w="9525" algn="ctr">
            <a:noFill/>
            <a:miter lim="800000"/>
            <a:headEnd/>
            <a:tailEnd/>
          </a:ln>
          <a:effectLst/>
        </p:spPr>
        <p:txBody>
          <a:bodyPr wrap="none">
            <a:spAutoFit/>
          </a:bodyPr>
          <a:lstStyle/>
          <a:p>
            <a:pPr algn="r"/>
            <a:fld id="{7FC66194-4701-4548-AB26-7BEEB825C9C2}" type="slidenum">
              <a:rPr lang="fr-FR" sz="800" smtClean="0">
                <a:solidFill>
                  <a:schemeClr val="bg2"/>
                </a:solidFill>
              </a:rPr>
              <a:pPr algn="r"/>
              <a:t>‹#›</a:t>
            </a:fld>
            <a:r>
              <a:rPr lang="fr-FR" sz="800" dirty="0" smtClean="0">
                <a:solidFill>
                  <a:schemeClr val="bg2"/>
                </a:solidFill>
              </a:rPr>
              <a:t>/61</a:t>
            </a:r>
            <a:endParaRPr lang="fr-FR" sz="800" dirty="0">
              <a:solidFill>
                <a:schemeClr val="bg2"/>
              </a:solidFill>
            </a:endParaRPr>
          </a:p>
        </p:txBody>
      </p:sp>
      <p:sp>
        <p:nvSpPr>
          <p:cNvPr id="2" name="Espace réservé du texte 1"/>
          <p:cNvSpPr>
            <a:spLocks noGrp="1"/>
          </p:cNvSpPr>
          <p:nvPr>
            <p:ph type="body" idx="1"/>
          </p:nvPr>
        </p:nvSpPr>
        <p:spPr>
          <a:xfrm>
            <a:off x="251520" y="1196752"/>
            <a:ext cx="8712968" cy="5472608"/>
          </a:xfrm>
          <a:prstGeom prst="rect">
            <a:avLst/>
          </a:prstGeom>
        </p:spPr>
        <p:txBody>
          <a:bodyPr vert="horz" lIns="91440" tIns="45720" rIns="9144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9" name="Line 12"/>
          <p:cNvSpPr>
            <a:spLocks noChangeShapeType="1"/>
          </p:cNvSpPr>
          <p:nvPr userDrawn="1"/>
        </p:nvSpPr>
        <p:spPr bwMode="auto">
          <a:xfrm>
            <a:off x="908050" y="-22225"/>
            <a:ext cx="0" cy="631825"/>
          </a:xfrm>
          <a:prstGeom prst="line">
            <a:avLst/>
          </a:prstGeom>
          <a:noFill/>
          <a:ln w="9525">
            <a:solidFill>
              <a:schemeClr val="bg2"/>
            </a:solidFill>
            <a:round/>
            <a:headEnd/>
            <a:tailEnd/>
          </a:ln>
          <a:effectLst/>
        </p:spPr>
        <p:txBody>
          <a:bodyPr/>
          <a:lstStyle/>
          <a:p>
            <a:endParaRPr lang="fr-FR" sz="800"/>
          </a:p>
        </p:txBody>
      </p:sp>
      <p:sp>
        <p:nvSpPr>
          <p:cNvPr id="20" name="Line 17"/>
          <p:cNvSpPr>
            <a:spLocks noChangeShapeType="1"/>
          </p:cNvSpPr>
          <p:nvPr userDrawn="1"/>
        </p:nvSpPr>
        <p:spPr bwMode="auto">
          <a:xfrm>
            <a:off x="1979613" y="-22225"/>
            <a:ext cx="0" cy="631825"/>
          </a:xfrm>
          <a:prstGeom prst="line">
            <a:avLst/>
          </a:prstGeom>
          <a:noFill/>
          <a:ln w="9525">
            <a:solidFill>
              <a:schemeClr val="bg2"/>
            </a:solidFill>
            <a:round/>
            <a:headEnd/>
            <a:tailEnd/>
          </a:ln>
          <a:effectLst/>
        </p:spPr>
        <p:txBody>
          <a:bodyPr/>
          <a:lstStyle/>
          <a:p>
            <a:endParaRPr lang="fr-FR" sz="800"/>
          </a:p>
        </p:txBody>
      </p:sp>
      <p:sp>
        <p:nvSpPr>
          <p:cNvPr id="21" name="Text Box 22">
            <a:hlinkClick r:id="" action="ppaction://noaction"/>
          </p:cNvPr>
          <p:cNvSpPr txBox="1">
            <a:spLocks noChangeArrowheads="1"/>
          </p:cNvSpPr>
          <p:nvPr userDrawn="1"/>
        </p:nvSpPr>
        <p:spPr bwMode="auto">
          <a:xfrm>
            <a:off x="975156" y="86824"/>
            <a:ext cx="1079500" cy="338554"/>
          </a:xfrm>
          <a:prstGeom prst="rect">
            <a:avLst/>
          </a:prstGeom>
          <a:noFill/>
          <a:ln w="9525">
            <a:noFill/>
            <a:miter lim="800000"/>
            <a:headEnd/>
            <a:tailEnd/>
          </a:ln>
          <a:effectLst/>
        </p:spPr>
        <p:txBody>
          <a:bodyPr wrap="square" anchor="ctr" anchorCtr="0">
            <a:spAutoFit/>
          </a:bodyPr>
          <a:lstStyle/>
          <a:p>
            <a:pPr algn="ctr"/>
            <a:r>
              <a:rPr lang="fr-FR" sz="800" b="0" dirty="0" smtClean="0">
                <a:solidFill>
                  <a:schemeClr val="bg2"/>
                </a:solidFill>
                <a:latin typeface="Arial" charset="0"/>
              </a:rPr>
              <a:t>The </a:t>
            </a:r>
            <a:r>
              <a:rPr lang="fr-FR" sz="800" b="0" dirty="0" err="1" smtClean="0">
                <a:solidFill>
                  <a:schemeClr val="bg2"/>
                </a:solidFill>
                <a:latin typeface="Arial" charset="0"/>
              </a:rPr>
              <a:t>Integration</a:t>
            </a:r>
            <a:endParaRPr lang="fr-FR" sz="800" b="0" dirty="0" smtClean="0">
              <a:solidFill>
                <a:schemeClr val="bg2"/>
              </a:solidFill>
              <a:latin typeface="Arial" charset="0"/>
            </a:endParaRPr>
          </a:p>
          <a:p>
            <a:pPr algn="ctr"/>
            <a:r>
              <a:rPr lang="fr-FR" sz="800" b="0" dirty="0" err="1" smtClean="0">
                <a:solidFill>
                  <a:schemeClr val="bg2"/>
                </a:solidFill>
                <a:latin typeface="Arial" charset="0"/>
              </a:rPr>
              <a:t>Imperative</a:t>
            </a:r>
            <a:endParaRPr lang="fr-FR" sz="800" b="0" dirty="0">
              <a:solidFill>
                <a:schemeClr val="bg2"/>
              </a:solidFill>
              <a:latin typeface="Arial" charset="0"/>
            </a:endParaRPr>
          </a:p>
        </p:txBody>
      </p:sp>
      <p:sp>
        <p:nvSpPr>
          <p:cNvPr id="22" name="Text Box 119">
            <a:hlinkClick r:id="" action="ppaction://noaction"/>
          </p:cNvPr>
          <p:cNvSpPr txBox="1">
            <a:spLocks noChangeArrowheads="1"/>
          </p:cNvSpPr>
          <p:nvPr userDrawn="1"/>
        </p:nvSpPr>
        <p:spPr bwMode="auto">
          <a:xfrm>
            <a:off x="2054656" y="174730"/>
            <a:ext cx="1079500" cy="203133"/>
          </a:xfrm>
          <a:prstGeom prst="rect">
            <a:avLst/>
          </a:prstGeom>
          <a:noFill/>
          <a:ln w="9525">
            <a:noFill/>
            <a:miter lim="800000"/>
            <a:headEnd/>
            <a:tailEnd/>
          </a:ln>
          <a:effectLst/>
        </p:spPr>
        <p:txBody>
          <a:bodyPr wrap="square" anchor="ctr" anchorCtr="0">
            <a:spAutoFit/>
          </a:bodyPr>
          <a:lstStyle/>
          <a:p>
            <a:pPr algn="ctr">
              <a:lnSpc>
                <a:spcPct val="90000"/>
              </a:lnSpc>
            </a:pPr>
            <a:r>
              <a:rPr lang="fr-FR" sz="800" b="0" dirty="0" smtClean="0">
                <a:solidFill>
                  <a:schemeClr val="bg2"/>
                </a:solidFill>
                <a:latin typeface="Arial" charset="0"/>
              </a:rPr>
              <a:t>Enterprise </a:t>
            </a:r>
            <a:r>
              <a:rPr lang="fr-FR" sz="800" b="0" dirty="0" err="1" smtClean="0">
                <a:solidFill>
                  <a:schemeClr val="bg2"/>
                </a:solidFill>
                <a:latin typeface="Arial" charset="0"/>
              </a:rPr>
              <a:t>Systems</a:t>
            </a:r>
            <a:endParaRPr lang="fr-FR" sz="800" b="0" dirty="0">
              <a:solidFill>
                <a:schemeClr val="bg2"/>
              </a:solidFill>
              <a:latin typeface="Arial" charset="0"/>
            </a:endParaRPr>
          </a:p>
        </p:txBody>
      </p:sp>
      <p:sp>
        <p:nvSpPr>
          <p:cNvPr id="25" name="Text Box 122">
            <a:hlinkClick r:id="" action="ppaction://noaction"/>
          </p:cNvPr>
          <p:cNvSpPr txBox="1">
            <a:spLocks noChangeArrowheads="1"/>
          </p:cNvSpPr>
          <p:nvPr userDrawn="1"/>
        </p:nvSpPr>
        <p:spPr bwMode="auto">
          <a:xfrm>
            <a:off x="5227042" y="165456"/>
            <a:ext cx="1073150" cy="203133"/>
          </a:xfrm>
          <a:prstGeom prst="rect">
            <a:avLst/>
          </a:prstGeom>
          <a:noFill/>
          <a:ln w="9525">
            <a:noFill/>
            <a:miter lim="800000"/>
            <a:headEnd/>
            <a:tailEnd/>
          </a:ln>
          <a:effectLst/>
        </p:spPr>
        <p:txBody>
          <a:bodyPr anchor="ctr" anchorCtr="0">
            <a:spAutoFit/>
          </a:bodyPr>
          <a:lstStyle/>
          <a:p>
            <a:pPr algn="ctr">
              <a:lnSpc>
                <a:spcPct val="90000"/>
              </a:lnSpc>
            </a:pPr>
            <a:r>
              <a:rPr lang="fr-FR" sz="800" b="0" dirty="0" err="1" smtClean="0">
                <a:solidFill>
                  <a:schemeClr val="bg2"/>
                </a:solidFill>
                <a:latin typeface="Arial" charset="0"/>
              </a:rPr>
              <a:t>Big</a:t>
            </a:r>
            <a:r>
              <a:rPr lang="fr-FR" sz="800" b="0" dirty="0" smtClean="0">
                <a:solidFill>
                  <a:schemeClr val="bg2"/>
                </a:solidFill>
                <a:latin typeface="Arial" charset="0"/>
              </a:rPr>
              <a:t> Data</a:t>
            </a:r>
            <a:endParaRPr lang="fr-FR" sz="800" b="0" dirty="0">
              <a:solidFill>
                <a:schemeClr val="bg2"/>
              </a:solidFill>
              <a:latin typeface="Arial" charset="0"/>
            </a:endParaRPr>
          </a:p>
        </p:txBody>
      </p:sp>
      <p:sp>
        <p:nvSpPr>
          <p:cNvPr id="26" name="Text Box 123">
            <a:hlinkClick r:id="" action="ppaction://noaction"/>
          </p:cNvPr>
          <p:cNvSpPr txBox="1">
            <a:spLocks noChangeArrowheads="1"/>
          </p:cNvSpPr>
          <p:nvPr userDrawn="1"/>
        </p:nvSpPr>
        <p:spPr bwMode="auto">
          <a:xfrm>
            <a:off x="3134156" y="163618"/>
            <a:ext cx="1081087" cy="203133"/>
          </a:xfrm>
          <a:prstGeom prst="rect">
            <a:avLst/>
          </a:prstGeom>
          <a:noFill/>
          <a:ln w="9525">
            <a:noFill/>
            <a:miter lim="800000"/>
            <a:headEnd/>
            <a:tailEnd/>
          </a:ln>
          <a:effectLst/>
        </p:spPr>
        <p:txBody>
          <a:bodyPr wrap="square" anchor="ctr" anchorCtr="0">
            <a:spAutoFit/>
          </a:bodyPr>
          <a:lstStyle/>
          <a:p>
            <a:pPr algn="ctr">
              <a:lnSpc>
                <a:spcPct val="90000"/>
              </a:lnSpc>
            </a:pPr>
            <a:r>
              <a:rPr lang="fr-FR" sz="800" b="0" dirty="0" smtClean="0">
                <a:solidFill>
                  <a:schemeClr val="bg2"/>
                </a:solidFill>
                <a:latin typeface="Arial" charset="0"/>
              </a:rPr>
              <a:t>SCM</a:t>
            </a:r>
            <a:r>
              <a:rPr lang="fr-FR" sz="800" b="0" baseline="0" dirty="0" smtClean="0">
                <a:solidFill>
                  <a:schemeClr val="bg2"/>
                </a:solidFill>
                <a:latin typeface="Arial" charset="0"/>
              </a:rPr>
              <a:t> </a:t>
            </a:r>
            <a:endParaRPr lang="fr-FR" sz="800" b="0" dirty="0">
              <a:solidFill>
                <a:schemeClr val="bg2"/>
              </a:solidFill>
              <a:latin typeface="Arial" charset="0"/>
            </a:endParaRPr>
          </a:p>
        </p:txBody>
      </p:sp>
      <p:sp>
        <p:nvSpPr>
          <p:cNvPr id="27" name="Line 130"/>
          <p:cNvSpPr>
            <a:spLocks noChangeShapeType="1"/>
          </p:cNvSpPr>
          <p:nvPr userDrawn="1"/>
        </p:nvSpPr>
        <p:spPr bwMode="auto">
          <a:xfrm>
            <a:off x="3059113" y="-22225"/>
            <a:ext cx="0" cy="631825"/>
          </a:xfrm>
          <a:prstGeom prst="line">
            <a:avLst/>
          </a:prstGeom>
          <a:noFill/>
          <a:ln w="9525">
            <a:solidFill>
              <a:schemeClr val="bg2"/>
            </a:solidFill>
            <a:round/>
            <a:headEnd/>
            <a:tailEnd/>
          </a:ln>
          <a:effectLst/>
        </p:spPr>
        <p:txBody>
          <a:bodyPr/>
          <a:lstStyle/>
          <a:p>
            <a:endParaRPr lang="fr-FR" sz="800"/>
          </a:p>
        </p:txBody>
      </p:sp>
      <p:sp>
        <p:nvSpPr>
          <p:cNvPr id="28" name="Line 131"/>
          <p:cNvSpPr>
            <a:spLocks noChangeShapeType="1"/>
          </p:cNvSpPr>
          <p:nvPr userDrawn="1"/>
        </p:nvSpPr>
        <p:spPr bwMode="auto">
          <a:xfrm>
            <a:off x="4140200" y="-22225"/>
            <a:ext cx="0" cy="631825"/>
          </a:xfrm>
          <a:prstGeom prst="line">
            <a:avLst/>
          </a:prstGeom>
          <a:noFill/>
          <a:ln w="9525">
            <a:solidFill>
              <a:schemeClr val="bg2"/>
            </a:solidFill>
            <a:round/>
            <a:headEnd/>
            <a:tailEnd/>
          </a:ln>
          <a:effectLst/>
        </p:spPr>
        <p:txBody>
          <a:bodyPr/>
          <a:lstStyle/>
          <a:p>
            <a:endParaRPr lang="fr-FR" sz="800"/>
          </a:p>
        </p:txBody>
      </p:sp>
      <p:sp>
        <p:nvSpPr>
          <p:cNvPr id="29" name="Line 132"/>
          <p:cNvSpPr>
            <a:spLocks noChangeShapeType="1"/>
          </p:cNvSpPr>
          <p:nvPr userDrawn="1"/>
        </p:nvSpPr>
        <p:spPr bwMode="auto">
          <a:xfrm>
            <a:off x="5219700" y="-22225"/>
            <a:ext cx="0" cy="631825"/>
          </a:xfrm>
          <a:prstGeom prst="line">
            <a:avLst/>
          </a:prstGeom>
          <a:noFill/>
          <a:ln w="9525">
            <a:solidFill>
              <a:schemeClr val="bg2"/>
            </a:solidFill>
            <a:round/>
            <a:headEnd/>
            <a:tailEnd/>
          </a:ln>
          <a:effectLst/>
        </p:spPr>
        <p:txBody>
          <a:bodyPr/>
          <a:lstStyle/>
          <a:p>
            <a:endParaRPr lang="fr-FR" sz="800"/>
          </a:p>
        </p:txBody>
      </p:sp>
      <p:sp>
        <p:nvSpPr>
          <p:cNvPr id="30" name="Line 132"/>
          <p:cNvSpPr>
            <a:spLocks noChangeShapeType="1"/>
          </p:cNvSpPr>
          <p:nvPr userDrawn="1"/>
        </p:nvSpPr>
        <p:spPr bwMode="auto">
          <a:xfrm>
            <a:off x="6300192" y="-22225"/>
            <a:ext cx="0" cy="631825"/>
          </a:xfrm>
          <a:prstGeom prst="line">
            <a:avLst/>
          </a:prstGeom>
          <a:noFill/>
          <a:ln w="9525">
            <a:solidFill>
              <a:schemeClr val="bg2"/>
            </a:solidFill>
            <a:round/>
            <a:headEnd/>
            <a:tailEnd/>
          </a:ln>
          <a:effectLst/>
        </p:spPr>
        <p:txBody>
          <a:bodyPr/>
          <a:lstStyle/>
          <a:p>
            <a:endParaRPr lang="fr-FR" sz="800"/>
          </a:p>
        </p:txBody>
      </p:sp>
      <p:sp>
        <p:nvSpPr>
          <p:cNvPr id="31" name="Text Box 22">
            <a:hlinkClick r:id="" action="ppaction://noaction"/>
          </p:cNvPr>
          <p:cNvSpPr txBox="1">
            <a:spLocks noChangeArrowheads="1"/>
          </p:cNvSpPr>
          <p:nvPr userDrawn="1"/>
        </p:nvSpPr>
        <p:spPr bwMode="auto">
          <a:xfrm>
            <a:off x="-122633" y="86823"/>
            <a:ext cx="1079500" cy="338554"/>
          </a:xfrm>
          <a:prstGeom prst="rect">
            <a:avLst/>
          </a:prstGeom>
          <a:noFill/>
          <a:ln w="9525">
            <a:noFill/>
            <a:miter lim="800000"/>
            <a:headEnd/>
            <a:tailEnd/>
          </a:ln>
          <a:effectLst/>
        </p:spPr>
        <p:txBody>
          <a:bodyPr wrap="square" anchor="ctr" anchorCtr="0">
            <a:spAutoFit/>
          </a:bodyPr>
          <a:lstStyle/>
          <a:p>
            <a:pPr algn="ctr"/>
            <a:r>
              <a:rPr lang="fr-FR" sz="800" b="0" dirty="0" err="1" smtClean="0">
                <a:solidFill>
                  <a:schemeClr val="bg2"/>
                </a:solidFill>
                <a:latin typeface="Arial" charset="0"/>
              </a:rPr>
              <a:t>Categorizing</a:t>
            </a:r>
            <a:endParaRPr lang="fr-FR" sz="800" b="0" dirty="0" smtClean="0">
              <a:solidFill>
                <a:schemeClr val="bg2"/>
              </a:solidFill>
              <a:latin typeface="Arial" charset="0"/>
            </a:endParaRPr>
          </a:p>
          <a:p>
            <a:pPr algn="ctr"/>
            <a:r>
              <a:rPr lang="fr-FR" sz="800" b="0" dirty="0" err="1" smtClean="0">
                <a:solidFill>
                  <a:schemeClr val="bg2"/>
                </a:solidFill>
                <a:latin typeface="Arial" charset="0"/>
              </a:rPr>
              <a:t>Systems</a:t>
            </a:r>
            <a:endParaRPr lang="fr-FR" sz="800" b="0" dirty="0">
              <a:solidFill>
                <a:schemeClr val="bg2"/>
              </a:solidFill>
              <a:latin typeface="Arial" charset="0"/>
            </a:endParaRPr>
          </a:p>
        </p:txBody>
      </p:sp>
      <p:sp>
        <p:nvSpPr>
          <p:cNvPr id="32" name="Text Box 122">
            <a:hlinkClick r:id="" action="ppaction://noaction"/>
          </p:cNvPr>
          <p:cNvSpPr txBox="1">
            <a:spLocks noChangeArrowheads="1"/>
          </p:cNvSpPr>
          <p:nvPr userDrawn="1"/>
        </p:nvSpPr>
        <p:spPr bwMode="auto">
          <a:xfrm>
            <a:off x="6276373" y="153890"/>
            <a:ext cx="1073150" cy="203133"/>
          </a:xfrm>
          <a:prstGeom prst="rect">
            <a:avLst/>
          </a:prstGeom>
          <a:noFill/>
          <a:ln w="9525">
            <a:noFill/>
            <a:miter lim="800000"/>
            <a:headEnd/>
            <a:tailEnd/>
          </a:ln>
          <a:effectLst/>
        </p:spPr>
        <p:txBody>
          <a:bodyPr anchor="ctr" anchorCtr="0">
            <a:spAutoFit/>
          </a:bodyPr>
          <a:lstStyle/>
          <a:p>
            <a:pPr algn="ctr">
              <a:lnSpc>
                <a:spcPct val="90000"/>
              </a:lnSpc>
            </a:pPr>
            <a:r>
              <a:rPr lang="fr-FR" sz="800" b="0" dirty="0" smtClean="0">
                <a:solidFill>
                  <a:schemeClr val="bg2"/>
                </a:solidFill>
                <a:latin typeface="Arial" charset="0"/>
              </a:rPr>
              <a:t>Best of </a:t>
            </a:r>
            <a:r>
              <a:rPr lang="fr-FR" sz="800" b="0" dirty="0" err="1" smtClean="0">
                <a:solidFill>
                  <a:schemeClr val="bg2"/>
                </a:solidFill>
                <a:latin typeface="Arial" charset="0"/>
              </a:rPr>
              <a:t>Breed</a:t>
            </a:r>
            <a:endParaRPr lang="fr-FR" sz="800" b="0" dirty="0">
              <a:solidFill>
                <a:schemeClr val="bg2"/>
              </a:solidFill>
              <a:latin typeface="Arial" charset="0"/>
            </a:endParaRPr>
          </a:p>
        </p:txBody>
      </p:sp>
      <p:sp>
        <p:nvSpPr>
          <p:cNvPr id="33" name="Line 132"/>
          <p:cNvSpPr>
            <a:spLocks noChangeShapeType="1"/>
          </p:cNvSpPr>
          <p:nvPr userDrawn="1"/>
        </p:nvSpPr>
        <p:spPr bwMode="auto">
          <a:xfrm>
            <a:off x="7349523" y="-33791"/>
            <a:ext cx="0" cy="631825"/>
          </a:xfrm>
          <a:prstGeom prst="line">
            <a:avLst/>
          </a:prstGeom>
          <a:noFill/>
          <a:ln w="9525">
            <a:solidFill>
              <a:schemeClr val="bg2"/>
            </a:solidFill>
            <a:round/>
            <a:headEnd/>
            <a:tailEnd/>
          </a:ln>
          <a:effectLst/>
        </p:spPr>
        <p:txBody>
          <a:bodyPr/>
          <a:lstStyle/>
          <a:p>
            <a:endParaRPr lang="fr-FR" sz="800"/>
          </a:p>
        </p:txBody>
      </p:sp>
      <p:sp>
        <p:nvSpPr>
          <p:cNvPr id="34" name="Text Box 122">
            <a:hlinkClick r:id="" action="ppaction://noaction"/>
          </p:cNvPr>
          <p:cNvSpPr txBox="1">
            <a:spLocks noChangeArrowheads="1"/>
          </p:cNvSpPr>
          <p:nvPr userDrawn="1"/>
        </p:nvSpPr>
        <p:spPr bwMode="auto">
          <a:xfrm>
            <a:off x="4120705" y="150015"/>
            <a:ext cx="1073150" cy="203133"/>
          </a:xfrm>
          <a:prstGeom prst="rect">
            <a:avLst/>
          </a:prstGeom>
          <a:noFill/>
          <a:ln w="9525">
            <a:noFill/>
            <a:miter lim="800000"/>
            <a:headEnd/>
            <a:tailEnd/>
          </a:ln>
          <a:effectLst/>
        </p:spPr>
        <p:txBody>
          <a:bodyPr anchor="ctr" anchorCtr="0">
            <a:spAutoFit/>
          </a:bodyPr>
          <a:lstStyle/>
          <a:p>
            <a:pPr algn="ctr">
              <a:lnSpc>
                <a:spcPct val="90000"/>
              </a:lnSpc>
            </a:pPr>
            <a:r>
              <a:rPr lang="fr-FR" sz="800" b="0" dirty="0" smtClean="0">
                <a:solidFill>
                  <a:schemeClr val="bg2"/>
                </a:solidFill>
                <a:latin typeface="Arial" charset="0"/>
              </a:rPr>
              <a:t>KM and BI</a:t>
            </a:r>
            <a:endParaRPr lang="fr-FR" sz="800" b="0" dirty="0">
              <a:solidFill>
                <a:schemeClr val="bg2"/>
              </a:solidFill>
              <a:latin typeface="Arial" charset="0"/>
            </a:endParaRPr>
          </a:p>
        </p:txBody>
      </p:sp>
      <p:sp>
        <p:nvSpPr>
          <p:cNvPr id="35" name="Text Box 122">
            <a:hlinkClick r:id="" action="ppaction://noaction"/>
          </p:cNvPr>
          <p:cNvSpPr txBox="1">
            <a:spLocks noChangeArrowheads="1"/>
          </p:cNvSpPr>
          <p:nvPr userDrawn="1"/>
        </p:nvSpPr>
        <p:spPr bwMode="auto">
          <a:xfrm>
            <a:off x="7315200" y="152310"/>
            <a:ext cx="1073150" cy="203133"/>
          </a:xfrm>
          <a:prstGeom prst="rect">
            <a:avLst/>
          </a:prstGeom>
          <a:noFill/>
          <a:ln w="9525">
            <a:noFill/>
            <a:miter lim="800000"/>
            <a:headEnd/>
            <a:tailEnd/>
          </a:ln>
          <a:effectLst/>
        </p:spPr>
        <p:txBody>
          <a:bodyPr anchor="ctr" anchorCtr="0">
            <a:spAutoFit/>
          </a:bodyPr>
          <a:lstStyle/>
          <a:p>
            <a:pPr algn="ctr">
              <a:lnSpc>
                <a:spcPct val="90000"/>
              </a:lnSpc>
            </a:pPr>
            <a:r>
              <a:rPr lang="fr-FR" sz="800" b="0" dirty="0" smtClean="0">
                <a:solidFill>
                  <a:schemeClr val="bg2"/>
                </a:solidFill>
                <a:latin typeface="Arial" charset="0"/>
              </a:rPr>
              <a:t>Cloud</a:t>
            </a:r>
            <a:endParaRPr lang="fr-FR" sz="800" b="0" dirty="0">
              <a:solidFill>
                <a:schemeClr val="bg2"/>
              </a:solidFill>
              <a:latin typeface="Arial" charset="0"/>
            </a:endParaRPr>
          </a:p>
        </p:txBody>
      </p:sp>
      <p:sp>
        <p:nvSpPr>
          <p:cNvPr id="36" name="Line 132"/>
          <p:cNvSpPr>
            <a:spLocks noChangeShapeType="1"/>
          </p:cNvSpPr>
          <p:nvPr userDrawn="1"/>
        </p:nvSpPr>
        <p:spPr bwMode="auto">
          <a:xfrm>
            <a:off x="8388350" y="-35371"/>
            <a:ext cx="0" cy="631825"/>
          </a:xfrm>
          <a:prstGeom prst="line">
            <a:avLst/>
          </a:prstGeom>
          <a:noFill/>
          <a:ln w="9525">
            <a:solidFill>
              <a:schemeClr val="bg2"/>
            </a:solidFill>
            <a:round/>
            <a:headEnd/>
            <a:tailEnd/>
          </a:ln>
          <a:effectLst/>
        </p:spPr>
        <p:txBody>
          <a:bodyPr/>
          <a:lstStyle/>
          <a:p>
            <a:endParaRPr lang="fr-FR" sz="80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timing>
    <p:tnLst>
      <p:par>
        <p:cTn id="1" dur="indefinite" restart="never" nodeType="tmRoot"/>
      </p:par>
    </p:tnLst>
  </p:timing>
  <p:hf sldNum="0" hdr="0" dt="0"/>
  <p:txStyles>
    <p:titleStyle>
      <a:lvl1pPr algn="l" rtl="0" eaLnBrk="1" fontAlgn="base" hangingPunct="1">
        <a:lnSpc>
          <a:spcPct val="85000"/>
        </a:lnSpc>
        <a:spcBef>
          <a:spcPct val="0"/>
        </a:spcBef>
        <a:spcAft>
          <a:spcPct val="0"/>
        </a:spcAft>
        <a:defRPr sz="2800" b="1">
          <a:solidFill>
            <a:schemeClr val="bg1"/>
          </a:solidFill>
          <a:latin typeface="+mj-lt"/>
          <a:ea typeface="+mj-ea"/>
          <a:cs typeface="+mj-cs"/>
        </a:defRPr>
      </a:lvl1pPr>
      <a:lvl2pPr algn="l" rtl="0" eaLnBrk="1" fontAlgn="base" hangingPunct="1">
        <a:lnSpc>
          <a:spcPct val="85000"/>
        </a:lnSpc>
        <a:spcBef>
          <a:spcPct val="0"/>
        </a:spcBef>
        <a:spcAft>
          <a:spcPct val="0"/>
        </a:spcAft>
        <a:defRPr sz="3200" b="1">
          <a:solidFill>
            <a:schemeClr val="bg1"/>
          </a:solidFill>
          <a:latin typeface="Trebuchet MS" pitchFamily="34" charset="0"/>
        </a:defRPr>
      </a:lvl2pPr>
      <a:lvl3pPr algn="l" rtl="0" eaLnBrk="1" fontAlgn="base" hangingPunct="1">
        <a:lnSpc>
          <a:spcPct val="85000"/>
        </a:lnSpc>
        <a:spcBef>
          <a:spcPct val="0"/>
        </a:spcBef>
        <a:spcAft>
          <a:spcPct val="0"/>
        </a:spcAft>
        <a:defRPr sz="3200" b="1">
          <a:solidFill>
            <a:schemeClr val="bg1"/>
          </a:solidFill>
          <a:latin typeface="Trebuchet MS" pitchFamily="34" charset="0"/>
        </a:defRPr>
      </a:lvl3pPr>
      <a:lvl4pPr algn="l" rtl="0" eaLnBrk="1" fontAlgn="base" hangingPunct="1">
        <a:lnSpc>
          <a:spcPct val="85000"/>
        </a:lnSpc>
        <a:spcBef>
          <a:spcPct val="0"/>
        </a:spcBef>
        <a:spcAft>
          <a:spcPct val="0"/>
        </a:spcAft>
        <a:defRPr sz="3200" b="1">
          <a:solidFill>
            <a:schemeClr val="bg1"/>
          </a:solidFill>
          <a:latin typeface="Trebuchet MS" pitchFamily="34" charset="0"/>
        </a:defRPr>
      </a:lvl4pPr>
      <a:lvl5pPr algn="l" rtl="0" eaLnBrk="1" fontAlgn="base" hangingPunct="1">
        <a:lnSpc>
          <a:spcPct val="85000"/>
        </a:lnSpc>
        <a:spcBef>
          <a:spcPct val="0"/>
        </a:spcBef>
        <a:spcAft>
          <a:spcPct val="0"/>
        </a:spcAft>
        <a:defRPr sz="3200" b="1">
          <a:solidFill>
            <a:schemeClr val="bg1"/>
          </a:solidFill>
          <a:latin typeface="Trebuchet MS" pitchFamily="34" charset="0"/>
        </a:defRPr>
      </a:lvl5pPr>
      <a:lvl6pPr marL="457200" algn="l" rtl="0" eaLnBrk="1" fontAlgn="base" hangingPunct="1">
        <a:lnSpc>
          <a:spcPct val="85000"/>
        </a:lnSpc>
        <a:spcBef>
          <a:spcPct val="0"/>
        </a:spcBef>
        <a:spcAft>
          <a:spcPct val="0"/>
        </a:spcAft>
        <a:defRPr sz="3200" b="1">
          <a:solidFill>
            <a:schemeClr val="bg1"/>
          </a:solidFill>
          <a:latin typeface="Trebuchet MS" pitchFamily="34" charset="0"/>
        </a:defRPr>
      </a:lvl6pPr>
      <a:lvl7pPr marL="914400" algn="l" rtl="0" eaLnBrk="1" fontAlgn="base" hangingPunct="1">
        <a:lnSpc>
          <a:spcPct val="85000"/>
        </a:lnSpc>
        <a:spcBef>
          <a:spcPct val="0"/>
        </a:spcBef>
        <a:spcAft>
          <a:spcPct val="0"/>
        </a:spcAft>
        <a:defRPr sz="3200" b="1">
          <a:solidFill>
            <a:schemeClr val="bg1"/>
          </a:solidFill>
          <a:latin typeface="Trebuchet MS" pitchFamily="34" charset="0"/>
        </a:defRPr>
      </a:lvl7pPr>
      <a:lvl8pPr marL="1371600" algn="l" rtl="0" eaLnBrk="1" fontAlgn="base" hangingPunct="1">
        <a:lnSpc>
          <a:spcPct val="85000"/>
        </a:lnSpc>
        <a:spcBef>
          <a:spcPct val="0"/>
        </a:spcBef>
        <a:spcAft>
          <a:spcPct val="0"/>
        </a:spcAft>
        <a:defRPr sz="3200" b="1">
          <a:solidFill>
            <a:schemeClr val="bg1"/>
          </a:solidFill>
          <a:latin typeface="Trebuchet MS" pitchFamily="34" charset="0"/>
        </a:defRPr>
      </a:lvl8pPr>
      <a:lvl9pPr marL="1828800" algn="l" rtl="0" eaLnBrk="1" fontAlgn="base" hangingPunct="1">
        <a:lnSpc>
          <a:spcPct val="85000"/>
        </a:lnSpc>
        <a:spcBef>
          <a:spcPct val="0"/>
        </a:spcBef>
        <a:spcAft>
          <a:spcPct val="0"/>
        </a:spcAft>
        <a:defRPr sz="3200" b="1">
          <a:solidFill>
            <a:schemeClr val="bg1"/>
          </a:solidFill>
          <a:latin typeface="Trebuchet MS" pitchFamily="34"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jpeg"/><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8.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w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0.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tiff"/></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8.png"/><Relationship Id="rId1" Type="http://schemas.openxmlformats.org/officeDocument/2006/relationships/slideLayout" Target="../slideLayouts/slideLayout5.xml"/><Relationship Id="rId2" Type="http://schemas.openxmlformats.org/officeDocument/2006/relationships/image" Target="../media/image2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3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9.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3.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p:cNvSpPr txBox="1">
            <a:spLocks noChangeArrowheads="1"/>
          </p:cNvSpPr>
          <p:nvPr/>
        </p:nvSpPr>
        <p:spPr bwMode="auto">
          <a:xfrm>
            <a:off x="-252536" y="1259463"/>
            <a:ext cx="4824536" cy="4185761"/>
          </a:xfrm>
          <a:prstGeom prst="rect">
            <a:avLst/>
          </a:prstGeom>
          <a:noFill/>
          <a:ln w="9525">
            <a:noFill/>
            <a:miter lim="800000"/>
            <a:headEnd/>
            <a:tailEnd/>
          </a:ln>
          <a:effectLst/>
        </p:spPr>
        <p:txBody>
          <a:bodyPr wrap="square">
            <a:spAutoFit/>
          </a:bodyPr>
          <a:lstStyle/>
          <a:p>
            <a:pPr algn="r" fontAlgn="auto">
              <a:spcBef>
                <a:spcPts val="0"/>
              </a:spcBef>
              <a:spcAft>
                <a:spcPts val="0"/>
              </a:spcAft>
            </a:pPr>
            <a:r>
              <a:rPr lang="fr-FR" sz="2000" b="1" dirty="0">
                <a:solidFill>
                  <a:srgbClr val="000000">
                    <a:lumMod val="85000"/>
                    <a:lumOff val="15000"/>
                  </a:srgbClr>
                </a:solidFill>
                <a:latin typeface="Times New Roman" charset="0"/>
                <a:ea typeface="Times New Roman" charset="0"/>
                <a:cs typeface="Times New Roman" charset="0"/>
              </a:rPr>
              <a:t/>
            </a:r>
            <a:br>
              <a:rPr lang="fr-FR" sz="2000" b="1" dirty="0">
                <a:solidFill>
                  <a:srgbClr val="000000">
                    <a:lumMod val="85000"/>
                    <a:lumOff val="15000"/>
                  </a:srgbClr>
                </a:solidFill>
                <a:latin typeface="Times New Roman" charset="0"/>
                <a:ea typeface="Times New Roman" charset="0"/>
                <a:cs typeface="Times New Roman" charset="0"/>
              </a:rPr>
            </a:br>
            <a:r>
              <a:rPr lang="fr-FR" sz="6600" b="1" dirty="0" smtClean="0">
                <a:solidFill>
                  <a:srgbClr val="000000">
                    <a:lumMod val="85000"/>
                    <a:lumOff val="15000"/>
                  </a:srgbClr>
                </a:solidFill>
                <a:latin typeface="Times New Roman" charset="0"/>
                <a:ea typeface="Times New Roman" charset="0"/>
                <a:cs typeface="Times New Roman" charset="0"/>
              </a:rPr>
              <a:t>Information</a:t>
            </a:r>
          </a:p>
          <a:p>
            <a:pPr algn="r" fontAlgn="auto">
              <a:spcBef>
                <a:spcPts val="0"/>
              </a:spcBef>
              <a:spcAft>
                <a:spcPts val="0"/>
              </a:spcAft>
            </a:pPr>
            <a:r>
              <a:rPr lang="fr-FR" sz="6600" b="1" dirty="0" err="1" smtClean="0">
                <a:solidFill>
                  <a:srgbClr val="000000">
                    <a:lumMod val="85000"/>
                    <a:lumOff val="15000"/>
                  </a:srgbClr>
                </a:solidFill>
                <a:latin typeface="Times New Roman" charset="0"/>
                <a:ea typeface="Times New Roman" charset="0"/>
                <a:cs typeface="Times New Roman" charset="0"/>
              </a:rPr>
              <a:t>Systems</a:t>
            </a:r>
            <a:endParaRPr lang="fr-FR" sz="4800" dirty="0" smtClean="0">
              <a:solidFill>
                <a:srgbClr val="000000">
                  <a:lumMod val="85000"/>
                  <a:lumOff val="15000"/>
                </a:srgbClr>
              </a:solidFill>
              <a:latin typeface="Times New Roman" charset="0"/>
              <a:ea typeface="Times New Roman" charset="0"/>
              <a:cs typeface="Times New Roman" charset="0"/>
            </a:endParaRPr>
          </a:p>
          <a:p>
            <a:pPr algn="r" fontAlgn="auto">
              <a:spcBef>
                <a:spcPts val="0"/>
              </a:spcBef>
              <a:spcAft>
                <a:spcPts val="0"/>
              </a:spcAft>
            </a:pPr>
            <a:r>
              <a:rPr lang="fr-FR" sz="4800" dirty="0" smtClean="0">
                <a:solidFill>
                  <a:srgbClr val="000000">
                    <a:lumMod val="85000"/>
                    <a:lumOff val="15000"/>
                  </a:srgbClr>
                </a:solidFill>
                <a:latin typeface="Times New Roman" charset="0"/>
                <a:ea typeface="Times New Roman" charset="0"/>
                <a:cs typeface="Times New Roman" charset="0"/>
              </a:rPr>
              <a:t>for</a:t>
            </a:r>
          </a:p>
          <a:p>
            <a:pPr algn="r" fontAlgn="auto">
              <a:spcBef>
                <a:spcPts val="0"/>
              </a:spcBef>
              <a:spcAft>
                <a:spcPts val="0"/>
              </a:spcAft>
            </a:pPr>
            <a:r>
              <a:rPr lang="fr-FR" sz="6600" b="1" dirty="0" smtClean="0">
                <a:solidFill>
                  <a:srgbClr val="000000">
                    <a:lumMod val="85000"/>
                    <a:lumOff val="15000"/>
                  </a:srgbClr>
                </a:solidFill>
                <a:latin typeface="Times New Roman" charset="0"/>
                <a:ea typeface="Times New Roman" charset="0"/>
                <a:cs typeface="Times New Roman" charset="0"/>
              </a:rPr>
              <a:t>Managers</a:t>
            </a:r>
            <a:endParaRPr lang="fr-FR" sz="2000" dirty="0" smtClean="0">
              <a:solidFill>
                <a:srgbClr val="000000">
                  <a:lumMod val="85000"/>
                  <a:lumOff val="15000"/>
                </a:srgbClr>
              </a:solidFill>
              <a:latin typeface="Times New Roman" charset="0"/>
              <a:ea typeface="Times New Roman" charset="0"/>
              <a:cs typeface="Times New Roman" charset="0"/>
            </a:endParaRPr>
          </a:p>
        </p:txBody>
      </p:sp>
      <p:pic>
        <p:nvPicPr>
          <p:cNvPr id="1026" name="Picture 2" descr="Gutenberg's Printing Press"/>
          <p:cNvPicPr>
            <a:picLocks noChangeAspect="1" noChangeArrowheads="1"/>
          </p:cNvPicPr>
          <p:nvPr/>
        </p:nvPicPr>
        <p:blipFill>
          <a:blip r:embed="rId3">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a:fillRect/>
          </a:stretch>
        </p:blipFill>
        <p:spPr bwMode="auto">
          <a:xfrm flipH="1">
            <a:off x="4660228" y="1333253"/>
            <a:ext cx="4425937" cy="4400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1807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Strategic Activities</a:t>
            </a:r>
            <a:endParaRPr lang="en-US" dirty="0"/>
          </a:p>
        </p:txBody>
      </p:sp>
      <p:sp>
        <p:nvSpPr>
          <p:cNvPr id="3" name="Content Placeholder 2"/>
          <p:cNvSpPr>
            <a:spLocks noGrp="1"/>
          </p:cNvSpPr>
          <p:nvPr>
            <p:ph idx="1"/>
          </p:nvPr>
        </p:nvSpPr>
        <p:spPr/>
        <p:txBody>
          <a:bodyPr/>
          <a:lstStyle/>
          <a:p>
            <a:r>
              <a:rPr lang="en-US" dirty="0">
                <a:solidFill>
                  <a:schemeClr val="tx1"/>
                </a:solidFill>
                <a:latin typeface="+mn-lt"/>
                <a:ea typeface="+mn-ea"/>
                <a:cs typeface="+mn-cs"/>
              </a:rPr>
              <a:t>Decision making at this level is highly </a:t>
            </a:r>
            <a:r>
              <a:rPr lang="en-US" dirty="0" smtClean="0">
                <a:solidFill>
                  <a:schemeClr val="tx1"/>
                </a:solidFill>
                <a:latin typeface="+mn-lt"/>
                <a:ea typeface="+mn-ea"/>
                <a:cs typeface="+mn-cs"/>
              </a:rPr>
              <a:t>unstructured</a:t>
            </a:r>
          </a:p>
          <a:p>
            <a:endParaRPr lang="en-US" dirty="0" smtClean="0">
              <a:solidFill>
                <a:schemeClr val="tx1"/>
              </a:solidFill>
              <a:latin typeface="+mn-lt"/>
              <a:ea typeface="+mn-ea"/>
              <a:cs typeface="+mn-cs"/>
            </a:endParaRPr>
          </a:p>
          <a:p>
            <a:r>
              <a:rPr lang="en-US" dirty="0" smtClean="0">
                <a:solidFill>
                  <a:schemeClr val="tx1"/>
                </a:solidFill>
                <a:latin typeface="+mn-lt"/>
                <a:ea typeface="+mn-ea"/>
                <a:cs typeface="+mn-cs"/>
              </a:rPr>
              <a:t>Reliant </a:t>
            </a:r>
            <a:r>
              <a:rPr lang="en-US" dirty="0">
                <a:solidFill>
                  <a:schemeClr val="tx1"/>
                </a:solidFill>
                <a:latin typeface="+mn-lt"/>
                <a:ea typeface="+mn-ea"/>
                <a:cs typeface="+mn-cs"/>
              </a:rPr>
              <a:t>on internal as well as external data </a:t>
            </a:r>
            <a:r>
              <a:rPr lang="en-US" dirty="0" smtClean="0">
                <a:solidFill>
                  <a:schemeClr val="tx1"/>
                </a:solidFill>
                <a:latin typeface="+mn-lt"/>
                <a:ea typeface="+mn-ea"/>
                <a:cs typeface="+mn-cs"/>
              </a:rPr>
              <a:t>sources</a:t>
            </a:r>
          </a:p>
          <a:p>
            <a:endParaRPr lang="en-US" dirty="0" smtClean="0">
              <a:solidFill>
                <a:schemeClr val="tx1"/>
              </a:solidFill>
              <a:latin typeface="+mn-lt"/>
              <a:ea typeface="+mn-ea"/>
              <a:cs typeface="+mn-cs"/>
            </a:endParaRPr>
          </a:p>
          <a:p>
            <a:r>
              <a:rPr lang="en-US" dirty="0" smtClean="0">
                <a:solidFill>
                  <a:schemeClr val="tx1"/>
                </a:solidFill>
                <a:latin typeface="+mn-lt"/>
                <a:ea typeface="+mn-ea"/>
                <a:cs typeface="+mn-cs"/>
              </a:rPr>
              <a:t>Focus on making decisions by evaluating trends</a:t>
            </a:r>
          </a:p>
          <a:p>
            <a:endParaRPr lang="en-US" dirty="0" smtClean="0">
              <a:solidFill>
                <a:schemeClr val="tx1"/>
              </a:solidFill>
              <a:latin typeface="+mn-lt"/>
              <a:ea typeface="+mn-ea"/>
              <a:cs typeface="+mn-cs"/>
            </a:endParaRPr>
          </a:p>
          <a:p>
            <a:r>
              <a:rPr lang="en-US" dirty="0" smtClean="0">
                <a:solidFill>
                  <a:schemeClr val="tx1"/>
                </a:solidFill>
                <a:latin typeface="+mn-lt"/>
                <a:ea typeface="+mn-ea"/>
                <a:cs typeface="+mn-cs"/>
              </a:rPr>
              <a:t>Little </a:t>
            </a:r>
            <a:r>
              <a:rPr lang="en-US" dirty="0">
                <a:solidFill>
                  <a:schemeClr val="tx1"/>
                </a:solidFill>
                <a:latin typeface="+mn-lt"/>
                <a:ea typeface="+mn-ea"/>
                <a:cs typeface="+mn-cs"/>
              </a:rPr>
              <a:t>structure and formal methodologies exist for activities at this level.</a:t>
            </a:r>
          </a:p>
          <a:p>
            <a:endParaRPr lang="en-US" dirty="0"/>
          </a:p>
        </p:txBody>
      </p:sp>
      <p:sp>
        <p:nvSpPr>
          <p:cNvPr id="4" name="Rectangle 3"/>
          <p:cNvSpPr>
            <a:spLocks noChangeArrowheads="1"/>
          </p:cNvSpPr>
          <p:nvPr/>
        </p:nvSpPr>
        <p:spPr bwMode="auto">
          <a:xfrm>
            <a:off x="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smtClean="0">
                <a:solidFill>
                  <a:schemeClr val="accent3"/>
                </a:solidFill>
                <a:latin typeface="+mn-lt"/>
              </a:rPr>
              <a:t>Categorizing</a:t>
            </a:r>
            <a:endParaRPr lang="fr-FR" sz="1000" dirty="0">
              <a:solidFill>
                <a:schemeClr val="accent3"/>
              </a:solidFill>
              <a:latin typeface="+mn-lt"/>
            </a:endParaRPr>
          </a:p>
          <a:p>
            <a:pPr algn="ctr"/>
            <a:r>
              <a:rPr lang="fr-FR" sz="1000" dirty="0" err="1" smtClean="0">
                <a:solidFill>
                  <a:schemeClr val="accent3"/>
                </a:solidFill>
                <a:latin typeface="+mn-lt"/>
              </a:rPr>
              <a:t>Systems</a:t>
            </a:r>
            <a:endParaRPr lang="fr-FR" sz="1000" dirty="0">
              <a:solidFill>
                <a:schemeClr val="accent3"/>
              </a:solidFill>
              <a:latin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dirty="0"/>
              <a:t>Hierarchical Perspective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610" y="1447800"/>
            <a:ext cx="8322779" cy="4800600"/>
          </a:xfrm>
          <a:prstGeom prst="rect">
            <a:avLst/>
          </a:prstGeom>
        </p:spPr>
      </p:pic>
      <p:sp>
        <p:nvSpPr>
          <p:cNvPr id="6" name="Rectangle 5"/>
          <p:cNvSpPr>
            <a:spLocks noChangeArrowheads="1"/>
          </p:cNvSpPr>
          <p:nvPr/>
        </p:nvSpPr>
        <p:spPr bwMode="auto">
          <a:xfrm>
            <a:off x="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smtClean="0">
                <a:solidFill>
                  <a:schemeClr val="accent3"/>
                </a:solidFill>
                <a:latin typeface="+mn-lt"/>
              </a:rPr>
              <a:t>Categorizing</a:t>
            </a:r>
            <a:endParaRPr lang="fr-FR" sz="1000" dirty="0">
              <a:solidFill>
                <a:schemeClr val="accent3"/>
              </a:solidFill>
              <a:latin typeface="+mn-lt"/>
            </a:endParaRPr>
          </a:p>
          <a:p>
            <a:pPr algn="ctr"/>
            <a:r>
              <a:rPr lang="fr-FR" sz="1000" dirty="0" err="1" smtClean="0">
                <a:solidFill>
                  <a:schemeClr val="accent3"/>
                </a:solidFill>
                <a:latin typeface="+mn-lt"/>
              </a:rPr>
              <a:t>Systems</a:t>
            </a:r>
            <a:endParaRPr lang="fr-FR" sz="1000" dirty="0">
              <a:solidFill>
                <a:schemeClr val="accent3"/>
              </a:solidFill>
              <a:latin typeface="+mn-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Tools</a:t>
            </a:r>
            <a:endParaRPr lang="en-US" dirty="0"/>
          </a:p>
        </p:txBody>
      </p:sp>
      <p:pic>
        <p:nvPicPr>
          <p:cNvPr id="5" name="Content Placeholder 4"/>
          <p:cNvPicPr>
            <a:picLocks noGrp="1"/>
          </p:cNvPicPr>
          <p:nvPr>
            <p:ph idx="1"/>
          </p:nvPr>
        </p:nvPicPr>
        <p:blipFill>
          <a:blip r:embed="rId2" cstate="print"/>
          <a:stretch>
            <a:fillRect/>
          </a:stretch>
        </p:blipFill>
        <p:spPr bwMode="auto">
          <a:xfrm>
            <a:off x="381749" y="1196975"/>
            <a:ext cx="8309065" cy="5472113"/>
          </a:xfrm>
          <a:prstGeom prst="rect">
            <a:avLst/>
          </a:prstGeom>
          <a:noFill/>
          <a:ln w="9525" cap="flat" cmpd="sng">
            <a:noFill/>
            <a:prstDash val="solid"/>
            <a:miter lim="800000"/>
            <a:headEnd type="none" w="med" len="med"/>
            <a:tailEnd type="none" w="med" len="med"/>
          </a:ln>
        </p:spPr>
      </p:pic>
      <p:sp>
        <p:nvSpPr>
          <p:cNvPr id="4" name="Rectangle 3"/>
          <p:cNvSpPr>
            <a:spLocks noChangeArrowheads="1"/>
          </p:cNvSpPr>
          <p:nvPr/>
        </p:nvSpPr>
        <p:spPr bwMode="auto">
          <a:xfrm>
            <a:off x="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smtClean="0">
                <a:solidFill>
                  <a:schemeClr val="accent3"/>
                </a:solidFill>
                <a:latin typeface="+mn-lt"/>
              </a:rPr>
              <a:t>Categorizing</a:t>
            </a:r>
            <a:endParaRPr lang="fr-FR" sz="1000" dirty="0">
              <a:solidFill>
                <a:schemeClr val="accent3"/>
              </a:solidFill>
              <a:latin typeface="+mn-lt"/>
            </a:endParaRPr>
          </a:p>
          <a:p>
            <a:pPr algn="ctr"/>
            <a:r>
              <a:rPr lang="fr-FR" sz="1000" dirty="0" err="1" smtClean="0">
                <a:solidFill>
                  <a:schemeClr val="accent3"/>
                </a:solidFill>
                <a:latin typeface="+mn-lt"/>
              </a:rPr>
              <a:t>Systems</a:t>
            </a:r>
            <a:endParaRPr lang="fr-FR" sz="1000" dirty="0">
              <a:solidFill>
                <a:schemeClr val="accent3"/>
              </a:solidFill>
              <a:latin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dirty="0"/>
              <a:t>Today’s Hierarchy</a:t>
            </a:r>
          </a:p>
        </p:txBody>
      </p:sp>
      <p:sp>
        <p:nvSpPr>
          <p:cNvPr id="97283" name="Rectangle 3"/>
          <p:cNvSpPr>
            <a:spLocks noGrp="1" noChangeArrowheads="1"/>
          </p:cNvSpPr>
          <p:nvPr>
            <p:ph idx="1"/>
          </p:nvPr>
        </p:nvSpPr>
        <p:spPr/>
        <p:txBody>
          <a:bodyPr/>
          <a:lstStyle/>
          <a:p>
            <a:r>
              <a:rPr lang="en-US" dirty="0"/>
              <a:t>Adoption of </a:t>
            </a:r>
            <a:r>
              <a:rPr lang="en-US" b="1" dirty="0"/>
              <a:t>flatter</a:t>
            </a:r>
            <a:r>
              <a:rPr lang="en-US" dirty="0"/>
              <a:t> hierarchies between front-line operations and strategic decision-making </a:t>
            </a:r>
          </a:p>
          <a:p>
            <a:pPr lvl="1"/>
            <a:r>
              <a:rPr lang="en-US" dirty="0"/>
              <a:t>Empowerment</a:t>
            </a:r>
          </a:p>
          <a:p>
            <a:r>
              <a:rPr lang="en-US" dirty="0"/>
              <a:t>Limitation: </a:t>
            </a:r>
          </a:p>
          <a:p>
            <a:pPr lvl="1"/>
            <a:r>
              <a:rPr lang="en-US" dirty="0"/>
              <a:t>Difficult to neatly separate information systems in clear cut categories </a:t>
            </a:r>
          </a:p>
        </p:txBody>
      </p:sp>
      <p:sp>
        <p:nvSpPr>
          <p:cNvPr id="4" name="Rectangle 3"/>
          <p:cNvSpPr>
            <a:spLocks noChangeArrowheads="1"/>
          </p:cNvSpPr>
          <p:nvPr/>
        </p:nvSpPr>
        <p:spPr bwMode="auto">
          <a:xfrm>
            <a:off x="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smtClean="0">
                <a:solidFill>
                  <a:schemeClr val="accent3"/>
                </a:solidFill>
                <a:latin typeface="+mn-lt"/>
              </a:rPr>
              <a:t>Categorizing</a:t>
            </a:r>
            <a:endParaRPr lang="fr-FR" sz="1000" dirty="0">
              <a:solidFill>
                <a:schemeClr val="accent3"/>
              </a:solidFill>
              <a:latin typeface="+mn-lt"/>
            </a:endParaRPr>
          </a:p>
          <a:p>
            <a:pPr algn="ctr"/>
            <a:r>
              <a:rPr lang="fr-FR" sz="1000" dirty="0" err="1" smtClean="0">
                <a:solidFill>
                  <a:schemeClr val="accent3"/>
                </a:solidFill>
                <a:latin typeface="+mn-lt"/>
              </a:rPr>
              <a:t>Systems</a:t>
            </a:r>
            <a:endParaRPr lang="fr-FR" sz="1000" dirty="0">
              <a:solidFill>
                <a:schemeClr val="accent3"/>
              </a:solidFill>
              <a:latin typeface="+mn-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Functional Perspective</a:t>
            </a:r>
            <a:endParaRPr lang="en-US" dirty="0"/>
          </a:p>
        </p:txBody>
      </p:sp>
      <p:sp>
        <p:nvSpPr>
          <p:cNvPr id="3" name="Content Placeholder 2"/>
          <p:cNvSpPr>
            <a:spLocks noGrp="1"/>
          </p:cNvSpPr>
          <p:nvPr>
            <p:ph idx="1"/>
          </p:nvPr>
        </p:nvSpPr>
        <p:spPr/>
        <p:txBody>
          <a:bodyPr>
            <a:normAutofit/>
          </a:bodyPr>
          <a:lstStyle/>
          <a:p>
            <a:r>
              <a:rPr lang="en-US" dirty="0">
                <a:solidFill>
                  <a:schemeClr val="tx1"/>
                </a:solidFill>
                <a:latin typeface="+mn-lt"/>
                <a:ea typeface="+mn-ea"/>
                <a:cs typeface="+mn-cs"/>
              </a:rPr>
              <a:t>Functional systems are expressly designed to support the specific needs of individuals in the same functional </a:t>
            </a:r>
            <a:r>
              <a:rPr lang="en-US" dirty="0" smtClean="0">
                <a:solidFill>
                  <a:schemeClr val="tx1"/>
                </a:solidFill>
                <a:latin typeface="+mn-lt"/>
                <a:ea typeface="+mn-ea"/>
                <a:cs typeface="+mn-cs"/>
              </a:rPr>
              <a:t>area</a:t>
            </a:r>
          </a:p>
          <a:p>
            <a:endParaRPr lang="en-US" dirty="0" smtClean="0">
              <a:solidFill>
                <a:schemeClr val="tx1"/>
              </a:solidFill>
              <a:latin typeface="+mn-lt"/>
              <a:ea typeface="+mn-ea"/>
              <a:cs typeface="+mn-cs"/>
            </a:endParaRPr>
          </a:p>
          <a:p>
            <a:r>
              <a:rPr lang="en-US" dirty="0" smtClean="0">
                <a:solidFill>
                  <a:schemeClr val="tx1"/>
                </a:solidFill>
                <a:latin typeface="+mn-lt"/>
                <a:ea typeface="+mn-ea"/>
                <a:cs typeface="+mn-cs"/>
              </a:rPr>
              <a:t>Functional </a:t>
            </a:r>
            <a:r>
              <a:rPr lang="en-US" dirty="0">
                <a:solidFill>
                  <a:schemeClr val="tx1"/>
                </a:solidFill>
                <a:latin typeface="+mn-lt"/>
                <a:ea typeface="+mn-ea"/>
                <a:cs typeface="+mn-cs"/>
              </a:rPr>
              <a:t>systems are based </a:t>
            </a:r>
            <a:r>
              <a:rPr lang="en-US" dirty="0" smtClean="0">
                <a:solidFill>
                  <a:schemeClr val="tx1"/>
                </a:solidFill>
                <a:latin typeface="+mn-lt"/>
                <a:ea typeface="+mn-ea"/>
                <a:cs typeface="+mn-cs"/>
              </a:rPr>
              <a:t>that </a:t>
            </a:r>
            <a:r>
              <a:rPr lang="en-US" dirty="0">
                <a:solidFill>
                  <a:schemeClr val="tx1"/>
                </a:solidFill>
                <a:latin typeface="+mn-lt"/>
                <a:ea typeface="+mn-ea"/>
                <a:cs typeface="+mn-cs"/>
              </a:rPr>
              <a:t>information processing needs are unique and homogeneous within a functional </a:t>
            </a:r>
            <a:r>
              <a:rPr lang="en-US" dirty="0" smtClean="0">
                <a:solidFill>
                  <a:schemeClr val="tx1"/>
                </a:solidFill>
                <a:latin typeface="+mn-lt"/>
                <a:ea typeface="+mn-ea"/>
                <a:cs typeface="+mn-cs"/>
              </a:rPr>
              <a:t>area</a:t>
            </a:r>
          </a:p>
          <a:p>
            <a:endParaRPr lang="en-US" dirty="0" smtClean="0">
              <a:solidFill>
                <a:schemeClr val="tx1"/>
              </a:solidFill>
              <a:latin typeface="+mn-lt"/>
              <a:ea typeface="+mn-ea"/>
              <a:cs typeface="+mn-cs"/>
            </a:endParaRPr>
          </a:p>
          <a:p>
            <a:r>
              <a:rPr lang="en-US" dirty="0" smtClean="0">
                <a:solidFill>
                  <a:schemeClr val="tx1"/>
                </a:solidFill>
                <a:latin typeface="+mn-lt"/>
                <a:ea typeface="+mn-ea"/>
                <a:cs typeface="+mn-cs"/>
              </a:rPr>
              <a:t>Optimal </a:t>
            </a:r>
            <a:r>
              <a:rPr lang="en-US" dirty="0">
                <a:solidFill>
                  <a:schemeClr val="tx1"/>
                </a:solidFill>
                <a:latin typeface="+mn-lt"/>
                <a:ea typeface="+mn-ea"/>
                <a:cs typeface="+mn-cs"/>
              </a:rPr>
              <a:t>systems are tailored to those highly specific needs and use a language that is familiar to the professionals in that area. </a:t>
            </a:r>
          </a:p>
          <a:p>
            <a:endParaRPr lang="en-US" dirty="0"/>
          </a:p>
        </p:txBody>
      </p:sp>
      <p:sp>
        <p:nvSpPr>
          <p:cNvPr id="4" name="Rectangle 3"/>
          <p:cNvSpPr>
            <a:spLocks noChangeArrowheads="1"/>
          </p:cNvSpPr>
          <p:nvPr/>
        </p:nvSpPr>
        <p:spPr bwMode="auto">
          <a:xfrm>
            <a:off x="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smtClean="0">
                <a:solidFill>
                  <a:schemeClr val="accent3"/>
                </a:solidFill>
                <a:latin typeface="+mn-lt"/>
              </a:rPr>
              <a:t>Categorizing</a:t>
            </a:r>
            <a:endParaRPr lang="fr-FR" sz="1000" dirty="0">
              <a:solidFill>
                <a:schemeClr val="accent3"/>
              </a:solidFill>
              <a:latin typeface="+mn-lt"/>
            </a:endParaRPr>
          </a:p>
          <a:p>
            <a:pPr algn="ctr"/>
            <a:r>
              <a:rPr lang="fr-FR" sz="1000" dirty="0" err="1" smtClean="0">
                <a:solidFill>
                  <a:schemeClr val="accent3"/>
                </a:solidFill>
                <a:latin typeface="+mn-lt"/>
              </a:rPr>
              <a:t>Systems</a:t>
            </a:r>
            <a:endParaRPr lang="fr-FR" sz="1000" dirty="0">
              <a:solidFill>
                <a:schemeClr val="accent3"/>
              </a:solidFill>
              <a:latin typeface="+mn-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Functional Perspective</a:t>
            </a:r>
            <a:endParaRPr lang="en-US" dirty="0"/>
          </a:p>
        </p:txBody>
      </p:sp>
      <p:pic>
        <p:nvPicPr>
          <p:cNvPr id="6" name="Picture 4" descr="funct_pyramid"/>
          <p:cNvPicPr>
            <a:picLocks noGrp="1" noChangeAspect="1" noChangeArrowheads="1"/>
          </p:cNvPicPr>
          <p:nvPr>
            <p:ph sz="half" idx="1"/>
          </p:nvPr>
        </p:nvPicPr>
        <p:blipFill>
          <a:blip r:embed="rId2" cstate="print"/>
          <a:stretch>
            <a:fillRect/>
          </a:stretch>
        </p:blipFill>
        <p:spPr>
          <a:xfrm>
            <a:off x="457200" y="2044230"/>
            <a:ext cx="4038600" cy="3637903"/>
          </a:xfrm>
          <a:noFill/>
          <a:ln/>
        </p:spPr>
      </p:pic>
      <p:pic>
        <p:nvPicPr>
          <p:cNvPr id="7" name="Content Placeholder 6"/>
          <p:cNvPicPr>
            <a:picLocks noGrp="1"/>
          </p:cNvPicPr>
          <p:nvPr>
            <p:ph sz="half" idx="2"/>
          </p:nvPr>
        </p:nvPicPr>
        <p:blipFill>
          <a:blip r:embed="rId3" cstate="print"/>
          <a:stretch>
            <a:fillRect/>
          </a:stretch>
        </p:blipFill>
        <p:spPr bwMode="auto">
          <a:xfrm>
            <a:off x="4743966" y="1600200"/>
            <a:ext cx="3847068" cy="4525963"/>
          </a:xfrm>
          <a:prstGeom prst="rect">
            <a:avLst/>
          </a:prstGeom>
          <a:noFill/>
          <a:ln w="9525">
            <a:noFill/>
            <a:miter lim="800000"/>
            <a:headEnd/>
            <a:tailEnd/>
          </a:ln>
        </p:spPr>
      </p:pic>
      <p:sp>
        <p:nvSpPr>
          <p:cNvPr id="5" name="Rectangle 4"/>
          <p:cNvSpPr>
            <a:spLocks noChangeArrowheads="1"/>
          </p:cNvSpPr>
          <p:nvPr/>
        </p:nvSpPr>
        <p:spPr bwMode="auto">
          <a:xfrm>
            <a:off x="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smtClean="0">
                <a:solidFill>
                  <a:schemeClr val="accent3"/>
                </a:solidFill>
                <a:latin typeface="+mn-lt"/>
              </a:rPr>
              <a:t>Categorizing</a:t>
            </a:r>
            <a:endParaRPr lang="fr-FR" sz="1000" dirty="0">
              <a:solidFill>
                <a:schemeClr val="accent3"/>
              </a:solidFill>
              <a:latin typeface="+mn-lt"/>
            </a:endParaRPr>
          </a:p>
          <a:p>
            <a:pPr algn="ctr"/>
            <a:r>
              <a:rPr lang="fr-FR" sz="1000" dirty="0" err="1" smtClean="0">
                <a:solidFill>
                  <a:schemeClr val="accent3"/>
                </a:solidFill>
                <a:latin typeface="+mn-lt"/>
              </a:rPr>
              <a:t>Systems</a:t>
            </a:r>
            <a:endParaRPr lang="fr-FR" sz="1000" dirty="0">
              <a:solidFill>
                <a:schemeClr val="accent3"/>
              </a:solidFill>
              <a:latin typeface="+mn-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dirty="0"/>
              <a:t>Process Perspective</a:t>
            </a:r>
          </a:p>
        </p:txBody>
      </p:sp>
      <p:sp>
        <p:nvSpPr>
          <p:cNvPr id="101384" name="Rectangle 8"/>
          <p:cNvSpPr>
            <a:spLocks noChangeArrowheads="1"/>
          </p:cNvSpPr>
          <p:nvPr/>
        </p:nvSpPr>
        <p:spPr bwMode="auto">
          <a:xfrm>
            <a:off x="304800" y="1371600"/>
            <a:ext cx="8610600" cy="4800600"/>
          </a:xfrm>
          <a:prstGeom prst="rect">
            <a:avLst/>
          </a:prstGeom>
          <a:noFill/>
          <a:ln w="9525">
            <a:noFill/>
            <a:miter lim="800000"/>
            <a:headEnd/>
            <a:tailEnd/>
          </a:ln>
          <a:effectLst/>
        </p:spPr>
        <p:txBody>
          <a:bodyPr/>
          <a:lstStyle/>
          <a:p>
            <a:pPr marL="342900" indent="-342900">
              <a:spcBef>
                <a:spcPct val="20000"/>
              </a:spcBef>
              <a:buFontTx/>
              <a:buChar char="•"/>
            </a:pPr>
            <a:r>
              <a:rPr lang="en-US" sz="3200" dirty="0"/>
              <a:t>The functional and hierarchical perspectives are limited by:</a:t>
            </a:r>
          </a:p>
          <a:p>
            <a:pPr marL="742950" lvl="1" indent="-285750">
              <a:spcBef>
                <a:spcPct val="20000"/>
              </a:spcBef>
              <a:buFontTx/>
              <a:buChar char="–"/>
            </a:pPr>
            <a:r>
              <a:rPr lang="en-US" sz="2800" dirty="0"/>
              <a:t>Lack of integration of separate systems</a:t>
            </a:r>
          </a:p>
          <a:p>
            <a:pPr marL="742950" lvl="1" indent="-285750">
              <a:spcBef>
                <a:spcPct val="20000"/>
              </a:spcBef>
              <a:buFontTx/>
              <a:buChar char="–"/>
            </a:pPr>
            <a:r>
              <a:rPr lang="en-US" sz="2800" dirty="0"/>
              <a:t>Leading to:</a:t>
            </a:r>
          </a:p>
          <a:p>
            <a:pPr marL="1143000" lvl="2" indent="-228600">
              <a:spcBef>
                <a:spcPct val="20000"/>
              </a:spcBef>
              <a:buFontTx/>
              <a:buChar char="•"/>
            </a:pPr>
            <a:r>
              <a:rPr lang="en-US" sz="2400" dirty="0">
                <a:sym typeface="Symbol" pitchFamily="18" charset="2"/>
              </a:rPr>
              <a:t>Redundancy</a:t>
            </a:r>
          </a:p>
          <a:p>
            <a:pPr marL="1143000" lvl="2" indent="-228600">
              <a:spcBef>
                <a:spcPct val="20000"/>
              </a:spcBef>
              <a:buFontTx/>
              <a:buChar char="•"/>
            </a:pPr>
            <a:r>
              <a:rPr lang="en-US" sz="2400" dirty="0" smtClean="0">
                <a:sym typeface="Symbol" pitchFamily="18" charset="2"/>
              </a:rPr>
              <a:t>Inefficiency</a:t>
            </a:r>
          </a:p>
          <a:p>
            <a:pPr marL="1143000" lvl="2" indent="-228600">
              <a:spcBef>
                <a:spcPct val="20000"/>
              </a:spcBef>
              <a:buFontTx/>
              <a:buChar char="•"/>
            </a:pPr>
            <a:endParaRPr lang="en-US" sz="2400" dirty="0">
              <a:sym typeface="Symbol" pitchFamily="18" charset="2"/>
            </a:endParaRPr>
          </a:p>
          <a:p>
            <a:pPr marL="342900" indent="-342900">
              <a:spcBef>
                <a:spcPct val="20000"/>
              </a:spcBef>
              <a:buFontTx/>
              <a:buChar char="•"/>
            </a:pPr>
            <a:r>
              <a:rPr lang="en-US" sz="3200" dirty="0">
                <a:sym typeface="Symbol" pitchFamily="18" charset="2"/>
              </a:rPr>
              <a:t>Business Process Reengineering offers a potential solution</a:t>
            </a:r>
          </a:p>
        </p:txBody>
      </p:sp>
      <p:sp>
        <p:nvSpPr>
          <p:cNvPr id="4" name="Rectangle 3"/>
          <p:cNvSpPr>
            <a:spLocks noChangeArrowheads="1"/>
          </p:cNvSpPr>
          <p:nvPr/>
        </p:nvSpPr>
        <p:spPr bwMode="auto">
          <a:xfrm>
            <a:off x="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smtClean="0">
                <a:solidFill>
                  <a:schemeClr val="accent3"/>
                </a:solidFill>
                <a:latin typeface="+mn-lt"/>
              </a:rPr>
              <a:t>Categorizing</a:t>
            </a:r>
            <a:endParaRPr lang="fr-FR" sz="1000" dirty="0">
              <a:solidFill>
                <a:schemeClr val="accent3"/>
              </a:solidFill>
              <a:latin typeface="+mn-lt"/>
            </a:endParaRPr>
          </a:p>
          <a:p>
            <a:pPr algn="ctr"/>
            <a:r>
              <a:rPr lang="fr-FR" sz="1000" dirty="0" err="1" smtClean="0">
                <a:solidFill>
                  <a:schemeClr val="accent3"/>
                </a:solidFill>
                <a:latin typeface="+mn-lt"/>
              </a:rPr>
              <a:t>Systems</a:t>
            </a:r>
            <a:endParaRPr lang="fr-FR" sz="1000" dirty="0">
              <a:solidFill>
                <a:schemeClr val="accent3"/>
              </a:solidFill>
              <a:latin typeface="+mn-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dirty="0">
                <a:sym typeface="Symbol" pitchFamily="18" charset="2"/>
              </a:rPr>
              <a:t>Business Process Reengineering</a:t>
            </a:r>
          </a:p>
        </p:txBody>
      </p:sp>
      <p:sp>
        <p:nvSpPr>
          <p:cNvPr id="102403" name="Rectangle 3"/>
          <p:cNvSpPr>
            <a:spLocks noGrp="1" noChangeArrowheads="1"/>
          </p:cNvSpPr>
          <p:nvPr>
            <p:ph idx="1"/>
          </p:nvPr>
        </p:nvSpPr>
        <p:spPr>
          <a:xfrm>
            <a:off x="36616" y="1524000"/>
            <a:ext cx="6059384" cy="4648200"/>
          </a:xfrm>
        </p:spPr>
        <p:txBody>
          <a:bodyPr>
            <a:normAutofit/>
          </a:bodyPr>
          <a:lstStyle/>
          <a:p>
            <a:r>
              <a:rPr lang="en-US" sz="2400" dirty="0"/>
              <a:t>Business processes are inherently cross-functional </a:t>
            </a:r>
          </a:p>
          <a:p>
            <a:r>
              <a:rPr lang="en-US" sz="2400" dirty="0">
                <a:solidFill>
                  <a:schemeClr val="tx1"/>
                </a:solidFill>
                <a:latin typeface="+mn-lt"/>
                <a:ea typeface="+mn-ea"/>
                <a:cs typeface="+mn-cs"/>
              </a:rPr>
              <a:t>BPR is a managerial approach that employs a process view of organizational </a:t>
            </a:r>
            <a:r>
              <a:rPr lang="en-US" sz="2400" dirty="0" smtClean="0">
                <a:solidFill>
                  <a:schemeClr val="tx1"/>
                </a:solidFill>
                <a:latin typeface="+mn-lt"/>
                <a:ea typeface="+mn-ea"/>
                <a:cs typeface="+mn-cs"/>
              </a:rPr>
              <a:t>activities</a:t>
            </a:r>
          </a:p>
          <a:p>
            <a:r>
              <a:rPr lang="en-US" sz="2400" dirty="0" smtClean="0"/>
              <a:t>BPR </a:t>
            </a:r>
            <a:r>
              <a:rPr lang="en-US" sz="2400" dirty="0"/>
              <a:t>seeks to break down the organizational silos </a:t>
            </a:r>
            <a:endParaRPr lang="en-US" sz="2400" dirty="0" smtClean="0"/>
          </a:p>
          <a:p>
            <a:r>
              <a:rPr lang="en-US" sz="2400" dirty="0" smtClean="0">
                <a:solidFill>
                  <a:schemeClr val="tx1"/>
                </a:solidFill>
              </a:rPr>
              <a:t>BRP achieves internal </a:t>
            </a:r>
            <a:r>
              <a:rPr lang="en-US" sz="2400" dirty="0">
                <a:solidFill>
                  <a:schemeClr val="tx1"/>
                </a:solidFill>
              </a:rPr>
              <a:t>business integration </a:t>
            </a:r>
            <a:r>
              <a:rPr lang="en-US" sz="2400" dirty="0" smtClean="0">
                <a:solidFill>
                  <a:schemeClr val="tx1"/>
                </a:solidFill>
              </a:rPr>
              <a:t>increases performance</a:t>
            </a:r>
            <a:endParaRPr lang="en-US" sz="2400" dirty="0"/>
          </a:p>
        </p:txBody>
      </p:sp>
      <p:pic>
        <p:nvPicPr>
          <p:cNvPr id="2" name="Picture 1"/>
          <p:cNvPicPr>
            <a:picLocks noChangeAspect="1"/>
          </p:cNvPicPr>
          <p:nvPr/>
        </p:nvPicPr>
        <p:blipFill rotWithShape="1">
          <a:blip r:embed="rId3"/>
          <a:srcRect r="3751"/>
          <a:stretch/>
        </p:blipFill>
        <p:spPr>
          <a:xfrm>
            <a:off x="5288483" y="4191000"/>
            <a:ext cx="3855517" cy="2667000"/>
          </a:xfrm>
          <a:prstGeom prst="rect">
            <a:avLst/>
          </a:prstGeom>
        </p:spPr>
      </p:pic>
      <p:sp>
        <p:nvSpPr>
          <p:cNvPr id="5" name="Rectangle 4"/>
          <p:cNvSpPr>
            <a:spLocks noChangeArrowheads="1"/>
          </p:cNvSpPr>
          <p:nvPr/>
        </p:nvSpPr>
        <p:spPr bwMode="auto">
          <a:xfrm>
            <a:off x="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smtClean="0">
                <a:solidFill>
                  <a:schemeClr val="accent3"/>
                </a:solidFill>
                <a:latin typeface="+mn-lt"/>
              </a:rPr>
              <a:t>Categorizing</a:t>
            </a:r>
            <a:endParaRPr lang="fr-FR" sz="1000" dirty="0">
              <a:solidFill>
                <a:schemeClr val="accent3"/>
              </a:solidFill>
              <a:latin typeface="+mn-lt"/>
            </a:endParaRPr>
          </a:p>
          <a:p>
            <a:pPr algn="ctr"/>
            <a:r>
              <a:rPr lang="fr-FR" sz="1000" dirty="0" err="1" smtClean="0">
                <a:solidFill>
                  <a:schemeClr val="accent3"/>
                </a:solidFill>
                <a:latin typeface="+mn-lt"/>
              </a:rPr>
              <a:t>Systems</a:t>
            </a:r>
            <a:endParaRPr lang="fr-FR" sz="1000" dirty="0">
              <a:solidFill>
                <a:schemeClr val="accent3"/>
              </a:solidFill>
              <a:latin typeface="+mn-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dirty="0"/>
              <a:t>BPR Risks</a:t>
            </a:r>
          </a:p>
        </p:txBody>
      </p:sp>
      <p:sp>
        <p:nvSpPr>
          <p:cNvPr id="105475" name="Rectangle 3"/>
          <p:cNvSpPr>
            <a:spLocks noGrp="1" noChangeArrowheads="1"/>
          </p:cNvSpPr>
          <p:nvPr>
            <p:ph idx="1"/>
          </p:nvPr>
        </p:nvSpPr>
        <p:spPr>
          <a:xfrm>
            <a:off x="457200" y="1752600"/>
            <a:ext cx="6324600" cy="4419600"/>
          </a:xfrm>
        </p:spPr>
        <p:txBody>
          <a:bodyPr/>
          <a:lstStyle/>
          <a:p>
            <a:r>
              <a:rPr lang="en-US" dirty="0"/>
              <a:t>BPR requires radical 3</a:t>
            </a:r>
            <a:r>
              <a:rPr lang="en-US" baseline="30000" dirty="0"/>
              <a:t>rd</a:t>
            </a:r>
            <a:r>
              <a:rPr lang="en-US" dirty="0"/>
              <a:t> order change</a:t>
            </a:r>
          </a:p>
          <a:p>
            <a:r>
              <a:rPr lang="en-US" dirty="0" smtClean="0">
                <a:solidFill>
                  <a:schemeClr val="tx1"/>
                </a:solidFill>
                <a:latin typeface="+mn-lt"/>
                <a:ea typeface="+mn-ea"/>
                <a:cs typeface="+mn-cs"/>
              </a:rPr>
              <a:t>BPR sees that operational processes are </a:t>
            </a:r>
            <a:r>
              <a:rPr lang="en-US" dirty="0">
                <a:solidFill>
                  <a:schemeClr val="tx1"/>
                </a:solidFill>
                <a:latin typeface="+mn-lt"/>
                <a:ea typeface="+mn-ea"/>
                <a:cs typeface="+mn-cs"/>
              </a:rPr>
              <a:t>not “glamorous” or highly </a:t>
            </a:r>
            <a:r>
              <a:rPr lang="en-US" dirty="0" smtClean="0">
                <a:solidFill>
                  <a:schemeClr val="tx1"/>
                </a:solidFill>
                <a:latin typeface="+mn-lt"/>
                <a:ea typeface="+mn-ea"/>
                <a:cs typeface="+mn-cs"/>
              </a:rPr>
              <a:t>valued</a:t>
            </a:r>
          </a:p>
          <a:p>
            <a:r>
              <a:rPr lang="en-US" dirty="0" smtClean="0"/>
              <a:t>Significant </a:t>
            </a:r>
            <a:r>
              <a:rPr lang="en-US" dirty="0"/>
              <a:t>downsizing and layoffs follow BPR initiatives </a:t>
            </a:r>
          </a:p>
          <a:p>
            <a:r>
              <a:rPr lang="en-US" dirty="0"/>
              <a:t>Very expensive to implement</a:t>
            </a:r>
          </a:p>
        </p:txBody>
      </p:sp>
      <p:pic>
        <p:nvPicPr>
          <p:cNvPr id="105476" name="Picture 4" descr="MCj04247840000[1]"/>
          <p:cNvPicPr>
            <a:picLocks noChangeAspect="1" noChangeArrowheads="1"/>
          </p:cNvPicPr>
          <p:nvPr/>
        </p:nvPicPr>
        <p:blipFill>
          <a:blip r:embed="rId2" cstate="print"/>
          <a:srcRect/>
          <a:stretch>
            <a:fillRect/>
          </a:stretch>
        </p:blipFill>
        <p:spPr bwMode="auto">
          <a:xfrm>
            <a:off x="7010400" y="2133600"/>
            <a:ext cx="1600200" cy="1471613"/>
          </a:xfrm>
          <a:prstGeom prst="rect">
            <a:avLst/>
          </a:prstGeom>
          <a:noFill/>
        </p:spPr>
      </p:pic>
      <p:pic>
        <p:nvPicPr>
          <p:cNvPr id="105477" name="Picture 5" descr="MCj04247840000[1]"/>
          <p:cNvPicPr>
            <a:picLocks noChangeAspect="1" noChangeArrowheads="1"/>
          </p:cNvPicPr>
          <p:nvPr/>
        </p:nvPicPr>
        <p:blipFill>
          <a:blip r:embed="rId2" cstate="print"/>
          <a:srcRect/>
          <a:stretch>
            <a:fillRect/>
          </a:stretch>
        </p:blipFill>
        <p:spPr bwMode="auto">
          <a:xfrm>
            <a:off x="7315200" y="4343400"/>
            <a:ext cx="1524000" cy="1401763"/>
          </a:xfrm>
          <a:prstGeom prst="rect">
            <a:avLst/>
          </a:prstGeom>
          <a:noFill/>
        </p:spPr>
      </p:pic>
      <p:sp>
        <p:nvSpPr>
          <p:cNvPr id="6" name="Rectangle 5"/>
          <p:cNvSpPr>
            <a:spLocks noChangeArrowheads="1"/>
          </p:cNvSpPr>
          <p:nvPr/>
        </p:nvSpPr>
        <p:spPr bwMode="auto">
          <a:xfrm>
            <a:off x="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smtClean="0">
                <a:solidFill>
                  <a:schemeClr val="accent3"/>
                </a:solidFill>
                <a:latin typeface="+mn-lt"/>
              </a:rPr>
              <a:t>Categorizing</a:t>
            </a:r>
            <a:endParaRPr lang="fr-FR" sz="1000" dirty="0">
              <a:solidFill>
                <a:schemeClr val="accent3"/>
              </a:solidFill>
              <a:latin typeface="+mn-lt"/>
            </a:endParaRPr>
          </a:p>
          <a:p>
            <a:pPr algn="ctr"/>
            <a:r>
              <a:rPr lang="fr-FR" sz="1000" dirty="0" err="1" smtClean="0">
                <a:solidFill>
                  <a:schemeClr val="accent3"/>
                </a:solidFill>
                <a:latin typeface="+mn-lt"/>
              </a:rPr>
              <a:t>Systems</a:t>
            </a:r>
            <a:endParaRPr lang="fr-FR" sz="1000" dirty="0">
              <a:solidFill>
                <a:schemeClr val="accent3"/>
              </a:solidFill>
              <a:latin typeface="+mn-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dirty="0" smtClean="0"/>
              <a:t>The Role of </a:t>
            </a:r>
            <a:r>
              <a:rPr lang="en-US" dirty="0"/>
              <a:t>IT in BPR</a:t>
            </a:r>
          </a:p>
        </p:txBody>
      </p:sp>
      <p:sp>
        <p:nvSpPr>
          <p:cNvPr id="106499" name="Rectangle 3"/>
          <p:cNvSpPr>
            <a:spLocks noGrp="1" noChangeArrowheads="1"/>
          </p:cNvSpPr>
          <p:nvPr>
            <p:ph sz="half" idx="1"/>
          </p:nvPr>
        </p:nvSpPr>
        <p:spPr>
          <a:xfrm>
            <a:off x="22761" y="2057400"/>
            <a:ext cx="4038600" cy="3505200"/>
          </a:xfrm>
        </p:spPr>
        <p:txBody>
          <a:bodyPr>
            <a:normAutofit/>
          </a:bodyPr>
          <a:lstStyle/>
          <a:p>
            <a:r>
              <a:rPr lang="en-US" sz="2400" dirty="0"/>
              <a:t>As organizations and technology evolve over time, traditional business processes may become obsolete and need to be </a:t>
            </a:r>
            <a:r>
              <a:rPr lang="en-US" sz="2400" dirty="0" smtClean="0"/>
              <a:t>reevaluated</a:t>
            </a:r>
          </a:p>
          <a:p>
            <a:endParaRPr lang="en-US" sz="2400" dirty="0" smtClean="0"/>
          </a:p>
          <a:p>
            <a:r>
              <a:rPr lang="en-US" sz="2400" dirty="0" smtClean="0"/>
              <a:t>Evaluation takes time</a:t>
            </a:r>
            <a:endParaRPr lang="en-US" sz="2400" dirty="0"/>
          </a:p>
        </p:txBody>
      </p:sp>
      <p:pic>
        <p:nvPicPr>
          <p:cNvPr id="7" name="Picture 4" descr="MCj01498320000[1]"/>
          <p:cNvPicPr>
            <a:picLocks noGrp="1" noChangeAspect="1" noChangeArrowheads="1"/>
          </p:cNvPicPr>
          <p:nvPr>
            <p:ph sz="half" idx="2"/>
          </p:nvPr>
        </p:nvPicPr>
        <p:blipFill>
          <a:blip r:embed="rId2" cstate="print"/>
          <a:stretch>
            <a:fillRect/>
          </a:stretch>
        </p:blipFill>
        <p:spPr bwMode="auto">
          <a:xfrm>
            <a:off x="4237060" y="2667000"/>
            <a:ext cx="4854553" cy="1983581"/>
          </a:xfrm>
          <a:prstGeom prst="rect">
            <a:avLst/>
          </a:prstGeom>
          <a:noFill/>
        </p:spPr>
      </p:pic>
      <p:sp>
        <p:nvSpPr>
          <p:cNvPr id="5" name="Rectangle 4"/>
          <p:cNvSpPr>
            <a:spLocks noChangeArrowheads="1"/>
          </p:cNvSpPr>
          <p:nvPr/>
        </p:nvSpPr>
        <p:spPr bwMode="auto">
          <a:xfrm>
            <a:off x="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smtClean="0">
                <a:solidFill>
                  <a:schemeClr val="accent3"/>
                </a:solidFill>
                <a:latin typeface="+mn-lt"/>
              </a:rPr>
              <a:t>Categorizing</a:t>
            </a:r>
            <a:endParaRPr lang="fr-FR" sz="1000" dirty="0">
              <a:solidFill>
                <a:schemeClr val="accent3"/>
              </a:solidFill>
              <a:latin typeface="+mn-lt"/>
            </a:endParaRPr>
          </a:p>
          <a:p>
            <a:pPr algn="ctr"/>
            <a:r>
              <a:rPr lang="fr-FR" sz="1000" dirty="0" err="1" smtClean="0">
                <a:solidFill>
                  <a:schemeClr val="accent3"/>
                </a:solidFill>
                <a:latin typeface="+mn-lt"/>
              </a:rPr>
              <a:t>Systems</a:t>
            </a:r>
            <a:endParaRPr lang="fr-FR" sz="1000" dirty="0">
              <a:solidFill>
                <a:schemeClr val="accent3"/>
              </a:solidFill>
              <a:latin typeface="+mn-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0" y="-207264"/>
            <a:ext cx="9144000" cy="1260000"/>
          </a:xfrm>
          <a:prstGeom prst="rect">
            <a:avLst/>
          </a:prstGeom>
          <a:solidFill>
            <a:srgbClr val="E4E4E4"/>
          </a:solidFill>
          <a:ln w="9525">
            <a:noFill/>
            <a:miter lim="800000"/>
            <a:headEnd/>
            <a:tailEnd/>
          </a:ln>
          <a:effectLst/>
        </p:spPr>
        <p:txBody>
          <a:bodyPr wrap="none" anchor="ctr"/>
          <a:lstStyle/>
          <a:p>
            <a:pPr algn="ctr"/>
            <a:endParaRPr lang="fr-FR"/>
          </a:p>
        </p:txBody>
      </p:sp>
      <p:pic>
        <p:nvPicPr>
          <p:cNvPr id="6" name="Picture 2"/>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0" b="100000" l="0" r="100000">
                        <a14:foregroundMark x1="12319" y1="43396" x2="12319" y2="43396"/>
                        <a14:foregroundMark x1="73732" y1="42925" x2="73732" y2="42925"/>
                      </a14:backgroundRemoval>
                    </a14:imgEffect>
                    <a14:imgEffect>
                      <a14:artisticMosiaicBubbles/>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601326" y="-299650"/>
            <a:ext cx="3941348" cy="1513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3"/>
          <p:cNvSpPr txBox="1">
            <a:spLocks noChangeArrowheads="1"/>
          </p:cNvSpPr>
          <p:nvPr/>
        </p:nvSpPr>
        <p:spPr bwMode="auto">
          <a:xfrm>
            <a:off x="457200" y="1052736"/>
            <a:ext cx="8229600" cy="5733256"/>
          </a:xfrm>
          <a:prstGeom prst="rect">
            <a:avLst/>
          </a:prstGeom>
          <a:noFill/>
          <a:ln w="9525">
            <a:noFill/>
            <a:round/>
            <a:headEnd/>
            <a:tailEnd/>
          </a:ln>
        </p:spPr>
        <p:txBody>
          <a:bodyPr/>
          <a:lstStyle/>
          <a:p>
            <a:pPr>
              <a:spcAft>
                <a:spcPct val="60000"/>
              </a:spcAft>
            </a:pPr>
            <a:r>
              <a:rPr lang="en-US" dirty="0"/>
              <a:t>•	Information systems are designed and built with the objective of improving the firm’s efficiency and effectiveness by fulfilling its information processing needs. Successful information systems are those that are used and that achieve their intended goals.</a:t>
            </a:r>
          </a:p>
          <a:p>
            <a:pPr>
              <a:spcAft>
                <a:spcPct val="60000"/>
              </a:spcAft>
            </a:pPr>
            <a:r>
              <a:rPr lang="en-US" dirty="0"/>
              <a:t>•	Information systems exist in an organizational context, characterized by the firm strategy, culture, and IT infrastructure. The organization itself is subject to the influences of its external environment, including regulatory requirements, social and business trends, and competitive pressures.</a:t>
            </a:r>
          </a:p>
          <a:p>
            <a:pPr>
              <a:spcAft>
                <a:spcPct val="60000"/>
              </a:spcAft>
            </a:pPr>
            <a:r>
              <a:rPr lang="en-US" dirty="0"/>
              <a:t>•	Information systems are subject to systemic effects, defined as the notion that the different components of a system are interdependent and that changes in one component affect all other components of the system. Thus, when designing a new information system, or troubleshooting an underperforming one, you can devise multiple ways to achieve the system’s goal.</a:t>
            </a:r>
          </a:p>
          <a:p>
            <a:pPr>
              <a:spcAft>
                <a:spcPct val="60000"/>
              </a:spcAft>
            </a:pPr>
            <a:r>
              <a:rPr lang="en-US" dirty="0"/>
              <a:t>•	Increasingly in modern firms, organizational change stems from the introduction of new information technologies. Depending on the objectives and reach of the new system, we identify three levels of change—first-, second-, and third-order change—each requiring different levels of commitment and sponsorship to be successfully managed.</a:t>
            </a:r>
          </a:p>
        </p:txBody>
      </p:sp>
    </p:spTree>
    <p:extLst>
      <p:ext uri="{BB962C8B-B14F-4D97-AF65-F5344CB8AC3E}">
        <p14:creationId xmlns:p14="http://schemas.microsoft.com/office/powerpoint/2010/main" val="1368788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dirty="0"/>
              <a:t>Integration</a:t>
            </a:r>
          </a:p>
        </p:txBody>
      </p:sp>
      <p:sp>
        <p:nvSpPr>
          <p:cNvPr id="107523" name="Rectangle 3"/>
          <p:cNvSpPr>
            <a:spLocks noGrp="1" noChangeArrowheads="1"/>
          </p:cNvSpPr>
          <p:nvPr>
            <p:ph idx="1"/>
          </p:nvPr>
        </p:nvSpPr>
        <p:spPr>
          <a:xfrm>
            <a:off x="107504" y="1524000"/>
            <a:ext cx="5836096" cy="5145360"/>
          </a:xfrm>
        </p:spPr>
        <p:txBody>
          <a:bodyPr/>
          <a:lstStyle/>
          <a:p>
            <a:r>
              <a:rPr lang="en-US" dirty="0"/>
              <a:t>The history of lack of integration</a:t>
            </a:r>
          </a:p>
          <a:p>
            <a:pPr lvl="1"/>
            <a:r>
              <a:rPr lang="en-US" dirty="0"/>
              <a:t>Coordination costs</a:t>
            </a:r>
          </a:p>
          <a:p>
            <a:pPr lvl="1"/>
            <a:r>
              <a:rPr lang="en-US" dirty="0"/>
              <a:t>Mergers and </a:t>
            </a:r>
            <a:r>
              <a:rPr lang="en-US" dirty="0" smtClean="0"/>
              <a:t>acquisitions</a:t>
            </a:r>
          </a:p>
          <a:p>
            <a:pPr lvl="1"/>
            <a:endParaRPr lang="en-US" dirty="0"/>
          </a:p>
          <a:p>
            <a:r>
              <a:rPr lang="en-US" b="1" dirty="0" smtClean="0"/>
              <a:t>Integration</a:t>
            </a:r>
            <a:endParaRPr lang="en-US" dirty="0"/>
          </a:p>
          <a:p>
            <a:pPr lvl="1"/>
            <a:r>
              <a:rPr lang="en-US" dirty="0" smtClean="0"/>
              <a:t>The </a:t>
            </a:r>
            <a:r>
              <a:rPr lang="en-US" dirty="0"/>
              <a:t>process of unifying, or joining together, some tangible or intangible assets </a:t>
            </a:r>
          </a:p>
        </p:txBody>
      </p:sp>
      <p:pic>
        <p:nvPicPr>
          <p:cNvPr id="4" name="Picture 3" descr="Support/Silo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2546768"/>
            <a:ext cx="3429000" cy="4311232"/>
          </a:xfrm>
          <a:prstGeom prst="rect">
            <a:avLst/>
          </a:prstGeom>
          <a:noFill/>
          <a:ln>
            <a:noFill/>
          </a:ln>
        </p:spPr>
      </p:pic>
      <p:sp>
        <p:nvSpPr>
          <p:cNvPr id="5" name="Rectangle 4"/>
          <p:cNvSpPr>
            <a:spLocks noChangeArrowheads="1"/>
          </p:cNvSpPr>
          <p:nvPr/>
        </p:nvSpPr>
        <p:spPr bwMode="auto">
          <a:xfrm>
            <a:off x="91440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smtClean="0">
                <a:solidFill>
                  <a:schemeClr val="accent3"/>
                </a:solidFill>
                <a:latin typeface="+mn-lt"/>
              </a:rPr>
              <a:t>The </a:t>
            </a:r>
            <a:r>
              <a:rPr lang="fr-FR" sz="1000" dirty="0" err="1" smtClean="0">
                <a:solidFill>
                  <a:schemeClr val="accent3"/>
                </a:solidFill>
                <a:latin typeface="+mn-lt"/>
              </a:rPr>
              <a:t>Integration</a:t>
            </a:r>
            <a:endParaRPr lang="fr-FR" sz="1000" dirty="0" smtClean="0">
              <a:solidFill>
                <a:schemeClr val="accent3"/>
              </a:solidFill>
              <a:latin typeface="+mn-lt"/>
            </a:endParaRPr>
          </a:p>
          <a:p>
            <a:pPr algn="ctr"/>
            <a:r>
              <a:rPr lang="fr-FR" sz="1000" dirty="0" err="1" smtClean="0">
                <a:solidFill>
                  <a:schemeClr val="accent3"/>
                </a:solidFill>
                <a:latin typeface="+mn-lt"/>
              </a:rPr>
              <a:t>Imperative</a:t>
            </a:r>
            <a:endParaRPr lang="fr-FR" sz="1000" dirty="0">
              <a:solidFill>
                <a:schemeClr val="accent3"/>
              </a:solidFill>
              <a:latin typeface="+mn-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dirty="0"/>
              <a:t>The Dimensions of Integration </a:t>
            </a:r>
          </a:p>
        </p:txBody>
      </p:sp>
      <p:pic>
        <p:nvPicPr>
          <p:cNvPr id="108548" name="Picture 4" descr="integration"/>
          <p:cNvPicPr>
            <a:picLocks noGrp="1" noChangeAspect="1" noChangeArrowheads="1"/>
          </p:cNvPicPr>
          <p:nvPr>
            <p:ph idx="1"/>
          </p:nvPr>
        </p:nvPicPr>
        <p:blipFill>
          <a:blip r:embed="rId2" cstate="print"/>
          <a:srcRect/>
          <a:stretch>
            <a:fillRect/>
          </a:stretch>
        </p:blipFill>
        <p:spPr>
          <a:xfrm>
            <a:off x="990600" y="1600200"/>
            <a:ext cx="6705600" cy="4256088"/>
          </a:xfrm>
          <a:solidFill>
            <a:schemeClr val="accent1"/>
          </a:solidFill>
          <a:ln/>
        </p:spPr>
      </p:pic>
      <p:sp>
        <p:nvSpPr>
          <p:cNvPr id="4" name="Rectangle 3"/>
          <p:cNvSpPr>
            <a:spLocks noChangeArrowheads="1"/>
          </p:cNvSpPr>
          <p:nvPr/>
        </p:nvSpPr>
        <p:spPr bwMode="auto">
          <a:xfrm>
            <a:off x="91440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smtClean="0">
                <a:solidFill>
                  <a:schemeClr val="accent3"/>
                </a:solidFill>
                <a:latin typeface="+mn-lt"/>
              </a:rPr>
              <a:t>The </a:t>
            </a:r>
            <a:r>
              <a:rPr lang="fr-FR" sz="1000" dirty="0" err="1" smtClean="0">
                <a:solidFill>
                  <a:schemeClr val="accent3"/>
                </a:solidFill>
                <a:latin typeface="+mn-lt"/>
              </a:rPr>
              <a:t>Integration</a:t>
            </a:r>
            <a:endParaRPr lang="fr-FR" sz="1000" dirty="0" smtClean="0">
              <a:solidFill>
                <a:schemeClr val="accent3"/>
              </a:solidFill>
              <a:latin typeface="+mn-lt"/>
            </a:endParaRPr>
          </a:p>
          <a:p>
            <a:pPr algn="ctr"/>
            <a:r>
              <a:rPr lang="fr-FR" sz="1000" smtClean="0">
                <a:solidFill>
                  <a:schemeClr val="accent3"/>
                </a:solidFill>
                <a:latin typeface="+mn-lt"/>
              </a:rPr>
              <a:t>Imperative</a:t>
            </a:r>
            <a:endParaRPr lang="fr-FR" sz="1000" dirty="0">
              <a:solidFill>
                <a:schemeClr val="accent3"/>
              </a:solidFill>
              <a:latin typeface="+mn-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dirty="0"/>
              <a:t>Object &amp; Locus</a:t>
            </a:r>
          </a:p>
        </p:txBody>
      </p:sp>
      <p:sp>
        <p:nvSpPr>
          <p:cNvPr id="110595" name="Rectangle 3"/>
          <p:cNvSpPr>
            <a:spLocks noGrp="1" noChangeArrowheads="1"/>
          </p:cNvSpPr>
          <p:nvPr>
            <p:ph idx="1"/>
          </p:nvPr>
        </p:nvSpPr>
        <p:spPr>
          <a:xfrm>
            <a:off x="457200" y="2286000"/>
            <a:ext cx="8229600" cy="2971800"/>
          </a:xfrm>
        </p:spPr>
        <p:txBody>
          <a:bodyPr/>
          <a:lstStyle/>
          <a:p>
            <a:pPr>
              <a:lnSpc>
                <a:spcPct val="90000"/>
              </a:lnSpc>
            </a:pPr>
            <a:r>
              <a:rPr lang="en-US" dirty="0"/>
              <a:t>Locus:</a:t>
            </a:r>
          </a:p>
          <a:p>
            <a:pPr lvl="1">
              <a:lnSpc>
                <a:spcPct val="90000"/>
              </a:lnSpc>
            </a:pPr>
            <a:r>
              <a:rPr lang="en-US" dirty="0"/>
              <a:t>Internal </a:t>
            </a:r>
          </a:p>
          <a:p>
            <a:pPr lvl="1">
              <a:lnSpc>
                <a:spcPct val="90000"/>
              </a:lnSpc>
            </a:pPr>
            <a:r>
              <a:rPr lang="en-US" dirty="0" smtClean="0"/>
              <a:t>External</a:t>
            </a:r>
          </a:p>
          <a:p>
            <a:pPr lvl="1">
              <a:lnSpc>
                <a:spcPct val="90000"/>
              </a:lnSpc>
            </a:pPr>
            <a:endParaRPr lang="en-US" dirty="0"/>
          </a:p>
          <a:p>
            <a:pPr>
              <a:lnSpc>
                <a:spcPct val="90000"/>
              </a:lnSpc>
            </a:pPr>
            <a:r>
              <a:rPr lang="en-US" dirty="0"/>
              <a:t>Object:</a:t>
            </a:r>
          </a:p>
          <a:p>
            <a:pPr lvl="1">
              <a:lnSpc>
                <a:spcPct val="90000"/>
              </a:lnSpc>
            </a:pPr>
            <a:r>
              <a:rPr lang="en-US" dirty="0"/>
              <a:t>The assets the organization seeks to  combine</a:t>
            </a:r>
          </a:p>
        </p:txBody>
      </p:sp>
      <p:sp>
        <p:nvSpPr>
          <p:cNvPr id="4" name="Rectangle 3"/>
          <p:cNvSpPr>
            <a:spLocks noChangeArrowheads="1"/>
          </p:cNvSpPr>
          <p:nvPr/>
        </p:nvSpPr>
        <p:spPr bwMode="auto">
          <a:xfrm>
            <a:off x="91440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smtClean="0">
                <a:solidFill>
                  <a:schemeClr val="accent3"/>
                </a:solidFill>
                <a:latin typeface="+mn-lt"/>
              </a:rPr>
              <a:t>The </a:t>
            </a:r>
            <a:r>
              <a:rPr lang="fr-FR" sz="1000" dirty="0" err="1" smtClean="0">
                <a:solidFill>
                  <a:schemeClr val="accent3"/>
                </a:solidFill>
                <a:latin typeface="+mn-lt"/>
              </a:rPr>
              <a:t>Integration</a:t>
            </a:r>
            <a:endParaRPr lang="fr-FR" sz="1000" dirty="0" smtClean="0">
              <a:solidFill>
                <a:schemeClr val="accent3"/>
              </a:solidFill>
              <a:latin typeface="+mn-lt"/>
            </a:endParaRPr>
          </a:p>
          <a:p>
            <a:pPr algn="ctr"/>
            <a:r>
              <a:rPr lang="fr-FR" sz="1000" smtClean="0">
                <a:solidFill>
                  <a:schemeClr val="accent3"/>
                </a:solidFill>
                <a:latin typeface="+mn-lt"/>
              </a:rPr>
              <a:t>Imperative</a:t>
            </a:r>
            <a:endParaRPr lang="fr-FR" sz="1000" dirty="0">
              <a:solidFill>
                <a:schemeClr val="accent3"/>
              </a:solidFill>
              <a:latin typeface="+mn-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07" t="2422" r="3117" b="8304"/>
          <a:stretch/>
        </p:blipFill>
        <p:spPr>
          <a:xfrm>
            <a:off x="4882115" y="4038600"/>
            <a:ext cx="4261885" cy="2819400"/>
          </a:xfrm>
          <a:prstGeom prst="rect">
            <a:avLst/>
          </a:prstGeom>
        </p:spPr>
      </p:pic>
      <p:sp>
        <p:nvSpPr>
          <p:cNvPr id="111618" name="Rectangle 2"/>
          <p:cNvSpPr>
            <a:spLocks noGrp="1" noChangeArrowheads="1"/>
          </p:cNvSpPr>
          <p:nvPr>
            <p:ph type="title"/>
          </p:nvPr>
        </p:nvSpPr>
        <p:spPr/>
        <p:txBody>
          <a:bodyPr/>
          <a:lstStyle/>
          <a:p>
            <a:r>
              <a:rPr lang="en-US" dirty="0"/>
              <a:t>Business Integration</a:t>
            </a:r>
          </a:p>
        </p:txBody>
      </p:sp>
      <p:sp>
        <p:nvSpPr>
          <p:cNvPr id="111619" name="Rectangle 3"/>
          <p:cNvSpPr>
            <a:spLocks noGrp="1" noChangeArrowheads="1"/>
          </p:cNvSpPr>
          <p:nvPr>
            <p:ph idx="1"/>
          </p:nvPr>
        </p:nvSpPr>
        <p:spPr/>
        <p:txBody>
          <a:bodyPr/>
          <a:lstStyle/>
          <a:p>
            <a:r>
              <a:rPr lang="en-US" dirty="0"/>
              <a:t>The introduction of cohesive, streamlined business processes that encompass previously separate </a:t>
            </a:r>
            <a:r>
              <a:rPr lang="en-US" dirty="0" smtClean="0"/>
              <a:t>activities</a:t>
            </a:r>
          </a:p>
          <a:p>
            <a:endParaRPr lang="en-US" dirty="0"/>
          </a:p>
          <a:p>
            <a:r>
              <a:rPr lang="en-US" dirty="0"/>
              <a:t>Objective:</a:t>
            </a:r>
          </a:p>
          <a:p>
            <a:pPr lvl="1"/>
            <a:r>
              <a:rPr lang="en-US" dirty="0"/>
              <a:t>Presenting “one face” to the customer</a:t>
            </a:r>
          </a:p>
          <a:p>
            <a:pPr lvl="1"/>
            <a:r>
              <a:rPr lang="en-US" dirty="0"/>
              <a:t>Providing solutions</a:t>
            </a:r>
          </a:p>
          <a:p>
            <a:pPr lvl="1"/>
            <a:r>
              <a:rPr lang="en-US" dirty="0"/>
              <a:t>Achieving global inventory visibility</a:t>
            </a:r>
          </a:p>
          <a:p>
            <a:pPr>
              <a:buFontTx/>
              <a:buNone/>
            </a:pPr>
            <a:endParaRPr lang="en-US" dirty="0"/>
          </a:p>
        </p:txBody>
      </p:sp>
      <p:sp>
        <p:nvSpPr>
          <p:cNvPr id="5" name="Rectangle 4"/>
          <p:cNvSpPr>
            <a:spLocks noChangeArrowheads="1"/>
          </p:cNvSpPr>
          <p:nvPr/>
        </p:nvSpPr>
        <p:spPr bwMode="auto">
          <a:xfrm>
            <a:off x="91440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smtClean="0">
                <a:solidFill>
                  <a:schemeClr val="accent3"/>
                </a:solidFill>
                <a:latin typeface="+mn-lt"/>
              </a:rPr>
              <a:t>The </a:t>
            </a:r>
            <a:r>
              <a:rPr lang="fr-FR" sz="1000" dirty="0" err="1" smtClean="0">
                <a:solidFill>
                  <a:schemeClr val="accent3"/>
                </a:solidFill>
                <a:latin typeface="+mn-lt"/>
              </a:rPr>
              <a:t>Integration</a:t>
            </a:r>
            <a:endParaRPr lang="fr-FR" sz="1000" dirty="0" smtClean="0">
              <a:solidFill>
                <a:schemeClr val="accent3"/>
              </a:solidFill>
              <a:latin typeface="+mn-lt"/>
            </a:endParaRPr>
          </a:p>
          <a:p>
            <a:pPr algn="ctr"/>
            <a:r>
              <a:rPr lang="fr-FR" sz="1000" smtClean="0">
                <a:solidFill>
                  <a:schemeClr val="accent3"/>
                </a:solidFill>
                <a:latin typeface="+mn-lt"/>
              </a:rPr>
              <a:t>Imperative</a:t>
            </a:r>
            <a:endParaRPr lang="fr-FR" sz="1000" dirty="0">
              <a:solidFill>
                <a:schemeClr val="accent3"/>
              </a:solidFill>
              <a:latin typeface="+mn-l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143" r="7063" b="9524"/>
          <a:stretch/>
        </p:blipFill>
        <p:spPr>
          <a:xfrm>
            <a:off x="3680755" y="3951606"/>
            <a:ext cx="5463245" cy="2906394"/>
          </a:xfrm>
          <a:prstGeom prst="rect">
            <a:avLst/>
          </a:prstGeom>
        </p:spPr>
      </p:pic>
      <p:sp>
        <p:nvSpPr>
          <p:cNvPr id="112642" name="Rectangle 2"/>
          <p:cNvSpPr>
            <a:spLocks noGrp="1" noChangeArrowheads="1"/>
          </p:cNvSpPr>
          <p:nvPr>
            <p:ph type="title"/>
          </p:nvPr>
        </p:nvSpPr>
        <p:spPr/>
        <p:txBody>
          <a:bodyPr/>
          <a:lstStyle/>
          <a:p>
            <a:r>
              <a:rPr lang="en-US" dirty="0"/>
              <a:t>Systems Integration</a:t>
            </a:r>
          </a:p>
        </p:txBody>
      </p:sp>
      <p:sp>
        <p:nvSpPr>
          <p:cNvPr id="112643" name="Rectangle 3"/>
          <p:cNvSpPr>
            <a:spLocks noGrp="1" noChangeArrowheads="1"/>
          </p:cNvSpPr>
          <p:nvPr>
            <p:ph idx="1"/>
          </p:nvPr>
        </p:nvSpPr>
        <p:spPr/>
        <p:txBody>
          <a:bodyPr/>
          <a:lstStyle/>
          <a:p>
            <a:r>
              <a:rPr lang="en-US" dirty="0"/>
              <a:t>Unification or tight linkage of IT-enabled information systems and </a:t>
            </a:r>
            <a:r>
              <a:rPr lang="en-US" dirty="0" smtClean="0"/>
              <a:t>databases</a:t>
            </a:r>
          </a:p>
          <a:p>
            <a:endParaRPr lang="en-US" dirty="0"/>
          </a:p>
          <a:p>
            <a:r>
              <a:rPr lang="en-US" b="1" dirty="0"/>
              <a:t>Primary </a:t>
            </a:r>
            <a:r>
              <a:rPr lang="en-US" b="1" dirty="0" smtClean="0"/>
              <a:t>focus</a:t>
            </a:r>
            <a:endParaRPr lang="en-US" dirty="0" smtClean="0"/>
          </a:p>
          <a:p>
            <a:pPr lvl="1"/>
            <a:r>
              <a:rPr lang="en-US" dirty="0" smtClean="0"/>
              <a:t>Technological </a:t>
            </a:r>
            <a:r>
              <a:rPr lang="en-US" dirty="0"/>
              <a:t>component of the </a:t>
            </a:r>
            <a:r>
              <a:rPr lang="en-US" dirty="0" smtClean="0"/>
              <a:t>IS</a:t>
            </a:r>
          </a:p>
          <a:p>
            <a:pPr lvl="1"/>
            <a:endParaRPr lang="en-US" dirty="0"/>
          </a:p>
          <a:p>
            <a:r>
              <a:rPr lang="en-US" b="1" dirty="0"/>
              <a:t>Types of systems </a:t>
            </a:r>
            <a:r>
              <a:rPr lang="en-US" b="1" dirty="0" smtClean="0"/>
              <a:t>integration</a:t>
            </a:r>
            <a:endParaRPr lang="en-US" dirty="0"/>
          </a:p>
          <a:p>
            <a:pPr lvl="1"/>
            <a:r>
              <a:rPr lang="en-US" dirty="0"/>
              <a:t>Internal</a:t>
            </a:r>
          </a:p>
          <a:p>
            <a:pPr lvl="1"/>
            <a:r>
              <a:rPr lang="en-US" dirty="0"/>
              <a:t>External</a:t>
            </a:r>
          </a:p>
        </p:txBody>
      </p:sp>
      <p:sp>
        <p:nvSpPr>
          <p:cNvPr id="5" name="Rectangle 4"/>
          <p:cNvSpPr>
            <a:spLocks noChangeArrowheads="1"/>
          </p:cNvSpPr>
          <p:nvPr/>
        </p:nvSpPr>
        <p:spPr bwMode="auto">
          <a:xfrm>
            <a:off x="91440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smtClean="0">
                <a:solidFill>
                  <a:schemeClr val="accent3"/>
                </a:solidFill>
                <a:latin typeface="+mn-lt"/>
              </a:rPr>
              <a:t>The </a:t>
            </a:r>
            <a:r>
              <a:rPr lang="fr-FR" sz="1000" dirty="0" err="1" smtClean="0">
                <a:solidFill>
                  <a:schemeClr val="accent3"/>
                </a:solidFill>
                <a:latin typeface="+mn-lt"/>
              </a:rPr>
              <a:t>Integration</a:t>
            </a:r>
            <a:endParaRPr lang="fr-FR" sz="1000" dirty="0" smtClean="0">
              <a:solidFill>
                <a:schemeClr val="accent3"/>
              </a:solidFill>
              <a:latin typeface="+mn-lt"/>
            </a:endParaRPr>
          </a:p>
          <a:p>
            <a:pPr algn="ctr"/>
            <a:r>
              <a:rPr lang="fr-FR" sz="1000" smtClean="0">
                <a:solidFill>
                  <a:schemeClr val="accent3"/>
                </a:solidFill>
                <a:latin typeface="+mn-lt"/>
              </a:rPr>
              <a:t>Imperative</a:t>
            </a:r>
            <a:endParaRPr lang="fr-FR" sz="1000" dirty="0">
              <a:solidFill>
                <a:schemeClr val="accent3"/>
              </a:solidFill>
              <a:latin typeface="+mn-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dirty="0"/>
              <a:t>The Integration Trade-offs</a:t>
            </a:r>
          </a:p>
        </p:txBody>
      </p:sp>
      <p:sp>
        <p:nvSpPr>
          <p:cNvPr id="109572" name="Rectangle 4"/>
          <p:cNvSpPr>
            <a:spLocks noGrp="1" noChangeArrowheads="1"/>
          </p:cNvSpPr>
          <p:nvPr>
            <p:ph sz="half" idx="1"/>
          </p:nvPr>
        </p:nvSpPr>
        <p:spPr>
          <a:xfrm>
            <a:off x="457200" y="1752600"/>
            <a:ext cx="8077200" cy="4572000"/>
          </a:xfrm>
        </p:spPr>
        <p:txBody>
          <a:bodyPr/>
          <a:lstStyle/>
          <a:p>
            <a:r>
              <a:rPr lang="en-US" b="1" dirty="0"/>
              <a:t>Benefits</a:t>
            </a:r>
          </a:p>
          <a:p>
            <a:pPr lvl="1"/>
            <a:r>
              <a:rPr lang="en-US" dirty="0"/>
              <a:t>Reduction of duplication and redundancy</a:t>
            </a:r>
          </a:p>
          <a:p>
            <a:pPr lvl="1"/>
            <a:r>
              <a:rPr lang="en-US" dirty="0"/>
              <a:t>Access to information</a:t>
            </a:r>
          </a:p>
          <a:p>
            <a:pPr lvl="1"/>
            <a:r>
              <a:rPr lang="en-US" dirty="0"/>
              <a:t>Speed </a:t>
            </a:r>
          </a:p>
          <a:p>
            <a:pPr lvl="1"/>
            <a:r>
              <a:rPr lang="en-US" dirty="0"/>
              <a:t>Response time </a:t>
            </a:r>
            <a:endParaRPr lang="en-US" dirty="0" smtClean="0"/>
          </a:p>
          <a:p>
            <a:pPr lvl="1"/>
            <a:endParaRPr lang="en-US" dirty="0"/>
          </a:p>
          <a:p>
            <a:r>
              <a:rPr lang="en-US" b="1" dirty="0"/>
              <a:t>Drawbacks</a:t>
            </a:r>
          </a:p>
          <a:p>
            <a:pPr lvl="1"/>
            <a:r>
              <a:rPr lang="en-US" dirty="0"/>
              <a:t>Increased coordinate costs</a:t>
            </a:r>
          </a:p>
          <a:p>
            <a:pPr lvl="1"/>
            <a:r>
              <a:rPr lang="en-US" dirty="0"/>
              <a:t>Reduced local flexibility</a:t>
            </a:r>
          </a:p>
        </p:txBody>
      </p:sp>
      <p:pic>
        <p:nvPicPr>
          <p:cNvPr id="2" name="Picture 1"/>
          <p:cNvPicPr>
            <a:picLocks noChangeAspect="1"/>
          </p:cNvPicPr>
          <p:nvPr/>
        </p:nvPicPr>
        <p:blipFill>
          <a:blip r:embed="rId2"/>
          <a:stretch>
            <a:fillRect/>
          </a:stretch>
        </p:blipFill>
        <p:spPr>
          <a:xfrm>
            <a:off x="6448301" y="3124200"/>
            <a:ext cx="2057400" cy="2057400"/>
          </a:xfrm>
          <a:prstGeom prst="rect">
            <a:avLst/>
          </a:prstGeom>
        </p:spPr>
      </p:pic>
      <p:sp>
        <p:nvSpPr>
          <p:cNvPr id="5" name="Rectangle 4"/>
          <p:cNvSpPr>
            <a:spLocks noChangeArrowheads="1"/>
          </p:cNvSpPr>
          <p:nvPr/>
        </p:nvSpPr>
        <p:spPr bwMode="auto">
          <a:xfrm>
            <a:off x="91440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smtClean="0">
                <a:solidFill>
                  <a:schemeClr val="accent3"/>
                </a:solidFill>
                <a:latin typeface="+mn-lt"/>
              </a:rPr>
              <a:t>The </a:t>
            </a:r>
            <a:r>
              <a:rPr lang="fr-FR" sz="1000" dirty="0" err="1" smtClean="0">
                <a:solidFill>
                  <a:schemeClr val="accent3"/>
                </a:solidFill>
                <a:latin typeface="+mn-lt"/>
              </a:rPr>
              <a:t>Integration</a:t>
            </a:r>
            <a:endParaRPr lang="fr-FR" sz="1000" dirty="0" smtClean="0">
              <a:solidFill>
                <a:schemeClr val="accent3"/>
              </a:solidFill>
              <a:latin typeface="+mn-lt"/>
            </a:endParaRPr>
          </a:p>
          <a:p>
            <a:pPr algn="ctr"/>
            <a:r>
              <a:rPr lang="fr-FR" sz="1000" smtClean="0">
                <a:solidFill>
                  <a:schemeClr val="accent3"/>
                </a:solidFill>
                <a:latin typeface="+mn-lt"/>
              </a:rPr>
              <a:t>Imperative</a:t>
            </a:r>
            <a:endParaRPr lang="fr-FR" sz="1000" dirty="0">
              <a:solidFill>
                <a:schemeClr val="accent3"/>
              </a:solidFill>
              <a:latin typeface="+mn-l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Enterprise Systems</a:t>
            </a:r>
            <a:endParaRPr lang="en-US" dirty="0"/>
          </a:p>
        </p:txBody>
      </p:sp>
      <p:sp>
        <p:nvSpPr>
          <p:cNvPr id="3" name="Content Placeholder 2"/>
          <p:cNvSpPr>
            <a:spLocks noGrp="1"/>
          </p:cNvSpPr>
          <p:nvPr>
            <p:ph sz="half" idx="1"/>
          </p:nvPr>
        </p:nvSpPr>
        <p:spPr/>
        <p:txBody>
          <a:bodyPr>
            <a:normAutofit/>
          </a:bodyPr>
          <a:lstStyle/>
          <a:p>
            <a:r>
              <a:rPr lang="en-US" dirty="0" smtClean="0"/>
              <a:t>Class of standardized software applications that would enable and support integrated business processes</a:t>
            </a:r>
          </a:p>
          <a:p>
            <a:endParaRPr lang="en-US" dirty="0" smtClean="0"/>
          </a:p>
          <a:p>
            <a:r>
              <a:rPr lang="en-US" dirty="0" smtClean="0"/>
              <a:t>Firms typically live and die by their enterprise systems</a:t>
            </a:r>
            <a:endParaRPr lang="en-US" dirty="0"/>
          </a:p>
        </p:txBody>
      </p:sp>
      <p:pic>
        <p:nvPicPr>
          <p:cNvPr id="4" name="Picture 3"/>
          <p:cNvPicPr>
            <a:picLocks noChangeAspect="1"/>
          </p:cNvPicPr>
          <p:nvPr/>
        </p:nvPicPr>
        <p:blipFill>
          <a:blip r:embed="rId2">
            <a:clrChange>
              <a:clrFrom>
                <a:srgbClr val="E1E8E8"/>
              </a:clrFrom>
              <a:clrTo>
                <a:srgbClr val="E1E8E8">
                  <a:alpha val="0"/>
                </a:srgbClr>
              </a:clrTo>
            </a:clrChange>
          </a:blip>
          <a:stretch>
            <a:fillRect/>
          </a:stretch>
        </p:blipFill>
        <p:spPr>
          <a:xfrm>
            <a:off x="4433565" y="1600200"/>
            <a:ext cx="4710435" cy="471043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ERP Vendors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5481" y="1418431"/>
            <a:ext cx="7721600" cy="5029200"/>
          </a:xfrm>
        </p:spPr>
      </p:pic>
      <p:sp>
        <p:nvSpPr>
          <p:cNvPr id="6" name="Rectangle 5"/>
          <p:cNvSpPr>
            <a:spLocks noChangeArrowheads="1"/>
          </p:cNvSpPr>
          <p:nvPr/>
        </p:nvSpPr>
        <p:spPr bwMode="auto">
          <a:xfrm>
            <a:off x="198120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smtClean="0">
                <a:solidFill>
                  <a:schemeClr val="accent3"/>
                </a:solidFill>
                <a:latin typeface="+mn-lt"/>
              </a:rPr>
              <a:t>Enterprise</a:t>
            </a:r>
          </a:p>
          <a:p>
            <a:pPr algn="ctr"/>
            <a:r>
              <a:rPr lang="fr-FR" sz="1000" dirty="0" err="1" smtClean="0">
                <a:solidFill>
                  <a:schemeClr val="accent3"/>
                </a:solidFill>
                <a:latin typeface="+mn-lt"/>
              </a:rPr>
              <a:t>Systems</a:t>
            </a:r>
            <a:endParaRPr lang="fr-FR" sz="1000" dirty="0">
              <a:solidFill>
                <a:schemeClr val="accent3"/>
              </a:solidFill>
              <a:latin typeface="+mn-l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ERP Models &amp; Functionality</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1752600"/>
            <a:ext cx="3797300" cy="3886200"/>
          </a:xfrm>
          <a:prstGeom prst="rect">
            <a:avLst/>
          </a:prstGeom>
        </p:spPr>
      </p:pic>
      <p:graphicFrame>
        <p:nvGraphicFramePr>
          <p:cNvPr id="5" name="Content Placeholder 4"/>
          <p:cNvGraphicFramePr>
            <a:graphicFrameLocks noGrp="1"/>
          </p:cNvGraphicFramePr>
          <p:nvPr>
            <p:ph sz="half" idx="1"/>
            <p:extLst>
              <p:ext uri="{D42A27DB-BD31-4B8C-83A1-F6EECF244321}">
                <p14:modId xmlns:p14="http://schemas.microsoft.com/office/powerpoint/2010/main" val="1379596979"/>
              </p:ext>
            </p:extLst>
          </p:nvPr>
        </p:nvGraphicFramePr>
        <p:xfrm>
          <a:off x="228600" y="1677350"/>
          <a:ext cx="4572000" cy="4571054"/>
        </p:xfrm>
        <a:graphic>
          <a:graphicData uri="http://schemas.openxmlformats.org/drawingml/2006/table">
            <a:tbl>
              <a:tblPr firstRow="1" firstCol="1" bandRow="1"/>
              <a:tblGrid>
                <a:gridCol w="2286000"/>
                <a:gridCol w="2286000"/>
              </a:tblGrid>
              <a:tr h="326504">
                <a:tc>
                  <a:txBody>
                    <a:bodyPr/>
                    <a:lstStyle/>
                    <a:p>
                      <a:pPr algn="ctr">
                        <a:lnSpc>
                          <a:spcPct val="115000"/>
                        </a:lnSpc>
                        <a:spcAft>
                          <a:spcPts val="0"/>
                        </a:spcAft>
                      </a:pPr>
                      <a:r>
                        <a:rPr lang="en-US" sz="1400" b="1">
                          <a:solidFill>
                            <a:srgbClr val="FFFFFF"/>
                          </a:solidFill>
                          <a:effectLst/>
                          <a:latin typeface="Arial Narrow" charset="0"/>
                          <a:ea typeface="宋体" charset="0"/>
                          <a:cs typeface="Cordia New" charset="0"/>
                        </a:rPr>
                        <a:t>Financials</a:t>
                      </a:r>
                      <a:endParaRPr lang="en-US" sz="1400">
                        <a:effectLst/>
                        <a:latin typeface="Calibri" charset="0"/>
                        <a:ea typeface="宋体" charset="0"/>
                        <a:cs typeface="Cordia New" charset="0"/>
                      </a:endParaRPr>
                    </a:p>
                  </a:txBody>
                  <a:tcPr marL="57421" marR="57421" marT="0" marB="0">
                    <a:lnL>
                      <a:noFill/>
                    </a:lnL>
                    <a:lnR w="12700" cap="flat" cmpd="sng" algn="ctr">
                      <a:solidFill>
                        <a:srgbClr val="18557F"/>
                      </a:solidFill>
                      <a:prstDash val="solid"/>
                      <a:round/>
                      <a:headEnd type="none" w="med" len="med"/>
                      <a:tailEnd type="none" w="med" len="med"/>
                    </a:lnR>
                    <a:lnT w="12700" cap="flat" cmpd="sng" algn="ctr">
                      <a:solidFill>
                        <a:srgbClr val="18557F"/>
                      </a:solidFill>
                      <a:prstDash val="solid"/>
                      <a:round/>
                      <a:headEnd type="none" w="med" len="med"/>
                      <a:tailEnd type="none" w="med" len="med"/>
                    </a:lnT>
                    <a:lnB w="12700" cap="flat" cmpd="sng" algn="ctr">
                      <a:solidFill>
                        <a:srgbClr val="18557F"/>
                      </a:solidFill>
                      <a:prstDash val="solid"/>
                      <a:round/>
                      <a:headEnd type="none" w="med" len="med"/>
                      <a:tailEnd type="none" w="med" len="med"/>
                    </a:lnB>
                    <a:solidFill>
                      <a:srgbClr val="18557F"/>
                    </a:solidFill>
                  </a:tcPr>
                </a:tc>
                <a:tc>
                  <a:txBody>
                    <a:bodyPr/>
                    <a:lstStyle/>
                    <a:p>
                      <a:pPr algn="ctr">
                        <a:lnSpc>
                          <a:spcPct val="115000"/>
                        </a:lnSpc>
                        <a:spcAft>
                          <a:spcPts val="0"/>
                        </a:spcAft>
                      </a:pPr>
                      <a:r>
                        <a:rPr lang="en-US" sz="1400" b="1">
                          <a:solidFill>
                            <a:srgbClr val="FFFFFF"/>
                          </a:solidFill>
                          <a:effectLst/>
                          <a:latin typeface="Arial Narrow" charset="0"/>
                          <a:ea typeface="宋体" charset="0"/>
                          <a:cs typeface="Cordia New" charset="0"/>
                        </a:rPr>
                        <a:t>Operations and Logistics </a:t>
                      </a:r>
                      <a:endParaRPr lang="en-US" sz="1400">
                        <a:effectLst/>
                        <a:latin typeface="Calibri" charset="0"/>
                        <a:ea typeface="宋体" charset="0"/>
                        <a:cs typeface="Cordia New" charset="0"/>
                      </a:endParaRPr>
                    </a:p>
                  </a:txBody>
                  <a:tcPr marL="57421" marR="57421" marT="0" marB="0">
                    <a:lnL w="12700" cap="flat" cmpd="sng" algn="ctr">
                      <a:solidFill>
                        <a:srgbClr val="18557F"/>
                      </a:solidFill>
                      <a:prstDash val="solid"/>
                      <a:round/>
                      <a:headEnd type="none" w="med" len="med"/>
                      <a:tailEnd type="none" w="med" len="med"/>
                    </a:lnL>
                    <a:lnR>
                      <a:noFill/>
                    </a:lnR>
                    <a:lnT w="12700" cap="flat" cmpd="sng" algn="ctr">
                      <a:solidFill>
                        <a:srgbClr val="18557F"/>
                      </a:solidFill>
                      <a:prstDash val="solid"/>
                      <a:round/>
                      <a:headEnd type="none" w="med" len="med"/>
                      <a:tailEnd type="none" w="med" len="med"/>
                    </a:lnT>
                    <a:lnB w="12700" cap="flat" cmpd="sng" algn="ctr">
                      <a:solidFill>
                        <a:srgbClr val="18557F"/>
                      </a:solidFill>
                      <a:prstDash val="solid"/>
                      <a:round/>
                      <a:headEnd type="none" w="med" len="med"/>
                      <a:tailEnd type="none" w="med" len="med"/>
                    </a:lnB>
                    <a:solidFill>
                      <a:srgbClr val="18557F"/>
                    </a:solidFill>
                  </a:tcPr>
                </a:tc>
              </a:tr>
              <a:tr h="326504">
                <a:tc>
                  <a:txBody>
                    <a:bodyPr/>
                    <a:lstStyle/>
                    <a:p>
                      <a:pPr>
                        <a:lnSpc>
                          <a:spcPct val="115000"/>
                        </a:lnSpc>
                        <a:spcAft>
                          <a:spcPts val="0"/>
                        </a:spcAft>
                      </a:pPr>
                      <a:r>
                        <a:rPr lang="en-US" sz="1400" dirty="0">
                          <a:effectLst/>
                          <a:latin typeface="Arial Narrow" charset="0"/>
                          <a:ea typeface="宋体" charset="0"/>
                          <a:cs typeface="Cordia New" charset="0"/>
                        </a:rPr>
                        <a:t>Accounts receivable and payable</a:t>
                      </a:r>
                      <a:endParaRPr lang="en-US" sz="1400" dirty="0">
                        <a:effectLst/>
                        <a:latin typeface="Calibri" charset="0"/>
                        <a:ea typeface="宋体" charset="0"/>
                        <a:cs typeface="Cordia New" charset="0"/>
                      </a:endParaRPr>
                    </a:p>
                  </a:txBody>
                  <a:tcPr marL="57421" marR="57421" marT="0" marB="0" anchor="ctr">
                    <a:lnL>
                      <a:noFill/>
                    </a:lnL>
                    <a:lnR w="12700" cap="flat" cmpd="sng" algn="ctr">
                      <a:solidFill>
                        <a:srgbClr val="18557F"/>
                      </a:solidFill>
                      <a:prstDash val="solid"/>
                      <a:round/>
                      <a:headEnd type="none" w="med" len="med"/>
                      <a:tailEnd type="none" w="med" len="med"/>
                    </a:lnR>
                    <a:lnT w="12700" cap="flat" cmpd="sng" algn="ctr">
                      <a:solidFill>
                        <a:srgbClr val="18557F"/>
                      </a:solidFill>
                      <a:prstDash val="solid"/>
                      <a:round/>
                      <a:headEnd type="none" w="med" len="med"/>
                      <a:tailEnd type="none" w="med" len="med"/>
                    </a:lnT>
                    <a:lnB>
                      <a:noFill/>
                    </a:lnB>
                    <a:solidFill>
                      <a:srgbClr val="FFFFFF"/>
                    </a:solidFill>
                  </a:tcPr>
                </a:tc>
                <a:tc>
                  <a:txBody>
                    <a:bodyPr/>
                    <a:lstStyle/>
                    <a:p>
                      <a:pPr>
                        <a:lnSpc>
                          <a:spcPct val="115000"/>
                        </a:lnSpc>
                        <a:spcAft>
                          <a:spcPts val="0"/>
                        </a:spcAft>
                      </a:pPr>
                      <a:r>
                        <a:rPr lang="en-US" sz="1400">
                          <a:effectLst/>
                          <a:latin typeface="Arial Narrow" charset="0"/>
                          <a:ea typeface="宋体" charset="0"/>
                          <a:cs typeface="Cordia New" charset="0"/>
                        </a:rPr>
                        <a:t>Inventory management</a:t>
                      </a:r>
                      <a:endParaRPr lang="en-US" sz="1400">
                        <a:effectLst/>
                        <a:latin typeface="Calibri" charset="0"/>
                        <a:ea typeface="宋体" charset="0"/>
                        <a:cs typeface="Cordia New" charset="0"/>
                      </a:endParaRPr>
                    </a:p>
                  </a:txBody>
                  <a:tcPr marL="57421" marR="57421" marT="0" marB="0" anchor="ctr">
                    <a:lnL w="12700" cap="flat" cmpd="sng" algn="ctr">
                      <a:solidFill>
                        <a:srgbClr val="18557F"/>
                      </a:solidFill>
                      <a:prstDash val="solid"/>
                      <a:round/>
                      <a:headEnd type="none" w="med" len="med"/>
                      <a:tailEnd type="none" w="med" len="med"/>
                    </a:lnL>
                    <a:lnR>
                      <a:noFill/>
                    </a:lnR>
                    <a:lnT w="12700" cap="flat" cmpd="sng" algn="ctr">
                      <a:solidFill>
                        <a:srgbClr val="18557F"/>
                      </a:solidFill>
                      <a:prstDash val="solid"/>
                      <a:round/>
                      <a:headEnd type="none" w="med" len="med"/>
                      <a:tailEnd type="none" w="med" len="med"/>
                    </a:lnT>
                    <a:lnB>
                      <a:noFill/>
                    </a:lnB>
                    <a:solidFill>
                      <a:srgbClr val="FFFFFF"/>
                    </a:solidFill>
                  </a:tcPr>
                </a:tc>
              </a:tr>
              <a:tr h="326504">
                <a:tc>
                  <a:txBody>
                    <a:bodyPr/>
                    <a:lstStyle/>
                    <a:p>
                      <a:pPr>
                        <a:lnSpc>
                          <a:spcPct val="115000"/>
                        </a:lnSpc>
                        <a:spcAft>
                          <a:spcPts val="0"/>
                        </a:spcAft>
                      </a:pPr>
                      <a:r>
                        <a:rPr lang="en-US" sz="1400">
                          <a:effectLst/>
                          <a:latin typeface="Arial Narrow" charset="0"/>
                          <a:ea typeface="宋体" charset="0"/>
                          <a:cs typeface="Cordia New" charset="0"/>
                        </a:rPr>
                        <a:t>Asset accounting</a:t>
                      </a:r>
                      <a:endParaRPr lang="en-US" sz="1400">
                        <a:effectLst/>
                        <a:latin typeface="Calibri" charset="0"/>
                        <a:ea typeface="宋体" charset="0"/>
                        <a:cs typeface="Cordia New" charset="0"/>
                      </a:endParaRPr>
                    </a:p>
                  </a:txBody>
                  <a:tcPr marL="57421" marR="57421" marT="0" marB="0" anchor="ctr">
                    <a:lnL>
                      <a:noFill/>
                    </a:lnL>
                    <a:lnR w="12700" cap="flat" cmpd="sng" algn="ctr">
                      <a:solidFill>
                        <a:srgbClr val="18557F"/>
                      </a:solidFill>
                      <a:prstDash val="solid"/>
                      <a:round/>
                      <a:headEnd type="none" w="med" len="med"/>
                      <a:tailEnd type="none" w="med" len="med"/>
                    </a:lnR>
                    <a:lnT>
                      <a:noFill/>
                    </a:lnT>
                    <a:lnB>
                      <a:noFill/>
                    </a:lnB>
                    <a:solidFill>
                      <a:srgbClr val="FFFFFF"/>
                    </a:solidFill>
                  </a:tcPr>
                </a:tc>
                <a:tc>
                  <a:txBody>
                    <a:bodyPr/>
                    <a:lstStyle/>
                    <a:p>
                      <a:pPr>
                        <a:lnSpc>
                          <a:spcPct val="115000"/>
                        </a:lnSpc>
                        <a:spcAft>
                          <a:spcPts val="0"/>
                        </a:spcAft>
                      </a:pPr>
                      <a:r>
                        <a:rPr lang="en-US" sz="1400">
                          <a:effectLst/>
                          <a:latin typeface="Arial Narrow" charset="0"/>
                          <a:ea typeface="宋体" charset="0"/>
                          <a:cs typeface="Cordia New" charset="0"/>
                        </a:rPr>
                        <a:t>Material requirements planning</a:t>
                      </a:r>
                      <a:endParaRPr lang="en-US" sz="1400">
                        <a:effectLst/>
                        <a:latin typeface="Calibri" charset="0"/>
                        <a:ea typeface="宋体" charset="0"/>
                        <a:cs typeface="Cordia New" charset="0"/>
                      </a:endParaRPr>
                    </a:p>
                  </a:txBody>
                  <a:tcPr marL="57421" marR="57421" marT="0" marB="0" anchor="ctr">
                    <a:lnL w="12700" cap="flat" cmpd="sng" algn="ctr">
                      <a:solidFill>
                        <a:srgbClr val="18557F"/>
                      </a:solidFill>
                      <a:prstDash val="solid"/>
                      <a:round/>
                      <a:headEnd type="none" w="med" len="med"/>
                      <a:tailEnd type="none" w="med" len="med"/>
                    </a:lnL>
                    <a:lnR>
                      <a:noFill/>
                    </a:lnR>
                    <a:lnT>
                      <a:noFill/>
                    </a:lnT>
                    <a:lnB>
                      <a:noFill/>
                    </a:lnB>
                    <a:solidFill>
                      <a:srgbClr val="FFFFFF"/>
                    </a:solidFill>
                  </a:tcPr>
                </a:tc>
              </a:tr>
              <a:tr h="653007">
                <a:tc>
                  <a:txBody>
                    <a:bodyPr/>
                    <a:lstStyle/>
                    <a:p>
                      <a:pPr>
                        <a:lnSpc>
                          <a:spcPct val="115000"/>
                        </a:lnSpc>
                        <a:spcAft>
                          <a:spcPts val="0"/>
                        </a:spcAft>
                      </a:pPr>
                      <a:r>
                        <a:rPr lang="en-US" sz="1400" dirty="0">
                          <a:effectLst/>
                          <a:latin typeface="Arial Narrow" charset="0"/>
                          <a:ea typeface="宋体" charset="0"/>
                          <a:cs typeface="Cordia New" charset="0"/>
                        </a:rPr>
                        <a:t>Cash management and forecasting</a:t>
                      </a:r>
                      <a:endParaRPr lang="en-US" sz="1400" dirty="0">
                        <a:effectLst/>
                        <a:latin typeface="Calibri" charset="0"/>
                        <a:ea typeface="宋体" charset="0"/>
                        <a:cs typeface="Cordia New" charset="0"/>
                      </a:endParaRPr>
                    </a:p>
                  </a:txBody>
                  <a:tcPr marL="57421" marR="57421" marT="0" marB="0" anchor="ctr">
                    <a:lnL>
                      <a:noFill/>
                    </a:lnL>
                    <a:lnR w="12700" cap="flat" cmpd="sng" algn="ctr">
                      <a:solidFill>
                        <a:srgbClr val="18557F"/>
                      </a:solidFill>
                      <a:prstDash val="solid"/>
                      <a:round/>
                      <a:headEnd type="none" w="med" len="med"/>
                      <a:tailEnd type="none" w="med" len="med"/>
                    </a:lnR>
                    <a:lnT>
                      <a:noFill/>
                    </a:lnT>
                    <a:lnB>
                      <a:noFill/>
                    </a:lnB>
                    <a:solidFill>
                      <a:srgbClr val="FFFFFF"/>
                    </a:solidFill>
                  </a:tcPr>
                </a:tc>
                <a:tc>
                  <a:txBody>
                    <a:bodyPr/>
                    <a:lstStyle/>
                    <a:p>
                      <a:pPr>
                        <a:lnSpc>
                          <a:spcPct val="115000"/>
                        </a:lnSpc>
                        <a:spcAft>
                          <a:spcPts val="0"/>
                        </a:spcAft>
                      </a:pPr>
                      <a:r>
                        <a:rPr lang="en-US" sz="1400">
                          <a:effectLst/>
                          <a:latin typeface="Arial Narrow" charset="0"/>
                          <a:ea typeface="宋体" charset="0"/>
                          <a:cs typeface="Cordia New" charset="0"/>
                        </a:rPr>
                        <a:t>Materials management</a:t>
                      </a:r>
                      <a:endParaRPr lang="en-US" sz="1400">
                        <a:effectLst/>
                        <a:latin typeface="Calibri" charset="0"/>
                        <a:ea typeface="宋体" charset="0"/>
                        <a:cs typeface="Cordia New" charset="0"/>
                      </a:endParaRPr>
                    </a:p>
                  </a:txBody>
                  <a:tcPr marL="57421" marR="57421" marT="0" marB="0" anchor="ctr">
                    <a:lnL w="12700" cap="flat" cmpd="sng" algn="ctr">
                      <a:solidFill>
                        <a:srgbClr val="18557F"/>
                      </a:solidFill>
                      <a:prstDash val="solid"/>
                      <a:round/>
                      <a:headEnd type="none" w="med" len="med"/>
                      <a:tailEnd type="none" w="med" len="med"/>
                    </a:lnL>
                    <a:lnR>
                      <a:noFill/>
                    </a:lnR>
                    <a:lnT>
                      <a:noFill/>
                    </a:lnT>
                    <a:lnB>
                      <a:noFill/>
                    </a:lnB>
                    <a:solidFill>
                      <a:srgbClr val="FFFFFF"/>
                    </a:solidFill>
                  </a:tcPr>
                </a:tc>
              </a:tr>
              <a:tr h="326504">
                <a:tc>
                  <a:txBody>
                    <a:bodyPr/>
                    <a:lstStyle/>
                    <a:p>
                      <a:pPr>
                        <a:lnSpc>
                          <a:spcPct val="115000"/>
                        </a:lnSpc>
                        <a:spcAft>
                          <a:spcPts val="0"/>
                        </a:spcAft>
                      </a:pPr>
                      <a:r>
                        <a:rPr lang="en-US" sz="1400">
                          <a:effectLst/>
                          <a:latin typeface="Arial Narrow" charset="0"/>
                          <a:ea typeface="宋体" charset="0"/>
                          <a:cs typeface="Cordia New" charset="0"/>
                        </a:rPr>
                        <a:t>Financial consolidation</a:t>
                      </a:r>
                      <a:endParaRPr lang="en-US" sz="1400">
                        <a:effectLst/>
                        <a:latin typeface="Calibri" charset="0"/>
                        <a:ea typeface="宋体" charset="0"/>
                        <a:cs typeface="Cordia New" charset="0"/>
                      </a:endParaRPr>
                    </a:p>
                  </a:txBody>
                  <a:tcPr marL="57421" marR="57421" marT="0" marB="0" anchor="ctr">
                    <a:lnL>
                      <a:noFill/>
                    </a:lnL>
                    <a:lnR w="12700" cap="flat" cmpd="sng" algn="ctr">
                      <a:solidFill>
                        <a:srgbClr val="18557F"/>
                      </a:solidFill>
                      <a:prstDash val="solid"/>
                      <a:round/>
                      <a:headEnd type="none" w="med" len="med"/>
                      <a:tailEnd type="none" w="med" len="med"/>
                    </a:lnR>
                    <a:lnT>
                      <a:noFill/>
                    </a:lnT>
                    <a:lnB>
                      <a:noFill/>
                    </a:lnB>
                    <a:solidFill>
                      <a:srgbClr val="FFFFFF"/>
                    </a:solidFill>
                  </a:tcPr>
                </a:tc>
                <a:tc>
                  <a:txBody>
                    <a:bodyPr/>
                    <a:lstStyle/>
                    <a:p>
                      <a:pPr>
                        <a:lnSpc>
                          <a:spcPct val="115000"/>
                        </a:lnSpc>
                        <a:spcAft>
                          <a:spcPts val="0"/>
                        </a:spcAft>
                      </a:pPr>
                      <a:r>
                        <a:rPr lang="en-US" sz="1400" dirty="0">
                          <a:effectLst/>
                          <a:latin typeface="Arial Narrow" charset="0"/>
                          <a:ea typeface="宋体" charset="0"/>
                          <a:cs typeface="Cordia New" charset="0"/>
                        </a:rPr>
                        <a:t>Plant maintenance</a:t>
                      </a:r>
                      <a:endParaRPr lang="en-US" sz="1400" dirty="0">
                        <a:effectLst/>
                        <a:latin typeface="Calibri" charset="0"/>
                        <a:ea typeface="宋体" charset="0"/>
                        <a:cs typeface="Cordia New" charset="0"/>
                      </a:endParaRPr>
                    </a:p>
                  </a:txBody>
                  <a:tcPr marL="57421" marR="57421" marT="0" marB="0" anchor="ctr">
                    <a:lnL w="12700" cap="flat" cmpd="sng" algn="ctr">
                      <a:solidFill>
                        <a:srgbClr val="18557F"/>
                      </a:solidFill>
                      <a:prstDash val="solid"/>
                      <a:round/>
                      <a:headEnd type="none" w="med" len="med"/>
                      <a:tailEnd type="none" w="med" len="med"/>
                    </a:lnL>
                    <a:lnR>
                      <a:noFill/>
                    </a:lnR>
                    <a:lnT>
                      <a:noFill/>
                    </a:lnT>
                    <a:lnB>
                      <a:noFill/>
                    </a:lnB>
                    <a:solidFill>
                      <a:srgbClr val="FFFFFF"/>
                    </a:solidFill>
                  </a:tcPr>
                </a:tc>
              </a:tr>
              <a:tr h="326504">
                <a:tc>
                  <a:txBody>
                    <a:bodyPr/>
                    <a:lstStyle/>
                    <a:p>
                      <a:pPr>
                        <a:lnSpc>
                          <a:spcPct val="115000"/>
                        </a:lnSpc>
                        <a:spcAft>
                          <a:spcPts val="0"/>
                        </a:spcAft>
                      </a:pPr>
                      <a:r>
                        <a:rPr lang="en-US" sz="1400">
                          <a:effectLst/>
                          <a:latin typeface="Arial Narrow" charset="0"/>
                          <a:ea typeface="宋体" charset="0"/>
                          <a:cs typeface="Cordia New" charset="0"/>
                        </a:rPr>
                        <a:t>General ledger</a:t>
                      </a:r>
                      <a:endParaRPr lang="en-US" sz="1400">
                        <a:effectLst/>
                        <a:latin typeface="Calibri" charset="0"/>
                        <a:ea typeface="宋体" charset="0"/>
                        <a:cs typeface="Cordia New" charset="0"/>
                      </a:endParaRPr>
                    </a:p>
                  </a:txBody>
                  <a:tcPr marL="57421" marR="57421" marT="0" marB="0" anchor="ctr">
                    <a:lnL>
                      <a:noFill/>
                    </a:lnL>
                    <a:lnR w="12700" cap="flat" cmpd="sng" algn="ctr">
                      <a:solidFill>
                        <a:srgbClr val="18557F"/>
                      </a:solidFill>
                      <a:prstDash val="solid"/>
                      <a:round/>
                      <a:headEnd type="none" w="med" len="med"/>
                      <a:tailEnd type="none" w="med" len="med"/>
                    </a:lnR>
                    <a:lnT>
                      <a:noFill/>
                    </a:lnT>
                    <a:lnB>
                      <a:noFill/>
                    </a:lnB>
                    <a:solidFill>
                      <a:srgbClr val="FFFFFF"/>
                    </a:solidFill>
                  </a:tcPr>
                </a:tc>
                <a:tc>
                  <a:txBody>
                    <a:bodyPr/>
                    <a:lstStyle/>
                    <a:p>
                      <a:pPr>
                        <a:lnSpc>
                          <a:spcPct val="115000"/>
                        </a:lnSpc>
                        <a:spcAft>
                          <a:spcPts val="0"/>
                        </a:spcAft>
                      </a:pPr>
                      <a:r>
                        <a:rPr lang="en-US" sz="1400" dirty="0">
                          <a:effectLst/>
                          <a:latin typeface="Arial Narrow" charset="0"/>
                          <a:ea typeface="宋体" charset="0"/>
                          <a:cs typeface="Cordia New" charset="0"/>
                        </a:rPr>
                        <a:t>Production planning</a:t>
                      </a:r>
                      <a:endParaRPr lang="en-US" sz="1400" dirty="0">
                        <a:effectLst/>
                        <a:latin typeface="Calibri" charset="0"/>
                        <a:ea typeface="宋体" charset="0"/>
                        <a:cs typeface="Cordia New" charset="0"/>
                      </a:endParaRPr>
                    </a:p>
                  </a:txBody>
                  <a:tcPr marL="57421" marR="57421" marT="0" marB="0" anchor="ctr">
                    <a:lnL w="12700" cap="flat" cmpd="sng" algn="ctr">
                      <a:solidFill>
                        <a:srgbClr val="18557F"/>
                      </a:solidFill>
                      <a:prstDash val="solid"/>
                      <a:round/>
                      <a:headEnd type="none" w="med" len="med"/>
                      <a:tailEnd type="none" w="med" len="med"/>
                    </a:lnL>
                    <a:lnR>
                      <a:noFill/>
                    </a:lnR>
                    <a:lnT>
                      <a:noFill/>
                    </a:lnT>
                    <a:lnB>
                      <a:noFill/>
                    </a:lnB>
                    <a:solidFill>
                      <a:srgbClr val="FFFFFF"/>
                    </a:solidFill>
                  </a:tcPr>
                </a:tc>
              </a:tr>
              <a:tr h="326504">
                <a:tc>
                  <a:txBody>
                    <a:bodyPr/>
                    <a:lstStyle/>
                    <a:p>
                      <a:pPr>
                        <a:lnSpc>
                          <a:spcPct val="115000"/>
                        </a:lnSpc>
                        <a:spcAft>
                          <a:spcPts val="0"/>
                        </a:spcAft>
                      </a:pPr>
                      <a:r>
                        <a:rPr lang="en-US" sz="1400">
                          <a:effectLst/>
                          <a:latin typeface="Arial Narrow" charset="0"/>
                          <a:ea typeface="宋体" charset="0"/>
                          <a:cs typeface="Cordia New" charset="0"/>
                        </a:rPr>
                        <a:t>Product-cost accounting</a:t>
                      </a:r>
                      <a:endParaRPr lang="en-US" sz="1400">
                        <a:effectLst/>
                        <a:latin typeface="Calibri" charset="0"/>
                        <a:ea typeface="宋体" charset="0"/>
                        <a:cs typeface="Cordia New" charset="0"/>
                      </a:endParaRPr>
                    </a:p>
                  </a:txBody>
                  <a:tcPr marL="57421" marR="57421" marT="0" marB="0" anchor="ctr">
                    <a:lnL>
                      <a:noFill/>
                    </a:lnL>
                    <a:lnR w="12700" cap="flat" cmpd="sng" algn="ctr">
                      <a:solidFill>
                        <a:srgbClr val="18557F"/>
                      </a:solidFill>
                      <a:prstDash val="solid"/>
                      <a:round/>
                      <a:headEnd type="none" w="med" len="med"/>
                      <a:tailEnd type="none" w="med" len="med"/>
                    </a:lnR>
                    <a:lnT>
                      <a:noFill/>
                    </a:lnT>
                    <a:lnB>
                      <a:noFill/>
                    </a:lnB>
                    <a:solidFill>
                      <a:srgbClr val="FFFFFF"/>
                    </a:solidFill>
                  </a:tcPr>
                </a:tc>
                <a:tc>
                  <a:txBody>
                    <a:bodyPr/>
                    <a:lstStyle/>
                    <a:p>
                      <a:pPr>
                        <a:lnSpc>
                          <a:spcPct val="115000"/>
                        </a:lnSpc>
                        <a:spcAft>
                          <a:spcPts val="0"/>
                        </a:spcAft>
                      </a:pPr>
                      <a:r>
                        <a:rPr lang="en-US" sz="1400" dirty="0">
                          <a:effectLst/>
                          <a:latin typeface="Arial Narrow" charset="0"/>
                          <a:ea typeface="宋体" charset="0"/>
                          <a:cs typeface="Cordia New" charset="0"/>
                        </a:rPr>
                        <a:t>Routing management</a:t>
                      </a:r>
                      <a:endParaRPr lang="en-US" sz="1400" dirty="0">
                        <a:effectLst/>
                        <a:latin typeface="Calibri" charset="0"/>
                        <a:ea typeface="宋体" charset="0"/>
                        <a:cs typeface="Cordia New" charset="0"/>
                      </a:endParaRPr>
                    </a:p>
                  </a:txBody>
                  <a:tcPr marL="57421" marR="57421" marT="0" marB="0" anchor="ctr">
                    <a:lnL w="12700" cap="flat" cmpd="sng" algn="ctr">
                      <a:solidFill>
                        <a:srgbClr val="18557F"/>
                      </a:solidFill>
                      <a:prstDash val="solid"/>
                      <a:round/>
                      <a:headEnd type="none" w="med" len="med"/>
                      <a:tailEnd type="none" w="med" len="med"/>
                    </a:lnL>
                    <a:lnR>
                      <a:noFill/>
                    </a:lnR>
                    <a:lnT>
                      <a:noFill/>
                    </a:lnT>
                    <a:lnB>
                      <a:noFill/>
                    </a:lnB>
                    <a:solidFill>
                      <a:srgbClr val="FFFFFF"/>
                    </a:solidFill>
                  </a:tcPr>
                </a:tc>
              </a:tr>
              <a:tr h="326504">
                <a:tc>
                  <a:txBody>
                    <a:bodyPr/>
                    <a:lstStyle/>
                    <a:p>
                      <a:pPr>
                        <a:lnSpc>
                          <a:spcPct val="115000"/>
                        </a:lnSpc>
                        <a:spcAft>
                          <a:spcPts val="0"/>
                        </a:spcAft>
                      </a:pPr>
                      <a:r>
                        <a:rPr lang="en-US" sz="1400">
                          <a:effectLst/>
                          <a:latin typeface="Arial Narrow" charset="0"/>
                          <a:ea typeface="宋体" charset="0"/>
                          <a:cs typeface="Cordia New" charset="0"/>
                        </a:rPr>
                        <a:t>Profit-center accounting</a:t>
                      </a:r>
                      <a:endParaRPr lang="en-US" sz="1400">
                        <a:effectLst/>
                        <a:latin typeface="Calibri" charset="0"/>
                        <a:ea typeface="宋体" charset="0"/>
                        <a:cs typeface="Cordia New" charset="0"/>
                      </a:endParaRPr>
                    </a:p>
                  </a:txBody>
                  <a:tcPr marL="57421" marR="57421" marT="0" marB="0" anchor="ctr">
                    <a:lnL>
                      <a:noFill/>
                    </a:lnL>
                    <a:lnR w="12700" cap="flat" cmpd="sng" algn="ctr">
                      <a:solidFill>
                        <a:srgbClr val="18557F"/>
                      </a:solidFill>
                      <a:prstDash val="solid"/>
                      <a:round/>
                      <a:headEnd type="none" w="med" len="med"/>
                      <a:tailEnd type="none" w="med" len="med"/>
                    </a:lnR>
                    <a:lnT>
                      <a:noFill/>
                    </a:lnT>
                    <a:lnB w="12700" cap="flat" cmpd="sng" algn="ctr">
                      <a:solidFill>
                        <a:srgbClr val="1855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dirty="0">
                          <a:effectLst/>
                          <a:latin typeface="Arial Narrow" charset="0"/>
                          <a:ea typeface="宋体" charset="0"/>
                          <a:cs typeface="Cordia New" charset="0"/>
                        </a:rPr>
                        <a:t>Shipping</a:t>
                      </a:r>
                      <a:endParaRPr lang="en-US" sz="1400" dirty="0">
                        <a:effectLst/>
                        <a:latin typeface="Calibri" charset="0"/>
                        <a:ea typeface="宋体" charset="0"/>
                        <a:cs typeface="Cordia New" charset="0"/>
                      </a:endParaRPr>
                    </a:p>
                  </a:txBody>
                  <a:tcPr marL="57421" marR="57421" marT="0" marB="0" anchor="ctr">
                    <a:lnL w="12700" cap="flat" cmpd="sng" algn="ctr">
                      <a:solidFill>
                        <a:srgbClr val="18557F"/>
                      </a:solidFill>
                      <a:prstDash val="solid"/>
                      <a:round/>
                      <a:headEnd type="none" w="med" len="med"/>
                      <a:tailEnd type="none" w="med" len="med"/>
                    </a:lnL>
                    <a:lnR>
                      <a:noFill/>
                    </a:lnR>
                    <a:lnT>
                      <a:noFill/>
                    </a:lnT>
                    <a:lnB w="12700" cap="flat" cmpd="sng" algn="ctr">
                      <a:solidFill>
                        <a:srgbClr val="18557F"/>
                      </a:solidFill>
                      <a:prstDash val="solid"/>
                      <a:round/>
                      <a:headEnd type="none" w="med" len="med"/>
                      <a:tailEnd type="none" w="med" len="med"/>
                    </a:lnB>
                    <a:solidFill>
                      <a:srgbClr val="FFFFFF"/>
                    </a:solidFill>
                  </a:tcPr>
                </a:tc>
              </a:tr>
              <a:tr h="326504">
                <a:tc>
                  <a:txBody>
                    <a:bodyPr/>
                    <a:lstStyle/>
                    <a:p>
                      <a:pPr algn="ctr">
                        <a:lnSpc>
                          <a:spcPct val="115000"/>
                        </a:lnSpc>
                        <a:spcAft>
                          <a:spcPts val="0"/>
                        </a:spcAft>
                      </a:pPr>
                      <a:r>
                        <a:rPr lang="en-US" sz="1400" b="1">
                          <a:solidFill>
                            <a:srgbClr val="FFFFFF"/>
                          </a:solidFill>
                          <a:effectLst/>
                          <a:latin typeface="Arial Narrow" charset="0"/>
                          <a:ea typeface="宋体" charset="0"/>
                          <a:cs typeface="Cordia New" charset="0"/>
                        </a:rPr>
                        <a:t>Human Resources</a:t>
                      </a:r>
                      <a:endParaRPr lang="en-US" sz="1400">
                        <a:effectLst/>
                        <a:latin typeface="Calibri" charset="0"/>
                        <a:ea typeface="宋体" charset="0"/>
                        <a:cs typeface="Cordia New" charset="0"/>
                      </a:endParaRPr>
                    </a:p>
                  </a:txBody>
                  <a:tcPr marL="57421" marR="57421" marT="0" marB="0">
                    <a:lnL>
                      <a:noFill/>
                    </a:lnL>
                    <a:lnR w="12700" cap="flat" cmpd="sng" algn="ctr">
                      <a:solidFill>
                        <a:srgbClr val="000000"/>
                      </a:solidFill>
                      <a:prstDash val="solid"/>
                      <a:round/>
                      <a:headEnd type="none" w="med" len="med"/>
                      <a:tailEnd type="none" w="med" len="med"/>
                    </a:lnR>
                    <a:lnT w="12700" cap="flat" cmpd="sng" algn="ctr">
                      <a:solidFill>
                        <a:srgbClr val="18557F"/>
                      </a:solidFill>
                      <a:prstDash val="solid"/>
                      <a:round/>
                      <a:headEnd type="none" w="med" len="med"/>
                      <a:tailEnd type="none" w="med" len="med"/>
                    </a:lnT>
                    <a:lnB w="12700" cap="flat" cmpd="sng" algn="ctr">
                      <a:solidFill>
                        <a:srgbClr val="18557F"/>
                      </a:solidFill>
                      <a:prstDash val="solid"/>
                      <a:round/>
                      <a:headEnd type="none" w="med" len="med"/>
                      <a:tailEnd type="none" w="med" len="med"/>
                    </a:lnB>
                    <a:solidFill>
                      <a:srgbClr val="18557F"/>
                    </a:solidFill>
                  </a:tcPr>
                </a:tc>
                <a:tc>
                  <a:txBody>
                    <a:bodyPr/>
                    <a:lstStyle/>
                    <a:p>
                      <a:pPr algn="ctr">
                        <a:lnSpc>
                          <a:spcPct val="115000"/>
                        </a:lnSpc>
                        <a:spcAft>
                          <a:spcPts val="0"/>
                        </a:spcAft>
                      </a:pPr>
                      <a:r>
                        <a:rPr lang="en-US" sz="1400" b="1">
                          <a:solidFill>
                            <a:srgbClr val="FFFFFF"/>
                          </a:solidFill>
                          <a:effectLst/>
                          <a:latin typeface="Arial Narrow" charset="0"/>
                          <a:ea typeface="宋体" charset="0"/>
                          <a:cs typeface="Cordia New" charset="0"/>
                        </a:rPr>
                        <a:t>Sales and Marketing</a:t>
                      </a:r>
                      <a:endParaRPr lang="en-US" sz="1400">
                        <a:effectLst/>
                        <a:latin typeface="Calibri" charset="0"/>
                        <a:ea typeface="宋体" charset="0"/>
                        <a:cs typeface="Cordia New" charset="0"/>
                      </a:endParaRPr>
                    </a:p>
                  </a:txBody>
                  <a:tcPr marL="57421" marR="57421" marT="0" marB="0">
                    <a:lnL w="12700" cap="flat" cmpd="sng" algn="ctr">
                      <a:solidFill>
                        <a:srgbClr val="000000"/>
                      </a:solidFill>
                      <a:prstDash val="solid"/>
                      <a:round/>
                      <a:headEnd type="none" w="med" len="med"/>
                      <a:tailEnd type="none" w="med" len="med"/>
                    </a:lnL>
                    <a:lnR>
                      <a:noFill/>
                    </a:lnR>
                    <a:lnT w="12700" cap="flat" cmpd="sng" algn="ctr">
                      <a:solidFill>
                        <a:srgbClr val="18557F"/>
                      </a:solidFill>
                      <a:prstDash val="solid"/>
                      <a:round/>
                      <a:headEnd type="none" w="med" len="med"/>
                      <a:tailEnd type="none" w="med" len="med"/>
                    </a:lnT>
                    <a:lnB w="12700" cap="flat" cmpd="sng" algn="ctr">
                      <a:solidFill>
                        <a:srgbClr val="18557F"/>
                      </a:solidFill>
                      <a:prstDash val="solid"/>
                      <a:round/>
                      <a:headEnd type="none" w="med" len="med"/>
                      <a:tailEnd type="none" w="med" len="med"/>
                    </a:lnB>
                    <a:solidFill>
                      <a:srgbClr val="18557F"/>
                    </a:solidFill>
                  </a:tcPr>
                </a:tc>
              </a:tr>
              <a:tr h="326504">
                <a:tc>
                  <a:txBody>
                    <a:bodyPr/>
                    <a:lstStyle/>
                    <a:p>
                      <a:pPr>
                        <a:lnSpc>
                          <a:spcPct val="115000"/>
                        </a:lnSpc>
                        <a:spcAft>
                          <a:spcPts val="0"/>
                        </a:spcAft>
                      </a:pPr>
                      <a:r>
                        <a:rPr lang="en-US" sz="1400" dirty="0">
                          <a:effectLst/>
                          <a:latin typeface="Arial Narrow" charset="0"/>
                          <a:ea typeface="宋体" charset="0"/>
                          <a:cs typeface="Cordia New" charset="0"/>
                        </a:rPr>
                        <a:t>Payroll</a:t>
                      </a:r>
                      <a:endParaRPr lang="en-US" sz="1400" dirty="0">
                        <a:effectLst/>
                        <a:latin typeface="Calibri" charset="0"/>
                        <a:ea typeface="宋体" charset="0"/>
                        <a:cs typeface="Cordia New" charset="0"/>
                      </a:endParaRPr>
                    </a:p>
                  </a:txBody>
                  <a:tcPr marL="57421" marR="57421" marT="0" marB="0" anchor="ctr">
                    <a:lnL>
                      <a:noFill/>
                    </a:lnL>
                    <a:lnR w="12700" cap="flat" cmpd="sng" algn="ctr">
                      <a:solidFill>
                        <a:srgbClr val="18557F"/>
                      </a:solidFill>
                      <a:prstDash val="solid"/>
                      <a:round/>
                      <a:headEnd type="none" w="med" len="med"/>
                      <a:tailEnd type="none" w="med" len="med"/>
                    </a:lnR>
                    <a:lnT w="12700" cap="flat" cmpd="sng" algn="ctr">
                      <a:solidFill>
                        <a:srgbClr val="18557F"/>
                      </a:solidFill>
                      <a:prstDash val="solid"/>
                      <a:round/>
                      <a:headEnd type="none" w="med" len="med"/>
                      <a:tailEnd type="none" w="med" len="med"/>
                    </a:lnT>
                    <a:lnB>
                      <a:noFill/>
                    </a:lnB>
                    <a:solidFill>
                      <a:srgbClr val="FFFFFF"/>
                    </a:solidFill>
                  </a:tcPr>
                </a:tc>
                <a:tc>
                  <a:txBody>
                    <a:bodyPr/>
                    <a:lstStyle/>
                    <a:p>
                      <a:pPr>
                        <a:lnSpc>
                          <a:spcPct val="115000"/>
                        </a:lnSpc>
                        <a:spcAft>
                          <a:spcPts val="0"/>
                        </a:spcAft>
                      </a:pPr>
                      <a:r>
                        <a:rPr lang="en-US" sz="1400">
                          <a:effectLst/>
                          <a:latin typeface="Arial Narrow" charset="0"/>
                          <a:ea typeface="宋体" charset="0"/>
                          <a:cs typeface="Cordia New" charset="0"/>
                        </a:rPr>
                        <a:t>Order management</a:t>
                      </a:r>
                      <a:endParaRPr lang="en-US" sz="1400">
                        <a:effectLst/>
                        <a:latin typeface="Calibri" charset="0"/>
                        <a:ea typeface="宋体" charset="0"/>
                        <a:cs typeface="Cordia New" charset="0"/>
                      </a:endParaRPr>
                    </a:p>
                  </a:txBody>
                  <a:tcPr marL="57421" marR="57421" marT="0" marB="0" anchor="ctr">
                    <a:lnL w="12700" cap="flat" cmpd="sng" algn="ctr">
                      <a:solidFill>
                        <a:srgbClr val="18557F"/>
                      </a:solidFill>
                      <a:prstDash val="solid"/>
                      <a:round/>
                      <a:headEnd type="none" w="med" len="med"/>
                      <a:tailEnd type="none" w="med" len="med"/>
                    </a:lnL>
                    <a:lnR>
                      <a:noFill/>
                    </a:lnR>
                    <a:lnT w="12700" cap="flat" cmpd="sng" algn="ctr">
                      <a:solidFill>
                        <a:srgbClr val="18557F"/>
                      </a:solidFill>
                      <a:prstDash val="solid"/>
                      <a:round/>
                      <a:headEnd type="none" w="med" len="med"/>
                      <a:tailEnd type="none" w="med" len="med"/>
                    </a:lnT>
                    <a:lnB>
                      <a:noFill/>
                    </a:lnB>
                    <a:solidFill>
                      <a:srgbClr val="FFFFFF"/>
                    </a:solidFill>
                  </a:tcPr>
                </a:tc>
              </a:tr>
              <a:tr h="326504">
                <a:tc>
                  <a:txBody>
                    <a:bodyPr/>
                    <a:lstStyle/>
                    <a:p>
                      <a:pPr>
                        <a:lnSpc>
                          <a:spcPct val="115000"/>
                        </a:lnSpc>
                        <a:spcAft>
                          <a:spcPts val="0"/>
                        </a:spcAft>
                      </a:pPr>
                      <a:r>
                        <a:rPr lang="en-US" sz="1400" dirty="0">
                          <a:effectLst/>
                          <a:latin typeface="Arial Narrow" charset="0"/>
                          <a:ea typeface="宋体" charset="0"/>
                          <a:cs typeface="Cordia New" charset="0"/>
                        </a:rPr>
                        <a:t>Personnel planning</a:t>
                      </a:r>
                      <a:endParaRPr lang="en-US" sz="1400" dirty="0">
                        <a:effectLst/>
                        <a:latin typeface="Calibri" charset="0"/>
                        <a:ea typeface="宋体" charset="0"/>
                        <a:cs typeface="Cordia New" charset="0"/>
                      </a:endParaRPr>
                    </a:p>
                  </a:txBody>
                  <a:tcPr marL="57421" marR="57421" marT="0" marB="0" anchor="ctr">
                    <a:lnL>
                      <a:noFill/>
                    </a:lnL>
                    <a:lnR w="12700" cap="flat" cmpd="sng" algn="ctr">
                      <a:solidFill>
                        <a:srgbClr val="18557F"/>
                      </a:solidFill>
                      <a:prstDash val="solid"/>
                      <a:round/>
                      <a:headEnd type="none" w="med" len="med"/>
                      <a:tailEnd type="none" w="med" len="med"/>
                    </a:lnR>
                    <a:lnT>
                      <a:noFill/>
                    </a:lnT>
                    <a:lnB>
                      <a:noFill/>
                    </a:lnB>
                    <a:solidFill>
                      <a:srgbClr val="FFFFFF"/>
                    </a:solidFill>
                  </a:tcPr>
                </a:tc>
                <a:tc>
                  <a:txBody>
                    <a:bodyPr/>
                    <a:lstStyle/>
                    <a:p>
                      <a:pPr>
                        <a:lnSpc>
                          <a:spcPct val="115000"/>
                        </a:lnSpc>
                        <a:spcAft>
                          <a:spcPts val="0"/>
                        </a:spcAft>
                      </a:pPr>
                      <a:r>
                        <a:rPr lang="en-US" sz="1400" dirty="0">
                          <a:effectLst/>
                          <a:latin typeface="Arial Narrow" charset="0"/>
                          <a:ea typeface="宋体" charset="0"/>
                          <a:cs typeface="Cordia New" charset="0"/>
                        </a:rPr>
                        <a:t>Pricing</a:t>
                      </a:r>
                      <a:endParaRPr lang="en-US" sz="1400" dirty="0">
                        <a:effectLst/>
                        <a:latin typeface="Calibri" charset="0"/>
                        <a:ea typeface="宋体" charset="0"/>
                        <a:cs typeface="Cordia New" charset="0"/>
                      </a:endParaRPr>
                    </a:p>
                  </a:txBody>
                  <a:tcPr marL="57421" marR="57421" marT="0" marB="0" anchor="ctr">
                    <a:lnL w="12700" cap="flat" cmpd="sng" algn="ctr">
                      <a:solidFill>
                        <a:srgbClr val="18557F"/>
                      </a:solidFill>
                      <a:prstDash val="solid"/>
                      <a:round/>
                      <a:headEnd type="none" w="med" len="med"/>
                      <a:tailEnd type="none" w="med" len="med"/>
                    </a:lnL>
                    <a:lnR>
                      <a:noFill/>
                    </a:lnR>
                    <a:lnT>
                      <a:noFill/>
                    </a:lnT>
                    <a:lnB>
                      <a:noFill/>
                    </a:lnB>
                    <a:solidFill>
                      <a:srgbClr val="FFFFFF"/>
                    </a:solidFill>
                  </a:tcPr>
                </a:tc>
              </a:tr>
              <a:tr h="653007">
                <a:tc>
                  <a:txBody>
                    <a:bodyPr/>
                    <a:lstStyle/>
                    <a:p>
                      <a:pPr>
                        <a:lnSpc>
                          <a:spcPct val="115000"/>
                        </a:lnSpc>
                        <a:spcAft>
                          <a:spcPts val="0"/>
                        </a:spcAft>
                      </a:pPr>
                      <a:r>
                        <a:rPr lang="en-US" sz="1400">
                          <a:effectLst/>
                          <a:latin typeface="Arial Narrow" charset="0"/>
                          <a:ea typeface="宋体" charset="0"/>
                          <a:cs typeface="Cordia New" charset="0"/>
                        </a:rPr>
                        <a:t>Travel expenses</a:t>
                      </a:r>
                      <a:endParaRPr lang="en-US" sz="1400">
                        <a:effectLst/>
                        <a:latin typeface="Calibri" charset="0"/>
                        <a:ea typeface="宋体" charset="0"/>
                        <a:cs typeface="Cordia New" charset="0"/>
                      </a:endParaRPr>
                    </a:p>
                  </a:txBody>
                  <a:tcPr marL="57421" marR="57421" marT="0" marB="0" anchor="ctr">
                    <a:lnL>
                      <a:noFill/>
                    </a:lnL>
                    <a:lnR w="12700" cap="flat" cmpd="sng" algn="ctr">
                      <a:solidFill>
                        <a:srgbClr val="18557F"/>
                      </a:solidFill>
                      <a:prstDash val="solid"/>
                      <a:round/>
                      <a:headEnd type="none" w="med" len="med"/>
                      <a:tailEnd type="none" w="med" len="med"/>
                    </a:lnR>
                    <a:lnT>
                      <a:noFill/>
                    </a:lnT>
                    <a:lnB w="12700" cap="flat" cmpd="sng" algn="ctr">
                      <a:solidFill>
                        <a:srgbClr val="1855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dirty="0">
                          <a:effectLst/>
                          <a:latin typeface="Arial Narrow" charset="0"/>
                          <a:ea typeface="宋体" charset="0"/>
                          <a:cs typeface="Cordia New" charset="0"/>
                        </a:rPr>
                        <a:t>Sales management</a:t>
                      </a:r>
                      <a:endParaRPr lang="en-US" sz="1400" dirty="0">
                        <a:effectLst/>
                        <a:latin typeface="Calibri" charset="0"/>
                        <a:ea typeface="宋体" charset="0"/>
                        <a:cs typeface="Cordia New" charset="0"/>
                      </a:endParaRPr>
                    </a:p>
                    <a:p>
                      <a:pPr>
                        <a:lnSpc>
                          <a:spcPct val="115000"/>
                        </a:lnSpc>
                        <a:spcAft>
                          <a:spcPts val="0"/>
                        </a:spcAft>
                      </a:pPr>
                      <a:r>
                        <a:rPr lang="en-US" sz="1400" dirty="0">
                          <a:effectLst/>
                          <a:latin typeface="Arial Narrow" charset="0"/>
                          <a:ea typeface="宋体" charset="0"/>
                          <a:cs typeface="Cordia New" charset="0"/>
                        </a:rPr>
                        <a:t>Sales planning</a:t>
                      </a:r>
                      <a:endParaRPr lang="en-US" sz="1400" dirty="0">
                        <a:effectLst/>
                        <a:latin typeface="Calibri" charset="0"/>
                        <a:ea typeface="宋体" charset="0"/>
                        <a:cs typeface="Cordia New" charset="0"/>
                      </a:endParaRPr>
                    </a:p>
                  </a:txBody>
                  <a:tcPr marL="57421" marR="57421" marT="0" marB="0" anchor="ctr">
                    <a:lnL w="12700" cap="flat" cmpd="sng" algn="ctr">
                      <a:solidFill>
                        <a:srgbClr val="18557F"/>
                      </a:solidFill>
                      <a:prstDash val="solid"/>
                      <a:round/>
                      <a:headEnd type="none" w="med" len="med"/>
                      <a:tailEnd type="none" w="med" len="med"/>
                    </a:lnL>
                    <a:lnR>
                      <a:noFill/>
                    </a:lnR>
                    <a:lnT>
                      <a:noFill/>
                    </a:lnT>
                    <a:lnB w="12700" cap="flat" cmpd="sng" algn="ctr">
                      <a:solidFill>
                        <a:srgbClr val="18557F"/>
                      </a:solidFill>
                      <a:prstDash val="solid"/>
                      <a:round/>
                      <a:headEnd type="none" w="med" len="med"/>
                      <a:tailEnd type="none" w="med" len="med"/>
                    </a:lnB>
                    <a:solidFill>
                      <a:srgbClr val="FFFFFF"/>
                    </a:solidFill>
                  </a:tcPr>
                </a:tc>
              </a:tr>
            </a:tbl>
          </a:graphicData>
        </a:graphic>
      </p:graphicFrame>
      <p:sp>
        <p:nvSpPr>
          <p:cNvPr id="11" name="Rectangle 10"/>
          <p:cNvSpPr>
            <a:spLocks noChangeArrowheads="1"/>
          </p:cNvSpPr>
          <p:nvPr/>
        </p:nvSpPr>
        <p:spPr bwMode="auto">
          <a:xfrm>
            <a:off x="198120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smtClean="0">
                <a:solidFill>
                  <a:schemeClr val="accent3"/>
                </a:solidFill>
                <a:latin typeface="+mn-lt"/>
              </a:rPr>
              <a:t>Enterprise</a:t>
            </a:r>
          </a:p>
          <a:p>
            <a:pPr algn="ctr"/>
            <a:r>
              <a:rPr lang="fr-FR" sz="1000" dirty="0" err="1" smtClean="0">
                <a:solidFill>
                  <a:schemeClr val="accent3"/>
                </a:solidFill>
                <a:latin typeface="+mn-lt"/>
              </a:rPr>
              <a:t>Systems</a:t>
            </a:r>
            <a:endParaRPr lang="fr-FR" sz="1000" dirty="0">
              <a:solidFill>
                <a:schemeClr val="accent3"/>
              </a:solidFill>
              <a:latin typeface="+mn-l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ERP Pros &amp; Cons  </a:t>
            </a:r>
            <a:endParaRPr lang="en-US" dirty="0"/>
          </a:p>
        </p:txBody>
      </p:sp>
      <p:sp>
        <p:nvSpPr>
          <p:cNvPr id="9" name="Text Placeholder 8"/>
          <p:cNvSpPr>
            <a:spLocks noGrp="1"/>
          </p:cNvSpPr>
          <p:nvPr>
            <p:ph type="body" idx="1"/>
          </p:nvPr>
        </p:nvSpPr>
        <p:spPr/>
        <p:txBody>
          <a:bodyPr/>
          <a:lstStyle/>
          <a:p>
            <a:r>
              <a:rPr lang="en-US" dirty="0" smtClean="0"/>
              <a:t>Advantages</a:t>
            </a:r>
            <a:endParaRPr lang="en-US" dirty="0"/>
          </a:p>
        </p:txBody>
      </p:sp>
      <p:sp>
        <p:nvSpPr>
          <p:cNvPr id="5" name="Content Placeholder 4"/>
          <p:cNvSpPr>
            <a:spLocks noGrp="1"/>
          </p:cNvSpPr>
          <p:nvPr>
            <p:ph sz="half" idx="2"/>
          </p:nvPr>
        </p:nvSpPr>
        <p:spPr/>
        <p:txBody>
          <a:bodyPr/>
          <a:lstStyle/>
          <a:p>
            <a:r>
              <a:rPr lang="en-US" dirty="0" smtClean="0"/>
              <a:t>Efficiency  </a:t>
            </a:r>
          </a:p>
          <a:p>
            <a:r>
              <a:rPr lang="en-US" dirty="0" smtClean="0"/>
              <a:t>Responsiveness</a:t>
            </a:r>
          </a:p>
          <a:p>
            <a:r>
              <a:rPr lang="en-US" dirty="0" smtClean="0"/>
              <a:t>Knowledge infusion</a:t>
            </a:r>
          </a:p>
          <a:p>
            <a:r>
              <a:rPr lang="en-US" dirty="0" smtClean="0"/>
              <a:t>Adaptability  </a:t>
            </a:r>
            <a:endParaRPr lang="en-US" dirty="0"/>
          </a:p>
        </p:txBody>
      </p:sp>
      <p:sp>
        <p:nvSpPr>
          <p:cNvPr id="10" name="Text Placeholder 9"/>
          <p:cNvSpPr>
            <a:spLocks noGrp="1"/>
          </p:cNvSpPr>
          <p:nvPr>
            <p:ph type="body" sz="quarter" idx="3"/>
          </p:nvPr>
        </p:nvSpPr>
        <p:spPr/>
        <p:txBody>
          <a:bodyPr/>
          <a:lstStyle/>
          <a:p>
            <a:r>
              <a:rPr lang="en-US" dirty="0" smtClean="0"/>
              <a:t>Disadvantages</a:t>
            </a:r>
            <a:endParaRPr lang="en-US" dirty="0"/>
          </a:p>
        </p:txBody>
      </p:sp>
      <p:sp>
        <p:nvSpPr>
          <p:cNvPr id="6" name="Content Placeholder 5"/>
          <p:cNvSpPr>
            <a:spLocks noGrp="1"/>
          </p:cNvSpPr>
          <p:nvPr>
            <p:ph sz="quarter" idx="4"/>
          </p:nvPr>
        </p:nvSpPr>
        <p:spPr/>
        <p:txBody>
          <a:bodyPr/>
          <a:lstStyle/>
          <a:p>
            <a:r>
              <a:rPr lang="en-US" dirty="0" smtClean="0"/>
              <a:t>Standardization and flexibility </a:t>
            </a:r>
          </a:p>
          <a:p>
            <a:r>
              <a:rPr lang="en-US" dirty="0" smtClean="0"/>
              <a:t>Is the best practice embedded in the enterprise system really the best?</a:t>
            </a:r>
          </a:p>
          <a:p>
            <a:r>
              <a:rPr lang="en-US" dirty="0" smtClean="0"/>
              <a:t>Strategic clash</a:t>
            </a:r>
          </a:p>
          <a:p>
            <a:r>
              <a:rPr lang="en-US" dirty="0" smtClean="0"/>
              <a:t>High costs and Risks</a:t>
            </a:r>
            <a:r>
              <a:rPr lang="en-US" b="1" dirty="0" smtClean="0"/>
              <a:t> </a:t>
            </a:r>
            <a:endParaRPr lang="en-US" dirty="0"/>
          </a:p>
        </p:txBody>
      </p:sp>
      <p:pic>
        <p:nvPicPr>
          <p:cNvPr id="3" name="Picture 2"/>
          <p:cNvPicPr>
            <a:picLocks noChangeAspect="1"/>
          </p:cNvPicPr>
          <p:nvPr/>
        </p:nvPicPr>
        <p:blipFill rotWithShape="1">
          <a:blip r:embed="rId2"/>
          <a:srcRect l="2210" t="11426" r="2268" b="11448"/>
          <a:stretch/>
        </p:blipFill>
        <p:spPr>
          <a:xfrm>
            <a:off x="306594" y="4484824"/>
            <a:ext cx="3999706" cy="1687376"/>
          </a:xfrm>
          <a:prstGeom prst="rect">
            <a:avLst/>
          </a:prstGeom>
        </p:spPr>
      </p:pic>
      <p:sp>
        <p:nvSpPr>
          <p:cNvPr id="8" name="Rectangle 7"/>
          <p:cNvSpPr>
            <a:spLocks noChangeArrowheads="1"/>
          </p:cNvSpPr>
          <p:nvPr/>
        </p:nvSpPr>
        <p:spPr bwMode="auto">
          <a:xfrm>
            <a:off x="198120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smtClean="0">
                <a:solidFill>
                  <a:schemeClr val="accent3"/>
                </a:solidFill>
                <a:latin typeface="+mn-lt"/>
              </a:rPr>
              <a:t>Enterprise</a:t>
            </a:r>
          </a:p>
          <a:p>
            <a:pPr algn="ctr"/>
            <a:r>
              <a:rPr lang="fr-FR" sz="1000" dirty="0" err="1" smtClean="0">
                <a:solidFill>
                  <a:schemeClr val="accent3"/>
                </a:solidFill>
                <a:latin typeface="+mn-lt"/>
              </a:rPr>
              <a:t>Systems</a:t>
            </a:r>
            <a:endParaRPr lang="fr-FR" sz="1000" dirty="0">
              <a:solidFill>
                <a:schemeClr val="accent3"/>
              </a:solidFill>
              <a:latin typeface="+mn-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5496" y="476672"/>
            <a:ext cx="9144000" cy="648072"/>
          </a:xfrm>
        </p:spPr>
        <p:txBody>
          <a:bodyPr/>
          <a:lstStyle/>
          <a:p>
            <a:pPr eaLnBrk="1" hangingPunct="1"/>
            <a:r>
              <a:rPr lang="fr-FR" dirty="0" smtClean="0">
                <a:ea typeface="Lucida Sans Unicode" pitchFamily="34" charset="0"/>
              </a:rPr>
              <a:t>A « </a:t>
            </a:r>
            <a:r>
              <a:rPr lang="fr-FR" dirty="0" err="1" smtClean="0">
                <a:ea typeface="Lucida Sans Unicode" pitchFamily="34" charset="0"/>
              </a:rPr>
              <a:t>textbook</a:t>
            </a:r>
            <a:r>
              <a:rPr lang="fr-FR" dirty="0" smtClean="0">
                <a:ea typeface="Lucida Sans Unicode" pitchFamily="34" charset="0"/>
              </a:rPr>
              <a:t> » for </a:t>
            </a:r>
            <a:r>
              <a:rPr lang="fr-FR" dirty="0" err="1" smtClean="0">
                <a:ea typeface="Lucida Sans Unicode" pitchFamily="34" charset="0"/>
              </a:rPr>
              <a:t>better</a:t>
            </a:r>
            <a:r>
              <a:rPr lang="fr-FR" dirty="0" smtClean="0">
                <a:ea typeface="Lucida Sans Unicode" pitchFamily="34" charset="0"/>
              </a:rPr>
              <a:t> </a:t>
            </a:r>
            <a:r>
              <a:rPr lang="fr-FR" dirty="0" err="1" smtClean="0">
                <a:ea typeface="Lucida Sans Unicode" pitchFamily="34" charset="0"/>
              </a:rPr>
              <a:t>learning</a:t>
            </a:r>
            <a:endParaRPr lang="fr-FR" dirty="0" smtClean="0">
              <a:ea typeface="Lucida Sans Unicode" pitchFamily="34" charset="0"/>
            </a:endParaRPr>
          </a:p>
        </p:txBody>
      </p:sp>
      <p:sp>
        <p:nvSpPr>
          <p:cNvPr id="10" name="Rectangle 3"/>
          <p:cNvSpPr txBox="1">
            <a:spLocks noChangeArrowheads="1"/>
          </p:cNvSpPr>
          <p:nvPr/>
        </p:nvSpPr>
        <p:spPr>
          <a:xfrm>
            <a:off x="179512" y="1195379"/>
            <a:ext cx="8640960" cy="5617997"/>
          </a:xfrm>
          <a:prstGeom prst="rect">
            <a:avLst/>
          </a:prstGeom>
        </p:spPr>
        <p:txBody>
          <a:bodyPr vert="horz" lIns="91440" tIns="45720" rIns="91440" bIns="45720" rtlCol="0" anchor="ctr">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979488" indent="-896938">
              <a:buFont typeface="Times New Roman" pitchFamily="18" charset="0"/>
              <a:buNone/>
              <a:defRPr/>
            </a:pPr>
            <a:r>
              <a:rPr lang="fr-FR" sz="2000" dirty="0" smtClean="0">
                <a:solidFill>
                  <a:schemeClr val="bg1">
                    <a:lumMod val="50000"/>
                  </a:schemeClr>
                </a:solidFill>
                <a:latin typeface="Tahoma" pitchFamily="34" charset="0"/>
                <a:ea typeface="Tahoma" pitchFamily="34" charset="0"/>
                <a:cs typeface="Tahoma" pitchFamily="34" charset="0"/>
              </a:rPr>
              <a:t>Ch. 1 : Information </a:t>
            </a:r>
            <a:r>
              <a:rPr lang="fr-FR" sz="2000" dirty="0" err="1" smtClean="0">
                <a:solidFill>
                  <a:schemeClr val="bg1">
                    <a:lumMod val="50000"/>
                  </a:schemeClr>
                </a:solidFill>
                <a:latin typeface="Tahoma" pitchFamily="34" charset="0"/>
                <a:ea typeface="Tahoma" pitchFamily="34" charset="0"/>
                <a:cs typeface="Tahoma" pitchFamily="34" charset="0"/>
              </a:rPr>
              <a:t>Systems</a:t>
            </a:r>
            <a:r>
              <a:rPr lang="fr-FR" sz="2000" dirty="0" smtClean="0">
                <a:solidFill>
                  <a:schemeClr val="bg1">
                    <a:lumMod val="50000"/>
                  </a:schemeClr>
                </a:solidFill>
                <a:latin typeface="Tahoma" pitchFamily="34" charset="0"/>
                <a:ea typeface="Tahoma" pitchFamily="34" charset="0"/>
                <a:cs typeface="Tahoma" pitchFamily="34" charset="0"/>
              </a:rPr>
              <a:t> and the </a:t>
            </a:r>
            <a:r>
              <a:rPr lang="fr-FR" sz="2000" dirty="0" err="1" smtClean="0">
                <a:solidFill>
                  <a:schemeClr val="bg1">
                    <a:lumMod val="50000"/>
                  </a:schemeClr>
                </a:solidFill>
                <a:latin typeface="Tahoma" pitchFamily="34" charset="0"/>
                <a:ea typeface="Tahoma" pitchFamily="34" charset="0"/>
                <a:cs typeface="Tahoma" pitchFamily="34" charset="0"/>
              </a:rPr>
              <a:t>Role</a:t>
            </a:r>
            <a:r>
              <a:rPr lang="fr-FR" sz="2000" dirty="0" smtClean="0">
                <a:solidFill>
                  <a:schemeClr val="bg1">
                    <a:lumMod val="50000"/>
                  </a:schemeClr>
                </a:solidFill>
                <a:latin typeface="Tahoma" pitchFamily="34" charset="0"/>
                <a:ea typeface="Tahoma" pitchFamily="34" charset="0"/>
                <a:cs typeface="Tahoma" pitchFamily="34" charset="0"/>
              </a:rPr>
              <a:t> of General and </a:t>
            </a:r>
            <a:r>
              <a:rPr lang="fr-FR" sz="2000" dirty="0" err="1" smtClean="0">
                <a:solidFill>
                  <a:schemeClr val="bg1">
                    <a:lumMod val="50000"/>
                  </a:schemeClr>
                </a:solidFill>
                <a:latin typeface="Tahoma" pitchFamily="34" charset="0"/>
                <a:ea typeface="Tahoma" pitchFamily="34" charset="0"/>
                <a:cs typeface="Tahoma" pitchFamily="34" charset="0"/>
              </a:rPr>
              <a:t>Functionnal</a:t>
            </a:r>
            <a:r>
              <a:rPr lang="fr-FR" sz="2000" dirty="0" smtClean="0">
                <a:solidFill>
                  <a:schemeClr val="bg1">
                    <a:lumMod val="50000"/>
                  </a:schemeClr>
                </a:solidFill>
                <a:latin typeface="Tahoma" pitchFamily="34" charset="0"/>
                <a:ea typeface="Tahoma" pitchFamily="34" charset="0"/>
                <a:cs typeface="Tahoma" pitchFamily="34" charset="0"/>
              </a:rPr>
              <a:t> Managers</a:t>
            </a:r>
          </a:p>
          <a:p>
            <a:pPr marL="979488" indent="-896938">
              <a:buFont typeface="Times New Roman" pitchFamily="18" charset="0"/>
              <a:buNone/>
              <a:defRPr/>
            </a:pPr>
            <a:r>
              <a:rPr lang="fr-FR" sz="2000" dirty="0" smtClean="0">
                <a:solidFill>
                  <a:schemeClr val="bg1">
                    <a:lumMod val="50000"/>
                  </a:schemeClr>
                </a:solidFill>
                <a:latin typeface="Tahoma" pitchFamily="34" charset="0"/>
                <a:ea typeface="Tahoma" pitchFamily="34" charset="0"/>
                <a:cs typeface="Tahoma" pitchFamily="34" charset="0"/>
              </a:rPr>
              <a:t>Ch. 2 : Information </a:t>
            </a:r>
            <a:r>
              <a:rPr lang="fr-FR" sz="2000" dirty="0" err="1" smtClean="0">
                <a:solidFill>
                  <a:schemeClr val="bg1">
                    <a:lumMod val="50000"/>
                  </a:schemeClr>
                </a:solidFill>
                <a:latin typeface="Tahoma" pitchFamily="34" charset="0"/>
                <a:ea typeface="Tahoma" pitchFamily="34" charset="0"/>
                <a:cs typeface="Tahoma" pitchFamily="34" charset="0"/>
              </a:rPr>
              <a:t>Systems</a:t>
            </a:r>
            <a:r>
              <a:rPr lang="fr-FR" sz="2000" dirty="0" smtClean="0">
                <a:solidFill>
                  <a:schemeClr val="bg1">
                    <a:lumMod val="50000"/>
                  </a:schemeClr>
                </a:solidFill>
                <a:latin typeface="Tahoma" pitchFamily="34" charset="0"/>
                <a:ea typeface="Tahoma" pitchFamily="34" charset="0"/>
                <a:cs typeface="Tahoma" pitchFamily="34" charset="0"/>
              </a:rPr>
              <a:t> </a:t>
            </a:r>
            <a:r>
              <a:rPr lang="fr-FR" sz="2000" dirty="0" err="1" smtClean="0">
                <a:solidFill>
                  <a:schemeClr val="bg1">
                    <a:lumMod val="50000"/>
                  </a:schemeClr>
                </a:solidFill>
                <a:latin typeface="Tahoma" pitchFamily="34" charset="0"/>
                <a:ea typeface="Tahoma" pitchFamily="34" charset="0"/>
                <a:cs typeface="Tahoma" pitchFamily="34" charset="0"/>
              </a:rPr>
              <a:t>Defined</a:t>
            </a:r>
            <a:endParaRPr lang="fr-FR" sz="2000" dirty="0" smtClean="0">
              <a:solidFill>
                <a:schemeClr val="bg1">
                  <a:lumMod val="50000"/>
                </a:schemeClr>
              </a:solidFill>
              <a:latin typeface="Tahoma" pitchFamily="34" charset="0"/>
              <a:ea typeface="Tahoma" pitchFamily="34" charset="0"/>
              <a:cs typeface="Tahoma" pitchFamily="34" charset="0"/>
            </a:endParaRPr>
          </a:p>
          <a:p>
            <a:pPr marL="979488" indent="-896938">
              <a:buNone/>
              <a:defRPr/>
            </a:pPr>
            <a:r>
              <a:rPr lang="fr-FR" sz="2400" dirty="0" smtClean="0">
                <a:latin typeface="Tahoma" pitchFamily="34" charset="0"/>
                <a:ea typeface="Tahoma" pitchFamily="34" charset="0"/>
                <a:cs typeface="Tahoma" pitchFamily="34" charset="0"/>
              </a:rPr>
              <a:t>Ch. </a:t>
            </a:r>
            <a:r>
              <a:rPr lang="fr-FR" sz="2400" dirty="0">
                <a:latin typeface="Tahoma" pitchFamily="34" charset="0"/>
                <a:ea typeface="Tahoma" pitchFamily="34" charset="0"/>
                <a:cs typeface="Tahoma" pitchFamily="34" charset="0"/>
              </a:rPr>
              <a:t>3 : </a:t>
            </a:r>
            <a:r>
              <a:rPr lang="fr-FR" sz="2400" dirty="0" err="1" smtClean="0">
                <a:latin typeface="Tahoma" pitchFamily="34" charset="0"/>
                <a:ea typeface="Tahoma" pitchFamily="34" charset="0"/>
                <a:cs typeface="Tahoma" pitchFamily="34" charset="0"/>
              </a:rPr>
              <a:t>Organizational</a:t>
            </a:r>
            <a:r>
              <a:rPr lang="fr-FR" sz="2400" dirty="0" smtClean="0">
                <a:latin typeface="Tahoma" pitchFamily="34" charset="0"/>
                <a:ea typeface="Tahoma" pitchFamily="34" charset="0"/>
                <a:cs typeface="Tahoma" pitchFamily="34" charset="0"/>
              </a:rPr>
              <a:t> Information </a:t>
            </a:r>
            <a:r>
              <a:rPr lang="fr-FR" sz="2400" dirty="0" err="1" smtClean="0">
                <a:latin typeface="Tahoma" pitchFamily="34" charset="0"/>
                <a:ea typeface="Tahoma" pitchFamily="34" charset="0"/>
                <a:cs typeface="Tahoma" pitchFamily="34" charset="0"/>
              </a:rPr>
              <a:t>Systems</a:t>
            </a:r>
            <a:r>
              <a:rPr lang="fr-FR" sz="2400" dirty="0" smtClean="0">
                <a:latin typeface="Tahoma" pitchFamily="34" charset="0"/>
                <a:ea typeface="Tahoma" pitchFamily="34" charset="0"/>
                <a:cs typeface="Tahoma" pitchFamily="34" charset="0"/>
              </a:rPr>
              <a:t> and </a:t>
            </a:r>
            <a:r>
              <a:rPr lang="fr-FR" sz="2400" dirty="0" err="1" smtClean="0">
                <a:latin typeface="Tahoma" pitchFamily="34" charset="0"/>
                <a:ea typeface="Tahoma" pitchFamily="34" charset="0"/>
                <a:cs typeface="Tahoma" pitchFamily="34" charset="0"/>
              </a:rPr>
              <a:t>Their</a:t>
            </a:r>
            <a:r>
              <a:rPr lang="fr-FR" sz="2400" dirty="0" smtClean="0">
                <a:latin typeface="Tahoma" pitchFamily="34" charset="0"/>
                <a:ea typeface="Tahoma" pitchFamily="34" charset="0"/>
                <a:cs typeface="Tahoma" pitchFamily="34" charset="0"/>
              </a:rPr>
              <a:t> Impact</a:t>
            </a:r>
            <a:endParaRPr lang="fr-FR" sz="2400" dirty="0">
              <a:latin typeface="Tahoma" pitchFamily="34" charset="0"/>
              <a:ea typeface="Tahoma" pitchFamily="34" charset="0"/>
              <a:cs typeface="Tahoma" pitchFamily="34" charset="0"/>
            </a:endParaRPr>
          </a:p>
          <a:p>
            <a:pPr marL="979488" indent="-896938">
              <a:buFont typeface="Times New Roman" pitchFamily="18" charset="0"/>
              <a:buNone/>
              <a:defRPr/>
            </a:pPr>
            <a:r>
              <a:rPr lang="fr-FR" sz="2000" dirty="0" smtClean="0">
                <a:solidFill>
                  <a:schemeClr val="bg1">
                    <a:lumMod val="50000"/>
                  </a:schemeClr>
                </a:solidFill>
                <a:latin typeface="Tahoma" pitchFamily="34" charset="0"/>
                <a:ea typeface="Tahoma" pitchFamily="34" charset="0"/>
                <a:cs typeface="Tahoma" pitchFamily="34" charset="0"/>
              </a:rPr>
              <a:t>Ch. 4 : The </a:t>
            </a:r>
            <a:r>
              <a:rPr lang="fr-FR" sz="2000" dirty="0" err="1" smtClean="0">
                <a:solidFill>
                  <a:schemeClr val="bg1">
                    <a:lumMod val="50000"/>
                  </a:schemeClr>
                </a:solidFill>
                <a:latin typeface="Tahoma" pitchFamily="34" charset="0"/>
                <a:ea typeface="Tahoma" pitchFamily="34" charset="0"/>
                <a:cs typeface="Tahoma" pitchFamily="34" charset="0"/>
              </a:rPr>
              <a:t>Changing</a:t>
            </a:r>
            <a:r>
              <a:rPr lang="fr-FR" sz="2000" dirty="0" smtClean="0">
                <a:solidFill>
                  <a:schemeClr val="bg1">
                    <a:lumMod val="50000"/>
                  </a:schemeClr>
                </a:solidFill>
                <a:latin typeface="Tahoma" pitchFamily="34" charset="0"/>
                <a:ea typeface="Tahoma" pitchFamily="34" charset="0"/>
                <a:cs typeface="Tahoma" pitchFamily="34" charset="0"/>
              </a:rPr>
              <a:t> </a:t>
            </a:r>
            <a:r>
              <a:rPr lang="fr-FR" sz="2000" dirty="0" err="1" smtClean="0">
                <a:solidFill>
                  <a:schemeClr val="bg1">
                    <a:lumMod val="50000"/>
                  </a:schemeClr>
                </a:solidFill>
                <a:latin typeface="Tahoma" pitchFamily="34" charset="0"/>
                <a:ea typeface="Tahoma" pitchFamily="34" charset="0"/>
                <a:cs typeface="Tahoma" pitchFamily="34" charset="0"/>
              </a:rPr>
              <a:t>Competitive</a:t>
            </a:r>
            <a:r>
              <a:rPr lang="fr-FR" sz="2000" dirty="0" smtClean="0">
                <a:solidFill>
                  <a:schemeClr val="bg1">
                    <a:lumMod val="50000"/>
                  </a:schemeClr>
                </a:solidFill>
                <a:latin typeface="Tahoma" pitchFamily="34" charset="0"/>
                <a:ea typeface="Tahoma" pitchFamily="34" charset="0"/>
                <a:cs typeface="Tahoma" pitchFamily="34" charset="0"/>
              </a:rPr>
              <a:t> </a:t>
            </a:r>
            <a:r>
              <a:rPr lang="fr-FR" sz="2000" dirty="0" err="1" smtClean="0">
                <a:solidFill>
                  <a:schemeClr val="bg1">
                    <a:lumMod val="50000"/>
                  </a:schemeClr>
                </a:solidFill>
                <a:latin typeface="Tahoma" pitchFamily="34" charset="0"/>
                <a:ea typeface="Tahoma" pitchFamily="34" charset="0"/>
                <a:cs typeface="Tahoma" pitchFamily="34" charset="0"/>
              </a:rPr>
              <a:t>Environment</a:t>
            </a:r>
            <a:endParaRPr lang="fr-FR" sz="2000" dirty="0" smtClean="0">
              <a:solidFill>
                <a:schemeClr val="bg1">
                  <a:lumMod val="50000"/>
                </a:schemeClr>
              </a:solidFill>
              <a:latin typeface="Tahoma" pitchFamily="34" charset="0"/>
              <a:ea typeface="Tahoma" pitchFamily="34" charset="0"/>
              <a:cs typeface="Tahoma" pitchFamily="34" charset="0"/>
            </a:endParaRPr>
          </a:p>
          <a:p>
            <a:pPr marL="979488" indent="-896938">
              <a:buFont typeface="Times New Roman" pitchFamily="18" charset="0"/>
              <a:buNone/>
              <a:defRPr/>
            </a:pPr>
            <a:r>
              <a:rPr lang="fr-FR" sz="2000" dirty="0" smtClean="0">
                <a:solidFill>
                  <a:schemeClr val="bg1">
                    <a:lumMod val="50000"/>
                  </a:schemeClr>
                </a:solidFill>
                <a:latin typeface="Tahoma" pitchFamily="34" charset="0"/>
                <a:ea typeface="Tahoma" pitchFamily="34" charset="0"/>
                <a:cs typeface="Tahoma" pitchFamily="34" charset="0"/>
              </a:rPr>
              <a:t>Ch. 5 : </a:t>
            </a:r>
            <a:r>
              <a:rPr lang="fr-FR" sz="2000" dirty="0" err="1" smtClean="0">
                <a:solidFill>
                  <a:schemeClr val="bg1">
                    <a:lumMod val="50000"/>
                  </a:schemeClr>
                </a:solidFill>
                <a:latin typeface="Tahoma" pitchFamily="34" charset="0"/>
                <a:ea typeface="Tahoma" pitchFamily="34" charset="0"/>
                <a:cs typeface="Tahoma" pitchFamily="34" charset="0"/>
              </a:rPr>
              <a:t>Electronic</a:t>
            </a:r>
            <a:r>
              <a:rPr lang="fr-FR" sz="2000" dirty="0" smtClean="0">
                <a:solidFill>
                  <a:schemeClr val="bg1">
                    <a:lumMod val="50000"/>
                  </a:schemeClr>
                </a:solidFill>
                <a:latin typeface="Tahoma" pitchFamily="34" charset="0"/>
                <a:ea typeface="Tahoma" pitchFamily="34" charset="0"/>
                <a:cs typeface="Tahoma" pitchFamily="34" charset="0"/>
              </a:rPr>
              <a:t> Commerce: New </a:t>
            </a:r>
            <a:r>
              <a:rPr lang="fr-FR" sz="2000" dirty="0" err="1" smtClean="0">
                <a:solidFill>
                  <a:schemeClr val="bg1">
                    <a:lumMod val="50000"/>
                  </a:schemeClr>
                </a:solidFill>
                <a:latin typeface="Tahoma" pitchFamily="34" charset="0"/>
                <a:ea typeface="Tahoma" pitchFamily="34" charset="0"/>
                <a:cs typeface="Tahoma" pitchFamily="34" charset="0"/>
              </a:rPr>
              <a:t>Ways</a:t>
            </a:r>
            <a:r>
              <a:rPr lang="fr-FR" sz="2000" dirty="0" smtClean="0">
                <a:solidFill>
                  <a:schemeClr val="bg1">
                    <a:lumMod val="50000"/>
                  </a:schemeClr>
                </a:solidFill>
                <a:latin typeface="Tahoma" pitchFamily="34" charset="0"/>
                <a:ea typeface="Tahoma" pitchFamily="34" charset="0"/>
                <a:cs typeface="Tahoma" pitchFamily="34" charset="0"/>
              </a:rPr>
              <a:t> of </a:t>
            </a:r>
            <a:r>
              <a:rPr lang="fr-FR" sz="2000" dirty="0" err="1" smtClean="0">
                <a:solidFill>
                  <a:schemeClr val="bg1">
                    <a:lumMod val="50000"/>
                  </a:schemeClr>
                </a:solidFill>
                <a:latin typeface="Tahoma" pitchFamily="34" charset="0"/>
                <a:ea typeface="Tahoma" pitchFamily="34" charset="0"/>
                <a:cs typeface="Tahoma" pitchFamily="34" charset="0"/>
              </a:rPr>
              <a:t>Doing</a:t>
            </a:r>
            <a:r>
              <a:rPr lang="fr-FR" sz="2000" dirty="0" smtClean="0">
                <a:solidFill>
                  <a:schemeClr val="bg1">
                    <a:lumMod val="50000"/>
                  </a:schemeClr>
                </a:solidFill>
                <a:latin typeface="Tahoma" pitchFamily="34" charset="0"/>
                <a:ea typeface="Tahoma" pitchFamily="34" charset="0"/>
                <a:cs typeface="Tahoma" pitchFamily="34" charset="0"/>
              </a:rPr>
              <a:t> Business</a:t>
            </a:r>
          </a:p>
          <a:p>
            <a:pPr marL="979488" indent="-896938">
              <a:buNone/>
              <a:defRPr/>
            </a:pPr>
            <a:r>
              <a:rPr lang="fr-FR" sz="2000" dirty="0" smtClean="0">
                <a:solidFill>
                  <a:schemeClr val="bg1">
                    <a:lumMod val="50000"/>
                  </a:schemeClr>
                </a:solidFill>
                <a:latin typeface="Tahoma" pitchFamily="34" charset="0"/>
                <a:ea typeface="Tahoma" pitchFamily="34" charset="0"/>
                <a:cs typeface="Tahoma" pitchFamily="34" charset="0"/>
              </a:rPr>
              <a:t>Ch. </a:t>
            </a:r>
            <a:r>
              <a:rPr lang="fr-FR" sz="2000" dirty="0">
                <a:solidFill>
                  <a:schemeClr val="bg1">
                    <a:lumMod val="50000"/>
                  </a:schemeClr>
                </a:solidFill>
                <a:latin typeface="Tahoma" pitchFamily="34" charset="0"/>
                <a:ea typeface="Tahoma" pitchFamily="34" charset="0"/>
                <a:cs typeface="Tahoma" pitchFamily="34" charset="0"/>
              </a:rPr>
              <a:t>6 : </a:t>
            </a:r>
            <a:r>
              <a:rPr lang="fr-FR" sz="2000" dirty="0" smtClean="0">
                <a:solidFill>
                  <a:schemeClr val="bg1">
                    <a:lumMod val="50000"/>
                  </a:schemeClr>
                </a:solidFill>
                <a:latin typeface="Tahoma" pitchFamily="34" charset="0"/>
                <a:ea typeface="Tahoma" pitchFamily="34" charset="0"/>
                <a:cs typeface="Tahoma" pitchFamily="34" charset="0"/>
              </a:rPr>
              <a:t>Strategic Information </a:t>
            </a:r>
            <a:r>
              <a:rPr lang="fr-FR" sz="2000" dirty="0" err="1" smtClean="0">
                <a:solidFill>
                  <a:schemeClr val="bg1">
                    <a:lumMod val="50000"/>
                  </a:schemeClr>
                </a:solidFill>
                <a:latin typeface="Tahoma" pitchFamily="34" charset="0"/>
                <a:ea typeface="Tahoma" pitchFamily="34" charset="0"/>
                <a:cs typeface="Tahoma" pitchFamily="34" charset="0"/>
              </a:rPr>
              <a:t>Systems</a:t>
            </a:r>
            <a:r>
              <a:rPr lang="fr-FR" sz="2000" dirty="0" smtClean="0">
                <a:solidFill>
                  <a:schemeClr val="bg1">
                    <a:lumMod val="50000"/>
                  </a:schemeClr>
                </a:solidFill>
                <a:latin typeface="Tahoma" pitchFamily="34" charset="0"/>
                <a:ea typeface="Tahoma" pitchFamily="34" charset="0"/>
                <a:cs typeface="Tahoma" pitchFamily="34" charset="0"/>
              </a:rPr>
              <a:t> Planning</a:t>
            </a:r>
            <a:endParaRPr lang="fr-FR" sz="2000" dirty="0">
              <a:solidFill>
                <a:schemeClr val="bg1">
                  <a:lumMod val="50000"/>
                </a:schemeClr>
              </a:solidFill>
              <a:latin typeface="Tahoma" pitchFamily="34" charset="0"/>
              <a:ea typeface="Tahoma" pitchFamily="34" charset="0"/>
              <a:cs typeface="Tahoma" pitchFamily="34" charset="0"/>
            </a:endParaRPr>
          </a:p>
          <a:p>
            <a:pPr marL="979488" indent="-896938">
              <a:buFont typeface="Times New Roman" pitchFamily="18" charset="0"/>
              <a:buNone/>
              <a:defRPr/>
            </a:pPr>
            <a:r>
              <a:rPr lang="fr-FR" sz="2000" dirty="0" smtClean="0">
                <a:solidFill>
                  <a:schemeClr val="bg1">
                    <a:lumMod val="50000"/>
                  </a:schemeClr>
                </a:solidFill>
                <a:latin typeface="Tahoma" pitchFamily="34" charset="0"/>
                <a:ea typeface="Tahoma" pitchFamily="34" charset="0"/>
                <a:cs typeface="Tahoma" pitchFamily="34" charset="0"/>
              </a:rPr>
              <a:t>Ch. 7 : Value </a:t>
            </a:r>
            <a:r>
              <a:rPr lang="fr-FR" sz="2000" dirty="0" err="1" smtClean="0">
                <a:solidFill>
                  <a:schemeClr val="bg1">
                    <a:lumMod val="50000"/>
                  </a:schemeClr>
                </a:solidFill>
                <a:latin typeface="Tahoma" pitchFamily="34" charset="0"/>
                <a:ea typeface="Tahoma" pitchFamily="34" charset="0"/>
                <a:cs typeface="Tahoma" pitchFamily="34" charset="0"/>
              </a:rPr>
              <a:t>Creation</a:t>
            </a:r>
            <a:r>
              <a:rPr lang="fr-FR" sz="2000" dirty="0" smtClean="0">
                <a:solidFill>
                  <a:schemeClr val="bg1">
                    <a:lumMod val="50000"/>
                  </a:schemeClr>
                </a:solidFill>
                <a:latin typeface="Tahoma" pitchFamily="34" charset="0"/>
                <a:ea typeface="Tahoma" pitchFamily="34" charset="0"/>
                <a:cs typeface="Tahoma" pitchFamily="34" charset="0"/>
              </a:rPr>
              <a:t> &amp; Strategic Information </a:t>
            </a:r>
            <a:r>
              <a:rPr lang="fr-FR" sz="2000" dirty="0" err="1" smtClean="0">
                <a:solidFill>
                  <a:schemeClr val="bg1">
                    <a:lumMod val="50000"/>
                  </a:schemeClr>
                </a:solidFill>
                <a:latin typeface="Tahoma" pitchFamily="34" charset="0"/>
                <a:ea typeface="Tahoma" pitchFamily="34" charset="0"/>
                <a:cs typeface="Tahoma" pitchFamily="34" charset="0"/>
              </a:rPr>
              <a:t>Systems</a:t>
            </a:r>
            <a:endParaRPr lang="fr-FR" sz="2000" dirty="0" smtClean="0">
              <a:solidFill>
                <a:schemeClr val="bg1">
                  <a:lumMod val="50000"/>
                </a:schemeClr>
              </a:solidFill>
              <a:latin typeface="Tahoma" pitchFamily="34" charset="0"/>
              <a:ea typeface="Tahoma" pitchFamily="34" charset="0"/>
              <a:cs typeface="Tahoma" pitchFamily="34" charset="0"/>
            </a:endParaRPr>
          </a:p>
          <a:p>
            <a:pPr marL="979488" indent="-896938">
              <a:buFont typeface="Times New Roman" pitchFamily="18" charset="0"/>
              <a:buNone/>
              <a:defRPr/>
            </a:pPr>
            <a:r>
              <a:rPr lang="fr-FR" sz="2000" dirty="0" smtClean="0">
                <a:solidFill>
                  <a:schemeClr val="bg1">
                    <a:lumMod val="50000"/>
                  </a:schemeClr>
                </a:solidFill>
                <a:latin typeface="Tahoma" pitchFamily="34" charset="0"/>
                <a:ea typeface="Tahoma" pitchFamily="34" charset="0"/>
                <a:cs typeface="Tahoma" pitchFamily="34" charset="0"/>
              </a:rPr>
              <a:t>Ch. 8 : Value </a:t>
            </a:r>
            <a:r>
              <a:rPr lang="fr-FR" sz="2000" dirty="0" err="1" smtClean="0">
                <a:solidFill>
                  <a:schemeClr val="bg1">
                    <a:lumMod val="50000"/>
                  </a:schemeClr>
                </a:solidFill>
                <a:latin typeface="Tahoma" pitchFamily="34" charset="0"/>
                <a:ea typeface="Tahoma" pitchFamily="34" charset="0"/>
                <a:cs typeface="Tahoma" pitchFamily="34" charset="0"/>
              </a:rPr>
              <a:t>Creation</a:t>
            </a:r>
            <a:r>
              <a:rPr lang="fr-FR" sz="2000" dirty="0" smtClean="0">
                <a:solidFill>
                  <a:schemeClr val="bg1">
                    <a:lumMod val="50000"/>
                  </a:schemeClr>
                </a:solidFill>
                <a:latin typeface="Tahoma" pitchFamily="34" charset="0"/>
                <a:ea typeface="Tahoma" pitchFamily="34" charset="0"/>
                <a:cs typeface="Tahoma" pitchFamily="34" charset="0"/>
              </a:rPr>
              <a:t> </a:t>
            </a:r>
            <a:r>
              <a:rPr lang="fr-FR" sz="2000" dirty="0" err="1" smtClean="0">
                <a:solidFill>
                  <a:schemeClr val="bg1">
                    <a:lumMod val="50000"/>
                  </a:schemeClr>
                </a:solidFill>
                <a:latin typeface="Tahoma" pitchFamily="34" charset="0"/>
                <a:ea typeface="Tahoma" pitchFamily="34" charset="0"/>
                <a:cs typeface="Tahoma" pitchFamily="34" charset="0"/>
              </a:rPr>
              <a:t>with</a:t>
            </a:r>
            <a:r>
              <a:rPr lang="fr-FR" sz="2000" dirty="0" smtClean="0">
                <a:solidFill>
                  <a:schemeClr val="bg1">
                    <a:lumMod val="50000"/>
                  </a:schemeClr>
                </a:solidFill>
                <a:latin typeface="Tahoma" pitchFamily="34" charset="0"/>
                <a:ea typeface="Tahoma" pitchFamily="34" charset="0"/>
                <a:cs typeface="Tahoma" pitchFamily="34" charset="0"/>
              </a:rPr>
              <a:t> Information </a:t>
            </a:r>
            <a:r>
              <a:rPr lang="fr-FR" sz="2000" dirty="0" err="1" smtClean="0">
                <a:solidFill>
                  <a:schemeClr val="bg1">
                    <a:lumMod val="50000"/>
                  </a:schemeClr>
                </a:solidFill>
                <a:latin typeface="Tahoma" pitchFamily="34" charset="0"/>
                <a:ea typeface="Tahoma" pitchFamily="34" charset="0"/>
                <a:cs typeface="Tahoma" pitchFamily="34" charset="0"/>
              </a:rPr>
              <a:t>Systems</a:t>
            </a:r>
            <a:endParaRPr lang="fr-FR" sz="2000" dirty="0" smtClean="0">
              <a:solidFill>
                <a:schemeClr val="bg1">
                  <a:lumMod val="50000"/>
                </a:schemeClr>
              </a:solidFill>
              <a:latin typeface="Tahoma" pitchFamily="34" charset="0"/>
              <a:ea typeface="Tahoma" pitchFamily="34" charset="0"/>
              <a:cs typeface="Tahoma" pitchFamily="34" charset="0"/>
            </a:endParaRPr>
          </a:p>
          <a:p>
            <a:pPr marL="979488" indent="-896938">
              <a:buNone/>
              <a:defRPr/>
            </a:pPr>
            <a:r>
              <a:rPr lang="fr-FR" sz="2000" dirty="0" smtClean="0">
                <a:solidFill>
                  <a:schemeClr val="bg1">
                    <a:lumMod val="50000"/>
                  </a:schemeClr>
                </a:solidFill>
                <a:latin typeface="Tahoma" pitchFamily="34" charset="0"/>
                <a:ea typeface="Tahoma" pitchFamily="34" charset="0"/>
                <a:cs typeface="Tahoma" pitchFamily="34" charset="0"/>
              </a:rPr>
              <a:t>Ch. </a:t>
            </a:r>
            <a:r>
              <a:rPr lang="fr-FR" sz="2000" dirty="0">
                <a:solidFill>
                  <a:schemeClr val="bg1">
                    <a:lumMod val="50000"/>
                  </a:schemeClr>
                </a:solidFill>
                <a:latin typeface="Tahoma" pitchFamily="34" charset="0"/>
                <a:ea typeface="Tahoma" pitchFamily="34" charset="0"/>
                <a:cs typeface="Tahoma" pitchFamily="34" charset="0"/>
              </a:rPr>
              <a:t>9 : </a:t>
            </a:r>
            <a:r>
              <a:rPr lang="fr-FR" sz="2000" dirty="0" err="1">
                <a:solidFill>
                  <a:schemeClr val="bg1">
                    <a:lumMod val="50000"/>
                  </a:schemeClr>
                </a:solidFill>
                <a:latin typeface="Tahoma" pitchFamily="34" charset="0"/>
                <a:ea typeface="Tahoma" pitchFamily="34" charset="0"/>
                <a:cs typeface="Tahoma" pitchFamily="34" charset="0"/>
              </a:rPr>
              <a:t>Appropriating</a:t>
            </a:r>
            <a:r>
              <a:rPr lang="fr-FR" sz="2000" dirty="0">
                <a:solidFill>
                  <a:schemeClr val="bg1">
                    <a:lumMod val="50000"/>
                  </a:schemeClr>
                </a:solidFill>
                <a:latin typeface="Tahoma" pitchFamily="34" charset="0"/>
                <a:ea typeface="Tahoma" pitchFamily="34" charset="0"/>
                <a:cs typeface="Tahoma" pitchFamily="34" charset="0"/>
              </a:rPr>
              <a:t> IT-</a:t>
            </a:r>
            <a:r>
              <a:rPr lang="fr-FR" sz="2000" dirty="0" err="1">
                <a:solidFill>
                  <a:schemeClr val="bg1">
                    <a:lumMod val="50000"/>
                  </a:schemeClr>
                </a:solidFill>
                <a:latin typeface="Tahoma" pitchFamily="34" charset="0"/>
                <a:ea typeface="Tahoma" pitchFamily="34" charset="0"/>
                <a:cs typeface="Tahoma" pitchFamily="34" charset="0"/>
              </a:rPr>
              <a:t>Enabled</a:t>
            </a:r>
            <a:r>
              <a:rPr lang="fr-FR" sz="2000" dirty="0">
                <a:solidFill>
                  <a:schemeClr val="bg1">
                    <a:lumMod val="50000"/>
                  </a:schemeClr>
                </a:solidFill>
                <a:latin typeface="Tahoma" pitchFamily="34" charset="0"/>
                <a:ea typeface="Tahoma" pitchFamily="34" charset="0"/>
                <a:cs typeface="Tahoma" pitchFamily="34" charset="0"/>
              </a:rPr>
              <a:t> value Over Time</a:t>
            </a:r>
          </a:p>
          <a:p>
            <a:pPr marL="979488" indent="-896938">
              <a:buNone/>
              <a:defRPr/>
            </a:pPr>
            <a:r>
              <a:rPr lang="fr-FR" sz="2000" dirty="0" smtClean="0">
                <a:solidFill>
                  <a:schemeClr val="bg1">
                    <a:lumMod val="50000"/>
                  </a:schemeClr>
                </a:solidFill>
                <a:latin typeface="Tahoma" pitchFamily="34" charset="0"/>
                <a:ea typeface="Tahoma" pitchFamily="34" charset="0"/>
                <a:cs typeface="Tahoma" pitchFamily="34" charset="0"/>
              </a:rPr>
              <a:t>Ch. 10 </a:t>
            </a:r>
            <a:r>
              <a:rPr lang="fr-FR" sz="2000" dirty="0">
                <a:solidFill>
                  <a:schemeClr val="bg1">
                    <a:lumMod val="50000"/>
                  </a:schemeClr>
                </a:solidFill>
                <a:latin typeface="Tahoma" pitchFamily="34" charset="0"/>
                <a:ea typeface="Tahoma" pitchFamily="34" charset="0"/>
                <a:cs typeface="Tahoma" pitchFamily="34" charset="0"/>
              </a:rPr>
              <a:t>: </a:t>
            </a:r>
            <a:r>
              <a:rPr lang="fr-FR" sz="2000" dirty="0" err="1" smtClean="0">
                <a:solidFill>
                  <a:schemeClr val="bg1">
                    <a:lumMod val="50000"/>
                  </a:schemeClr>
                </a:solidFill>
                <a:latin typeface="Tahoma" pitchFamily="34" charset="0"/>
                <a:ea typeface="Tahoma" pitchFamily="34" charset="0"/>
                <a:cs typeface="Tahoma" pitchFamily="34" charset="0"/>
              </a:rPr>
              <a:t>Funding</a:t>
            </a:r>
            <a:r>
              <a:rPr lang="fr-FR" sz="2000" dirty="0" smtClean="0">
                <a:solidFill>
                  <a:schemeClr val="bg1">
                    <a:lumMod val="50000"/>
                  </a:schemeClr>
                </a:solidFill>
                <a:latin typeface="Tahoma" pitchFamily="34" charset="0"/>
                <a:ea typeface="Tahoma" pitchFamily="34" charset="0"/>
                <a:cs typeface="Tahoma" pitchFamily="34" charset="0"/>
              </a:rPr>
              <a:t> &amp; </a:t>
            </a:r>
            <a:r>
              <a:rPr lang="fr-FR" sz="2000" dirty="0" err="1" smtClean="0">
                <a:solidFill>
                  <a:schemeClr val="bg1">
                    <a:lumMod val="50000"/>
                  </a:schemeClr>
                </a:solidFill>
                <a:latin typeface="Tahoma" pitchFamily="34" charset="0"/>
                <a:ea typeface="Tahoma" pitchFamily="34" charset="0"/>
                <a:cs typeface="Tahoma" pitchFamily="34" charset="0"/>
              </a:rPr>
              <a:t>Governance</a:t>
            </a:r>
            <a:r>
              <a:rPr lang="fr-FR" sz="2000" dirty="0" smtClean="0">
                <a:solidFill>
                  <a:schemeClr val="bg1">
                    <a:lumMod val="50000"/>
                  </a:schemeClr>
                </a:solidFill>
                <a:latin typeface="Tahoma" pitchFamily="34" charset="0"/>
                <a:ea typeface="Tahoma" pitchFamily="34" charset="0"/>
                <a:cs typeface="Tahoma" pitchFamily="34" charset="0"/>
              </a:rPr>
              <a:t> of Information </a:t>
            </a:r>
            <a:r>
              <a:rPr lang="fr-FR" sz="2000" dirty="0" err="1" smtClean="0">
                <a:solidFill>
                  <a:schemeClr val="bg1">
                    <a:lumMod val="50000"/>
                  </a:schemeClr>
                </a:solidFill>
                <a:latin typeface="Tahoma" pitchFamily="34" charset="0"/>
                <a:ea typeface="Tahoma" pitchFamily="34" charset="0"/>
                <a:cs typeface="Tahoma" pitchFamily="34" charset="0"/>
              </a:rPr>
              <a:t>Systems</a:t>
            </a:r>
            <a:endParaRPr lang="fr-FR" sz="2000" dirty="0">
              <a:solidFill>
                <a:schemeClr val="bg1">
                  <a:lumMod val="50000"/>
                </a:schemeClr>
              </a:solidFill>
              <a:latin typeface="Tahoma" pitchFamily="34" charset="0"/>
              <a:ea typeface="Tahoma" pitchFamily="34" charset="0"/>
              <a:cs typeface="Tahoma" pitchFamily="34" charset="0"/>
            </a:endParaRPr>
          </a:p>
          <a:p>
            <a:pPr marL="979488" indent="-896938">
              <a:buNone/>
              <a:defRPr/>
            </a:pPr>
            <a:r>
              <a:rPr lang="fr-FR" sz="2000" dirty="0" smtClean="0">
                <a:solidFill>
                  <a:schemeClr val="bg1">
                    <a:lumMod val="50000"/>
                  </a:schemeClr>
                </a:solidFill>
                <a:latin typeface="Tahoma" pitchFamily="34" charset="0"/>
                <a:ea typeface="Tahoma" pitchFamily="34" charset="0"/>
                <a:cs typeface="Tahoma" pitchFamily="34" charset="0"/>
              </a:rPr>
              <a:t>Ch. 11 </a:t>
            </a:r>
            <a:r>
              <a:rPr lang="fr-FR" sz="2000" dirty="0">
                <a:solidFill>
                  <a:schemeClr val="bg1">
                    <a:lumMod val="50000"/>
                  </a:schemeClr>
                </a:solidFill>
                <a:latin typeface="Tahoma" pitchFamily="34" charset="0"/>
                <a:ea typeface="Tahoma" pitchFamily="34" charset="0"/>
                <a:cs typeface="Tahoma" pitchFamily="34" charset="0"/>
              </a:rPr>
              <a:t>: </a:t>
            </a:r>
            <a:r>
              <a:rPr lang="fr-FR" sz="2000" dirty="0" err="1" smtClean="0">
                <a:solidFill>
                  <a:schemeClr val="bg1">
                    <a:lumMod val="50000"/>
                  </a:schemeClr>
                </a:solidFill>
                <a:latin typeface="Tahoma" pitchFamily="34" charset="0"/>
                <a:ea typeface="Tahoma" pitchFamily="34" charset="0"/>
                <a:cs typeface="Tahoma" pitchFamily="34" charset="0"/>
              </a:rPr>
              <a:t>Creating</a:t>
            </a:r>
            <a:r>
              <a:rPr lang="fr-FR" sz="2000" dirty="0" smtClean="0">
                <a:solidFill>
                  <a:schemeClr val="bg1">
                    <a:lumMod val="50000"/>
                  </a:schemeClr>
                </a:solidFill>
                <a:latin typeface="Tahoma" pitchFamily="34" charset="0"/>
                <a:ea typeface="Tahoma" pitchFamily="34" charset="0"/>
                <a:cs typeface="Tahoma" pitchFamily="34" charset="0"/>
              </a:rPr>
              <a:t> Information </a:t>
            </a:r>
            <a:r>
              <a:rPr lang="fr-FR" sz="2000" dirty="0" err="1" smtClean="0">
                <a:solidFill>
                  <a:schemeClr val="bg1">
                    <a:lumMod val="50000"/>
                  </a:schemeClr>
                </a:solidFill>
                <a:latin typeface="Tahoma" pitchFamily="34" charset="0"/>
                <a:ea typeface="Tahoma" pitchFamily="34" charset="0"/>
                <a:cs typeface="Tahoma" pitchFamily="34" charset="0"/>
              </a:rPr>
              <a:t>Systems</a:t>
            </a:r>
            <a:endParaRPr lang="fr-FR" sz="2000" dirty="0">
              <a:solidFill>
                <a:schemeClr val="bg1">
                  <a:lumMod val="50000"/>
                </a:schemeClr>
              </a:solidFill>
              <a:latin typeface="Tahoma" pitchFamily="34" charset="0"/>
              <a:ea typeface="Tahoma" pitchFamily="34" charset="0"/>
              <a:cs typeface="Tahoma" pitchFamily="34" charset="0"/>
            </a:endParaRPr>
          </a:p>
          <a:p>
            <a:pPr marL="979488" indent="-896938">
              <a:buNone/>
              <a:defRPr/>
            </a:pPr>
            <a:r>
              <a:rPr lang="fr-FR" sz="2000" dirty="0" smtClean="0">
                <a:solidFill>
                  <a:schemeClr val="bg1">
                    <a:lumMod val="50000"/>
                  </a:schemeClr>
                </a:solidFill>
                <a:latin typeface="Tahoma" pitchFamily="34" charset="0"/>
                <a:ea typeface="Tahoma" pitchFamily="34" charset="0"/>
                <a:cs typeface="Tahoma" pitchFamily="34" charset="0"/>
              </a:rPr>
              <a:t>Ch. 12 </a:t>
            </a:r>
            <a:r>
              <a:rPr lang="fr-FR" sz="2000" dirty="0">
                <a:solidFill>
                  <a:schemeClr val="bg1">
                    <a:lumMod val="50000"/>
                  </a:schemeClr>
                </a:solidFill>
                <a:latin typeface="Tahoma" pitchFamily="34" charset="0"/>
                <a:ea typeface="Tahoma" pitchFamily="34" charset="0"/>
                <a:cs typeface="Tahoma" pitchFamily="34" charset="0"/>
              </a:rPr>
              <a:t>: </a:t>
            </a:r>
            <a:r>
              <a:rPr lang="fr-FR" sz="2000" dirty="0" smtClean="0">
                <a:solidFill>
                  <a:schemeClr val="bg1">
                    <a:lumMod val="50000"/>
                  </a:schemeClr>
                </a:solidFill>
                <a:latin typeface="Tahoma" pitchFamily="34" charset="0"/>
                <a:ea typeface="Tahoma" pitchFamily="34" charset="0"/>
                <a:cs typeface="Tahoma" pitchFamily="34" charset="0"/>
              </a:rPr>
              <a:t>Information </a:t>
            </a:r>
            <a:r>
              <a:rPr lang="fr-FR" sz="2000" dirty="0" err="1" smtClean="0">
                <a:solidFill>
                  <a:schemeClr val="bg1">
                    <a:lumMod val="50000"/>
                  </a:schemeClr>
                </a:solidFill>
                <a:latin typeface="Tahoma" pitchFamily="34" charset="0"/>
                <a:ea typeface="Tahoma" pitchFamily="34" charset="0"/>
                <a:cs typeface="Tahoma" pitchFamily="34" charset="0"/>
              </a:rPr>
              <a:t>Systems</a:t>
            </a:r>
            <a:r>
              <a:rPr lang="fr-FR" sz="2000" dirty="0" smtClean="0">
                <a:solidFill>
                  <a:schemeClr val="bg1">
                    <a:lumMod val="50000"/>
                  </a:schemeClr>
                </a:solidFill>
                <a:latin typeface="Tahoma" pitchFamily="34" charset="0"/>
                <a:ea typeface="Tahoma" pitchFamily="34" charset="0"/>
                <a:cs typeface="Tahoma" pitchFamily="34" charset="0"/>
              </a:rPr>
              <a:t> Trends</a:t>
            </a:r>
            <a:endParaRPr lang="fr-FR" sz="2000" dirty="0">
              <a:solidFill>
                <a:schemeClr val="bg1">
                  <a:lumMod val="50000"/>
                </a:schemeClr>
              </a:solidFill>
              <a:latin typeface="Tahoma" pitchFamily="34" charset="0"/>
              <a:ea typeface="Tahoma" pitchFamily="34" charset="0"/>
              <a:cs typeface="Tahoma" pitchFamily="34" charset="0"/>
            </a:endParaRPr>
          </a:p>
          <a:p>
            <a:pPr marL="979488" indent="-896938">
              <a:buNone/>
              <a:defRPr/>
            </a:pPr>
            <a:r>
              <a:rPr lang="fr-FR" sz="2000" dirty="0" smtClean="0">
                <a:solidFill>
                  <a:schemeClr val="bg1">
                    <a:lumMod val="50000"/>
                  </a:schemeClr>
                </a:solidFill>
                <a:latin typeface="Tahoma" pitchFamily="34" charset="0"/>
                <a:ea typeface="Tahoma" pitchFamily="34" charset="0"/>
                <a:cs typeface="Tahoma" pitchFamily="34" charset="0"/>
              </a:rPr>
              <a:t>Ch. 13 </a:t>
            </a:r>
            <a:r>
              <a:rPr lang="fr-FR" sz="2000" dirty="0">
                <a:solidFill>
                  <a:schemeClr val="bg1">
                    <a:lumMod val="50000"/>
                  </a:schemeClr>
                </a:solidFill>
                <a:latin typeface="Tahoma" pitchFamily="34" charset="0"/>
                <a:ea typeface="Tahoma" pitchFamily="34" charset="0"/>
                <a:cs typeface="Tahoma" pitchFamily="34" charset="0"/>
              </a:rPr>
              <a:t>: </a:t>
            </a:r>
            <a:r>
              <a:rPr lang="fr-FR" sz="2000" dirty="0" smtClean="0">
                <a:solidFill>
                  <a:schemeClr val="bg1">
                    <a:lumMod val="50000"/>
                  </a:schemeClr>
                </a:solidFill>
                <a:latin typeface="Tahoma" pitchFamily="34" charset="0"/>
                <a:ea typeface="Tahoma" pitchFamily="34" charset="0"/>
                <a:cs typeface="Tahoma" pitchFamily="34" charset="0"/>
              </a:rPr>
              <a:t>Security, </a:t>
            </a:r>
            <a:r>
              <a:rPr lang="fr-FR" sz="2000" dirty="0" err="1" smtClean="0">
                <a:solidFill>
                  <a:schemeClr val="bg1">
                    <a:lumMod val="50000"/>
                  </a:schemeClr>
                </a:solidFill>
                <a:latin typeface="Tahoma" pitchFamily="34" charset="0"/>
                <a:ea typeface="Tahoma" pitchFamily="34" charset="0"/>
                <a:cs typeface="Tahoma" pitchFamily="34" charset="0"/>
              </a:rPr>
              <a:t>Privacy</a:t>
            </a:r>
            <a:r>
              <a:rPr lang="fr-FR" sz="2000" dirty="0" smtClean="0">
                <a:solidFill>
                  <a:schemeClr val="bg1">
                    <a:lumMod val="50000"/>
                  </a:schemeClr>
                </a:solidFill>
                <a:latin typeface="Tahoma" pitchFamily="34" charset="0"/>
                <a:ea typeface="Tahoma" pitchFamily="34" charset="0"/>
                <a:cs typeface="Tahoma" pitchFamily="34" charset="0"/>
              </a:rPr>
              <a:t> &amp; </a:t>
            </a:r>
            <a:r>
              <a:rPr lang="fr-FR" sz="2000" dirty="0" err="1" smtClean="0">
                <a:solidFill>
                  <a:schemeClr val="bg1">
                    <a:lumMod val="50000"/>
                  </a:schemeClr>
                </a:solidFill>
                <a:latin typeface="Tahoma" pitchFamily="34" charset="0"/>
                <a:ea typeface="Tahoma" pitchFamily="34" charset="0"/>
                <a:cs typeface="Tahoma" pitchFamily="34" charset="0"/>
              </a:rPr>
              <a:t>Ethics</a:t>
            </a:r>
            <a:endParaRPr lang="fr-FR" sz="2000" dirty="0">
              <a:solidFill>
                <a:schemeClr val="bg1">
                  <a:lumMod val="50000"/>
                </a:scheme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950296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Estimated percentage of benefits actually </a:t>
            </a:r>
            <a:r>
              <a:rPr lang="en-US" dirty="0" err="1"/>
              <a:t>ralized</a:t>
            </a:r>
            <a:r>
              <a:rPr lang="en-US" dirty="0"/>
              <a:t>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5506" y="1219200"/>
            <a:ext cx="4800600" cy="5532399"/>
          </a:xfrm>
          <a:prstGeom prst="rect">
            <a:avLst/>
          </a:prstGeom>
        </p:spPr>
      </p:pic>
      <p:sp>
        <p:nvSpPr>
          <p:cNvPr id="9" name="Rectangle 8"/>
          <p:cNvSpPr>
            <a:spLocks noChangeArrowheads="1"/>
          </p:cNvSpPr>
          <p:nvPr/>
        </p:nvSpPr>
        <p:spPr bwMode="auto">
          <a:xfrm>
            <a:off x="198120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smtClean="0">
                <a:solidFill>
                  <a:schemeClr val="accent3"/>
                </a:solidFill>
                <a:latin typeface="+mn-lt"/>
              </a:rPr>
              <a:t>Enterprise</a:t>
            </a:r>
          </a:p>
          <a:p>
            <a:pPr algn="ctr"/>
            <a:r>
              <a:rPr lang="fr-FR" sz="1000" dirty="0" err="1" smtClean="0">
                <a:solidFill>
                  <a:schemeClr val="accent3"/>
                </a:solidFill>
                <a:latin typeface="+mn-lt"/>
              </a:rPr>
              <a:t>Systems</a:t>
            </a:r>
            <a:endParaRPr lang="fr-FR" sz="1000" dirty="0">
              <a:solidFill>
                <a:schemeClr val="accent3"/>
              </a:solidFill>
              <a:latin typeface="+mn-lt"/>
            </a:endParaRPr>
          </a:p>
        </p:txBody>
      </p:sp>
    </p:spTree>
    <p:extLst>
      <p:ext uri="{BB962C8B-B14F-4D97-AF65-F5344CB8AC3E}">
        <p14:creationId xmlns:p14="http://schemas.microsoft.com/office/powerpoint/2010/main" val="726195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project metrics for </a:t>
            </a:r>
            <a:r>
              <a:rPr lang="en-US" dirty="0" smtClean="0"/>
              <a:t>ERP </a:t>
            </a:r>
            <a:r>
              <a:rPr lang="en-US" dirty="0"/>
              <a:t>implementations </a:t>
            </a:r>
          </a:p>
        </p:txBody>
      </p:sp>
      <p:graphicFrame>
        <p:nvGraphicFramePr>
          <p:cNvPr id="8" name="Table 7"/>
          <p:cNvGraphicFramePr>
            <a:graphicFrameLocks noGrp="1"/>
          </p:cNvGraphicFramePr>
          <p:nvPr>
            <p:extLst>
              <p:ext uri="{D42A27DB-BD31-4B8C-83A1-F6EECF244321}">
                <p14:modId xmlns:p14="http://schemas.microsoft.com/office/powerpoint/2010/main" val="1672406628"/>
              </p:ext>
            </p:extLst>
          </p:nvPr>
        </p:nvGraphicFramePr>
        <p:xfrm>
          <a:off x="381000" y="2286000"/>
          <a:ext cx="8165146" cy="2492828"/>
        </p:xfrm>
        <a:graphic>
          <a:graphicData uri="http://schemas.openxmlformats.org/drawingml/2006/table">
            <a:tbl>
              <a:tblPr firstRow="1" firstCol="1" bandRow="1"/>
              <a:tblGrid>
                <a:gridCol w="1951673"/>
                <a:gridCol w="1224597"/>
                <a:gridCol w="1296035"/>
                <a:gridCol w="1243647"/>
                <a:gridCol w="1224597"/>
                <a:gridCol w="1224597"/>
              </a:tblGrid>
              <a:tr h="478971">
                <a:tc>
                  <a:txBody>
                    <a:bodyPr/>
                    <a:lstStyle/>
                    <a:p>
                      <a:pPr algn="ctr">
                        <a:lnSpc>
                          <a:spcPct val="115000"/>
                        </a:lnSpc>
                        <a:spcAft>
                          <a:spcPts val="0"/>
                        </a:spcAft>
                        <a:tabLst>
                          <a:tab pos="337185" algn="l"/>
                        </a:tabLst>
                      </a:pPr>
                      <a:r>
                        <a:rPr lang="en-US" sz="1800" b="1">
                          <a:solidFill>
                            <a:srgbClr val="FFFFFF"/>
                          </a:solidFill>
                          <a:effectLst/>
                          <a:latin typeface="Arial Narrow" charset="0"/>
                          <a:ea typeface="宋体" charset="0"/>
                          <a:cs typeface="Cordia New" charset="0"/>
                        </a:rPr>
                        <a:t> </a:t>
                      </a:r>
                      <a:endParaRPr lang="en-US" sz="200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8557F"/>
                    </a:solidFill>
                  </a:tcPr>
                </a:tc>
                <a:tc>
                  <a:txBody>
                    <a:bodyPr/>
                    <a:lstStyle/>
                    <a:p>
                      <a:pPr algn="ctr">
                        <a:lnSpc>
                          <a:spcPct val="115000"/>
                        </a:lnSpc>
                        <a:spcAft>
                          <a:spcPts val="0"/>
                        </a:spcAft>
                        <a:tabLst>
                          <a:tab pos="337185" algn="l"/>
                        </a:tabLst>
                      </a:pPr>
                      <a:r>
                        <a:rPr lang="en-US" sz="1800" b="1" dirty="0">
                          <a:solidFill>
                            <a:srgbClr val="FFFFFF"/>
                          </a:solidFill>
                          <a:effectLst/>
                          <a:latin typeface="Arial Narrow" charset="0"/>
                          <a:ea typeface="宋体" charset="0"/>
                          <a:cs typeface="Cordia New" charset="0"/>
                        </a:rPr>
                        <a:t>2009</a:t>
                      </a:r>
                      <a:endParaRPr lang="en-US" sz="2000" dirty="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8557F"/>
                    </a:solidFill>
                  </a:tcPr>
                </a:tc>
                <a:tc>
                  <a:txBody>
                    <a:bodyPr/>
                    <a:lstStyle/>
                    <a:p>
                      <a:pPr algn="ctr">
                        <a:lnSpc>
                          <a:spcPct val="115000"/>
                        </a:lnSpc>
                        <a:spcAft>
                          <a:spcPts val="0"/>
                        </a:spcAft>
                        <a:tabLst>
                          <a:tab pos="337185" algn="l"/>
                        </a:tabLst>
                      </a:pPr>
                      <a:r>
                        <a:rPr lang="en-US" sz="1800" b="1" dirty="0">
                          <a:solidFill>
                            <a:srgbClr val="FFFFFF"/>
                          </a:solidFill>
                          <a:effectLst/>
                          <a:latin typeface="Arial Narrow" charset="0"/>
                          <a:ea typeface="宋体" charset="0"/>
                          <a:cs typeface="Cordia New" charset="0"/>
                        </a:rPr>
                        <a:t>2010</a:t>
                      </a:r>
                      <a:endParaRPr lang="en-US" sz="2000" dirty="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8557F"/>
                    </a:solidFill>
                  </a:tcPr>
                </a:tc>
                <a:tc>
                  <a:txBody>
                    <a:bodyPr/>
                    <a:lstStyle/>
                    <a:p>
                      <a:pPr algn="ctr">
                        <a:lnSpc>
                          <a:spcPct val="115000"/>
                        </a:lnSpc>
                        <a:spcAft>
                          <a:spcPts val="0"/>
                        </a:spcAft>
                        <a:tabLst>
                          <a:tab pos="337185" algn="l"/>
                        </a:tabLst>
                      </a:pPr>
                      <a:r>
                        <a:rPr lang="en-US" sz="1800" b="1">
                          <a:solidFill>
                            <a:srgbClr val="FFFFFF"/>
                          </a:solidFill>
                          <a:effectLst/>
                          <a:latin typeface="Arial Narrow" charset="0"/>
                          <a:ea typeface="宋体" charset="0"/>
                          <a:cs typeface="Cordia New" charset="0"/>
                        </a:rPr>
                        <a:t>2011</a:t>
                      </a:r>
                      <a:endParaRPr lang="en-US" sz="200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8557F"/>
                    </a:solidFill>
                  </a:tcPr>
                </a:tc>
                <a:tc>
                  <a:txBody>
                    <a:bodyPr/>
                    <a:lstStyle/>
                    <a:p>
                      <a:pPr algn="ctr">
                        <a:lnSpc>
                          <a:spcPct val="115000"/>
                        </a:lnSpc>
                        <a:spcAft>
                          <a:spcPts val="0"/>
                        </a:spcAft>
                        <a:tabLst>
                          <a:tab pos="337185" algn="l"/>
                        </a:tabLst>
                      </a:pPr>
                      <a:r>
                        <a:rPr lang="en-US" sz="1800" b="1">
                          <a:solidFill>
                            <a:srgbClr val="FFFFFF"/>
                          </a:solidFill>
                          <a:effectLst/>
                          <a:latin typeface="Arial Narrow" charset="0"/>
                          <a:ea typeface="宋体" charset="0"/>
                          <a:cs typeface="Cordia New" charset="0"/>
                        </a:rPr>
                        <a:t>2012</a:t>
                      </a:r>
                      <a:endParaRPr lang="en-US" sz="200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8557F"/>
                    </a:solidFill>
                  </a:tcPr>
                </a:tc>
                <a:tc>
                  <a:txBody>
                    <a:bodyPr/>
                    <a:lstStyle/>
                    <a:p>
                      <a:pPr algn="ctr">
                        <a:lnSpc>
                          <a:spcPct val="115000"/>
                        </a:lnSpc>
                        <a:spcAft>
                          <a:spcPts val="0"/>
                        </a:spcAft>
                        <a:tabLst>
                          <a:tab pos="337185" algn="l"/>
                        </a:tabLst>
                      </a:pPr>
                      <a:r>
                        <a:rPr lang="en-US" sz="1800" b="1">
                          <a:solidFill>
                            <a:srgbClr val="FFFFFF"/>
                          </a:solidFill>
                          <a:effectLst/>
                          <a:latin typeface="Arial Narrow" charset="0"/>
                          <a:ea typeface="宋体" charset="0"/>
                          <a:cs typeface="Cordia New" charset="0"/>
                        </a:rPr>
                        <a:t>2013</a:t>
                      </a:r>
                      <a:endParaRPr lang="en-US" sz="200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8557F"/>
                    </a:solidFill>
                  </a:tcPr>
                </a:tc>
              </a:tr>
              <a:tr h="511629">
                <a:tc>
                  <a:txBody>
                    <a:bodyPr/>
                    <a:lstStyle/>
                    <a:p>
                      <a:pPr>
                        <a:lnSpc>
                          <a:spcPct val="115000"/>
                        </a:lnSpc>
                        <a:spcAft>
                          <a:spcPts val="0"/>
                        </a:spcAft>
                        <a:tabLst>
                          <a:tab pos="337185" algn="l"/>
                        </a:tabLst>
                      </a:pPr>
                      <a:r>
                        <a:rPr lang="en-US" sz="1800">
                          <a:solidFill>
                            <a:srgbClr val="FFFFFF"/>
                          </a:solidFill>
                          <a:effectLst/>
                          <a:latin typeface="Arial Narrow" charset="0"/>
                          <a:ea typeface="宋体" charset="0"/>
                          <a:cs typeface="Cordia New" charset="0"/>
                        </a:rPr>
                        <a:t>Average project cost </a:t>
                      </a:r>
                      <a:endParaRPr lang="en-US" sz="200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8557F"/>
                    </a:solidFill>
                  </a:tcPr>
                </a:tc>
                <a:tc>
                  <a:txBody>
                    <a:bodyPr/>
                    <a:lstStyle/>
                    <a:p>
                      <a:pPr algn="r">
                        <a:lnSpc>
                          <a:spcPct val="115000"/>
                        </a:lnSpc>
                        <a:spcAft>
                          <a:spcPts val="0"/>
                        </a:spcAft>
                        <a:tabLst>
                          <a:tab pos="337185" algn="l"/>
                        </a:tabLst>
                      </a:pPr>
                      <a:r>
                        <a:rPr lang="en-US" sz="1800">
                          <a:effectLst/>
                          <a:latin typeface="Arial Narrow" charset="0"/>
                          <a:ea typeface="宋体" charset="0"/>
                          <a:cs typeface="Cordia New" charset="0"/>
                        </a:rPr>
                        <a:t>$6.2 million</a:t>
                      </a:r>
                      <a:endParaRPr lang="en-US" sz="200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tabLst>
                          <a:tab pos="337185" algn="l"/>
                        </a:tabLst>
                      </a:pPr>
                      <a:r>
                        <a:rPr lang="en-US" sz="1800">
                          <a:effectLst/>
                          <a:latin typeface="Arial Narrow" charset="0"/>
                          <a:ea typeface="宋体" charset="0"/>
                          <a:cs typeface="Cordia New" charset="0"/>
                        </a:rPr>
                        <a:t>$5.48 million </a:t>
                      </a:r>
                      <a:endParaRPr lang="en-US" sz="200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tabLst>
                          <a:tab pos="337185" algn="l"/>
                        </a:tabLst>
                      </a:pPr>
                      <a:r>
                        <a:rPr lang="en-US" sz="1800">
                          <a:effectLst/>
                          <a:latin typeface="Arial Narrow" charset="0"/>
                          <a:ea typeface="宋体" charset="0"/>
                          <a:cs typeface="Cordia New" charset="0"/>
                        </a:rPr>
                        <a:t>$10.5 million</a:t>
                      </a:r>
                      <a:endParaRPr lang="en-US" sz="200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tabLst>
                          <a:tab pos="337185" algn="l"/>
                        </a:tabLst>
                      </a:pPr>
                      <a:r>
                        <a:rPr lang="en-US" sz="1800">
                          <a:effectLst/>
                          <a:latin typeface="Arial Narrow" charset="0"/>
                          <a:ea typeface="宋体" charset="0"/>
                          <a:cs typeface="Cordia New" charset="0"/>
                        </a:rPr>
                        <a:t>$7.1 million</a:t>
                      </a:r>
                      <a:endParaRPr lang="en-US" sz="200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tabLst>
                          <a:tab pos="337185" algn="l"/>
                        </a:tabLst>
                      </a:pPr>
                      <a:r>
                        <a:rPr lang="en-US" sz="1800">
                          <a:effectLst/>
                          <a:latin typeface="Arial Narrow" charset="0"/>
                          <a:ea typeface="宋体" charset="0"/>
                          <a:cs typeface="Cordia New" charset="0"/>
                        </a:rPr>
                        <a:t>$2.8 million</a:t>
                      </a:r>
                      <a:endParaRPr lang="en-US" sz="200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44286">
                <a:tc>
                  <a:txBody>
                    <a:bodyPr/>
                    <a:lstStyle/>
                    <a:p>
                      <a:pPr>
                        <a:lnSpc>
                          <a:spcPct val="115000"/>
                        </a:lnSpc>
                        <a:spcAft>
                          <a:spcPts val="0"/>
                        </a:spcAft>
                        <a:tabLst>
                          <a:tab pos="337185" algn="l"/>
                        </a:tabLst>
                      </a:pPr>
                      <a:r>
                        <a:rPr lang="en-US" sz="1800">
                          <a:solidFill>
                            <a:srgbClr val="FFFFFF"/>
                          </a:solidFill>
                          <a:effectLst/>
                          <a:latin typeface="Arial Narrow" charset="0"/>
                          <a:ea typeface="宋体" charset="0"/>
                          <a:cs typeface="Cordia New" charset="0"/>
                        </a:rPr>
                        <a:t>Project Duration</a:t>
                      </a:r>
                      <a:endParaRPr lang="en-US" sz="200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8557F"/>
                    </a:solidFill>
                  </a:tcPr>
                </a:tc>
                <a:tc>
                  <a:txBody>
                    <a:bodyPr/>
                    <a:lstStyle/>
                    <a:p>
                      <a:pPr algn="r">
                        <a:lnSpc>
                          <a:spcPct val="115000"/>
                        </a:lnSpc>
                        <a:spcAft>
                          <a:spcPts val="0"/>
                        </a:spcAft>
                        <a:tabLst>
                          <a:tab pos="337185" algn="l"/>
                        </a:tabLst>
                      </a:pPr>
                      <a:r>
                        <a:rPr lang="en-US" sz="1800">
                          <a:effectLst/>
                          <a:latin typeface="Arial Narrow" charset="0"/>
                          <a:ea typeface="宋体" charset="0"/>
                          <a:cs typeface="Cordia New" charset="0"/>
                        </a:rPr>
                        <a:t>18.4 months</a:t>
                      </a:r>
                      <a:endParaRPr lang="en-US" sz="200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tabLst>
                          <a:tab pos="337185" algn="l"/>
                        </a:tabLst>
                      </a:pPr>
                      <a:r>
                        <a:rPr lang="en-US" sz="1800">
                          <a:effectLst/>
                          <a:latin typeface="Arial Narrow" charset="0"/>
                          <a:ea typeface="宋体" charset="0"/>
                          <a:cs typeface="Cordia New" charset="0"/>
                        </a:rPr>
                        <a:t>14.3 months</a:t>
                      </a:r>
                      <a:endParaRPr lang="en-US" sz="200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tabLst>
                          <a:tab pos="337185" algn="l"/>
                        </a:tabLst>
                      </a:pPr>
                      <a:r>
                        <a:rPr lang="en-US" sz="1800">
                          <a:effectLst/>
                          <a:latin typeface="Arial Narrow" charset="0"/>
                          <a:ea typeface="宋体" charset="0"/>
                          <a:cs typeface="Cordia New" charset="0"/>
                        </a:rPr>
                        <a:t>16 months</a:t>
                      </a:r>
                      <a:endParaRPr lang="en-US" sz="200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tabLst>
                          <a:tab pos="337185" algn="l"/>
                        </a:tabLst>
                      </a:pPr>
                      <a:r>
                        <a:rPr lang="en-US" sz="1800">
                          <a:effectLst/>
                          <a:latin typeface="Arial Narrow" charset="0"/>
                          <a:ea typeface="宋体" charset="0"/>
                          <a:cs typeface="Cordia New" charset="0"/>
                        </a:rPr>
                        <a:t>17,8 months</a:t>
                      </a:r>
                      <a:endParaRPr lang="en-US" sz="200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tabLst>
                          <a:tab pos="337185" algn="l"/>
                        </a:tabLst>
                      </a:pPr>
                      <a:r>
                        <a:rPr lang="en-US" sz="1800">
                          <a:effectLst/>
                          <a:latin typeface="Arial Narrow" charset="0"/>
                          <a:ea typeface="宋体" charset="0"/>
                          <a:cs typeface="Cordia New" charset="0"/>
                        </a:rPr>
                        <a:t>16,3 months</a:t>
                      </a:r>
                      <a:endParaRPr lang="en-US" sz="200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78971">
                <a:tc>
                  <a:txBody>
                    <a:bodyPr/>
                    <a:lstStyle/>
                    <a:p>
                      <a:pPr>
                        <a:lnSpc>
                          <a:spcPct val="115000"/>
                        </a:lnSpc>
                        <a:spcAft>
                          <a:spcPts val="0"/>
                        </a:spcAft>
                      </a:pPr>
                      <a:r>
                        <a:rPr lang="en-US" sz="1800">
                          <a:solidFill>
                            <a:srgbClr val="FFFFFF"/>
                          </a:solidFill>
                          <a:effectLst/>
                          <a:latin typeface="Arial Narrow" charset="0"/>
                          <a:ea typeface="宋体" charset="0"/>
                          <a:cs typeface="Cordia New" charset="0"/>
                        </a:rPr>
                        <a:t>Late projects</a:t>
                      </a:r>
                      <a:endParaRPr lang="en-US" sz="200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8557F"/>
                    </a:solidFill>
                  </a:tcPr>
                </a:tc>
                <a:tc>
                  <a:txBody>
                    <a:bodyPr/>
                    <a:lstStyle/>
                    <a:p>
                      <a:pPr algn="r">
                        <a:lnSpc>
                          <a:spcPct val="115000"/>
                        </a:lnSpc>
                        <a:spcAft>
                          <a:spcPts val="0"/>
                        </a:spcAft>
                      </a:pPr>
                      <a:r>
                        <a:rPr lang="en-US" sz="1800">
                          <a:effectLst/>
                          <a:latin typeface="Arial Narrow" charset="0"/>
                          <a:ea typeface="宋体" charset="0"/>
                          <a:cs typeface="Cordia New" charset="0"/>
                        </a:rPr>
                        <a:t>35.5%</a:t>
                      </a:r>
                      <a:endParaRPr lang="en-US" sz="200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n-US" sz="1800">
                          <a:effectLst/>
                          <a:latin typeface="Arial Narrow" charset="0"/>
                          <a:ea typeface="宋体" charset="0"/>
                          <a:cs typeface="Cordia New" charset="0"/>
                        </a:rPr>
                        <a:t>61.1%</a:t>
                      </a:r>
                      <a:endParaRPr lang="en-US" sz="200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n-US" sz="1800">
                          <a:effectLst/>
                          <a:latin typeface="Arial Narrow" charset="0"/>
                          <a:ea typeface="宋体" charset="0"/>
                          <a:cs typeface="Cordia New" charset="0"/>
                        </a:rPr>
                        <a:t>54%</a:t>
                      </a:r>
                      <a:endParaRPr lang="en-US" sz="200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n-US" sz="1800">
                          <a:effectLst/>
                          <a:latin typeface="Arial Narrow" charset="0"/>
                          <a:ea typeface="宋体" charset="0"/>
                          <a:cs typeface="Cordia New" charset="0"/>
                        </a:rPr>
                        <a:t>61%</a:t>
                      </a:r>
                      <a:endParaRPr lang="en-US" sz="200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n-US" sz="1800">
                          <a:effectLst/>
                          <a:latin typeface="Arial Narrow" charset="0"/>
                          <a:ea typeface="宋体" charset="0"/>
                          <a:cs typeface="Cordia New" charset="0"/>
                        </a:rPr>
                        <a:t>72%</a:t>
                      </a:r>
                      <a:endParaRPr lang="en-US" sz="200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78971">
                <a:tc>
                  <a:txBody>
                    <a:bodyPr/>
                    <a:lstStyle/>
                    <a:p>
                      <a:pPr>
                        <a:lnSpc>
                          <a:spcPct val="115000"/>
                        </a:lnSpc>
                        <a:spcAft>
                          <a:spcPts val="0"/>
                        </a:spcAft>
                      </a:pPr>
                      <a:r>
                        <a:rPr lang="en-US" sz="1800">
                          <a:solidFill>
                            <a:srgbClr val="FFFFFF"/>
                          </a:solidFill>
                          <a:effectLst/>
                          <a:latin typeface="Arial Narrow" charset="0"/>
                          <a:ea typeface="宋体" charset="0"/>
                          <a:cs typeface="Cordia New" charset="0"/>
                        </a:rPr>
                        <a:t>Projects over budget</a:t>
                      </a:r>
                      <a:endParaRPr lang="en-US" sz="200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8557F"/>
                    </a:solidFill>
                  </a:tcPr>
                </a:tc>
                <a:tc>
                  <a:txBody>
                    <a:bodyPr/>
                    <a:lstStyle/>
                    <a:p>
                      <a:pPr algn="r">
                        <a:lnSpc>
                          <a:spcPct val="115000"/>
                        </a:lnSpc>
                        <a:spcAft>
                          <a:spcPts val="0"/>
                        </a:spcAft>
                      </a:pPr>
                      <a:r>
                        <a:rPr lang="en-US" sz="1800">
                          <a:effectLst/>
                          <a:latin typeface="Arial Narrow" charset="0"/>
                          <a:ea typeface="宋体" charset="0"/>
                          <a:cs typeface="Cordia New" charset="0"/>
                        </a:rPr>
                        <a:t>51.4%</a:t>
                      </a:r>
                      <a:endParaRPr lang="en-US" sz="200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n-US" sz="1800">
                          <a:effectLst/>
                          <a:latin typeface="Arial Narrow" charset="0"/>
                          <a:ea typeface="宋体" charset="0"/>
                          <a:cs typeface="Cordia New" charset="0"/>
                        </a:rPr>
                        <a:t>74.1%</a:t>
                      </a:r>
                      <a:endParaRPr lang="en-US" sz="200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n-US" sz="1800">
                          <a:effectLst/>
                          <a:latin typeface="Arial Narrow" charset="0"/>
                          <a:ea typeface="宋体" charset="0"/>
                          <a:cs typeface="Cordia New" charset="0"/>
                        </a:rPr>
                        <a:t>56%</a:t>
                      </a:r>
                      <a:endParaRPr lang="en-US" sz="200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n-US" sz="1800">
                          <a:effectLst/>
                          <a:latin typeface="Arial Narrow" charset="0"/>
                          <a:ea typeface="宋体" charset="0"/>
                          <a:cs typeface="Cordia New" charset="0"/>
                        </a:rPr>
                        <a:t>53%</a:t>
                      </a:r>
                      <a:endParaRPr lang="en-US" sz="200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lnSpc>
                          <a:spcPct val="115000"/>
                        </a:lnSpc>
                        <a:spcAft>
                          <a:spcPts val="0"/>
                        </a:spcAft>
                      </a:pPr>
                      <a:r>
                        <a:rPr lang="en-US" sz="1800" dirty="0">
                          <a:effectLst/>
                          <a:latin typeface="Arial Narrow" charset="0"/>
                          <a:ea typeface="宋体" charset="0"/>
                          <a:cs typeface="Cordia New" charset="0"/>
                        </a:rPr>
                        <a:t>54%</a:t>
                      </a:r>
                      <a:endParaRPr lang="en-US" sz="2000" dirty="0">
                        <a:effectLst/>
                        <a:latin typeface="Calibri" charset="0"/>
                        <a:ea typeface="宋体" charset="0"/>
                        <a:cs typeface="Cordia New"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9" name="Rectangle 8"/>
          <p:cNvSpPr/>
          <p:nvPr/>
        </p:nvSpPr>
        <p:spPr>
          <a:xfrm>
            <a:off x="5257800" y="6592669"/>
            <a:ext cx="4038600" cy="265331"/>
          </a:xfrm>
          <a:prstGeom prst="rect">
            <a:avLst/>
          </a:prstGeom>
        </p:spPr>
        <p:txBody>
          <a:bodyPr wrap="square">
            <a:spAutoFit/>
          </a:bodyPr>
          <a:lstStyle/>
          <a:p>
            <a:r>
              <a:rPr lang="en-US" sz="1100" dirty="0" smtClean="0">
                <a:latin typeface="Calibri" charset="0"/>
                <a:ea typeface="宋体" charset="0"/>
                <a:cs typeface="Cordia New" charset="0"/>
              </a:rPr>
              <a:t>(Adapted </a:t>
            </a:r>
            <a:r>
              <a:rPr lang="en-US" sz="1100" dirty="0">
                <a:latin typeface="Calibri" charset="0"/>
                <a:ea typeface="宋体" charset="0"/>
                <a:cs typeface="Cordia New" charset="0"/>
              </a:rPr>
              <a:t>from Panorama </a:t>
            </a:r>
            <a:r>
              <a:rPr lang="en-US" sz="1100">
                <a:latin typeface="Calibri" charset="0"/>
                <a:ea typeface="宋体" charset="0"/>
                <a:cs typeface="Cordia New" charset="0"/>
              </a:rPr>
              <a:t>Consulting </a:t>
            </a:r>
            <a:r>
              <a:rPr lang="en-US" sz="1100" smtClean="0">
                <a:latin typeface="Calibri" charset="0"/>
                <a:ea typeface="宋体" charset="0"/>
                <a:cs typeface="Cordia New" charset="0"/>
              </a:rPr>
              <a:t>2011 and 2015 </a:t>
            </a:r>
            <a:r>
              <a:rPr lang="en-US" sz="1100" dirty="0">
                <a:latin typeface="Calibri" charset="0"/>
                <a:ea typeface="宋体" charset="0"/>
                <a:cs typeface="Cordia New" charset="0"/>
              </a:rPr>
              <a:t>ERP </a:t>
            </a:r>
            <a:r>
              <a:rPr lang="en-US" sz="1100" dirty="0" smtClean="0">
                <a:latin typeface="Calibri" charset="0"/>
                <a:ea typeface="宋体" charset="0"/>
                <a:cs typeface="Cordia New" charset="0"/>
              </a:rPr>
              <a:t>Reports)</a:t>
            </a:r>
            <a:r>
              <a:rPr lang="en-US" sz="1100" dirty="0" smtClean="0"/>
              <a:t> </a:t>
            </a:r>
            <a:endParaRPr lang="en-US" sz="1100" dirty="0"/>
          </a:p>
        </p:txBody>
      </p:sp>
      <p:sp>
        <p:nvSpPr>
          <p:cNvPr id="10" name="Rectangle 9"/>
          <p:cNvSpPr>
            <a:spLocks noChangeArrowheads="1"/>
          </p:cNvSpPr>
          <p:nvPr/>
        </p:nvSpPr>
        <p:spPr bwMode="auto">
          <a:xfrm>
            <a:off x="198120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smtClean="0">
                <a:solidFill>
                  <a:schemeClr val="accent3"/>
                </a:solidFill>
                <a:latin typeface="+mn-lt"/>
              </a:rPr>
              <a:t>Enterprise</a:t>
            </a:r>
          </a:p>
          <a:p>
            <a:pPr algn="ctr"/>
            <a:r>
              <a:rPr lang="fr-FR" sz="1000" dirty="0" err="1" smtClean="0">
                <a:solidFill>
                  <a:schemeClr val="accent3"/>
                </a:solidFill>
                <a:latin typeface="+mn-lt"/>
              </a:rPr>
              <a:t>Systems</a:t>
            </a:r>
            <a:endParaRPr lang="fr-FR" sz="1000" dirty="0">
              <a:solidFill>
                <a:schemeClr val="accent3"/>
              </a:solidFill>
              <a:latin typeface="+mn-lt"/>
            </a:endParaRPr>
          </a:p>
        </p:txBody>
      </p:sp>
    </p:spTree>
    <p:extLst>
      <p:ext uri="{BB962C8B-B14F-4D97-AF65-F5344CB8AC3E}">
        <p14:creationId xmlns:p14="http://schemas.microsoft.com/office/powerpoint/2010/main" val="1668934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ERP Failures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3053067"/>
              </p:ext>
            </p:extLst>
          </p:nvPr>
        </p:nvGraphicFramePr>
        <p:xfrm>
          <a:off x="76200" y="1143000"/>
          <a:ext cx="8991600" cy="5643372"/>
        </p:xfrm>
        <a:graphic>
          <a:graphicData uri="http://schemas.openxmlformats.org/drawingml/2006/table">
            <a:tbl>
              <a:tblPr firstRow="1" firstCol="1" bandRow="1"/>
              <a:tblGrid>
                <a:gridCol w="422955"/>
                <a:gridCol w="2143387"/>
                <a:gridCol w="1613963"/>
                <a:gridCol w="4811295"/>
              </a:tblGrid>
              <a:tr h="115202">
                <a:tc>
                  <a:txBody>
                    <a:bodyPr/>
                    <a:lstStyle/>
                    <a:p>
                      <a:pPr algn="ctr">
                        <a:lnSpc>
                          <a:spcPct val="115000"/>
                        </a:lnSpc>
                        <a:spcBef>
                          <a:spcPts val="600"/>
                        </a:spcBef>
                        <a:spcAft>
                          <a:spcPts val="600"/>
                        </a:spcAft>
                      </a:pPr>
                      <a:r>
                        <a:rPr lang="en-US" sz="1400" b="1">
                          <a:solidFill>
                            <a:srgbClr val="FFFFFF"/>
                          </a:solidFill>
                          <a:effectLst/>
                          <a:latin typeface="Arial Narrow" charset="0"/>
                          <a:ea typeface="宋体" charset="0"/>
                          <a:cs typeface="Arial" charset="0"/>
                        </a:rPr>
                        <a:t>Year</a:t>
                      </a:r>
                      <a:endParaRPr lang="en-US" sz="1400">
                        <a:effectLst/>
                        <a:latin typeface="Calibri" charset="0"/>
                        <a:ea typeface="宋体" charset="0"/>
                        <a:cs typeface="Cordia New" charset="0"/>
                      </a:endParaRPr>
                    </a:p>
                  </a:txBody>
                  <a:tcPr marL="22540" marR="225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B87CA"/>
                    </a:solidFill>
                  </a:tcPr>
                </a:tc>
                <a:tc>
                  <a:txBody>
                    <a:bodyPr/>
                    <a:lstStyle/>
                    <a:p>
                      <a:pPr algn="ctr">
                        <a:lnSpc>
                          <a:spcPct val="115000"/>
                        </a:lnSpc>
                        <a:spcBef>
                          <a:spcPts val="600"/>
                        </a:spcBef>
                        <a:spcAft>
                          <a:spcPts val="600"/>
                        </a:spcAft>
                      </a:pPr>
                      <a:r>
                        <a:rPr lang="en-US" sz="1400" b="1">
                          <a:solidFill>
                            <a:srgbClr val="FFFFFF"/>
                          </a:solidFill>
                          <a:effectLst/>
                          <a:latin typeface="Arial Narrow" charset="0"/>
                          <a:ea typeface="宋体" charset="0"/>
                          <a:cs typeface="Arial" charset="0"/>
                        </a:rPr>
                        <a:t>ERP Vendor/Integrator</a:t>
                      </a:r>
                      <a:endParaRPr lang="en-US" sz="1400">
                        <a:effectLst/>
                        <a:latin typeface="Calibri" charset="0"/>
                        <a:ea typeface="宋体" charset="0"/>
                        <a:cs typeface="Cordia New" charset="0"/>
                      </a:endParaRPr>
                    </a:p>
                  </a:txBody>
                  <a:tcPr marL="22540" marR="225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B87CA"/>
                    </a:solidFill>
                  </a:tcPr>
                </a:tc>
                <a:tc>
                  <a:txBody>
                    <a:bodyPr/>
                    <a:lstStyle/>
                    <a:p>
                      <a:pPr algn="ctr">
                        <a:lnSpc>
                          <a:spcPct val="115000"/>
                        </a:lnSpc>
                        <a:spcBef>
                          <a:spcPts val="600"/>
                        </a:spcBef>
                        <a:spcAft>
                          <a:spcPts val="600"/>
                        </a:spcAft>
                      </a:pPr>
                      <a:r>
                        <a:rPr lang="en-US" sz="1400" b="1">
                          <a:solidFill>
                            <a:srgbClr val="FFFFFF"/>
                          </a:solidFill>
                          <a:effectLst/>
                          <a:latin typeface="Arial Narrow" charset="0"/>
                          <a:ea typeface="宋体" charset="0"/>
                          <a:cs typeface="Arial" charset="0"/>
                        </a:rPr>
                        <a:t>ERP Customer</a:t>
                      </a:r>
                      <a:endParaRPr lang="en-US" sz="1400">
                        <a:effectLst/>
                        <a:latin typeface="Calibri" charset="0"/>
                        <a:ea typeface="宋体" charset="0"/>
                        <a:cs typeface="Cordia New" charset="0"/>
                      </a:endParaRPr>
                    </a:p>
                  </a:txBody>
                  <a:tcPr marL="22540" marR="225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B87CA"/>
                    </a:solidFill>
                  </a:tcPr>
                </a:tc>
                <a:tc>
                  <a:txBody>
                    <a:bodyPr/>
                    <a:lstStyle/>
                    <a:p>
                      <a:pPr algn="ctr">
                        <a:lnSpc>
                          <a:spcPct val="115000"/>
                        </a:lnSpc>
                        <a:spcBef>
                          <a:spcPts val="600"/>
                        </a:spcBef>
                        <a:spcAft>
                          <a:spcPts val="600"/>
                        </a:spcAft>
                      </a:pPr>
                      <a:r>
                        <a:rPr lang="en-US" sz="1400" b="1">
                          <a:solidFill>
                            <a:srgbClr val="FFFFFF"/>
                          </a:solidFill>
                          <a:effectLst/>
                          <a:latin typeface="Arial Narrow" charset="0"/>
                          <a:ea typeface="宋体" charset="0"/>
                          <a:cs typeface="Arial" charset="0"/>
                        </a:rPr>
                        <a:t>Reason for ERP Failure and/or Lawsuit</a:t>
                      </a:r>
                      <a:endParaRPr lang="en-US" sz="1400">
                        <a:effectLst/>
                        <a:latin typeface="Calibri" charset="0"/>
                        <a:ea typeface="宋体" charset="0"/>
                        <a:cs typeface="Cordia New" charset="0"/>
                      </a:endParaRPr>
                    </a:p>
                  </a:txBody>
                  <a:tcPr marL="22540" marR="225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B87CA"/>
                    </a:solidFill>
                  </a:tcPr>
                </a:tc>
              </a:tr>
              <a:tr h="460809">
                <a:tc>
                  <a:txBody>
                    <a:bodyPr/>
                    <a:lstStyle/>
                    <a:p>
                      <a:pPr algn="ctr">
                        <a:lnSpc>
                          <a:spcPct val="115000"/>
                        </a:lnSpc>
                        <a:spcAft>
                          <a:spcPts val="0"/>
                        </a:spcAft>
                      </a:pPr>
                      <a:r>
                        <a:rPr lang="en-US" sz="1400" dirty="0">
                          <a:effectLst/>
                          <a:latin typeface="Arial Narrow" charset="0"/>
                          <a:ea typeface="宋体" charset="0"/>
                          <a:cs typeface="Arial" charset="0"/>
                        </a:rPr>
                        <a:t>2013</a:t>
                      </a:r>
                      <a:endParaRPr lang="en-US" sz="1400" dirty="0">
                        <a:effectLst/>
                        <a:latin typeface="Calibri" charset="0"/>
                        <a:ea typeface="宋体" charset="0"/>
                        <a:cs typeface="Cordia New" charset="0"/>
                      </a:endParaRPr>
                    </a:p>
                  </a:txBody>
                  <a:tcPr marL="22540" marR="225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a:effectLst/>
                          <a:latin typeface="Arial Narrow" charset="0"/>
                          <a:ea typeface="宋体" charset="0"/>
                          <a:cs typeface="Arial" charset="0"/>
                        </a:rPr>
                        <a:t>IBM and SAP</a:t>
                      </a:r>
                      <a:endParaRPr lang="en-US" sz="1400">
                        <a:effectLst/>
                        <a:latin typeface="Calibri" charset="0"/>
                        <a:ea typeface="宋体" charset="0"/>
                        <a:cs typeface="Cordia New" charset="0"/>
                      </a:endParaRPr>
                    </a:p>
                  </a:txBody>
                  <a:tcPr marL="22540" marR="225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a:effectLst/>
                          <a:latin typeface="Arial Narrow" charset="0"/>
                          <a:ea typeface="宋体" charset="0"/>
                          <a:cs typeface="Arial" charset="0"/>
                        </a:rPr>
                        <a:t>Bridgestone</a:t>
                      </a:r>
                      <a:endParaRPr lang="en-US" sz="1400">
                        <a:effectLst/>
                        <a:latin typeface="Calibri" charset="0"/>
                        <a:ea typeface="宋体" charset="0"/>
                        <a:cs typeface="Cordia New" charset="0"/>
                      </a:endParaRPr>
                    </a:p>
                  </a:txBody>
                  <a:tcPr marL="22540" marR="225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a:effectLst/>
                          <a:latin typeface="Arial Narrow" charset="0"/>
                          <a:ea typeface="宋体" charset="0"/>
                          <a:cs typeface="Arial" charset="0"/>
                        </a:rPr>
                        <a:t>Bridgestone’s complain alleged “IBM’s defective system lost or deleted scheduled customer orders, would not process orders, duplicated, or partially processed orders and, for those limited orders that were processed, did not complete critical corresponding business applications.”</a:t>
                      </a:r>
                      <a:endParaRPr lang="en-US" sz="1400">
                        <a:effectLst/>
                        <a:latin typeface="Calibri" charset="0"/>
                        <a:ea typeface="宋体" charset="0"/>
                        <a:cs typeface="Cordia New" charset="0"/>
                      </a:endParaRPr>
                    </a:p>
                  </a:txBody>
                  <a:tcPr marL="22540" marR="225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18411">
                <a:tc>
                  <a:txBody>
                    <a:bodyPr/>
                    <a:lstStyle/>
                    <a:p>
                      <a:pPr algn="ctr">
                        <a:lnSpc>
                          <a:spcPct val="115000"/>
                        </a:lnSpc>
                        <a:spcAft>
                          <a:spcPts val="0"/>
                        </a:spcAft>
                      </a:pPr>
                      <a:r>
                        <a:rPr lang="en-US" sz="1400">
                          <a:effectLst/>
                          <a:latin typeface="Arial Narrow" charset="0"/>
                          <a:ea typeface="宋体" charset="0"/>
                          <a:cs typeface="Arial" charset="0"/>
                        </a:rPr>
                        <a:t>2013</a:t>
                      </a:r>
                      <a:endParaRPr lang="en-US" sz="1400">
                        <a:effectLst/>
                        <a:latin typeface="Calibri" charset="0"/>
                        <a:ea typeface="宋体" charset="0"/>
                        <a:cs typeface="Cordia New" charset="0"/>
                      </a:endParaRPr>
                    </a:p>
                  </a:txBody>
                  <a:tcPr marL="22540" marR="225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dirty="0">
                          <a:effectLst/>
                          <a:latin typeface="Arial Narrow" charset="0"/>
                          <a:ea typeface="宋体" charset="0"/>
                          <a:cs typeface="Arial" charset="0"/>
                        </a:rPr>
                        <a:t>Accenture and Microsoft</a:t>
                      </a:r>
                      <a:endParaRPr lang="en-US" sz="1400" dirty="0">
                        <a:effectLst/>
                        <a:latin typeface="Calibri" charset="0"/>
                        <a:ea typeface="宋体" charset="0"/>
                        <a:cs typeface="Cordia New" charset="0"/>
                      </a:endParaRPr>
                    </a:p>
                  </a:txBody>
                  <a:tcPr marL="22540" marR="225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a:effectLst/>
                          <a:latin typeface="Arial Narrow" charset="0"/>
                          <a:ea typeface="宋体" charset="0"/>
                          <a:cs typeface="Arial" charset="0"/>
                        </a:rPr>
                        <a:t>ScanSource</a:t>
                      </a:r>
                      <a:endParaRPr lang="en-US" sz="1400">
                        <a:effectLst/>
                        <a:latin typeface="Calibri" charset="0"/>
                        <a:ea typeface="宋体" charset="0"/>
                        <a:cs typeface="Cordia New" charset="0"/>
                      </a:endParaRPr>
                    </a:p>
                  </a:txBody>
                  <a:tcPr marL="22540" marR="225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dirty="0">
                          <a:effectLst/>
                          <a:latin typeface="Arial Narrow" charset="0"/>
                          <a:ea typeface="宋体" charset="0"/>
                          <a:cs typeface="Arial" charset="0"/>
                        </a:rPr>
                        <a:t>The suit alleges that Avanade purposely underestimated the cost of the enterprise resource planning (ERP) software system Microsoft Dynamics AX for $17 million in 11 months; however, “within a few months” the cost escalated to an estimated $66 million and </a:t>
                      </a:r>
                      <a:r>
                        <a:rPr lang="en-US" sz="1400" dirty="0" smtClean="0">
                          <a:effectLst/>
                          <a:latin typeface="Arial Narrow" charset="0"/>
                          <a:ea typeface="宋体" charset="0"/>
                          <a:cs typeface="Arial" charset="0"/>
                        </a:rPr>
                        <a:t>took more </a:t>
                      </a:r>
                      <a:r>
                        <a:rPr lang="en-US" sz="1400" dirty="0">
                          <a:effectLst/>
                          <a:latin typeface="Arial Narrow" charset="0"/>
                          <a:ea typeface="宋体" charset="0"/>
                          <a:cs typeface="Arial" charset="0"/>
                        </a:rPr>
                        <a:t>than three years to complete.</a:t>
                      </a:r>
                      <a:endParaRPr lang="en-US" sz="1400" dirty="0">
                        <a:effectLst/>
                        <a:latin typeface="Calibri" charset="0"/>
                        <a:ea typeface="宋体" charset="0"/>
                        <a:cs typeface="Cordia New" charset="0"/>
                      </a:endParaRPr>
                    </a:p>
                  </a:txBody>
                  <a:tcPr marL="22540" marR="225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5607">
                <a:tc>
                  <a:txBody>
                    <a:bodyPr/>
                    <a:lstStyle/>
                    <a:p>
                      <a:pPr algn="ctr">
                        <a:lnSpc>
                          <a:spcPct val="115000"/>
                        </a:lnSpc>
                        <a:spcAft>
                          <a:spcPts val="0"/>
                        </a:spcAft>
                      </a:pPr>
                      <a:r>
                        <a:rPr lang="en-US" sz="1400">
                          <a:effectLst/>
                          <a:latin typeface="Arial Narrow" charset="0"/>
                          <a:ea typeface="宋体" charset="0"/>
                          <a:cs typeface="Arial" charset="0"/>
                        </a:rPr>
                        <a:t>2013</a:t>
                      </a:r>
                      <a:endParaRPr lang="en-US" sz="1400">
                        <a:effectLst/>
                        <a:latin typeface="Calibri" charset="0"/>
                        <a:ea typeface="宋体" charset="0"/>
                        <a:cs typeface="Cordia New" charset="0"/>
                      </a:endParaRPr>
                    </a:p>
                  </a:txBody>
                  <a:tcPr marL="22540" marR="225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a:effectLst/>
                          <a:latin typeface="Arial Narrow" charset="0"/>
                          <a:ea typeface="宋体" charset="0"/>
                          <a:cs typeface="Arial" charset="0"/>
                        </a:rPr>
                        <a:t>Infor</a:t>
                      </a:r>
                      <a:endParaRPr lang="en-US" sz="1400">
                        <a:effectLst/>
                        <a:latin typeface="Calibri" charset="0"/>
                        <a:ea typeface="宋体" charset="0"/>
                        <a:cs typeface="Cordia New" charset="0"/>
                      </a:endParaRPr>
                    </a:p>
                  </a:txBody>
                  <a:tcPr marL="22540" marR="225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a:effectLst/>
                          <a:latin typeface="Arial Narrow" charset="0"/>
                          <a:ea typeface="宋体" charset="0"/>
                          <a:cs typeface="Arial" charset="0"/>
                        </a:rPr>
                        <a:t>Buckley Powder</a:t>
                      </a:r>
                      <a:endParaRPr lang="en-US" sz="1400">
                        <a:effectLst/>
                        <a:latin typeface="Calibri" charset="0"/>
                        <a:ea typeface="宋体" charset="0"/>
                        <a:cs typeface="Cordia New" charset="0"/>
                      </a:endParaRPr>
                    </a:p>
                  </a:txBody>
                  <a:tcPr marL="22540" marR="225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dirty="0">
                          <a:effectLst/>
                          <a:latin typeface="Arial Narrow" charset="0"/>
                          <a:ea typeface="宋体" charset="0"/>
                          <a:cs typeface="Arial" charset="0"/>
                        </a:rPr>
                        <a:t>The system was still not operational after 18 months and “the project has been plagued by setbacks and non-performance on behalf of </a:t>
                      </a:r>
                      <a:r>
                        <a:rPr lang="en-US" sz="1400" dirty="0" err="1">
                          <a:effectLst/>
                          <a:latin typeface="Arial Narrow" charset="0"/>
                          <a:ea typeface="宋体" charset="0"/>
                          <a:cs typeface="Arial" charset="0"/>
                        </a:rPr>
                        <a:t>Infor</a:t>
                      </a:r>
                      <a:r>
                        <a:rPr lang="en-US" sz="1400" dirty="0">
                          <a:effectLst/>
                          <a:latin typeface="Arial Narrow" charset="0"/>
                          <a:ea typeface="宋体" charset="0"/>
                          <a:cs typeface="Arial" charset="0"/>
                        </a:rPr>
                        <a:t> and no reasonable solution has been presented,”</a:t>
                      </a:r>
                      <a:endParaRPr lang="en-US" sz="1400" dirty="0">
                        <a:effectLst/>
                        <a:latin typeface="Calibri" charset="0"/>
                        <a:ea typeface="宋体" charset="0"/>
                        <a:cs typeface="Cordia New" charset="0"/>
                      </a:endParaRPr>
                    </a:p>
                  </a:txBody>
                  <a:tcPr marL="22540" marR="225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18411">
                <a:tc>
                  <a:txBody>
                    <a:bodyPr/>
                    <a:lstStyle/>
                    <a:p>
                      <a:pPr algn="ctr">
                        <a:lnSpc>
                          <a:spcPct val="115000"/>
                        </a:lnSpc>
                        <a:spcAft>
                          <a:spcPts val="0"/>
                        </a:spcAft>
                      </a:pPr>
                      <a:r>
                        <a:rPr lang="en-US" sz="1400" dirty="0">
                          <a:effectLst/>
                          <a:latin typeface="Arial Narrow" charset="0"/>
                          <a:ea typeface="宋体" charset="0"/>
                          <a:cs typeface="Arial" charset="0"/>
                        </a:rPr>
                        <a:t>2012</a:t>
                      </a:r>
                      <a:endParaRPr lang="en-US" sz="1400" dirty="0">
                        <a:effectLst/>
                        <a:latin typeface="Calibri" charset="0"/>
                        <a:ea typeface="宋体" charset="0"/>
                        <a:cs typeface="Cordia New" charset="0"/>
                      </a:endParaRPr>
                    </a:p>
                  </a:txBody>
                  <a:tcPr marL="22540" marR="225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a:effectLst/>
                          <a:latin typeface="Arial Narrow" charset="0"/>
                          <a:ea typeface="宋体" charset="0"/>
                          <a:cs typeface="Arial" charset="0"/>
                        </a:rPr>
                        <a:t>SAP and IBM</a:t>
                      </a:r>
                      <a:endParaRPr lang="en-US" sz="1400">
                        <a:effectLst/>
                        <a:latin typeface="Calibri" charset="0"/>
                        <a:ea typeface="宋体" charset="0"/>
                        <a:cs typeface="Cordia New" charset="0"/>
                      </a:endParaRPr>
                    </a:p>
                  </a:txBody>
                  <a:tcPr marL="22540" marR="225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dirty="0" err="1">
                          <a:effectLst/>
                          <a:latin typeface="Arial Narrow" charset="0"/>
                          <a:ea typeface="宋体" charset="0"/>
                          <a:cs typeface="Arial" charset="0"/>
                        </a:rPr>
                        <a:t>Avantor</a:t>
                      </a:r>
                      <a:r>
                        <a:rPr lang="en-US" sz="1400" dirty="0">
                          <a:effectLst/>
                          <a:latin typeface="Arial Narrow" charset="0"/>
                          <a:ea typeface="宋体" charset="0"/>
                          <a:cs typeface="Arial" charset="0"/>
                        </a:rPr>
                        <a:t> Performance Materials</a:t>
                      </a:r>
                      <a:endParaRPr lang="en-US" sz="1400" dirty="0">
                        <a:effectLst/>
                        <a:latin typeface="Calibri" charset="0"/>
                        <a:ea typeface="宋体" charset="0"/>
                        <a:cs typeface="Cordia New" charset="0"/>
                      </a:endParaRPr>
                    </a:p>
                  </a:txBody>
                  <a:tcPr marL="22540" marR="225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a:effectLst/>
                          <a:latin typeface="Arial Narrow" charset="0"/>
                          <a:ea typeface="宋体" charset="0"/>
                          <a:cs typeface="Arial" charset="0"/>
                        </a:rPr>
                        <a:t>The lawsuit alleges that IBM proposed solution was “woefully unsuited" to its business and the implementation brought its operations to "a near standstill" and that the project was staffed with "incompetent and reckless consultants" who made "numerous design, configuration and programming errors," it states.</a:t>
                      </a:r>
                      <a:endParaRPr lang="en-US" sz="1400">
                        <a:effectLst/>
                        <a:latin typeface="Calibri" charset="0"/>
                        <a:ea typeface="宋体" charset="0"/>
                        <a:cs typeface="Cordia New" charset="0"/>
                      </a:endParaRPr>
                    </a:p>
                  </a:txBody>
                  <a:tcPr marL="22540" marR="225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18411">
                <a:tc>
                  <a:txBody>
                    <a:bodyPr/>
                    <a:lstStyle/>
                    <a:p>
                      <a:pPr algn="ctr">
                        <a:lnSpc>
                          <a:spcPct val="115000"/>
                        </a:lnSpc>
                        <a:spcAft>
                          <a:spcPts val="0"/>
                        </a:spcAft>
                      </a:pPr>
                      <a:r>
                        <a:rPr lang="en-US" sz="1400" dirty="0">
                          <a:effectLst/>
                          <a:latin typeface="Arial Narrow" charset="0"/>
                          <a:ea typeface="宋体" charset="0"/>
                          <a:cs typeface="Arial" charset="0"/>
                        </a:rPr>
                        <a:t>2012</a:t>
                      </a:r>
                      <a:endParaRPr lang="en-US" sz="1400" dirty="0">
                        <a:effectLst/>
                        <a:latin typeface="Calibri" charset="0"/>
                        <a:ea typeface="宋体" charset="0"/>
                        <a:cs typeface="Cordia New" charset="0"/>
                      </a:endParaRPr>
                    </a:p>
                  </a:txBody>
                  <a:tcPr marL="22540" marR="225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a:effectLst/>
                          <a:latin typeface="Arial Narrow" charset="0"/>
                          <a:ea typeface="宋体" charset="0"/>
                          <a:cs typeface="Arial" charset="0"/>
                        </a:rPr>
                        <a:t>Epicor</a:t>
                      </a:r>
                      <a:endParaRPr lang="en-US" sz="1400">
                        <a:effectLst/>
                        <a:latin typeface="Calibri" charset="0"/>
                        <a:ea typeface="宋体" charset="0"/>
                        <a:cs typeface="Cordia New" charset="0"/>
                      </a:endParaRPr>
                    </a:p>
                  </a:txBody>
                  <a:tcPr marL="22540" marR="225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a:effectLst/>
                          <a:latin typeface="Arial Narrow" charset="0"/>
                          <a:ea typeface="宋体" charset="0"/>
                          <a:cs typeface="Arial" charset="0"/>
                        </a:rPr>
                        <a:t>Major Brands</a:t>
                      </a:r>
                      <a:endParaRPr lang="en-US" sz="1400">
                        <a:effectLst/>
                        <a:latin typeface="Calibri" charset="0"/>
                        <a:ea typeface="宋体" charset="0"/>
                        <a:cs typeface="Cordia New" charset="0"/>
                      </a:endParaRPr>
                    </a:p>
                  </a:txBody>
                  <a:tcPr marL="22540" marR="225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dirty="0">
                          <a:effectLst/>
                          <a:latin typeface="Arial Narrow" charset="0"/>
                          <a:ea typeface="宋体" charset="0"/>
                          <a:cs typeface="Arial" charset="0"/>
                        </a:rPr>
                        <a:t>Major Brands alleged that the software vendor failed to deliver a satisfactory system after years of effort and significant cost overruns, and then offered a solution that would force the company to install a new version that hadn't yet been completed, pushing back the original "go-live" date by four years.</a:t>
                      </a:r>
                      <a:endParaRPr lang="en-US" sz="1400" dirty="0">
                        <a:effectLst/>
                        <a:latin typeface="Calibri" charset="0"/>
                        <a:ea typeface="宋体" charset="0"/>
                        <a:cs typeface="Cordia New" charset="0"/>
                      </a:endParaRPr>
                    </a:p>
                  </a:txBody>
                  <a:tcPr marL="22540" marR="225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6" name="Rectangle 5"/>
          <p:cNvSpPr>
            <a:spLocks noChangeArrowheads="1"/>
          </p:cNvSpPr>
          <p:nvPr/>
        </p:nvSpPr>
        <p:spPr bwMode="auto">
          <a:xfrm>
            <a:off x="198120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smtClean="0">
                <a:solidFill>
                  <a:schemeClr val="accent3"/>
                </a:solidFill>
                <a:latin typeface="+mn-lt"/>
              </a:rPr>
              <a:t>Enterprise</a:t>
            </a:r>
          </a:p>
          <a:p>
            <a:pPr algn="ctr"/>
            <a:r>
              <a:rPr lang="fr-FR" sz="1000" dirty="0" err="1" smtClean="0">
                <a:solidFill>
                  <a:schemeClr val="accent3"/>
                </a:solidFill>
                <a:latin typeface="+mn-lt"/>
              </a:rPr>
              <a:t>Systems</a:t>
            </a:r>
            <a:endParaRPr lang="fr-FR" sz="1000" dirty="0">
              <a:solidFill>
                <a:schemeClr val="accent3"/>
              </a:solidFill>
              <a:latin typeface="+mn-l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Supply Chain Management</a:t>
            </a:r>
            <a:endParaRPr lang="en-US" dirty="0"/>
          </a:p>
        </p:txBody>
      </p:sp>
      <p:sp>
        <p:nvSpPr>
          <p:cNvPr id="6" name="Content Placeholder 5"/>
          <p:cNvSpPr>
            <a:spLocks noGrp="1"/>
          </p:cNvSpPr>
          <p:nvPr>
            <p:ph sz="half" idx="1"/>
          </p:nvPr>
        </p:nvSpPr>
        <p:spPr>
          <a:xfrm>
            <a:off x="152400" y="1600200"/>
            <a:ext cx="4343400" cy="4525963"/>
          </a:xfrm>
        </p:spPr>
        <p:txBody>
          <a:bodyPr/>
          <a:lstStyle/>
          <a:p>
            <a:r>
              <a:rPr lang="en-US" b="1" dirty="0" smtClean="0"/>
              <a:t>Supply Chain Management</a:t>
            </a:r>
          </a:p>
          <a:p>
            <a:pPr lvl="1"/>
            <a:r>
              <a:rPr lang="en-US" dirty="0" smtClean="0"/>
              <a:t>the set of logistical and financial processes associated with the planning, executing, and monitoring of supply chain operations.</a:t>
            </a:r>
          </a:p>
          <a:p>
            <a:endParaRPr lang="en-US" dirty="0"/>
          </a:p>
        </p:txBody>
      </p:sp>
      <p:pic>
        <p:nvPicPr>
          <p:cNvPr id="8" name="Content Placeholder 7"/>
          <p:cNvPicPr>
            <a:picLocks noGrp="1"/>
          </p:cNvPicPr>
          <p:nvPr>
            <p:ph sz="half" idx="2"/>
          </p:nvPr>
        </p:nvPicPr>
        <p:blipFill>
          <a:blip r:embed="rId2" cstate="print"/>
          <a:stretch>
            <a:fillRect/>
          </a:stretch>
        </p:blipFill>
        <p:spPr bwMode="auto">
          <a:xfrm>
            <a:off x="4648200" y="2622801"/>
            <a:ext cx="4038600" cy="2480760"/>
          </a:xfrm>
          <a:prstGeom prst="rect">
            <a:avLst/>
          </a:prstGeom>
          <a:noFill/>
          <a:ln w="9525">
            <a:noFill/>
            <a:miter lim="800000"/>
            <a:headEnd/>
            <a:tailEnd/>
          </a:ln>
        </p:spPr>
      </p:pic>
      <p:sp>
        <p:nvSpPr>
          <p:cNvPr id="7" name="Rectangle 6"/>
          <p:cNvSpPr>
            <a:spLocks noChangeArrowheads="1"/>
          </p:cNvSpPr>
          <p:nvPr/>
        </p:nvSpPr>
        <p:spPr bwMode="auto">
          <a:xfrm>
            <a:off x="3048000" y="-31134"/>
            <a:ext cx="1143000" cy="576000"/>
          </a:xfrm>
          <a:prstGeom prst="rect">
            <a:avLst/>
          </a:prstGeom>
          <a:solidFill>
            <a:schemeClr val="bg2"/>
          </a:solidFill>
          <a:ln w="9525">
            <a:noFill/>
            <a:miter lim="800000"/>
            <a:headEnd/>
            <a:tailEnd/>
          </a:ln>
          <a:effectLst/>
        </p:spPr>
        <p:txBody>
          <a:bodyPr wrap="none" anchor="ctr">
            <a:normAutofit/>
          </a:bodyPr>
          <a:lstStyle/>
          <a:p>
            <a:pPr algn="ctr"/>
            <a:r>
              <a:rPr lang="fr-FR" sz="1000" smtClean="0">
                <a:solidFill>
                  <a:schemeClr val="accent3"/>
                </a:solidFill>
                <a:latin typeface="+mn-lt"/>
              </a:rPr>
              <a:t>SCM</a:t>
            </a:r>
            <a:endParaRPr lang="fr-FR" sz="1000" dirty="0">
              <a:solidFill>
                <a:schemeClr val="accent3"/>
              </a:solidFill>
              <a:latin typeface="+mn-l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Knowledge Management (kM)</a:t>
            </a:r>
            <a:endParaRPr lang="en-US" dirty="0"/>
          </a:p>
        </p:txBody>
      </p:sp>
      <p:sp>
        <p:nvSpPr>
          <p:cNvPr id="5" name="Content Placeholder 4"/>
          <p:cNvSpPr>
            <a:spLocks noGrp="1"/>
          </p:cNvSpPr>
          <p:nvPr>
            <p:ph idx="1"/>
          </p:nvPr>
        </p:nvSpPr>
        <p:spPr/>
        <p:txBody>
          <a:bodyPr>
            <a:normAutofit/>
          </a:bodyPr>
          <a:lstStyle/>
          <a:p>
            <a:r>
              <a:rPr lang="en-US" dirty="0" smtClean="0"/>
              <a:t>Set of activities and processes used to create, codify, gather, and disseminate knowledge within the organization</a:t>
            </a:r>
          </a:p>
          <a:p>
            <a:pPr lvl="1"/>
            <a:r>
              <a:rPr lang="en-US" b="1" dirty="0" smtClean="0"/>
              <a:t>Creating Knowledge</a:t>
            </a:r>
            <a:r>
              <a:rPr lang="en-US" dirty="0" smtClean="0"/>
              <a:t> </a:t>
            </a:r>
          </a:p>
          <a:p>
            <a:pPr lvl="2"/>
            <a:r>
              <a:rPr lang="en-US" dirty="0" smtClean="0"/>
              <a:t>employees generate new information, devise novel solutions to handle existing problems, and identify new explanations for recurrent events. </a:t>
            </a:r>
          </a:p>
          <a:p>
            <a:pPr lvl="1"/>
            <a:r>
              <a:rPr lang="en-US" b="1" dirty="0" smtClean="0"/>
              <a:t>Capturing and Storing Knowledge</a:t>
            </a:r>
            <a:r>
              <a:rPr lang="en-US" dirty="0" smtClean="0"/>
              <a:t>  </a:t>
            </a:r>
          </a:p>
          <a:p>
            <a:pPr lvl="2"/>
            <a:r>
              <a:rPr lang="en-US" dirty="0" smtClean="0"/>
              <a:t>enables the organization to codify new knowledge and maintain an organizational memory</a:t>
            </a:r>
          </a:p>
          <a:p>
            <a:pPr lvl="1"/>
            <a:r>
              <a:rPr lang="en-US" b="1" dirty="0" smtClean="0"/>
              <a:t>Disseminating Knowledge</a:t>
            </a:r>
            <a:r>
              <a:rPr lang="en-US" dirty="0" smtClean="0"/>
              <a:t> </a:t>
            </a:r>
          </a:p>
          <a:p>
            <a:pPr lvl="2"/>
            <a:r>
              <a:rPr lang="en-US" dirty="0" smtClean="0"/>
              <a:t>investments made in knowledge creation and storage pay off</a:t>
            </a:r>
          </a:p>
          <a:p>
            <a:endParaRPr lang="en-US" dirty="0"/>
          </a:p>
        </p:txBody>
      </p:sp>
      <p:sp>
        <p:nvSpPr>
          <p:cNvPr id="4" name="Rectangle 3"/>
          <p:cNvSpPr>
            <a:spLocks noChangeArrowheads="1"/>
          </p:cNvSpPr>
          <p:nvPr/>
        </p:nvSpPr>
        <p:spPr bwMode="auto">
          <a:xfrm>
            <a:off x="4114800" y="-27320"/>
            <a:ext cx="1143000" cy="576000"/>
          </a:xfrm>
          <a:prstGeom prst="rect">
            <a:avLst/>
          </a:prstGeom>
          <a:solidFill>
            <a:schemeClr val="bg2"/>
          </a:solidFill>
          <a:ln w="9525">
            <a:noFill/>
            <a:miter lim="800000"/>
            <a:headEnd/>
            <a:tailEnd/>
          </a:ln>
          <a:effectLst/>
        </p:spPr>
        <p:txBody>
          <a:bodyPr wrap="none" anchor="ctr">
            <a:normAutofit/>
          </a:bodyPr>
          <a:lstStyle/>
          <a:p>
            <a:pPr algn="ctr"/>
            <a:r>
              <a:rPr lang="fr-FR" sz="1000" smtClean="0">
                <a:solidFill>
                  <a:schemeClr val="accent3"/>
                </a:solidFill>
                <a:latin typeface="+mn-lt"/>
              </a:rPr>
              <a:t>KM and BI</a:t>
            </a:r>
            <a:endParaRPr lang="fr-FR" sz="1000" dirty="0">
              <a:solidFill>
                <a:schemeClr val="accent3"/>
              </a:solidFill>
              <a:latin typeface="+mn-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Business Intelligence</a:t>
            </a:r>
            <a:endParaRPr lang="en-US" dirty="0"/>
          </a:p>
        </p:txBody>
      </p:sp>
      <p:sp>
        <p:nvSpPr>
          <p:cNvPr id="3" name="Content Placeholder 2"/>
          <p:cNvSpPr>
            <a:spLocks noGrp="1"/>
          </p:cNvSpPr>
          <p:nvPr>
            <p:ph idx="1"/>
          </p:nvPr>
        </p:nvSpPr>
        <p:spPr/>
        <p:txBody>
          <a:bodyPr>
            <a:normAutofit/>
          </a:bodyPr>
          <a:lstStyle/>
          <a:p>
            <a:r>
              <a:rPr lang="en-US" sz="2400" dirty="0" smtClean="0"/>
              <a:t>Ability to gather and make sense of information about your business</a:t>
            </a:r>
          </a:p>
          <a:p>
            <a:endParaRPr lang="en-US" sz="2400" dirty="0" smtClean="0"/>
          </a:p>
          <a:p>
            <a:r>
              <a:rPr lang="en-US" sz="2400" dirty="0" smtClean="0"/>
              <a:t>Encompasses the set of techniques, processes, and technologies designed to enable managers to gain superior insight and understanding of their business and thus make better decisions </a:t>
            </a:r>
            <a:endParaRPr lang="en-US" sz="2400" dirty="0"/>
          </a:p>
        </p:txBody>
      </p:sp>
      <p:pic>
        <p:nvPicPr>
          <p:cNvPr id="4" name="Picture 3"/>
          <p:cNvPicPr>
            <a:picLocks noChangeAspect="1"/>
          </p:cNvPicPr>
          <p:nvPr/>
        </p:nvPicPr>
        <p:blipFill>
          <a:blip r:embed="rId2"/>
          <a:stretch>
            <a:fillRect/>
          </a:stretch>
        </p:blipFill>
        <p:spPr>
          <a:xfrm>
            <a:off x="4341362" y="3657600"/>
            <a:ext cx="4802638" cy="3200400"/>
          </a:xfrm>
          <a:prstGeom prst="rect">
            <a:avLst/>
          </a:prstGeom>
        </p:spPr>
      </p:pic>
      <p:sp>
        <p:nvSpPr>
          <p:cNvPr id="5" name="Rectangle 4"/>
          <p:cNvSpPr>
            <a:spLocks noChangeArrowheads="1"/>
          </p:cNvSpPr>
          <p:nvPr/>
        </p:nvSpPr>
        <p:spPr bwMode="auto">
          <a:xfrm>
            <a:off x="4114800" y="-27320"/>
            <a:ext cx="1143000" cy="576000"/>
          </a:xfrm>
          <a:prstGeom prst="rect">
            <a:avLst/>
          </a:prstGeom>
          <a:solidFill>
            <a:schemeClr val="bg2"/>
          </a:solidFill>
          <a:ln w="9525">
            <a:noFill/>
            <a:miter lim="800000"/>
            <a:headEnd/>
            <a:tailEnd/>
          </a:ln>
          <a:effectLst/>
        </p:spPr>
        <p:txBody>
          <a:bodyPr wrap="none" anchor="ctr">
            <a:normAutofit/>
          </a:bodyPr>
          <a:lstStyle/>
          <a:p>
            <a:pPr algn="ctr"/>
            <a:r>
              <a:rPr lang="fr-FR" sz="1000" smtClean="0">
                <a:solidFill>
                  <a:schemeClr val="accent3"/>
                </a:solidFill>
                <a:latin typeface="+mn-lt"/>
              </a:rPr>
              <a:t>KM and BI</a:t>
            </a:r>
            <a:endParaRPr lang="fr-FR" sz="1000" dirty="0">
              <a:solidFill>
                <a:schemeClr val="accent3"/>
              </a:solidFill>
              <a:latin typeface="+mn-l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dirty="0" smtClean="0"/>
              <a:t>The Information Systems Cycle</a:t>
            </a:r>
            <a:endParaRPr lang="en-US" dirty="0"/>
          </a:p>
        </p:txBody>
      </p:sp>
      <p:sp>
        <p:nvSpPr>
          <p:cNvPr id="115715" name="Rectangle 3"/>
          <p:cNvSpPr>
            <a:spLocks noGrp="1" noChangeArrowheads="1"/>
          </p:cNvSpPr>
          <p:nvPr>
            <p:ph sz="half" idx="1"/>
          </p:nvPr>
        </p:nvSpPr>
        <p:spPr/>
        <p:txBody>
          <a:bodyPr/>
          <a:lstStyle/>
          <a:p>
            <a:r>
              <a:rPr lang="en-US" dirty="0"/>
              <a:t>Models the progression of data</a:t>
            </a:r>
          </a:p>
          <a:p>
            <a:r>
              <a:rPr lang="en-US" dirty="0"/>
              <a:t>From its inception in transaction processing systems</a:t>
            </a:r>
          </a:p>
          <a:p>
            <a:r>
              <a:rPr lang="en-US" dirty="0"/>
              <a:t>To its storage in data repositories</a:t>
            </a:r>
          </a:p>
          <a:p>
            <a:r>
              <a:rPr lang="en-US" dirty="0"/>
              <a:t>To its use in analytical tools </a:t>
            </a:r>
          </a:p>
        </p:txBody>
      </p:sp>
      <p:pic>
        <p:nvPicPr>
          <p:cNvPr id="6" name="Content Placeholder 4" descr="ff"/>
          <p:cNvPicPr>
            <a:picLocks noGrp="1"/>
          </p:cNvPicPr>
          <p:nvPr>
            <p:ph sz="half" idx="2"/>
          </p:nvPr>
        </p:nvPicPr>
        <p:blipFill>
          <a:blip r:embed="rId2" cstate="print"/>
          <a:stretch>
            <a:fillRect/>
          </a:stretch>
        </p:blipFill>
        <p:spPr bwMode="auto">
          <a:xfrm>
            <a:off x="4648200" y="2618682"/>
            <a:ext cx="4038600" cy="2488998"/>
          </a:xfrm>
          <a:prstGeom prst="rect">
            <a:avLst/>
          </a:prstGeom>
          <a:noFill/>
          <a:ln w="9525">
            <a:noFill/>
            <a:miter lim="800000"/>
            <a:headEnd/>
            <a:tailEnd/>
          </a:ln>
        </p:spPr>
      </p:pic>
      <p:sp>
        <p:nvSpPr>
          <p:cNvPr id="5" name="Rectangle 4"/>
          <p:cNvSpPr>
            <a:spLocks noChangeArrowheads="1"/>
          </p:cNvSpPr>
          <p:nvPr/>
        </p:nvSpPr>
        <p:spPr bwMode="auto">
          <a:xfrm>
            <a:off x="4114800" y="-27320"/>
            <a:ext cx="1143000" cy="576000"/>
          </a:xfrm>
          <a:prstGeom prst="rect">
            <a:avLst/>
          </a:prstGeom>
          <a:solidFill>
            <a:schemeClr val="bg2"/>
          </a:solidFill>
          <a:ln w="9525">
            <a:noFill/>
            <a:miter lim="800000"/>
            <a:headEnd/>
            <a:tailEnd/>
          </a:ln>
          <a:effectLst/>
        </p:spPr>
        <p:txBody>
          <a:bodyPr wrap="none" anchor="ctr">
            <a:normAutofit/>
          </a:bodyPr>
          <a:lstStyle/>
          <a:p>
            <a:pPr algn="ctr"/>
            <a:r>
              <a:rPr lang="fr-FR" sz="1000" smtClean="0">
                <a:solidFill>
                  <a:schemeClr val="accent3"/>
                </a:solidFill>
                <a:latin typeface="+mn-lt"/>
              </a:rPr>
              <a:t>KM and BI</a:t>
            </a:r>
            <a:endParaRPr lang="fr-FR" sz="1000" dirty="0">
              <a:solidFill>
                <a:schemeClr val="accent3"/>
              </a:solidFill>
              <a:latin typeface="+mn-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Components of BI</a:t>
            </a:r>
            <a:endParaRPr lang="en-US" dirty="0"/>
          </a:p>
        </p:txBody>
      </p:sp>
      <p:sp>
        <p:nvSpPr>
          <p:cNvPr id="3" name="Content Placeholder 2"/>
          <p:cNvSpPr>
            <a:spLocks noGrp="1"/>
          </p:cNvSpPr>
          <p:nvPr>
            <p:ph idx="1"/>
          </p:nvPr>
        </p:nvSpPr>
        <p:spPr/>
        <p:txBody>
          <a:bodyPr>
            <a:normAutofit lnSpcReduction="10000"/>
          </a:bodyPr>
          <a:lstStyle/>
          <a:p>
            <a:r>
              <a:rPr lang="en-US" b="1" dirty="0" smtClean="0"/>
              <a:t>Data Warehouse</a:t>
            </a:r>
            <a:r>
              <a:rPr lang="en-US" dirty="0" smtClean="0"/>
              <a:t>  </a:t>
            </a:r>
          </a:p>
          <a:p>
            <a:pPr lvl="1"/>
            <a:r>
              <a:rPr lang="en-US" dirty="0" smtClean="0"/>
              <a:t> Data repository that collects and consolidates data from multiple source systems with the purpose of enabling analysis</a:t>
            </a:r>
          </a:p>
          <a:p>
            <a:r>
              <a:rPr lang="en-US" b="1" dirty="0" smtClean="0"/>
              <a:t>Data Mart</a:t>
            </a:r>
            <a:r>
              <a:rPr lang="en-US" dirty="0" smtClean="0"/>
              <a:t>  </a:t>
            </a:r>
          </a:p>
          <a:p>
            <a:pPr lvl="1"/>
            <a:r>
              <a:rPr lang="en-US" dirty="0" smtClean="0"/>
              <a:t>Scaled-down version of a data warehouse that focuses on the needs of a specific audience</a:t>
            </a:r>
          </a:p>
          <a:p>
            <a:r>
              <a:rPr lang="en-US" b="1" dirty="0" smtClean="0"/>
              <a:t>Online Analytical Processing</a:t>
            </a:r>
            <a:r>
              <a:rPr lang="en-US" dirty="0" smtClean="0"/>
              <a:t>  (OLAP)</a:t>
            </a:r>
          </a:p>
          <a:p>
            <a:pPr lvl="1"/>
            <a:r>
              <a:rPr lang="en-US" dirty="0" smtClean="0"/>
              <a:t>Class of software programs that enable a knowledge worker to easily and selectively extract and view data from analytical database</a:t>
            </a:r>
          </a:p>
          <a:p>
            <a:r>
              <a:rPr lang="en-US" b="1" dirty="0" smtClean="0"/>
              <a:t>Data Mining</a:t>
            </a:r>
            <a:r>
              <a:rPr lang="en-US" dirty="0" smtClean="0"/>
              <a:t>   </a:t>
            </a:r>
          </a:p>
          <a:p>
            <a:pPr lvl="1"/>
            <a:r>
              <a:rPr lang="en-US" dirty="0" smtClean="0"/>
              <a:t>Process of automatically discovering non-obvious relationships in large databases</a:t>
            </a:r>
            <a:endParaRPr lang="en-US" dirty="0"/>
          </a:p>
        </p:txBody>
      </p:sp>
      <p:sp>
        <p:nvSpPr>
          <p:cNvPr id="4" name="Rectangle 3"/>
          <p:cNvSpPr>
            <a:spLocks noChangeArrowheads="1"/>
          </p:cNvSpPr>
          <p:nvPr/>
        </p:nvSpPr>
        <p:spPr bwMode="auto">
          <a:xfrm>
            <a:off x="4114800" y="-27320"/>
            <a:ext cx="1143000" cy="576000"/>
          </a:xfrm>
          <a:prstGeom prst="rect">
            <a:avLst/>
          </a:prstGeom>
          <a:solidFill>
            <a:schemeClr val="bg2"/>
          </a:solidFill>
          <a:ln w="9525">
            <a:noFill/>
            <a:miter lim="800000"/>
            <a:headEnd/>
            <a:tailEnd/>
          </a:ln>
          <a:effectLst/>
        </p:spPr>
        <p:txBody>
          <a:bodyPr wrap="none" anchor="ctr">
            <a:normAutofit/>
          </a:bodyPr>
          <a:lstStyle/>
          <a:p>
            <a:pPr algn="ctr"/>
            <a:r>
              <a:rPr lang="fr-FR" sz="1000" smtClean="0">
                <a:solidFill>
                  <a:schemeClr val="accent3"/>
                </a:solidFill>
                <a:latin typeface="+mn-lt"/>
              </a:rPr>
              <a:t>KM and BI</a:t>
            </a:r>
            <a:endParaRPr lang="fr-FR" sz="1000" dirty="0">
              <a:solidFill>
                <a:schemeClr val="accent3"/>
              </a:solidFill>
              <a:latin typeface="+mn-l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 Tools</a:t>
            </a:r>
            <a:endParaRPr lang="en-US" dirty="0"/>
          </a:p>
        </p:txBody>
      </p:sp>
      <p:pic>
        <p:nvPicPr>
          <p:cNvPr id="5" name="Content Placeholder 4"/>
          <p:cNvPicPr>
            <a:picLocks noGrp="1"/>
          </p:cNvPicPr>
          <p:nvPr>
            <p:ph idx="1"/>
          </p:nvPr>
        </p:nvPicPr>
        <p:blipFill>
          <a:blip r:embed="rId2" cstate="print"/>
          <a:stretch>
            <a:fillRect/>
          </a:stretch>
        </p:blipFill>
        <p:spPr bwMode="auto">
          <a:xfrm>
            <a:off x="746021" y="1196975"/>
            <a:ext cx="7580521" cy="5472113"/>
          </a:xfrm>
          <a:prstGeom prst="rect">
            <a:avLst/>
          </a:prstGeom>
          <a:noFill/>
          <a:ln w="9525">
            <a:noFill/>
            <a:miter lim="800000"/>
            <a:headEnd/>
            <a:tailEnd/>
          </a:ln>
        </p:spPr>
      </p:pic>
      <p:sp>
        <p:nvSpPr>
          <p:cNvPr id="4" name="Rectangle 3"/>
          <p:cNvSpPr>
            <a:spLocks noChangeArrowheads="1"/>
          </p:cNvSpPr>
          <p:nvPr/>
        </p:nvSpPr>
        <p:spPr bwMode="auto">
          <a:xfrm>
            <a:off x="4114800" y="-27320"/>
            <a:ext cx="1143000" cy="576000"/>
          </a:xfrm>
          <a:prstGeom prst="rect">
            <a:avLst/>
          </a:prstGeom>
          <a:solidFill>
            <a:schemeClr val="bg2"/>
          </a:solidFill>
          <a:ln w="9525">
            <a:noFill/>
            <a:miter lim="800000"/>
            <a:headEnd/>
            <a:tailEnd/>
          </a:ln>
          <a:effectLst/>
        </p:spPr>
        <p:txBody>
          <a:bodyPr wrap="none" anchor="ctr">
            <a:normAutofit/>
          </a:bodyPr>
          <a:lstStyle/>
          <a:p>
            <a:pPr algn="ctr"/>
            <a:r>
              <a:rPr lang="fr-FR" sz="1000" smtClean="0">
                <a:solidFill>
                  <a:schemeClr val="accent3"/>
                </a:solidFill>
                <a:latin typeface="+mn-lt"/>
              </a:rPr>
              <a:t>KM and BI</a:t>
            </a:r>
            <a:endParaRPr lang="fr-FR" sz="1000" dirty="0">
              <a:solidFill>
                <a:schemeClr val="accent3"/>
              </a:solidFill>
              <a:latin typeface="+mn-l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BI to Big Data</a:t>
            </a:r>
            <a:endParaRPr lang="en-US" dirty="0"/>
          </a:p>
        </p:txBody>
      </p:sp>
      <p:sp>
        <p:nvSpPr>
          <p:cNvPr id="5" name="Content Placeholder 4"/>
          <p:cNvSpPr>
            <a:spLocks noGrp="1"/>
          </p:cNvSpPr>
          <p:nvPr>
            <p:ph sz="half" idx="1"/>
          </p:nvPr>
        </p:nvSpPr>
        <p:spPr>
          <a:xfrm>
            <a:off x="26719" y="1381918"/>
            <a:ext cx="4038600" cy="5323682"/>
          </a:xfrm>
        </p:spPr>
        <p:txBody>
          <a:bodyPr>
            <a:normAutofit fontScale="85000" lnSpcReduction="20000"/>
          </a:bodyPr>
          <a:lstStyle/>
          <a:p>
            <a:pPr lvl="0"/>
            <a:r>
              <a:rPr lang="en-US" sz="2400" b="1" dirty="0"/>
              <a:t>Data</a:t>
            </a:r>
            <a:r>
              <a:rPr lang="en-US" sz="2400" dirty="0"/>
              <a:t> is defined as codified raw facts—events, occurrences or descriptions coded as letters and numbers and stored, increasingly, by way of digital </a:t>
            </a:r>
            <a:r>
              <a:rPr lang="en-US" sz="2400" dirty="0" smtClean="0"/>
              <a:t>devices</a:t>
            </a:r>
          </a:p>
          <a:p>
            <a:pPr lvl="0"/>
            <a:endParaRPr lang="en-US" sz="2400" dirty="0"/>
          </a:p>
          <a:p>
            <a:pPr lvl="0"/>
            <a:r>
              <a:rPr lang="en-US" sz="2400" b="1" dirty="0"/>
              <a:t>Information</a:t>
            </a:r>
            <a:r>
              <a:rPr lang="en-US" sz="2400" dirty="0"/>
              <a:t> is defined as data in context. </a:t>
            </a:r>
            <a:endParaRPr lang="en-US" sz="2400" dirty="0" smtClean="0"/>
          </a:p>
          <a:p>
            <a:pPr lvl="1"/>
            <a:r>
              <a:rPr lang="en-US" sz="2000" dirty="0" smtClean="0"/>
              <a:t>data </a:t>
            </a:r>
            <a:r>
              <a:rPr lang="en-US" sz="2000" dirty="0"/>
              <a:t>become information when it has been given meaning and can therefore be interpreted by individual users or </a:t>
            </a:r>
            <a:r>
              <a:rPr lang="en-US" sz="2000" dirty="0" smtClean="0"/>
              <a:t>machines</a:t>
            </a:r>
          </a:p>
          <a:p>
            <a:pPr lvl="1"/>
            <a:r>
              <a:rPr lang="en-US" sz="2000" dirty="0" smtClean="0"/>
              <a:t>information </a:t>
            </a:r>
            <a:r>
              <a:rPr lang="en-US" sz="2000" dirty="0"/>
              <a:t>is audience dependent; one person’s data is another person’s </a:t>
            </a:r>
            <a:r>
              <a:rPr lang="en-US" sz="2000" dirty="0" smtClean="0"/>
              <a:t>information</a:t>
            </a:r>
          </a:p>
          <a:p>
            <a:pPr lvl="0"/>
            <a:endParaRPr lang="en-US" sz="2400" dirty="0"/>
          </a:p>
          <a:p>
            <a:r>
              <a:rPr lang="en-US" sz="2400" b="1" dirty="0"/>
              <a:t>Knowledge</a:t>
            </a:r>
            <a:r>
              <a:rPr lang="en-US" sz="2400" dirty="0"/>
              <a:t> is the capacity to identify required problem-related information and interpret it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2563390"/>
            <a:ext cx="5181600" cy="2211810"/>
          </a:xfrm>
          <a:prstGeom prst="rect">
            <a:avLst/>
          </a:prstGeom>
        </p:spPr>
      </p:pic>
      <p:sp>
        <p:nvSpPr>
          <p:cNvPr id="7" name="Rectangle 6"/>
          <p:cNvSpPr>
            <a:spLocks noChangeArrowheads="1"/>
          </p:cNvSpPr>
          <p:nvPr/>
        </p:nvSpPr>
        <p:spPr bwMode="auto">
          <a:xfrm>
            <a:off x="4114800" y="-27320"/>
            <a:ext cx="1143000" cy="576000"/>
          </a:xfrm>
          <a:prstGeom prst="rect">
            <a:avLst/>
          </a:prstGeom>
          <a:solidFill>
            <a:schemeClr val="bg2"/>
          </a:solidFill>
          <a:ln w="9525">
            <a:noFill/>
            <a:miter lim="800000"/>
            <a:headEnd/>
            <a:tailEnd/>
          </a:ln>
          <a:effectLst/>
        </p:spPr>
        <p:txBody>
          <a:bodyPr wrap="none" anchor="ctr">
            <a:normAutofit/>
          </a:bodyPr>
          <a:lstStyle/>
          <a:p>
            <a:pPr algn="ctr"/>
            <a:r>
              <a:rPr lang="fr-FR" sz="1000" smtClean="0">
                <a:solidFill>
                  <a:schemeClr val="accent3"/>
                </a:solidFill>
                <a:latin typeface="+mn-lt"/>
              </a:rPr>
              <a:t>KM and BI</a:t>
            </a:r>
            <a:endParaRPr lang="fr-FR" sz="1000" dirty="0">
              <a:solidFill>
                <a:schemeClr val="accent3"/>
              </a:solidFill>
              <a:latin typeface="+mn-lt"/>
            </a:endParaRPr>
          </a:p>
        </p:txBody>
      </p:sp>
    </p:spTree>
    <p:extLst>
      <p:ext uri="{BB962C8B-B14F-4D97-AF65-F5344CB8AC3E}">
        <p14:creationId xmlns:p14="http://schemas.microsoft.com/office/powerpoint/2010/main" val="898902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dirty="0"/>
              <a:t>Categorizing Systems</a:t>
            </a:r>
          </a:p>
        </p:txBody>
      </p:sp>
      <p:sp>
        <p:nvSpPr>
          <p:cNvPr id="94211" name="Rectangle 3"/>
          <p:cNvSpPr>
            <a:spLocks noGrp="1" noChangeArrowheads="1"/>
          </p:cNvSpPr>
          <p:nvPr>
            <p:ph idx="1"/>
          </p:nvPr>
        </p:nvSpPr>
        <p:spPr>
          <a:xfrm>
            <a:off x="457200" y="1981200"/>
            <a:ext cx="8229600" cy="2286000"/>
          </a:xfrm>
        </p:spPr>
        <p:txBody>
          <a:bodyPr/>
          <a:lstStyle/>
          <a:p>
            <a:r>
              <a:rPr lang="en-US" dirty="0"/>
              <a:t>The Hierarchical Perspective</a:t>
            </a:r>
          </a:p>
          <a:p>
            <a:r>
              <a:rPr lang="en-US" dirty="0"/>
              <a:t>The Functional Perspective</a:t>
            </a:r>
          </a:p>
          <a:p>
            <a:r>
              <a:rPr lang="en-US" dirty="0"/>
              <a:t>The Process Perspective</a:t>
            </a:r>
          </a:p>
        </p:txBody>
      </p:sp>
      <p:sp>
        <p:nvSpPr>
          <p:cNvPr id="4" name="Rectangle 3"/>
          <p:cNvSpPr>
            <a:spLocks noChangeArrowheads="1"/>
          </p:cNvSpPr>
          <p:nvPr/>
        </p:nvSpPr>
        <p:spPr bwMode="auto">
          <a:xfrm>
            <a:off x="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smtClean="0">
                <a:solidFill>
                  <a:schemeClr val="accent3"/>
                </a:solidFill>
                <a:latin typeface="+mn-lt"/>
              </a:rPr>
              <a:t>Categorizing</a:t>
            </a:r>
            <a:endParaRPr lang="fr-FR" sz="1000" dirty="0">
              <a:solidFill>
                <a:schemeClr val="accent3"/>
              </a:solidFill>
              <a:latin typeface="+mn-lt"/>
            </a:endParaRPr>
          </a:p>
          <a:p>
            <a:pPr algn="ctr"/>
            <a:r>
              <a:rPr lang="fr-FR" sz="1000" dirty="0" err="1" smtClean="0">
                <a:solidFill>
                  <a:schemeClr val="accent3"/>
                </a:solidFill>
                <a:latin typeface="+mn-lt"/>
              </a:rPr>
              <a:t>Systems</a:t>
            </a:r>
            <a:endParaRPr lang="fr-FR" sz="1000" dirty="0">
              <a:solidFill>
                <a:schemeClr val="accent3"/>
              </a:solidFill>
              <a:latin typeface="+mn-l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Data</a:t>
            </a:r>
            <a:endParaRPr lang="en-US" dirty="0"/>
          </a:p>
        </p:txBody>
      </p:sp>
      <p:sp>
        <p:nvSpPr>
          <p:cNvPr id="3" name="Content Placeholder 2"/>
          <p:cNvSpPr>
            <a:spLocks noGrp="1"/>
          </p:cNvSpPr>
          <p:nvPr>
            <p:ph sz="half" idx="1"/>
          </p:nvPr>
        </p:nvSpPr>
        <p:spPr>
          <a:xfrm>
            <a:off x="228600" y="1828800"/>
            <a:ext cx="4038600" cy="4525963"/>
          </a:xfrm>
        </p:spPr>
        <p:txBody>
          <a:bodyPr>
            <a:normAutofit fontScale="70000" lnSpcReduction="20000"/>
          </a:bodyPr>
          <a:lstStyle/>
          <a:p>
            <a:pPr lvl="0"/>
            <a:r>
              <a:rPr lang="en-US" b="1" dirty="0"/>
              <a:t>Volume</a:t>
            </a:r>
            <a:r>
              <a:rPr lang="en-US" dirty="0"/>
              <a:t> is the amount of digital data that organizations have to store and </a:t>
            </a:r>
            <a:r>
              <a:rPr lang="en-US" dirty="0" smtClean="0"/>
              <a:t>manage</a:t>
            </a:r>
          </a:p>
          <a:p>
            <a:pPr lvl="0"/>
            <a:endParaRPr lang="en-US" dirty="0" smtClean="0"/>
          </a:p>
          <a:p>
            <a:pPr lvl="0"/>
            <a:r>
              <a:rPr lang="en-US" b="1" dirty="0" smtClean="0"/>
              <a:t>Velocity</a:t>
            </a:r>
            <a:r>
              <a:rPr lang="en-US" dirty="0"/>
              <a:t> is the speed of creation and use of new digital data. This dimension relates to the need to gather, process and communicate information in </a:t>
            </a:r>
            <a:r>
              <a:rPr lang="en-US" dirty="0" smtClean="0"/>
              <a:t>real-time</a:t>
            </a:r>
          </a:p>
          <a:p>
            <a:pPr lvl="0"/>
            <a:endParaRPr lang="en-US" dirty="0" smtClean="0"/>
          </a:p>
          <a:p>
            <a:pPr lvl="0"/>
            <a:r>
              <a:rPr lang="en-US" b="1" dirty="0" smtClean="0"/>
              <a:t>Variety</a:t>
            </a:r>
            <a:r>
              <a:rPr lang="en-US" dirty="0"/>
              <a:t> is the kind of digital data that organizations have to store and </a:t>
            </a:r>
            <a:r>
              <a:rPr lang="en-US" dirty="0" smtClean="0"/>
              <a:t>manage </a:t>
            </a:r>
            <a:endParaRPr lang="en-US" dirty="0"/>
          </a:p>
        </p:txBody>
      </p:sp>
      <p:pic>
        <p:nvPicPr>
          <p:cNvPr id="5" name="Content Placeholder 4"/>
          <p:cNvPicPr>
            <a:picLocks noGrp="1" noChangeAspect="1"/>
          </p:cNvPicPr>
          <p:nvPr>
            <p:ph sz="half" idx="2"/>
          </p:nvPr>
        </p:nvPicPr>
        <p:blipFill>
          <a:blip r:embed="rId2"/>
          <a:stretch>
            <a:fillRect/>
          </a:stretch>
        </p:blipFill>
        <p:spPr>
          <a:xfrm>
            <a:off x="4648200" y="2778455"/>
            <a:ext cx="4038600" cy="2169453"/>
          </a:xfrm>
          <a:prstGeom prst="rect">
            <a:avLst/>
          </a:prstGeom>
        </p:spPr>
      </p:pic>
      <p:sp>
        <p:nvSpPr>
          <p:cNvPr id="8" name="Rectangle 7"/>
          <p:cNvSpPr>
            <a:spLocks noChangeArrowheads="1"/>
          </p:cNvSpPr>
          <p:nvPr/>
        </p:nvSpPr>
        <p:spPr bwMode="auto">
          <a:xfrm>
            <a:off x="5181600" y="-45452"/>
            <a:ext cx="1143000"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smtClean="0">
                <a:solidFill>
                  <a:schemeClr val="accent3"/>
                </a:solidFill>
                <a:latin typeface="+mn-lt"/>
              </a:rPr>
              <a:t>Big</a:t>
            </a:r>
            <a:r>
              <a:rPr lang="fr-FR" sz="1000" dirty="0" smtClean="0">
                <a:solidFill>
                  <a:schemeClr val="accent3"/>
                </a:solidFill>
                <a:latin typeface="+mn-lt"/>
              </a:rPr>
              <a:t> Data</a:t>
            </a:r>
            <a:endParaRPr lang="fr-FR" sz="1000" dirty="0">
              <a:solidFill>
                <a:schemeClr val="accent3"/>
              </a:solidFill>
              <a:latin typeface="+mn-lt"/>
            </a:endParaRPr>
          </a:p>
        </p:txBody>
      </p:sp>
    </p:spTree>
    <p:extLst>
      <p:ext uri="{BB962C8B-B14F-4D97-AF65-F5344CB8AC3E}">
        <p14:creationId xmlns:p14="http://schemas.microsoft.com/office/powerpoint/2010/main" val="11609587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changing world</a:t>
            </a:r>
            <a:endParaRPr lang="en-US" dirty="0"/>
          </a:p>
        </p:txBody>
      </p:sp>
      <p:grpSp>
        <p:nvGrpSpPr>
          <p:cNvPr id="5" name="Groupe 3"/>
          <p:cNvGrpSpPr/>
          <p:nvPr/>
        </p:nvGrpSpPr>
        <p:grpSpPr>
          <a:xfrm>
            <a:off x="2843808" y="1657213"/>
            <a:ext cx="5524113" cy="2842616"/>
            <a:chOff x="3347864" y="1657213"/>
            <a:chExt cx="5524113" cy="2842616"/>
          </a:xfrm>
        </p:grpSpPr>
        <p:sp>
          <p:nvSpPr>
            <p:cNvPr id="6" name="Rectangle 5"/>
            <p:cNvSpPr/>
            <p:nvPr/>
          </p:nvSpPr>
          <p:spPr>
            <a:xfrm>
              <a:off x="3923928" y="2314615"/>
              <a:ext cx="4670269" cy="2185214"/>
            </a:xfrm>
            <a:prstGeom prst="rect">
              <a:avLst/>
            </a:prstGeom>
          </p:spPr>
          <p:txBody>
            <a:bodyPr wrap="square">
              <a:spAutoFit/>
            </a:bodyPr>
            <a:lstStyle/>
            <a:p>
              <a:pPr>
                <a:tabLst>
                  <a:tab pos="531813" algn="l"/>
                </a:tabLst>
              </a:pPr>
              <a:r>
                <a:rPr lang="en-US" sz="2400" dirty="0">
                  <a:latin typeface="Bookman Old Style" pitchFamily="18" charset="0"/>
                </a:rPr>
                <a:t>	Today, in a single day,</a:t>
              </a:r>
              <a:br>
                <a:rPr lang="en-US" sz="2400" dirty="0">
                  <a:latin typeface="Bookman Old Style" pitchFamily="18" charset="0"/>
                </a:rPr>
              </a:br>
              <a:r>
                <a:rPr lang="en-US" sz="2400" dirty="0">
                  <a:latin typeface="Bookman Old Style" pitchFamily="18" charset="0"/>
                </a:rPr>
                <a:t>we are creating more data </a:t>
              </a:r>
              <a:br>
                <a:rPr lang="en-US" sz="2400" dirty="0">
                  <a:latin typeface="Bookman Old Style" pitchFamily="18" charset="0"/>
                </a:rPr>
              </a:br>
              <a:r>
                <a:rPr lang="en-US" sz="2400" dirty="0">
                  <a:latin typeface="Bookman Old Style" pitchFamily="18" charset="0"/>
                </a:rPr>
                <a:t>than mankind did </a:t>
              </a:r>
              <a:r>
                <a:rPr lang="en-US" sz="2400" dirty="0" smtClean="0">
                  <a:latin typeface="Bookman Old Style" pitchFamily="18" charset="0"/>
                </a:rPr>
                <a:t>from </a:t>
              </a:r>
              <a:r>
                <a:rPr lang="en-US" sz="2400" dirty="0">
                  <a:latin typeface="Bookman Old Style" pitchFamily="18" charset="0"/>
                </a:rPr>
                <a:t>its beginning </a:t>
              </a:r>
              <a:r>
                <a:rPr lang="en-US" sz="2400" dirty="0" smtClean="0">
                  <a:latin typeface="Bookman Old Style" pitchFamily="18" charset="0"/>
                </a:rPr>
                <a:t> through </a:t>
              </a:r>
              <a:r>
                <a:rPr lang="en-US" sz="2400" dirty="0">
                  <a:latin typeface="Bookman Old Style" pitchFamily="18" charset="0"/>
                </a:rPr>
                <a:t>2000</a:t>
              </a:r>
            </a:p>
            <a:p>
              <a:r>
                <a:rPr lang="en-US" sz="2400" dirty="0" smtClean="0">
                  <a:latin typeface="Bookman Old Style" pitchFamily="18" charset="0"/>
                </a:rPr>
                <a:t> </a:t>
              </a:r>
            </a:p>
            <a:p>
              <a:pPr algn="ctr"/>
              <a:endParaRPr lang="it-IT" sz="1600" dirty="0">
                <a:latin typeface="Bookman Old Style" pitchFamily="18" charset="0"/>
              </a:endParaRPr>
            </a:p>
          </p:txBody>
        </p:sp>
        <p:pic>
          <p:nvPicPr>
            <p:cNvPr id="7" name="Picture 2"/>
            <p:cNvPicPr>
              <a:picLocks noChangeAspect="1" noChangeArrowheads="1"/>
            </p:cNvPicPr>
            <p:nvPr/>
          </p:nvPicPr>
          <p:blipFill>
            <a:blip r:embed="rId2">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3">
                      <a14:imgEffect>
                        <a14:backgroundRemoval t="0" b="100000" l="1667" r="100000"/>
                      </a14:imgEffect>
                      <a14:imgEffect>
                        <a14:sharpenSoften amount="44000"/>
                      </a14:imgEffect>
                      <a14:imgEffect>
                        <a14:brightnessContrast bright="25000" contrast="18000"/>
                      </a14:imgEffect>
                    </a14:imgLayer>
                  </a14:imgProps>
                </a:ext>
                <a:ext uri="{28A0092B-C50C-407E-A947-70E740481C1C}">
                  <a14:useLocalDpi xmlns:a14="http://schemas.microsoft.com/office/drawing/2010/main" val="0"/>
                </a:ext>
              </a:extLst>
            </a:blip>
            <a:srcRect/>
            <a:stretch>
              <a:fillRect/>
            </a:stretch>
          </p:blipFill>
          <p:spPr bwMode="auto">
            <a:xfrm>
              <a:off x="3347864" y="1657213"/>
              <a:ext cx="843593" cy="920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2">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3">
                      <a14:imgEffect>
                        <a14:backgroundRemoval t="0" b="100000" l="1667" r="100000"/>
                      </a14:imgEffect>
                      <a14:imgEffect>
                        <a14:sharpenSoften amount="44000"/>
                      </a14:imgEffect>
                      <a14:imgEffect>
                        <a14:brightnessContrast bright="25000" contrast="18000"/>
                      </a14:imgEffect>
                    </a14:imgLayer>
                  </a14:imgProps>
                </a:ext>
                <a:ext uri="{28A0092B-C50C-407E-A947-70E740481C1C}">
                  <a14:useLocalDpi xmlns:a14="http://schemas.microsoft.com/office/drawing/2010/main" val="0"/>
                </a:ext>
              </a:extLst>
            </a:blip>
            <a:srcRect/>
            <a:stretch>
              <a:fillRect/>
            </a:stretch>
          </p:blipFill>
          <p:spPr bwMode="auto">
            <a:xfrm flipH="1" flipV="1">
              <a:off x="8244408" y="3608000"/>
              <a:ext cx="627569" cy="685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500" y="1683060"/>
            <a:ext cx="2096252" cy="2898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179512" y="4526868"/>
            <a:ext cx="299312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latin typeface="Adobe Gothic Std B" pitchFamily="34" charset="-128"/>
                <a:ea typeface="Adobe Gothic Std B" pitchFamily="34" charset="-128"/>
              </a:rPr>
              <a:t>Andreas </a:t>
            </a:r>
            <a:r>
              <a:rPr lang="en-US" dirty="0" err="1" smtClean="0">
                <a:latin typeface="Adobe Gothic Std B" pitchFamily="34" charset="-128"/>
                <a:ea typeface="Adobe Gothic Std B" pitchFamily="34" charset="-128"/>
              </a:rPr>
              <a:t>Weigend</a:t>
            </a:r>
            <a:endParaRPr lang="en-US" dirty="0" smtClean="0">
              <a:latin typeface="Adobe Gothic Std B" pitchFamily="34" charset="-128"/>
              <a:ea typeface="Adobe Gothic Std B" pitchFamily="34" charset="-128"/>
            </a:endParaRPr>
          </a:p>
          <a:p>
            <a:r>
              <a:rPr lang="fr-FR" sz="1200" i="1" dirty="0" smtClean="0"/>
              <a:t>Ex </a:t>
            </a:r>
            <a:r>
              <a:rPr lang="en-US" sz="1200" dirty="0" smtClean="0"/>
              <a:t>Chief </a:t>
            </a:r>
            <a:r>
              <a:rPr lang="en-US" sz="1200" dirty="0"/>
              <a:t>Scientist at </a:t>
            </a:r>
            <a:r>
              <a:rPr lang="en-US" sz="1200" dirty="0" smtClean="0"/>
              <a:t>Amazon.com</a:t>
            </a:r>
          </a:p>
          <a:p>
            <a:r>
              <a:rPr lang="fr-FR" sz="1200" i="1" dirty="0" err="1" smtClean="0"/>
              <a:t>Director</a:t>
            </a:r>
            <a:r>
              <a:rPr lang="fr-FR" sz="1200" i="1" dirty="0" smtClean="0"/>
              <a:t> of the Social Data </a:t>
            </a:r>
            <a:r>
              <a:rPr lang="fr-FR" sz="1200" i="1" dirty="0" err="1" smtClean="0"/>
              <a:t>Lab</a:t>
            </a:r>
            <a:r>
              <a:rPr lang="fr-FR" sz="1200" i="1" dirty="0" smtClean="0"/>
              <a:t> - Stanford</a:t>
            </a:r>
            <a:endParaRPr lang="fr-FR" sz="1200" i="1" dirty="0"/>
          </a:p>
        </p:txBody>
      </p:sp>
      <p:sp>
        <p:nvSpPr>
          <p:cNvPr id="11" name="Rectangle 10"/>
          <p:cNvSpPr>
            <a:spLocks noChangeArrowheads="1"/>
          </p:cNvSpPr>
          <p:nvPr/>
        </p:nvSpPr>
        <p:spPr bwMode="auto">
          <a:xfrm>
            <a:off x="5181600" y="-45452"/>
            <a:ext cx="1143000"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smtClean="0">
                <a:solidFill>
                  <a:schemeClr val="accent3"/>
                </a:solidFill>
                <a:latin typeface="+mn-lt"/>
              </a:rPr>
              <a:t>Big</a:t>
            </a:r>
            <a:r>
              <a:rPr lang="fr-FR" sz="1000" dirty="0" smtClean="0">
                <a:solidFill>
                  <a:schemeClr val="accent3"/>
                </a:solidFill>
                <a:latin typeface="+mn-lt"/>
              </a:rPr>
              <a:t> Data</a:t>
            </a:r>
            <a:endParaRPr lang="fr-FR" sz="1000" dirty="0">
              <a:solidFill>
                <a:schemeClr val="accent3"/>
              </a:solidFill>
              <a:latin typeface="+mn-lt"/>
            </a:endParaRPr>
          </a:p>
        </p:txBody>
      </p:sp>
    </p:spTree>
    <p:extLst>
      <p:ext uri="{BB962C8B-B14F-4D97-AF65-F5344CB8AC3E}">
        <p14:creationId xmlns:p14="http://schemas.microsoft.com/office/powerpoint/2010/main" val="172121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data explosion</a:t>
            </a:r>
            <a:endParaRPr lang="en-US" dirty="0"/>
          </a:p>
        </p:txBody>
      </p:sp>
      <p:pic>
        <p:nvPicPr>
          <p:cNvPr id="5" name="Picture 2" descr="http://image.slidesharecdn.com/applicationconsolidationandretirement-150204110035-conversion-gate02/95/application-consolidation-and-retirement-3-638.jpg?cb=14232344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806" y="1137027"/>
            <a:ext cx="7620000" cy="572097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5181600" y="-45452"/>
            <a:ext cx="1143000"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smtClean="0">
                <a:solidFill>
                  <a:schemeClr val="accent3"/>
                </a:solidFill>
                <a:latin typeface="+mn-lt"/>
              </a:rPr>
              <a:t>Big</a:t>
            </a:r>
            <a:r>
              <a:rPr lang="fr-FR" sz="1000" dirty="0" smtClean="0">
                <a:solidFill>
                  <a:schemeClr val="accent3"/>
                </a:solidFill>
                <a:latin typeface="+mn-lt"/>
              </a:rPr>
              <a:t> Data</a:t>
            </a:r>
            <a:endParaRPr lang="fr-FR" sz="1000" dirty="0">
              <a:solidFill>
                <a:schemeClr val="accent3"/>
              </a:solidFill>
              <a:latin typeface="+mn-lt"/>
            </a:endParaRPr>
          </a:p>
        </p:txBody>
      </p:sp>
    </p:spTree>
    <p:extLst>
      <p:ext uri="{BB962C8B-B14F-4D97-AF65-F5344CB8AC3E}">
        <p14:creationId xmlns:p14="http://schemas.microsoft.com/office/powerpoint/2010/main" val="1858519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data</a:t>
            </a:r>
            <a:endParaRPr lang="en-US" dirty="0"/>
          </a:p>
        </p:txBody>
      </p:sp>
      <p:pic>
        <p:nvPicPr>
          <p:cNvPr id="5" name="Picture 2" descr="https://practicalanalytics.files.wordpress.com/2012/10/newstyleof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330" y="1600200"/>
            <a:ext cx="8568952" cy="432054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5181600" y="-45452"/>
            <a:ext cx="1143000"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smtClean="0">
                <a:solidFill>
                  <a:schemeClr val="accent3"/>
                </a:solidFill>
                <a:latin typeface="+mn-lt"/>
              </a:rPr>
              <a:t>Big</a:t>
            </a:r>
            <a:r>
              <a:rPr lang="fr-FR" sz="1000" dirty="0" smtClean="0">
                <a:solidFill>
                  <a:schemeClr val="accent3"/>
                </a:solidFill>
                <a:latin typeface="+mn-lt"/>
              </a:rPr>
              <a:t> Data</a:t>
            </a:r>
            <a:endParaRPr lang="fr-FR" sz="1000" dirty="0">
              <a:solidFill>
                <a:schemeClr val="accent3"/>
              </a:solidFill>
              <a:latin typeface="+mn-lt"/>
            </a:endParaRPr>
          </a:p>
        </p:txBody>
      </p:sp>
    </p:spTree>
    <p:extLst>
      <p:ext uri="{BB962C8B-B14F-4D97-AF65-F5344CB8AC3E}">
        <p14:creationId xmlns:p14="http://schemas.microsoft.com/office/powerpoint/2010/main" val="848858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Data is..</a:t>
            </a:r>
            <a:endParaRPr lang="en-US" dirty="0"/>
          </a:p>
        </p:txBody>
      </p:sp>
      <p:pic>
        <p:nvPicPr>
          <p:cNvPr id="5" name="Picture 2" descr="little data vs big d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447658"/>
            <a:ext cx="5256584" cy="48769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5181600" y="-45452"/>
            <a:ext cx="1143000"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smtClean="0">
                <a:solidFill>
                  <a:schemeClr val="accent3"/>
                </a:solidFill>
                <a:latin typeface="+mn-lt"/>
              </a:rPr>
              <a:t>Big</a:t>
            </a:r>
            <a:r>
              <a:rPr lang="fr-FR" sz="1000" dirty="0" smtClean="0">
                <a:solidFill>
                  <a:schemeClr val="accent3"/>
                </a:solidFill>
                <a:latin typeface="+mn-lt"/>
              </a:rPr>
              <a:t> Data</a:t>
            </a:r>
            <a:endParaRPr lang="fr-FR" sz="1000" dirty="0">
              <a:solidFill>
                <a:schemeClr val="accent3"/>
              </a:solidFill>
              <a:latin typeface="+mn-lt"/>
            </a:endParaRPr>
          </a:p>
        </p:txBody>
      </p:sp>
    </p:spTree>
    <p:extLst>
      <p:ext uri="{BB962C8B-B14F-4D97-AF65-F5344CB8AC3E}">
        <p14:creationId xmlns:p14="http://schemas.microsoft.com/office/powerpoint/2010/main" val="12557594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Data tools</a:t>
            </a:r>
            <a:endParaRPr lang="en-US" dirty="0"/>
          </a:p>
        </p:txBody>
      </p:sp>
      <p:pic>
        <p:nvPicPr>
          <p:cNvPr id="5" name="Picture 4"/>
          <p:cNvPicPr>
            <a:picLocks noChangeAspect="1"/>
          </p:cNvPicPr>
          <p:nvPr/>
        </p:nvPicPr>
        <p:blipFill>
          <a:blip r:embed="rId2"/>
          <a:stretch>
            <a:fillRect/>
          </a:stretch>
        </p:blipFill>
        <p:spPr>
          <a:xfrm>
            <a:off x="685800" y="1295400"/>
            <a:ext cx="7848600" cy="4404604"/>
          </a:xfrm>
          <a:prstGeom prst="rect">
            <a:avLst/>
          </a:prstGeom>
        </p:spPr>
      </p:pic>
      <p:sp>
        <p:nvSpPr>
          <p:cNvPr id="6" name="Rectangle 5"/>
          <p:cNvSpPr/>
          <p:nvPr/>
        </p:nvSpPr>
        <p:spPr>
          <a:xfrm>
            <a:off x="4038600" y="6564722"/>
            <a:ext cx="5105400" cy="261610"/>
          </a:xfrm>
          <a:prstGeom prst="rect">
            <a:avLst/>
          </a:prstGeom>
        </p:spPr>
        <p:txBody>
          <a:bodyPr wrap="square">
            <a:spAutoFit/>
          </a:bodyPr>
          <a:lstStyle/>
          <a:p>
            <a:r>
              <a:rPr lang="en-US" sz="1100" dirty="0" smtClean="0"/>
              <a:t>(Source: http</a:t>
            </a:r>
            <a:r>
              <a:rPr lang="en-US" sz="1100" dirty="0"/>
              <a:t>://</a:t>
            </a:r>
            <a:r>
              <a:rPr lang="en-US" sz="1100" dirty="0" err="1" smtClean="0"/>
              <a:t>www.glennklockwood.com</a:t>
            </a:r>
            <a:r>
              <a:rPr lang="en-US" sz="1100" dirty="0" smtClean="0"/>
              <a:t>/data-intensive/</a:t>
            </a:r>
            <a:r>
              <a:rPr lang="en-US" sz="1100" dirty="0" err="1" smtClean="0"/>
              <a:t>hadoop</a:t>
            </a:r>
            <a:r>
              <a:rPr lang="en-US" sz="1100" dirty="0" smtClean="0"/>
              <a:t>/</a:t>
            </a:r>
            <a:r>
              <a:rPr lang="en-US" sz="1100" dirty="0" err="1" smtClean="0"/>
              <a:t>overview.html</a:t>
            </a:r>
            <a:r>
              <a:rPr lang="en-US" sz="1100" dirty="0" smtClean="0"/>
              <a:t>)</a:t>
            </a:r>
            <a:endParaRPr lang="en-US" sz="1100" dirty="0"/>
          </a:p>
        </p:txBody>
      </p:sp>
      <p:sp>
        <p:nvSpPr>
          <p:cNvPr id="7" name="Rectangle 6"/>
          <p:cNvSpPr>
            <a:spLocks noChangeArrowheads="1"/>
          </p:cNvSpPr>
          <p:nvPr/>
        </p:nvSpPr>
        <p:spPr bwMode="auto">
          <a:xfrm>
            <a:off x="5181600" y="-45452"/>
            <a:ext cx="1143000"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smtClean="0">
                <a:solidFill>
                  <a:schemeClr val="accent3"/>
                </a:solidFill>
                <a:latin typeface="+mn-lt"/>
              </a:rPr>
              <a:t>Big</a:t>
            </a:r>
            <a:r>
              <a:rPr lang="fr-FR" sz="1000" dirty="0" smtClean="0">
                <a:solidFill>
                  <a:schemeClr val="accent3"/>
                </a:solidFill>
                <a:latin typeface="+mn-lt"/>
              </a:rPr>
              <a:t> Data</a:t>
            </a:r>
            <a:endParaRPr lang="fr-FR" sz="1000" dirty="0">
              <a:solidFill>
                <a:schemeClr val="accent3"/>
              </a:solidFill>
              <a:latin typeface="+mn-lt"/>
            </a:endParaRPr>
          </a:p>
        </p:txBody>
      </p:sp>
    </p:spTree>
    <p:extLst>
      <p:ext uri="{BB962C8B-B14F-4D97-AF65-F5344CB8AC3E}">
        <p14:creationId xmlns:p14="http://schemas.microsoft.com/office/powerpoint/2010/main" val="9769708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Customer Relationship Management (CRM)</a:t>
            </a:r>
            <a:endParaRPr lang="en-US" dirty="0"/>
          </a:p>
        </p:txBody>
      </p:sp>
      <p:sp>
        <p:nvSpPr>
          <p:cNvPr id="3" name="Content Placeholder 2"/>
          <p:cNvSpPr>
            <a:spLocks noGrp="1"/>
          </p:cNvSpPr>
          <p:nvPr>
            <p:ph idx="1"/>
          </p:nvPr>
        </p:nvSpPr>
        <p:spPr/>
        <p:txBody>
          <a:bodyPr>
            <a:normAutofit lnSpcReduction="10000"/>
          </a:bodyPr>
          <a:lstStyle/>
          <a:p>
            <a:r>
              <a:rPr lang="en-US" dirty="0" smtClean="0"/>
              <a:t>CRM is a strategic initiative, not a technology. Information technology is an essential enabler of all but the smallest CRM initiatives</a:t>
            </a:r>
          </a:p>
          <a:p>
            <a:endParaRPr lang="en-US" dirty="0" smtClean="0"/>
          </a:p>
          <a:p>
            <a:r>
              <a:rPr lang="en-US" dirty="0" smtClean="0"/>
              <a:t>CRM relies on customer personal and transactional data, and is designed to help the firm learn about them</a:t>
            </a:r>
          </a:p>
          <a:p>
            <a:endParaRPr lang="en-US" dirty="0" smtClean="0"/>
          </a:p>
          <a:p>
            <a:r>
              <a:rPr lang="en-US" dirty="0" smtClean="0"/>
              <a:t>The ultimate objective of a CRM initiative is to help the firm use customer data to make inferences about customer behaviors, needs, and value to the firm so as to increase its profitability</a:t>
            </a:r>
          </a:p>
          <a:p>
            <a:endParaRPr lang="en-US" dirty="0"/>
          </a:p>
        </p:txBody>
      </p:sp>
      <p:sp>
        <p:nvSpPr>
          <p:cNvPr id="4" name="Rectangle 3"/>
          <p:cNvSpPr>
            <a:spLocks noChangeArrowheads="1"/>
          </p:cNvSpPr>
          <p:nvPr/>
        </p:nvSpPr>
        <p:spPr bwMode="auto">
          <a:xfrm>
            <a:off x="6248400" y="-27320"/>
            <a:ext cx="1143000" cy="576000"/>
          </a:xfrm>
          <a:prstGeom prst="rect">
            <a:avLst/>
          </a:prstGeom>
          <a:solidFill>
            <a:schemeClr val="bg2"/>
          </a:solidFill>
          <a:ln w="9525">
            <a:noFill/>
            <a:miter lim="800000"/>
            <a:headEnd/>
            <a:tailEnd/>
          </a:ln>
          <a:effectLst/>
        </p:spPr>
        <p:txBody>
          <a:bodyPr wrap="none" anchor="ctr">
            <a:normAutofit/>
          </a:bodyPr>
          <a:lstStyle/>
          <a:p>
            <a:pPr algn="ctr"/>
            <a:r>
              <a:rPr lang="fr-FR" sz="1000" dirty="0" smtClean="0">
                <a:solidFill>
                  <a:schemeClr val="accent3"/>
                </a:solidFill>
                <a:latin typeface="+mn-lt"/>
              </a:rPr>
              <a:t>CRM</a:t>
            </a:r>
            <a:endParaRPr lang="fr-FR" sz="1000" dirty="0">
              <a:solidFill>
                <a:schemeClr val="accent3"/>
              </a:solidFill>
              <a:latin typeface="+mn-l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CRM Infrastructure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065276"/>
            <a:ext cx="7467600" cy="5792724"/>
          </a:xfrm>
        </p:spPr>
      </p:pic>
      <p:sp>
        <p:nvSpPr>
          <p:cNvPr id="6" name="Rectangle 5"/>
          <p:cNvSpPr>
            <a:spLocks noChangeArrowheads="1"/>
          </p:cNvSpPr>
          <p:nvPr/>
        </p:nvSpPr>
        <p:spPr bwMode="auto">
          <a:xfrm>
            <a:off x="6248400" y="-27320"/>
            <a:ext cx="1143000" cy="576000"/>
          </a:xfrm>
          <a:prstGeom prst="rect">
            <a:avLst/>
          </a:prstGeom>
          <a:solidFill>
            <a:schemeClr val="bg2"/>
          </a:solidFill>
          <a:ln w="9525">
            <a:noFill/>
            <a:miter lim="800000"/>
            <a:headEnd/>
            <a:tailEnd/>
          </a:ln>
          <a:effectLst/>
        </p:spPr>
        <p:txBody>
          <a:bodyPr wrap="none" anchor="ctr">
            <a:normAutofit/>
          </a:bodyPr>
          <a:lstStyle/>
          <a:p>
            <a:pPr algn="ctr"/>
            <a:r>
              <a:rPr lang="fr-FR" sz="1000" dirty="0" smtClean="0">
                <a:solidFill>
                  <a:schemeClr val="accent3"/>
                </a:solidFill>
                <a:latin typeface="+mn-lt"/>
              </a:rPr>
              <a:t>CRM</a:t>
            </a:r>
            <a:endParaRPr lang="fr-FR" sz="1000" dirty="0">
              <a:solidFill>
                <a:schemeClr val="accent3"/>
              </a:solidFill>
              <a:latin typeface="+mn-l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 of CRM</a:t>
            </a:r>
            <a:endParaRPr lang="en-US" dirty="0"/>
          </a:p>
        </p:txBody>
      </p:sp>
      <p:sp>
        <p:nvSpPr>
          <p:cNvPr id="3" name="Content Placeholder 2"/>
          <p:cNvSpPr>
            <a:spLocks noGrp="1"/>
          </p:cNvSpPr>
          <p:nvPr>
            <p:ph idx="1"/>
          </p:nvPr>
        </p:nvSpPr>
        <p:spPr/>
        <p:txBody>
          <a:bodyPr/>
          <a:lstStyle/>
          <a:p>
            <a:r>
              <a:rPr lang="en-US" b="1" dirty="0" smtClean="0"/>
              <a:t>CRM Is Firm Centric</a:t>
            </a:r>
            <a:r>
              <a:rPr lang="en-US" dirty="0" smtClean="0"/>
              <a:t>  </a:t>
            </a:r>
          </a:p>
          <a:p>
            <a:pPr lvl="1"/>
            <a:r>
              <a:rPr lang="en-US" dirty="0" smtClean="0"/>
              <a:t> a firm’s CRM strategy only relies on transactional and behavioral customer data pertaining to the interactions of the customer with the firm</a:t>
            </a:r>
          </a:p>
          <a:p>
            <a:pPr lvl="1"/>
            <a:endParaRPr lang="en-US" dirty="0" smtClean="0"/>
          </a:p>
          <a:p>
            <a:r>
              <a:rPr lang="en-US" b="1" dirty="0" smtClean="0"/>
              <a:t>CRM Has Limited Predictive Ability</a:t>
            </a:r>
            <a:r>
              <a:rPr lang="en-US" dirty="0" smtClean="0"/>
              <a:t> </a:t>
            </a:r>
          </a:p>
          <a:p>
            <a:pPr lvl="1"/>
            <a:r>
              <a:rPr lang="en-US" dirty="0" smtClean="0"/>
              <a:t> Some events are unforeseeable and only the customer knows about their occurrence or future plans about them</a:t>
            </a:r>
          </a:p>
          <a:p>
            <a:endParaRPr lang="en-US" dirty="0"/>
          </a:p>
        </p:txBody>
      </p:sp>
      <p:sp>
        <p:nvSpPr>
          <p:cNvPr id="4" name="Rectangle 3"/>
          <p:cNvSpPr>
            <a:spLocks noChangeArrowheads="1"/>
          </p:cNvSpPr>
          <p:nvPr/>
        </p:nvSpPr>
        <p:spPr bwMode="auto">
          <a:xfrm>
            <a:off x="6248400" y="-27320"/>
            <a:ext cx="1143000" cy="576000"/>
          </a:xfrm>
          <a:prstGeom prst="rect">
            <a:avLst/>
          </a:prstGeom>
          <a:solidFill>
            <a:schemeClr val="bg2"/>
          </a:solidFill>
          <a:ln w="9525">
            <a:noFill/>
            <a:miter lim="800000"/>
            <a:headEnd/>
            <a:tailEnd/>
          </a:ln>
          <a:effectLst/>
        </p:spPr>
        <p:txBody>
          <a:bodyPr wrap="none" anchor="ctr">
            <a:normAutofit/>
          </a:bodyPr>
          <a:lstStyle/>
          <a:p>
            <a:pPr algn="ctr"/>
            <a:r>
              <a:rPr lang="fr-FR" sz="1000" dirty="0" smtClean="0">
                <a:solidFill>
                  <a:schemeClr val="accent3"/>
                </a:solidFill>
                <a:latin typeface="+mn-lt"/>
              </a:rPr>
              <a:t>CRM</a:t>
            </a:r>
            <a:endParaRPr lang="fr-FR" sz="1000" dirty="0">
              <a:solidFill>
                <a:schemeClr val="accent3"/>
              </a:solidFill>
              <a:latin typeface="+mn-l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Enterprise Application Integration (EAI)</a:t>
            </a:r>
            <a:endParaRPr lang="en-US" dirty="0"/>
          </a:p>
        </p:txBody>
      </p:sp>
      <p:pic>
        <p:nvPicPr>
          <p:cNvPr id="8" name="Content Placeholder 7"/>
          <p:cNvPicPr>
            <a:picLocks noGrp="1"/>
          </p:cNvPicPr>
          <p:nvPr>
            <p:ph idx="1"/>
          </p:nvPr>
        </p:nvPicPr>
        <p:blipFill>
          <a:blip r:embed="rId2" cstate="print"/>
          <a:srcRect/>
          <a:stretch>
            <a:fillRect/>
          </a:stretch>
        </p:blipFill>
        <p:spPr bwMode="auto">
          <a:xfrm>
            <a:off x="1624012" y="1752600"/>
            <a:ext cx="5895975" cy="3990975"/>
          </a:xfrm>
          <a:prstGeom prst="rect">
            <a:avLst/>
          </a:prstGeom>
          <a:noFill/>
          <a:ln w="9525">
            <a:noFill/>
            <a:miter lim="800000"/>
            <a:headEnd/>
            <a:tailEnd/>
          </a:ln>
        </p:spPr>
      </p:pic>
      <p:sp>
        <p:nvSpPr>
          <p:cNvPr id="5" name="Rectangle 4"/>
          <p:cNvSpPr>
            <a:spLocks noChangeArrowheads="1"/>
          </p:cNvSpPr>
          <p:nvPr/>
        </p:nvSpPr>
        <p:spPr bwMode="auto">
          <a:xfrm>
            <a:off x="91440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smtClean="0">
                <a:solidFill>
                  <a:schemeClr val="accent3"/>
                </a:solidFill>
                <a:latin typeface="+mn-lt"/>
              </a:rPr>
              <a:t>The </a:t>
            </a:r>
            <a:r>
              <a:rPr lang="fr-FR" sz="1000" dirty="0" err="1" smtClean="0">
                <a:solidFill>
                  <a:schemeClr val="accent3"/>
                </a:solidFill>
                <a:latin typeface="+mn-lt"/>
              </a:rPr>
              <a:t>Integration</a:t>
            </a:r>
            <a:endParaRPr lang="fr-FR" sz="1000" dirty="0" smtClean="0">
              <a:solidFill>
                <a:schemeClr val="accent3"/>
              </a:solidFill>
              <a:latin typeface="+mn-lt"/>
            </a:endParaRPr>
          </a:p>
          <a:p>
            <a:pPr algn="ctr"/>
            <a:r>
              <a:rPr lang="fr-FR" sz="1000" smtClean="0">
                <a:solidFill>
                  <a:schemeClr val="accent3"/>
                </a:solidFill>
                <a:latin typeface="+mn-lt"/>
              </a:rPr>
              <a:t>Imperative</a:t>
            </a:r>
            <a:endParaRPr lang="fr-FR" sz="1000" dirty="0">
              <a:solidFill>
                <a:schemeClr val="accent3"/>
              </a:solidFill>
              <a:latin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Hierarchical Perspective?</a:t>
            </a:r>
            <a:endParaRPr lang="en-US" dirty="0"/>
          </a:p>
        </p:txBody>
      </p:sp>
      <p:sp>
        <p:nvSpPr>
          <p:cNvPr id="3" name="Content Placeholder 2"/>
          <p:cNvSpPr>
            <a:spLocks noGrp="1"/>
          </p:cNvSpPr>
          <p:nvPr>
            <p:ph idx="1"/>
          </p:nvPr>
        </p:nvSpPr>
        <p:spPr/>
        <p:txBody>
          <a:bodyPr/>
          <a:lstStyle/>
          <a:p>
            <a:r>
              <a:rPr lang="en-US" dirty="0" smtClean="0">
                <a:solidFill>
                  <a:schemeClr val="tx1"/>
                </a:solidFill>
                <a:latin typeface="+mn-lt"/>
                <a:ea typeface="+mn-ea"/>
                <a:cs typeface="+mn-cs"/>
              </a:rPr>
              <a:t>Decision </a:t>
            </a:r>
            <a:r>
              <a:rPr lang="en-US" dirty="0">
                <a:solidFill>
                  <a:schemeClr val="tx1"/>
                </a:solidFill>
                <a:latin typeface="+mn-lt"/>
                <a:ea typeface="+mn-ea"/>
                <a:cs typeface="+mn-cs"/>
              </a:rPr>
              <a:t>making and activities in organizations occur at different levels. </a:t>
            </a:r>
            <a:endParaRPr lang="en-US" dirty="0" smtClean="0">
              <a:solidFill>
                <a:schemeClr val="tx1"/>
              </a:solidFill>
              <a:latin typeface="+mn-lt"/>
              <a:ea typeface="+mn-ea"/>
              <a:cs typeface="+mn-cs"/>
            </a:endParaRPr>
          </a:p>
          <a:p>
            <a:r>
              <a:rPr lang="en-US" dirty="0" smtClean="0">
                <a:solidFill>
                  <a:schemeClr val="tx1"/>
                </a:solidFill>
                <a:latin typeface="+mn-lt"/>
                <a:ea typeface="+mn-ea"/>
                <a:cs typeface="+mn-cs"/>
              </a:rPr>
              <a:t>Individuals </a:t>
            </a:r>
          </a:p>
          <a:p>
            <a:pPr lvl="1"/>
            <a:r>
              <a:rPr lang="en-US" dirty="0" smtClean="0">
                <a:solidFill>
                  <a:schemeClr val="tx1"/>
                </a:solidFill>
                <a:latin typeface="+mn-lt"/>
                <a:ea typeface="+mn-ea"/>
                <a:cs typeface="+mn-cs"/>
              </a:rPr>
              <a:t>have </a:t>
            </a:r>
            <a:r>
              <a:rPr lang="en-US" dirty="0">
                <a:solidFill>
                  <a:schemeClr val="tx1"/>
                </a:solidFill>
                <a:latin typeface="+mn-lt"/>
                <a:ea typeface="+mn-ea"/>
                <a:cs typeface="+mn-cs"/>
              </a:rPr>
              <a:t>different </a:t>
            </a:r>
            <a:r>
              <a:rPr lang="en-US" dirty="0" smtClean="0">
                <a:solidFill>
                  <a:schemeClr val="tx1"/>
                </a:solidFill>
                <a:latin typeface="+mn-lt"/>
                <a:ea typeface="+mn-ea"/>
                <a:cs typeface="+mn-cs"/>
              </a:rPr>
              <a:t>responsibilities</a:t>
            </a:r>
          </a:p>
          <a:p>
            <a:pPr lvl="1"/>
            <a:r>
              <a:rPr lang="en-US" dirty="0" smtClean="0">
                <a:solidFill>
                  <a:schemeClr val="tx1"/>
                </a:solidFill>
                <a:latin typeface="+mn-lt"/>
                <a:ea typeface="+mn-ea"/>
                <a:cs typeface="+mn-cs"/>
              </a:rPr>
              <a:t>make </a:t>
            </a:r>
            <a:r>
              <a:rPr lang="en-US" dirty="0">
                <a:solidFill>
                  <a:schemeClr val="tx1"/>
                </a:solidFill>
                <a:latin typeface="+mn-lt"/>
                <a:ea typeface="+mn-ea"/>
                <a:cs typeface="+mn-cs"/>
              </a:rPr>
              <a:t>different types of </a:t>
            </a:r>
            <a:r>
              <a:rPr lang="en-US" dirty="0" smtClean="0">
                <a:solidFill>
                  <a:schemeClr val="tx1"/>
                </a:solidFill>
                <a:latin typeface="+mn-lt"/>
                <a:ea typeface="+mn-ea"/>
                <a:cs typeface="+mn-cs"/>
              </a:rPr>
              <a:t>decisions</a:t>
            </a:r>
          </a:p>
          <a:p>
            <a:pPr lvl="1"/>
            <a:r>
              <a:rPr lang="en-US" dirty="0" smtClean="0">
                <a:solidFill>
                  <a:schemeClr val="tx1"/>
                </a:solidFill>
                <a:latin typeface="+mn-lt"/>
                <a:ea typeface="+mn-ea"/>
                <a:cs typeface="+mn-cs"/>
              </a:rPr>
              <a:t>carry </a:t>
            </a:r>
            <a:r>
              <a:rPr lang="en-US" dirty="0">
                <a:solidFill>
                  <a:schemeClr val="tx1"/>
                </a:solidFill>
                <a:latin typeface="+mn-lt"/>
                <a:ea typeface="+mn-ea"/>
                <a:cs typeface="+mn-cs"/>
              </a:rPr>
              <a:t>out different types of activities </a:t>
            </a:r>
            <a:endParaRPr lang="en-US" dirty="0" smtClean="0">
              <a:solidFill>
                <a:schemeClr val="tx1"/>
              </a:solidFill>
              <a:latin typeface="+mn-lt"/>
              <a:ea typeface="+mn-ea"/>
              <a:cs typeface="+mn-cs"/>
            </a:endParaRPr>
          </a:p>
          <a:p>
            <a:r>
              <a:rPr lang="en-US" dirty="0" smtClean="0">
                <a:solidFill>
                  <a:schemeClr val="tx1"/>
                </a:solidFill>
                <a:latin typeface="+mn-lt"/>
                <a:ea typeface="+mn-ea"/>
                <a:cs typeface="+mn-cs"/>
              </a:rPr>
              <a:t>Having the correct information </a:t>
            </a:r>
            <a:r>
              <a:rPr lang="en-US" dirty="0" smtClean="0"/>
              <a:t>is important</a:t>
            </a:r>
            <a:endParaRPr lang="en-US" dirty="0">
              <a:solidFill>
                <a:schemeClr val="tx1"/>
              </a:solidFill>
              <a:latin typeface="+mn-lt"/>
              <a:ea typeface="+mn-ea"/>
              <a:cs typeface="+mn-cs"/>
            </a:endParaRPr>
          </a:p>
          <a:p>
            <a:endParaRPr lang="en-US" dirty="0"/>
          </a:p>
        </p:txBody>
      </p:sp>
      <p:sp>
        <p:nvSpPr>
          <p:cNvPr id="4" name="Rectangle 3"/>
          <p:cNvSpPr>
            <a:spLocks noChangeArrowheads="1"/>
          </p:cNvSpPr>
          <p:nvPr/>
        </p:nvSpPr>
        <p:spPr bwMode="auto">
          <a:xfrm>
            <a:off x="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smtClean="0">
                <a:solidFill>
                  <a:schemeClr val="accent3"/>
                </a:solidFill>
                <a:latin typeface="+mn-lt"/>
              </a:rPr>
              <a:t>Categorizing</a:t>
            </a:r>
            <a:endParaRPr lang="fr-FR" sz="1000" dirty="0">
              <a:solidFill>
                <a:schemeClr val="accent3"/>
              </a:solidFill>
              <a:latin typeface="+mn-lt"/>
            </a:endParaRPr>
          </a:p>
          <a:p>
            <a:pPr algn="ctr"/>
            <a:r>
              <a:rPr lang="fr-FR" sz="1000" dirty="0" err="1" smtClean="0">
                <a:solidFill>
                  <a:schemeClr val="accent3"/>
                </a:solidFill>
                <a:latin typeface="+mn-lt"/>
              </a:rPr>
              <a:t>Systems</a:t>
            </a:r>
            <a:endParaRPr lang="fr-FR" sz="1000" dirty="0">
              <a:solidFill>
                <a:schemeClr val="accent3"/>
              </a:solidFill>
              <a:latin typeface="+mn-l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Computing</a:t>
            </a:r>
            <a:endParaRPr lang="en-US" dirty="0"/>
          </a:p>
        </p:txBody>
      </p:sp>
      <p:sp>
        <p:nvSpPr>
          <p:cNvPr id="3" name="Content Placeholder 2"/>
          <p:cNvSpPr>
            <a:spLocks noGrp="1"/>
          </p:cNvSpPr>
          <p:nvPr>
            <p:ph idx="1"/>
          </p:nvPr>
        </p:nvSpPr>
        <p:spPr>
          <a:xfrm>
            <a:off x="107504" y="1196752"/>
            <a:ext cx="4845496" cy="5472608"/>
          </a:xfrm>
        </p:spPr>
        <p:txBody>
          <a:bodyPr/>
          <a:lstStyle/>
          <a:p>
            <a:r>
              <a:rPr lang="en-US" b="1" dirty="0" smtClean="0"/>
              <a:t>Cloud computing</a:t>
            </a:r>
          </a:p>
          <a:p>
            <a:pPr lvl="1"/>
            <a:r>
              <a:rPr lang="en-US" dirty="0"/>
              <a:t>the use of the Internet as the environment for pooling IT resources </a:t>
            </a:r>
            <a:endParaRPr lang="en-US" dirty="0" smtClean="0"/>
          </a:p>
          <a:p>
            <a:pPr lvl="1"/>
            <a:r>
              <a:rPr lang="en-US" dirty="0" smtClean="0"/>
              <a:t>IT resources utilization and </a:t>
            </a:r>
            <a:r>
              <a:rPr lang="en-US" dirty="0"/>
              <a:t>payment </a:t>
            </a:r>
            <a:r>
              <a:rPr lang="en-US" dirty="0" smtClean="0"/>
              <a:t>is </a:t>
            </a:r>
            <a:r>
              <a:rPr lang="en-US" dirty="0"/>
              <a:t>dynamic and agile </a:t>
            </a:r>
            <a:endParaRPr lang="en-US" dirty="0" smtClean="0"/>
          </a:p>
          <a:p>
            <a:pPr lvl="1"/>
            <a:r>
              <a:rPr lang="en-US" dirty="0"/>
              <a:t>u</a:t>
            </a:r>
            <a:r>
              <a:rPr lang="en-US" dirty="0" smtClean="0"/>
              <a:t>tility billing model</a:t>
            </a:r>
          </a:p>
          <a:p>
            <a:pPr lvl="1"/>
            <a:r>
              <a:rPr lang="en-US" dirty="0" smtClean="0"/>
              <a:t>scalable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3900" y="2819400"/>
            <a:ext cx="4610100" cy="2170894"/>
          </a:xfrm>
          <a:prstGeom prst="rect">
            <a:avLst/>
          </a:prstGeom>
        </p:spPr>
      </p:pic>
      <p:sp>
        <p:nvSpPr>
          <p:cNvPr id="5" name="Rectangle 4"/>
          <p:cNvSpPr>
            <a:spLocks noChangeArrowheads="1"/>
          </p:cNvSpPr>
          <p:nvPr/>
        </p:nvSpPr>
        <p:spPr bwMode="auto">
          <a:xfrm>
            <a:off x="7315200" y="-38100"/>
            <a:ext cx="1143000" cy="576000"/>
          </a:xfrm>
          <a:prstGeom prst="rect">
            <a:avLst/>
          </a:prstGeom>
          <a:solidFill>
            <a:schemeClr val="bg2"/>
          </a:solidFill>
          <a:ln w="9525">
            <a:noFill/>
            <a:miter lim="800000"/>
            <a:headEnd/>
            <a:tailEnd/>
          </a:ln>
          <a:effectLst/>
        </p:spPr>
        <p:txBody>
          <a:bodyPr wrap="none" anchor="ctr">
            <a:normAutofit/>
          </a:bodyPr>
          <a:lstStyle/>
          <a:p>
            <a:pPr algn="ctr"/>
            <a:r>
              <a:rPr lang="fr-FR" sz="1000" smtClean="0">
                <a:solidFill>
                  <a:schemeClr val="accent3"/>
                </a:solidFill>
                <a:latin typeface="+mn-lt"/>
              </a:rPr>
              <a:t>Cloud</a:t>
            </a:r>
            <a:endParaRPr lang="fr-FR" sz="1000" dirty="0">
              <a:solidFill>
                <a:schemeClr val="accent3"/>
              </a:solidFill>
              <a:latin typeface="+mn-lt"/>
            </a:endParaRPr>
          </a:p>
        </p:txBody>
      </p:sp>
    </p:spTree>
    <p:extLst>
      <p:ext uri="{BB962C8B-B14F-4D97-AF65-F5344CB8AC3E}">
        <p14:creationId xmlns:p14="http://schemas.microsoft.com/office/powerpoint/2010/main" val="7067473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altLang="fr-FR" smtClean="0"/>
              <a:t>Cloud Computing</a:t>
            </a:r>
          </a:p>
        </p:txBody>
      </p:sp>
      <p:sp>
        <p:nvSpPr>
          <p:cNvPr id="5" name="Content Placeholder 4"/>
          <p:cNvSpPr>
            <a:spLocks noGrp="1"/>
          </p:cNvSpPr>
          <p:nvPr>
            <p:ph sz="half" idx="1"/>
          </p:nvPr>
        </p:nvSpPr>
        <p:spPr/>
        <p:txBody>
          <a:bodyPr>
            <a:normAutofit fontScale="92500" lnSpcReduction="10000"/>
          </a:bodyPr>
          <a:lstStyle/>
          <a:p>
            <a:pPr eaLnBrk="1" hangingPunct="1">
              <a:defRPr/>
            </a:pPr>
            <a:r>
              <a:rPr lang="en-US" dirty="0" smtClean="0"/>
              <a:t>A </a:t>
            </a:r>
            <a:r>
              <a:rPr lang="en-US" dirty="0"/>
              <a:t>new approach to </a:t>
            </a:r>
            <a:r>
              <a:rPr lang="en-US" dirty="0" smtClean="0"/>
              <a:t>computing</a:t>
            </a:r>
          </a:p>
          <a:p>
            <a:pPr lvl="1" eaLnBrk="1" hangingPunct="1">
              <a:defRPr/>
            </a:pPr>
            <a:r>
              <a:rPr lang="en-US" dirty="0" smtClean="0">
                <a:ea typeface="+mn-ea"/>
                <a:cs typeface="+mn-cs"/>
              </a:rPr>
              <a:t>Virtualization</a:t>
            </a:r>
          </a:p>
          <a:p>
            <a:pPr lvl="1" eaLnBrk="1" hangingPunct="1">
              <a:defRPr/>
            </a:pPr>
            <a:r>
              <a:rPr lang="en-US" dirty="0" smtClean="0">
                <a:ea typeface="+mn-ea"/>
                <a:cs typeface="+mn-cs"/>
              </a:rPr>
              <a:t>Service-oriented architecture</a:t>
            </a:r>
          </a:p>
          <a:p>
            <a:pPr lvl="1" eaLnBrk="1" hangingPunct="1">
              <a:defRPr/>
            </a:pPr>
            <a:r>
              <a:rPr lang="en-US" dirty="0" smtClean="0">
                <a:ea typeface="+mn-ea"/>
                <a:cs typeface="+mn-cs"/>
              </a:rPr>
              <a:t>Utility </a:t>
            </a:r>
            <a:r>
              <a:rPr lang="en-US" dirty="0">
                <a:ea typeface="+mn-ea"/>
                <a:cs typeface="+mn-cs"/>
              </a:rPr>
              <a:t>pricing of computing </a:t>
            </a:r>
            <a:r>
              <a:rPr lang="en-US" dirty="0" smtClean="0">
                <a:ea typeface="+mn-ea"/>
                <a:cs typeface="+mn-cs"/>
              </a:rPr>
              <a:t>resources</a:t>
            </a:r>
          </a:p>
          <a:p>
            <a:pPr eaLnBrk="1" hangingPunct="1">
              <a:defRPr/>
            </a:pPr>
            <a:r>
              <a:rPr lang="en-US" dirty="0" smtClean="0"/>
              <a:t>A </a:t>
            </a:r>
            <a:r>
              <a:rPr lang="en-US" dirty="0"/>
              <a:t>computing delivery approach that divorces use of resources from the actual management of those resources</a:t>
            </a:r>
            <a:endParaRPr lang="en-US" dirty="0" smtClean="0"/>
          </a:p>
        </p:txBody>
      </p:sp>
      <p:pic>
        <p:nvPicPr>
          <p:cNvPr id="44037" name="Content Placeholder 6"/>
          <p:cNvPicPr>
            <a:picLocks noGrp="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379548"/>
            <a:ext cx="4038600" cy="2967267"/>
          </a:xfrm>
        </p:spPr>
      </p:pic>
      <p:sp>
        <p:nvSpPr>
          <p:cNvPr id="6" name="Rectangle 5"/>
          <p:cNvSpPr>
            <a:spLocks noChangeArrowheads="1"/>
          </p:cNvSpPr>
          <p:nvPr/>
        </p:nvSpPr>
        <p:spPr bwMode="auto">
          <a:xfrm>
            <a:off x="7315200" y="-38100"/>
            <a:ext cx="1143000" cy="576000"/>
          </a:xfrm>
          <a:prstGeom prst="rect">
            <a:avLst/>
          </a:prstGeom>
          <a:solidFill>
            <a:schemeClr val="bg2"/>
          </a:solidFill>
          <a:ln w="9525">
            <a:noFill/>
            <a:miter lim="800000"/>
            <a:headEnd/>
            <a:tailEnd/>
          </a:ln>
          <a:effectLst/>
        </p:spPr>
        <p:txBody>
          <a:bodyPr wrap="none" anchor="ctr">
            <a:normAutofit/>
          </a:bodyPr>
          <a:lstStyle/>
          <a:p>
            <a:pPr algn="ctr"/>
            <a:r>
              <a:rPr lang="fr-FR" sz="1000" smtClean="0">
                <a:solidFill>
                  <a:schemeClr val="accent3"/>
                </a:solidFill>
                <a:latin typeface="+mn-lt"/>
              </a:rPr>
              <a:t>Cloud</a:t>
            </a:r>
            <a:endParaRPr lang="fr-FR" sz="1000" dirty="0">
              <a:solidFill>
                <a:schemeClr val="accent3"/>
              </a:solidFill>
              <a:latin typeface="+mn-lt"/>
            </a:endParaRPr>
          </a:p>
        </p:txBody>
      </p:sp>
    </p:spTree>
    <p:extLst>
      <p:ext uri="{BB962C8B-B14F-4D97-AF65-F5344CB8AC3E}">
        <p14:creationId xmlns:p14="http://schemas.microsoft.com/office/powerpoint/2010/main" val="566973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Computing delivery modes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295400"/>
            <a:ext cx="7829370" cy="5303227"/>
          </a:xfrm>
          <a:prstGeom prst="rect">
            <a:avLst/>
          </a:prstGeom>
        </p:spPr>
      </p:pic>
      <p:sp>
        <p:nvSpPr>
          <p:cNvPr id="5" name="Rectangle 4"/>
          <p:cNvSpPr>
            <a:spLocks noChangeArrowheads="1"/>
          </p:cNvSpPr>
          <p:nvPr/>
        </p:nvSpPr>
        <p:spPr bwMode="auto">
          <a:xfrm>
            <a:off x="7315200" y="-38100"/>
            <a:ext cx="1143000" cy="576000"/>
          </a:xfrm>
          <a:prstGeom prst="rect">
            <a:avLst/>
          </a:prstGeom>
          <a:solidFill>
            <a:schemeClr val="bg2"/>
          </a:solidFill>
          <a:ln w="9525">
            <a:noFill/>
            <a:miter lim="800000"/>
            <a:headEnd/>
            <a:tailEnd/>
          </a:ln>
          <a:effectLst/>
        </p:spPr>
        <p:txBody>
          <a:bodyPr wrap="none" anchor="ctr">
            <a:normAutofit/>
          </a:bodyPr>
          <a:lstStyle/>
          <a:p>
            <a:pPr algn="ctr"/>
            <a:r>
              <a:rPr lang="fr-FR" sz="1000" smtClean="0">
                <a:solidFill>
                  <a:schemeClr val="accent3"/>
                </a:solidFill>
                <a:latin typeface="+mn-lt"/>
              </a:rPr>
              <a:t>Cloud</a:t>
            </a:r>
            <a:endParaRPr lang="fr-FR" sz="1000" dirty="0">
              <a:solidFill>
                <a:schemeClr val="accent3"/>
              </a:solidFill>
              <a:latin typeface="+mn-lt"/>
            </a:endParaRPr>
          </a:p>
        </p:txBody>
      </p:sp>
    </p:spTree>
    <p:extLst>
      <p:ext uri="{BB962C8B-B14F-4D97-AF65-F5344CB8AC3E}">
        <p14:creationId xmlns:p14="http://schemas.microsoft.com/office/powerpoint/2010/main" val="17197660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fr-FR" smtClean="0"/>
              <a:t>Software as a Service (SaaS)</a:t>
            </a:r>
          </a:p>
        </p:txBody>
      </p:sp>
      <p:sp>
        <p:nvSpPr>
          <p:cNvPr id="153603" name="Rectangle 3"/>
          <p:cNvSpPr>
            <a:spLocks noGrp="1" noChangeArrowheads="1"/>
          </p:cNvSpPr>
          <p:nvPr>
            <p:ph sz="half" idx="1"/>
          </p:nvPr>
        </p:nvSpPr>
        <p:spPr/>
        <p:txBody>
          <a:bodyPr>
            <a:normAutofit fontScale="85000" lnSpcReduction="10000"/>
          </a:bodyPr>
          <a:lstStyle/>
          <a:p>
            <a:pPr eaLnBrk="1" hangingPunct="1">
              <a:defRPr/>
            </a:pPr>
            <a:r>
              <a:rPr lang="en-US" dirty="0"/>
              <a:t>Focuses on the services (i.e., functionalities) being provided, not on the physical products (software) being sold</a:t>
            </a:r>
          </a:p>
          <a:p>
            <a:pPr eaLnBrk="1" hangingPunct="1">
              <a:defRPr/>
            </a:pPr>
            <a:r>
              <a:rPr lang="en-US" dirty="0"/>
              <a:t>Application Service Provision (ASP)</a:t>
            </a:r>
          </a:p>
          <a:p>
            <a:pPr lvl="1" eaLnBrk="1" hangingPunct="1">
              <a:defRPr/>
            </a:pPr>
            <a:r>
              <a:rPr lang="en-US" dirty="0"/>
              <a:t>A provider hosts and manages a standard application (e.g., </a:t>
            </a:r>
            <a:r>
              <a:rPr lang="en-US" dirty="0" smtClean="0"/>
              <a:t>e-Mail)</a:t>
            </a:r>
            <a:endParaRPr lang="en-US" dirty="0"/>
          </a:p>
          <a:p>
            <a:pPr lvl="1" eaLnBrk="1" hangingPunct="1">
              <a:defRPr/>
            </a:pPr>
            <a:r>
              <a:rPr lang="en-US" dirty="0"/>
              <a:t>Clients access the application over a network (e.g., the Internet)</a:t>
            </a:r>
          </a:p>
        </p:txBody>
      </p:sp>
      <p:pic>
        <p:nvPicPr>
          <p:cNvPr id="43013" name="Content Placeholder 5"/>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526685"/>
            <a:ext cx="4038600" cy="2672992"/>
          </a:xfrm>
        </p:spPr>
      </p:pic>
      <p:sp>
        <p:nvSpPr>
          <p:cNvPr id="6" name="Rectangle 5"/>
          <p:cNvSpPr>
            <a:spLocks noChangeArrowheads="1"/>
          </p:cNvSpPr>
          <p:nvPr/>
        </p:nvSpPr>
        <p:spPr bwMode="auto">
          <a:xfrm>
            <a:off x="7315200" y="-38100"/>
            <a:ext cx="1143000" cy="576000"/>
          </a:xfrm>
          <a:prstGeom prst="rect">
            <a:avLst/>
          </a:prstGeom>
          <a:solidFill>
            <a:schemeClr val="bg2"/>
          </a:solidFill>
          <a:ln w="9525">
            <a:noFill/>
            <a:miter lim="800000"/>
            <a:headEnd/>
            <a:tailEnd/>
          </a:ln>
          <a:effectLst/>
        </p:spPr>
        <p:txBody>
          <a:bodyPr wrap="none" anchor="ctr">
            <a:normAutofit/>
          </a:bodyPr>
          <a:lstStyle/>
          <a:p>
            <a:pPr algn="ctr"/>
            <a:r>
              <a:rPr lang="fr-FR" sz="1000" smtClean="0">
                <a:solidFill>
                  <a:schemeClr val="accent3"/>
                </a:solidFill>
                <a:latin typeface="+mn-lt"/>
              </a:rPr>
              <a:t>Cloud</a:t>
            </a:r>
            <a:endParaRPr lang="fr-FR" sz="1000" dirty="0">
              <a:solidFill>
                <a:schemeClr val="accent3"/>
              </a:solidFill>
              <a:latin typeface="+mn-lt"/>
            </a:endParaRPr>
          </a:p>
        </p:txBody>
      </p:sp>
    </p:spTree>
    <p:extLst>
      <p:ext uri="{BB962C8B-B14F-4D97-AF65-F5344CB8AC3E}">
        <p14:creationId xmlns:p14="http://schemas.microsoft.com/office/powerpoint/2010/main" val="18598273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Platform as a Service (</a:t>
            </a:r>
            <a:r>
              <a:rPr lang="en-US" dirty="0" err="1" smtClean="0"/>
              <a:t>PaaS</a:t>
            </a:r>
            <a:r>
              <a:rPr lang="en-US" dirty="0" smtClean="0"/>
              <a:t>)</a:t>
            </a:r>
            <a:endParaRPr lang="en-US" dirty="0"/>
          </a:p>
        </p:txBody>
      </p:sp>
      <p:sp>
        <p:nvSpPr>
          <p:cNvPr id="3" name="Content Placeholder 2"/>
          <p:cNvSpPr>
            <a:spLocks noGrp="1"/>
          </p:cNvSpPr>
          <p:nvPr>
            <p:ph sz="half" idx="1"/>
          </p:nvPr>
        </p:nvSpPr>
        <p:spPr/>
        <p:txBody>
          <a:bodyPr/>
          <a:lstStyle/>
          <a:p>
            <a:r>
              <a:rPr lang="en-US" dirty="0"/>
              <a:t>f</a:t>
            </a:r>
            <a:r>
              <a:rPr lang="en-US" dirty="0" smtClean="0"/>
              <a:t>ocus on the platform </a:t>
            </a:r>
            <a:r>
              <a:rPr lang="en-US" dirty="0"/>
              <a:t>on which </a:t>
            </a:r>
            <a:r>
              <a:rPr lang="en-US" dirty="0" smtClean="0"/>
              <a:t>customers builds their own applications</a:t>
            </a:r>
          </a:p>
          <a:p>
            <a:r>
              <a:rPr lang="en-US" dirty="0"/>
              <a:t>g</a:t>
            </a:r>
            <a:r>
              <a:rPr lang="en-US" dirty="0" smtClean="0"/>
              <a:t>enerally </a:t>
            </a:r>
            <a:r>
              <a:rPr lang="en-US" dirty="0"/>
              <a:t>used for development, testing, and deployment of applications as components are already in place</a:t>
            </a:r>
          </a:p>
        </p:txBody>
      </p:sp>
      <p:pic>
        <p:nvPicPr>
          <p:cNvPr id="5" name="Picture 4"/>
          <p:cNvPicPr>
            <a:picLocks noChangeAspect="1"/>
          </p:cNvPicPr>
          <p:nvPr/>
        </p:nvPicPr>
        <p:blipFill>
          <a:blip r:embed="rId2"/>
          <a:stretch>
            <a:fillRect/>
          </a:stretch>
        </p:blipFill>
        <p:spPr>
          <a:xfrm>
            <a:off x="4394502" y="2590800"/>
            <a:ext cx="4749498" cy="2504281"/>
          </a:xfrm>
          <a:prstGeom prst="rect">
            <a:avLst/>
          </a:prstGeom>
        </p:spPr>
      </p:pic>
      <p:sp>
        <p:nvSpPr>
          <p:cNvPr id="6" name="Rectangle 5"/>
          <p:cNvSpPr>
            <a:spLocks noChangeArrowheads="1"/>
          </p:cNvSpPr>
          <p:nvPr/>
        </p:nvSpPr>
        <p:spPr bwMode="auto">
          <a:xfrm>
            <a:off x="7315200" y="-38100"/>
            <a:ext cx="1143000" cy="576000"/>
          </a:xfrm>
          <a:prstGeom prst="rect">
            <a:avLst/>
          </a:prstGeom>
          <a:solidFill>
            <a:schemeClr val="bg2"/>
          </a:solidFill>
          <a:ln w="9525">
            <a:noFill/>
            <a:miter lim="800000"/>
            <a:headEnd/>
            <a:tailEnd/>
          </a:ln>
          <a:effectLst/>
        </p:spPr>
        <p:txBody>
          <a:bodyPr wrap="none" anchor="ctr">
            <a:normAutofit/>
          </a:bodyPr>
          <a:lstStyle/>
          <a:p>
            <a:pPr algn="ctr"/>
            <a:r>
              <a:rPr lang="fr-FR" sz="1000" smtClean="0">
                <a:solidFill>
                  <a:schemeClr val="accent3"/>
                </a:solidFill>
                <a:latin typeface="+mn-lt"/>
              </a:rPr>
              <a:t>Cloud</a:t>
            </a:r>
            <a:endParaRPr lang="fr-FR" sz="1000" dirty="0">
              <a:solidFill>
                <a:schemeClr val="accent3"/>
              </a:solidFill>
              <a:latin typeface="+mn-lt"/>
            </a:endParaRPr>
          </a:p>
        </p:txBody>
      </p:sp>
    </p:spTree>
    <p:extLst>
      <p:ext uri="{BB962C8B-B14F-4D97-AF65-F5344CB8AC3E}">
        <p14:creationId xmlns:p14="http://schemas.microsoft.com/office/powerpoint/2010/main" val="8560873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as a Service (</a:t>
            </a:r>
            <a:r>
              <a:rPr lang="en-US" dirty="0" err="1" smtClean="0"/>
              <a:t>IaaS</a:t>
            </a:r>
            <a:r>
              <a:rPr lang="en-US" dirty="0" smtClean="0"/>
              <a:t>)</a:t>
            </a:r>
            <a:endParaRPr lang="en-US" dirty="0"/>
          </a:p>
        </p:txBody>
      </p:sp>
      <p:sp>
        <p:nvSpPr>
          <p:cNvPr id="3" name="Content Placeholder 2"/>
          <p:cNvSpPr>
            <a:spLocks noGrp="1"/>
          </p:cNvSpPr>
          <p:nvPr>
            <p:ph sz="half" idx="1"/>
          </p:nvPr>
        </p:nvSpPr>
        <p:spPr>
          <a:xfrm>
            <a:off x="152400" y="2000573"/>
            <a:ext cx="4038600" cy="4525963"/>
          </a:xfrm>
        </p:spPr>
        <p:txBody>
          <a:bodyPr/>
          <a:lstStyle/>
          <a:p>
            <a:r>
              <a:rPr lang="en-US" dirty="0"/>
              <a:t>the client purchases the use of hardware </a:t>
            </a:r>
            <a:r>
              <a:rPr lang="en-US" dirty="0" smtClean="0"/>
              <a:t>functionality</a:t>
            </a:r>
          </a:p>
          <a:p>
            <a:pPr lvl="1"/>
            <a:r>
              <a:rPr lang="en-US" dirty="0" smtClean="0"/>
              <a:t>computational power</a:t>
            </a:r>
          </a:p>
          <a:p>
            <a:pPr lvl="1"/>
            <a:r>
              <a:rPr lang="en-US" dirty="0" smtClean="0"/>
              <a:t>storage capacity</a:t>
            </a:r>
          </a:p>
          <a:p>
            <a:pPr lvl="1"/>
            <a:r>
              <a:rPr lang="en-US" dirty="0" smtClean="0"/>
              <a:t>network </a:t>
            </a:r>
            <a:r>
              <a:rPr lang="en-US" dirty="0"/>
              <a:t>connectivity</a:t>
            </a:r>
          </a:p>
        </p:txBody>
      </p:sp>
      <p:pic>
        <p:nvPicPr>
          <p:cNvPr id="6" name="Picture 5"/>
          <p:cNvPicPr>
            <a:picLocks noChangeAspect="1"/>
          </p:cNvPicPr>
          <p:nvPr/>
        </p:nvPicPr>
        <p:blipFill>
          <a:blip r:embed="rId2"/>
          <a:stretch>
            <a:fillRect/>
          </a:stretch>
        </p:blipFill>
        <p:spPr>
          <a:xfrm>
            <a:off x="4070458" y="1828800"/>
            <a:ext cx="5080000" cy="3810000"/>
          </a:xfrm>
          <a:prstGeom prst="rect">
            <a:avLst/>
          </a:prstGeom>
        </p:spPr>
      </p:pic>
      <p:sp>
        <p:nvSpPr>
          <p:cNvPr id="7" name="Rectangle 6"/>
          <p:cNvSpPr>
            <a:spLocks noChangeArrowheads="1"/>
          </p:cNvSpPr>
          <p:nvPr/>
        </p:nvSpPr>
        <p:spPr bwMode="auto">
          <a:xfrm>
            <a:off x="7315200" y="-38100"/>
            <a:ext cx="1143000" cy="576000"/>
          </a:xfrm>
          <a:prstGeom prst="rect">
            <a:avLst/>
          </a:prstGeom>
          <a:solidFill>
            <a:schemeClr val="bg2"/>
          </a:solidFill>
          <a:ln w="9525">
            <a:noFill/>
            <a:miter lim="800000"/>
            <a:headEnd/>
            <a:tailEnd/>
          </a:ln>
          <a:effectLst/>
        </p:spPr>
        <p:txBody>
          <a:bodyPr wrap="none" anchor="ctr">
            <a:normAutofit/>
          </a:bodyPr>
          <a:lstStyle/>
          <a:p>
            <a:pPr algn="ctr"/>
            <a:r>
              <a:rPr lang="fr-FR" sz="1000" smtClean="0">
                <a:solidFill>
                  <a:schemeClr val="accent3"/>
                </a:solidFill>
                <a:latin typeface="+mn-lt"/>
              </a:rPr>
              <a:t>Cloud</a:t>
            </a:r>
            <a:endParaRPr lang="fr-FR" sz="1000" dirty="0">
              <a:solidFill>
                <a:schemeClr val="accent3"/>
              </a:solidFill>
              <a:latin typeface="+mn-lt"/>
            </a:endParaRPr>
          </a:p>
        </p:txBody>
      </p:sp>
    </p:spTree>
    <p:extLst>
      <p:ext uri="{BB962C8B-B14F-4D97-AF65-F5344CB8AC3E}">
        <p14:creationId xmlns:p14="http://schemas.microsoft.com/office/powerpoint/2010/main" val="10277785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evolution of Cloud platform delivery modes </a:t>
            </a:r>
          </a:p>
        </p:txBody>
      </p:sp>
      <p:pic>
        <p:nvPicPr>
          <p:cNvPr id="5" name="Image 15" descr="Image Cisco SaaS IaaS PaasS Results"/>
          <p:cNvPicPr/>
          <p:nvPr/>
        </p:nvPicPr>
        <p:blipFill rotWithShape="1">
          <a:blip r:embed="rId2">
            <a:extLst>
              <a:ext uri="{28A0092B-C50C-407E-A947-70E740481C1C}">
                <a14:useLocalDpi xmlns:a14="http://schemas.microsoft.com/office/drawing/2010/main" val="0"/>
              </a:ext>
            </a:extLst>
          </a:blip>
          <a:srcRect t="8455"/>
          <a:stretch/>
        </p:blipFill>
        <p:spPr bwMode="auto">
          <a:xfrm>
            <a:off x="381000" y="1905000"/>
            <a:ext cx="8509032" cy="4267200"/>
          </a:xfrm>
          <a:prstGeom prst="rect">
            <a:avLst/>
          </a:prstGeom>
          <a:noFill/>
          <a:ln>
            <a:noFill/>
          </a:ln>
          <a:extLst>
            <a:ext uri="{53640926-AAD7-44d8-BBD7-CCE9431645EC}">
              <a14:shadowObscured xmlns:wpc="http://schemas.microsoft.com/office/word/2010/wordprocessingCanvas" xmlns:mo="http://schemas.microsoft.com/office/mac/office/2008/main" xmlns:mc="http://schemas.openxmlformats.org/markup-compatibility/2006" xmlns:mv="urn:schemas-microsoft-com:mac:vml"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rto="http://schemas.microsoft.com/office/word/2006/arto" xmlns:a14="http://schemas.microsoft.com/office/drawing/2010/main" xmlns:w="http://schemas.openxmlformats.org/wordprocessingml/2006/main" xmlns:w10="urn:schemas-microsoft-com:office:word" xmlns:v="urn:schemas-microsoft-com:vml" xmlns:o="urn:schemas-microsoft-com:office:office" xmlns="" xmlns:lc="http://schemas.openxmlformats.org/drawingml/2006/lockedCanvas"/>
            </a:ext>
          </a:extLst>
        </p:spPr>
      </p:pic>
      <p:sp>
        <p:nvSpPr>
          <p:cNvPr id="6" name="Rectangle 5"/>
          <p:cNvSpPr>
            <a:spLocks noChangeArrowheads="1"/>
          </p:cNvSpPr>
          <p:nvPr/>
        </p:nvSpPr>
        <p:spPr bwMode="auto">
          <a:xfrm>
            <a:off x="7315200" y="-38100"/>
            <a:ext cx="1143000" cy="576000"/>
          </a:xfrm>
          <a:prstGeom prst="rect">
            <a:avLst/>
          </a:prstGeom>
          <a:solidFill>
            <a:schemeClr val="bg2"/>
          </a:solidFill>
          <a:ln w="9525">
            <a:noFill/>
            <a:miter lim="800000"/>
            <a:headEnd/>
            <a:tailEnd/>
          </a:ln>
          <a:effectLst/>
        </p:spPr>
        <p:txBody>
          <a:bodyPr wrap="none" anchor="ctr">
            <a:normAutofit/>
          </a:bodyPr>
          <a:lstStyle/>
          <a:p>
            <a:pPr algn="ctr"/>
            <a:r>
              <a:rPr lang="fr-FR" sz="1000" smtClean="0">
                <a:solidFill>
                  <a:schemeClr val="accent3"/>
                </a:solidFill>
                <a:latin typeface="+mn-lt"/>
              </a:rPr>
              <a:t>Cloud</a:t>
            </a:r>
            <a:endParaRPr lang="fr-FR" sz="1000" dirty="0">
              <a:solidFill>
                <a:schemeClr val="accent3"/>
              </a:solidFill>
              <a:latin typeface="+mn-lt"/>
            </a:endParaRPr>
          </a:p>
        </p:txBody>
      </p:sp>
    </p:spTree>
    <p:extLst>
      <p:ext uri="{BB962C8B-B14F-4D97-AF65-F5344CB8AC3E}">
        <p14:creationId xmlns:p14="http://schemas.microsoft.com/office/powerpoint/2010/main" val="2133034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cloud providers by market shares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406" y="1524000"/>
            <a:ext cx="6400800" cy="4815281"/>
          </a:xfrm>
          <a:prstGeom prst="rect">
            <a:avLst/>
          </a:prstGeom>
        </p:spPr>
      </p:pic>
      <p:sp>
        <p:nvSpPr>
          <p:cNvPr id="6" name="Rectangle 5"/>
          <p:cNvSpPr/>
          <p:nvPr/>
        </p:nvSpPr>
        <p:spPr>
          <a:xfrm>
            <a:off x="6617346" y="6548836"/>
            <a:ext cx="2526654" cy="261610"/>
          </a:xfrm>
          <a:prstGeom prst="rect">
            <a:avLst/>
          </a:prstGeom>
        </p:spPr>
        <p:txBody>
          <a:bodyPr wrap="none">
            <a:spAutoFit/>
          </a:bodyPr>
          <a:lstStyle/>
          <a:p>
            <a:r>
              <a:rPr lang="en-US" sz="1100">
                <a:latin typeface="Calibri" charset="0"/>
                <a:ea typeface="宋体" charset="0"/>
                <a:cs typeface="Cordia New" charset="0"/>
              </a:rPr>
              <a:t>(Source: Synergy Research Group, 2015)</a:t>
            </a:r>
            <a:r>
              <a:rPr lang="en-US" sz="1100"/>
              <a:t> </a:t>
            </a:r>
          </a:p>
        </p:txBody>
      </p:sp>
      <p:sp>
        <p:nvSpPr>
          <p:cNvPr id="7" name="Rectangle 6"/>
          <p:cNvSpPr>
            <a:spLocks noChangeArrowheads="1"/>
          </p:cNvSpPr>
          <p:nvPr/>
        </p:nvSpPr>
        <p:spPr bwMode="auto">
          <a:xfrm>
            <a:off x="7315200" y="-38100"/>
            <a:ext cx="1143000" cy="576000"/>
          </a:xfrm>
          <a:prstGeom prst="rect">
            <a:avLst/>
          </a:prstGeom>
          <a:solidFill>
            <a:schemeClr val="bg2"/>
          </a:solidFill>
          <a:ln w="9525">
            <a:noFill/>
            <a:miter lim="800000"/>
            <a:headEnd/>
            <a:tailEnd/>
          </a:ln>
          <a:effectLst/>
        </p:spPr>
        <p:txBody>
          <a:bodyPr wrap="none" anchor="ctr">
            <a:normAutofit/>
          </a:bodyPr>
          <a:lstStyle/>
          <a:p>
            <a:pPr algn="ctr"/>
            <a:r>
              <a:rPr lang="fr-FR" sz="1000" smtClean="0">
                <a:solidFill>
                  <a:schemeClr val="accent3"/>
                </a:solidFill>
                <a:latin typeface="+mn-lt"/>
              </a:rPr>
              <a:t>Cloud</a:t>
            </a:r>
            <a:endParaRPr lang="fr-FR" sz="1000" dirty="0">
              <a:solidFill>
                <a:schemeClr val="accent3"/>
              </a:solidFill>
              <a:latin typeface="+mn-lt"/>
            </a:endParaRPr>
          </a:p>
        </p:txBody>
      </p:sp>
    </p:spTree>
    <p:extLst>
      <p:ext uri="{BB962C8B-B14F-4D97-AF65-F5344CB8AC3E}">
        <p14:creationId xmlns:p14="http://schemas.microsoft.com/office/powerpoint/2010/main" val="7597646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advantages</a:t>
            </a:r>
            <a:endParaRPr lang="en-US" dirty="0"/>
          </a:p>
        </p:txBody>
      </p:sp>
      <p:sp>
        <p:nvSpPr>
          <p:cNvPr id="3" name="Content Placeholder 2"/>
          <p:cNvSpPr>
            <a:spLocks noGrp="1"/>
          </p:cNvSpPr>
          <p:nvPr>
            <p:ph sz="half" idx="1"/>
          </p:nvPr>
        </p:nvSpPr>
        <p:spPr>
          <a:xfrm>
            <a:off x="227728" y="1295400"/>
            <a:ext cx="4953872" cy="5410200"/>
          </a:xfrm>
        </p:spPr>
        <p:txBody>
          <a:bodyPr>
            <a:normAutofit fontScale="70000" lnSpcReduction="20000"/>
          </a:bodyPr>
          <a:lstStyle/>
          <a:p>
            <a:pPr lvl="0"/>
            <a:r>
              <a:rPr lang="en-US" b="1" dirty="0"/>
              <a:t>Lower Entry </a:t>
            </a:r>
            <a:r>
              <a:rPr lang="en-US" b="1" dirty="0" smtClean="0"/>
              <a:t>barriers</a:t>
            </a:r>
          </a:p>
          <a:p>
            <a:pPr lvl="1"/>
            <a:r>
              <a:rPr lang="en-US" dirty="0"/>
              <a:t>f</a:t>
            </a:r>
            <a:r>
              <a:rPr lang="en-US" dirty="0" smtClean="0"/>
              <a:t>irms </a:t>
            </a:r>
            <a:r>
              <a:rPr lang="en-US" dirty="0"/>
              <a:t>with limited investment capacity have access to dynamic priced enterprise class IT resources, shifting IT costs from capital investments (Cap-ex) to operational expenses (</a:t>
            </a:r>
            <a:r>
              <a:rPr lang="en-US" dirty="0" smtClean="0"/>
              <a:t>Op-ex)</a:t>
            </a:r>
          </a:p>
          <a:p>
            <a:pPr lvl="1"/>
            <a:r>
              <a:rPr lang="en-US" dirty="0"/>
              <a:t>s</a:t>
            </a:r>
            <a:r>
              <a:rPr lang="en-US" dirty="0" smtClean="0"/>
              <a:t>tartups </a:t>
            </a:r>
            <a:r>
              <a:rPr lang="en-US" dirty="0"/>
              <a:t>can realize their IT project with initial investments an order of magnitude lower than in the past</a:t>
            </a:r>
            <a:r>
              <a:rPr lang="en-US" dirty="0" smtClean="0"/>
              <a:t>.</a:t>
            </a:r>
          </a:p>
          <a:p>
            <a:pPr lvl="1"/>
            <a:endParaRPr lang="en-US" dirty="0"/>
          </a:p>
          <a:p>
            <a:pPr lvl="0"/>
            <a:r>
              <a:rPr lang="en-US" b="1" dirty="0"/>
              <a:t>Faster </a:t>
            </a:r>
            <a:r>
              <a:rPr lang="en-US" b="1" dirty="0" smtClean="0"/>
              <a:t>Innovation</a:t>
            </a:r>
            <a:endParaRPr lang="en-US" dirty="0"/>
          </a:p>
          <a:p>
            <a:pPr lvl="1"/>
            <a:r>
              <a:rPr lang="en-US" dirty="0" smtClean="0"/>
              <a:t>the </a:t>
            </a:r>
            <a:r>
              <a:rPr lang="en-US" dirty="0"/>
              <a:t>immediate access to IT resources reduces time to </a:t>
            </a:r>
            <a:r>
              <a:rPr lang="en-US" dirty="0" smtClean="0"/>
              <a:t>market</a:t>
            </a:r>
          </a:p>
          <a:p>
            <a:pPr lvl="1"/>
            <a:r>
              <a:rPr lang="en-US" dirty="0"/>
              <a:t>w</a:t>
            </a:r>
            <a:r>
              <a:rPr lang="en-US" dirty="0" smtClean="0"/>
              <a:t>ithout </a:t>
            </a:r>
            <a:r>
              <a:rPr lang="en-US" dirty="0"/>
              <a:t>upfront investment firms can deploy solutions faster facilitating </a:t>
            </a:r>
            <a:r>
              <a:rPr lang="en-US" dirty="0" smtClean="0"/>
              <a:t>innovation</a:t>
            </a:r>
          </a:p>
          <a:p>
            <a:pPr lvl="1"/>
            <a:endParaRPr lang="en-US" dirty="0"/>
          </a:p>
          <a:p>
            <a:pPr lvl="0"/>
            <a:r>
              <a:rPr lang="en-US" b="1" dirty="0"/>
              <a:t>Higher </a:t>
            </a:r>
            <a:r>
              <a:rPr lang="en-US" b="1" dirty="0" smtClean="0"/>
              <a:t>Scalability</a:t>
            </a:r>
            <a:endParaRPr lang="en-US" dirty="0"/>
          </a:p>
          <a:p>
            <a:pPr lvl="1"/>
            <a:r>
              <a:rPr lang="en-US" dirty="0" smtClean="0"/>
              <a:t>solutions </a:t>
            </a:r>
            <a:r>
              <a:rPr lang="en-US" dirty="0"/>
              <a:t>can easily scale and new IT resources can be allocated or reduced depending on the actual need.</a:t>
            </a:r>
          </a:p>
          <a:p>
            <a:endParaRPr lang="en-US" dirty="0"/>
          </a:p>
        </p:txBody>
      </p:sp>
      <p:pic>
        <p:nvPicPr>
          <p:cNvPr id="5" name="Picture 4"/>
          <p:cNvPicPr>
            <a:picLocks noChangeAspect="1"/>
          </p:cNvPicPr>
          <p:nvPr/>
        </p:nvPicPr>
        <p:blipFill>
          <a:blip r:embed="rId2"/>
          <a:stretch>
            <a:fillRect/>
          </a:stretch>
        </p:blipFill>
        <p:spPr>
          <a:xfrm>
            <a:off x="5562600" y="2590800"/>
            <a:ext cx="3581400" cy="3581400"/>
          </a:xfrm>
          <a:prstGeom prst="rect">
            <a:avLst/>
          </a:prstGeom>
        </p:spPr>
      </p:pic>
      <p:sp>
        <p:nvSpPr>
          <p:cNvPr id="6" name="Rectangle 5"/>
          <p:cNvSpPr>
            <a:spLocks noChangeArrowheads="1"/>
          </p:cNvSpPr>
          <p:nvPr/>
        </p:nvSpPr>
        <p:spPr bwMode="auto">
          <a:xfrm>
            <a:off x="7315200" y="-38100"/>
            <a:ext cx="1143000" cy="576000"/>
          </a:xfrm>
          <a:prstGeom prst="rect">
            <a:avLst/>
          </a:prstGeom>
          <a:solidFill>
            <a:schemeClr val="bg2"/>
          </a:solidFill>
          <a:ln w="9525">
            <a:noFill/>
            <a:miter lim="800000"/>
            <a:headEnd/>
            <a:tailEnd/>
          </a:ln>
          <a:effectLst/>
        </p:spPr>
        <p:txBody>
          <a:bodyPr wrap="none" anchor="ctr">
            <a:normAutofit/>
          </a:bodyPr>
          <a:lstStyle/>
          <a:p>
            <a:pPr algn="ctr"/>
            <a:r>
              <a:rPr lang="fr-FR" sz="1000" smtClean="0">
                <a:solidFill>
                  <a:schemeClr val="accent3"/>
                </a:solidFill>
                <a:latin typeface="+mn-lt"/>
              </a:rPr>
              <a:t>Cloud</a:t>
            </a:r>
            <a:endParaRPr lang="fr-FR" sz="1000" dirty="0">
              <a:solidFill>
                <a:schemeClr val="accent3"/>
              </a:solidFill>
              <a:latin typeface="+mn-lt"/>
            </a:endParaRPr>
          </a:p>
        </p:txBody>
      </p:sp>
    </p:spTree>
    <p:extLst>
      <p:ext uri="{BB962C8B-B14F-4D97-AF65-F5344CB8AC3E}">
        <p14:creationId xmlns:p14="http://schemas.microsoft.com/office/powerpoint/2010/main" val="18451789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modern ERP integration</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91714123"/>
              </p:ext>
            </p:extLst>
          </p:nvPr>
        </p:nvGraphicFramePr>
        <p:xfrm>
          <a:off x="202406" y="1207518"/>
          <a:ext cx="8686800" cy="5650482"/>
        </p:xfrm>
        <a:graphic>
          <a:graphicData uri="http://schemas.openxmlformats.org/drawingml/2006/table">
            <a:tbl>
              <a:tblPr firstRow="1" firstCol="1" bandRow="1"/>
              <a:tblGrid>
                <a:gridCol w="1447800"/>
                <a:gridCol w="1347787"/>
                <a:gridCol w="1371600"/>
                <a:gridCol w="1295400"/>
                <a:gridCol w="1776413"/>
                <a:gridCol w="1447800"/>
              </a:tblGrid>
              <a:tr h="299153">
                <a:tc>
                  <a:txBody>
                    <a:bodyPr/>
                    <a:lstStyle/>
                    <a:p>
                      <a:pPr>
                        <a:lnSpc>
                          <a:spcPct val="115000"/>
                        </a:lnSpc>
                        <a:spcAft>
                          <a:spcPts val="1000"/>
                        </a:spcAft>
                      </a:pPr>
                      <a:r>
                        <a:rPr lang="en-US" sz="1200">
                          <a:effectLst/>
                          <a:latin typeface="Arial Narrow" charset="0"/>
                          <a:ea typeface="宋体" charset="0"/>
                          <a:cs typeface="Cordia New" charset="0"/>
                        </a:rPr>
                        <a:t> </a:t>
                      </a:r>
                      <a:endParaRPr lang="en-US" sz="1200">
                        <a:effectLst/>
                        <a:latin typeface="Calibri" charset="0"/>
                        <a:ea typeface="宋体" charset="0"/>
                        <a:cs typeface="Cordia New" charset="0"/>
                      </a:endParaRPr>
                    </a:p>
                  </a:txBody>
                  <a:tcPr marL="62847" marR="62847" marT="62847" marB="62847"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2B87CA"/>
                    </a:solidFill>
                  </a:tcPr>
                </a:tc>
                <a:tc>
                  <a:txBody>
                    <a:bodyPr/>
                    <a:lstStyle/>
                    <a:p>
                      <a:pPr>
                        <a:lnSpc>
                          <a:spcPct val="115000"/>
                        </a:lnSpc>
                        <a:spcAft>
                          <a:spcPts val="1000"/>
                        </a:spcAft>
                      </a:pPr>
                      <a:r>
                        <a:rPr lang="en-US" sz="1400" b="1" dirty="0">
                          <a:solidFill>
                            <a:srgbClr val="FFFFFF"/>
                          </a:solidFill>
                          <a:effectLst/>
                          <a:latin typeface="Arial Narrow" charset="0"/>
                          <a:ea typeface="宋体" charset="0"/>
                          <a:cs typeface="Cordia New" charset="0"/>
                        </a:rPr>
                        <a:t>Traditional ERP</a:t>
                      </a:r>
                      <a:endParaRPr lang="en-US" sz="1200" dirty="0">
                        <a:effectLst/>
                        <a:latin typeface="Calibri" charset="0"/>
                        <a:ea typeface="宋体" charset="0"/>
                        <a:cs typeface="Cordia New" charset="0"/>
                      </a:endParaRPr>
                    </a:p>
                  </a:txBody>
                  <a:tcPr marL="62847" marR="62847" marT="62847" marB="62847"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2B87CA"/>
                    </a:solidFill>
                  </a:tcPr>
                </a:tc>
                <a:tc gridSpan="4">
                  <a:txBody>
                    <a:bodyPr/>
                    <a:lstStyle/>
                    <a:p>
                      <a:pPr>
                        <a:lnSpc>
                          <a:spcPct val="115000"/>
                        </a:lnSpc>
                        <a:spcAft>
                          <a:spcPts val="1000"/>
                        </a:spcAft>
                      </a:pPr>
                      <a:r>
                        <a:rPr lang="en-US" sz="1400" b="1">
                          <a:solidFill>
                            <a:srgbClr val="FFFFFF"/>
                          </a:solidFill>
                          <a:effectLst/>
                          <a:latin typeface="Arial Narrow" charset="0"/>
                          <a:ea typeface="宋体" charset="0"/>
                          <a:cs typeface="Cordia New" charset="0"/>
                        </a:rPr>
                        <a:t>Modern ERP</a:t>
                      </a:r>
                      <a:endParaRPr lang="en-US" sz="1200">
                        <a:effectLst/>
                        <a:latin typeface="Calibri" charset="0"/>
                        <a:ea typeface="宋体" charset="0"/>
                        <a:cs typeface="Cordia New" charset="0"/>
                      </a:endParaRPr>
                    </a:p>
                  </a:txBody>
                  <a:tcPr marL="62847" marR="62847" marT="62847" marB="62847"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2B87CA"/>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60171">
                <a:tc>
                  <a:txBody>
                    <a:bodyPr/>
                    <a:lstStyle/>
                    <a:p>
                      <a:pPr>
                        <a:lnSpc>
                          <a:spcPct val="115000"/>
                        </a:lnSpc>
                      </a:pPr>
                      <a:endParaRPr lang="en-US" sz="1200">
                        <a:effectLst/>
                        <a:latin typeface="Calibri" charset="0"/>
                      </a:endParaRPr>
                    </a:p>
                  </a:txBody>
                  <a:tcPr marL="62847" marR="62847" marT="62847" marB="62847"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b="1" dirty="0" smtClean="0">
                          <a:effectLst/>
                          <a:latin typeface="Arial Narrow" charset="0"/>
                          <a:ea typeface="宋体" charset="0"/>
                          <a:cs typeface="Cordia New" charset="0"/>
                        </a:rPr>
                        <a:t>ERP</a:t>
                      </a:r>
                      <a:r>
                        <a:rPr lang="en-US" sz="1200" b="0" baseline="0" dirty="0" smtClean="0">
                          <a:effectLst/>
                          <a:latin typeface="Calibri" charset="0"/>
                          <a:ea typeface="宋体" charset="0"/>
                          <a:cs typeface="Cordia New" charset="0"/>
                        </a:rPr>
                        <a:t> </a:t>
                      </a:r>
                      <a:r>
                        <a:rPr lang="en-US" sz="1200" b="1" dirty="0" smtClean="0">
                          <a:effectLst/>
                          <a:latin typeface="Arial Narrow" charset="0"/>
                          <a:ea typeface="宋体" charset="0"/>
                          <a:cs typeface="Cordia New" charset="0"/>
                        </a:rPr>
                        <a:t>Vendor 1</a:t>
                      </a:r>
                      <a:endParaRPr lang="en-US" sz="1200" dirty="0">
                        <a:effectLst/>
                        <a:latin typeface="Calibri" charset="0"/>
                        <a:ea typeface="宋体" charset="0"/>
                        <a:cs typeface="Cordia New" charset="0"/>
                      </a:endParaRPr>
                    </a:p>
                  </a:txBody>
                  <a:tcPr marL="62847" marR="62847" marT="62847" marB="62847"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b="1" dirty="0">
                          <a:effectLst/>
                          <a:latin typeface="Arial Narrow" charset="0"/>
                          <a:ea typeface="宋体" charset="0"/>
                          <a:cs typeface="Cordia New" charset="0"/>
                        </a:rPr>
                        <a:t>Core </a:t>
                      </a:r>
                      <a:r>
                        <a:rPr lang="en-US" sz="1200" b="1" dirty="0" smtClean="0">
                          <a:effectLst/>
                          <a:latin typeface="Arial Narrow" charset="0"/>
                          <a:ea typeface="宋体" charset="0"/>
                          <a:cs typeface="Cordia New" charset="0"/>
                        </a:rPr>
                        <a:t>ERP</a:t>
                      </a:r>
                      <a:r>
                        <a:rPr lang="en-US" sz="1200" b="0" baseline="0" dirty="0" smtClean="0">
                          <a:effectLst/>
                          <a:latin typeface="Calibri" charset="0"/>
                          <a:ea typeface="宋体" charset="0"/>
                          <a:cs typeface="Cordia New" charset="0"/>
                        </a:rPr>
                        <a:t> </a:t>
                      </a:r>
                      <a:r>
                        <a:rPr lang="en-US" sz="1200" b="1" dirty="0" smtClean="0">
                          <a:effectLst/>
                          <a:latin typeface="Arial Narrow" charset="0"/>
                          <a:ea typeface="宋体" charset="0"/>
                          <a:cs typeface="Cordia New" charset="0"/>
                        </a:rPr>
                        <a:t>Vendor </a:t>
                      </a:r>
                      <a:r>
                        <a:rPr lang="en-US" sz="1200" b="1" dirty="0">
                          <a:effectLst/>
                          <a:latin typeface="Arial Narrow" charset="0"/>
                          <a:ea typeface="宋体" charset="0"/>
                          <a:cs typeface="Cordia New" charset="0"/>
                        </a:rPr>
                        <a:t>1</a:t>
                      </a:r>
                      <a:endParaRPr lang="en-US" sz="1200" dirty="0">
                        <a:effectLst/>
                        <a:latin typeface="Calibri" charset="0"/>
                        <a:ea typeface="宋体" charset="0"/>
                        <a:cs typeface="Cordia New" charset="0"/>
                      </a:endParaRPr>
                    </a:p>
                  </a:txBody>
                  <a:tcPr marL="62847" marR="62847" marT="62847" marB="62847"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b="1" dirty="0" smtClean="0">
                          <a:effectLst/>
                          <a:latin typeface="Arial Narrow" charset="0"/>
                          <a:ea typeface="宋体" charset="0"/>
                          <a:cs typeface="Cordia New" charset="0"/>
                        </a:rPr>
                        <a:t>SaaS</a:t>
                      </a:r>
                      <a:r>
                        <a:rPr lang="en-US" sz="1200" b="0" baseline="0" dirty="0" smtClean="0">
                          <a:effectLst/>
                          <a:latin typeface="Calibri" charset="0"/>
                          <a:ea typeface="宋体" charset="0"/>
                          <a:cs typeface="Cordia New" charset="0"/>
                        </a:rPr>
                        <a:t> </a:t>
                      </a:r>
                      <a:r>
                        <a:rPr lang="en-US" sz="1200" b="1" dirty="0" smtClean="0">
                          <a:effectLst/>
                          <a:latin typeface="Arial Narrow" charset="0"/>
                          <a:ea typeface="宋体" charset="0"/>
                          <a:cs typeface="Cordia New" charset="0"/>
                        </a:rPr>
                        <a:t>Vendor </a:t>
                      </a:r>
                      <a:r>
                        <a:rPr lang="en-US" sz="1200" b="1" dirty="0">
                          <a:effectLst/>
                          <a:latin typeface="Arial Narrow" charset="0"/>
                          <a:ea typeface="宋体" charset="0"/>
                          <a:cs typeface="Cordia New" charset="0"/>
                        </a:rPr>
                        <a:t>2</a:t>
                      </a:r>
                      <a:endParaRPr lang="en-US" sz="1200" dirty="0">
                        <a:effectLst/>
                        <a:latin typeface="Calibri" charset="0"/>
                        <a:ea typeface="宋体" charset="0"/>
                        <a:cs typeface="Cordia New" charset="0"/>
                      </a:endParaRPr>
                    </a:p>
                  </a:txBody>
                  <a:tcPr marL="62847" marR="62847" marT="62847" marB="62847"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b="1" dirty="0">
                          <a:effectLst/>
                          <a:latin typeface="Arial Narrow" charset="0"/>
                          <a:ea typeface="宋体" charset="0"/>
                          <a:cs typeface="Cordia New" charset="0"/>
                        </a:rPr>
                        <a:t>Public Cloud </a:t>
                      </a:r>
                      <a:r>
                        <a:rPr lang="en-US" sz="1200" b="1" dirty="0" smtClean="0">
                          <a:effectLst/>
                          <a:latin typeface="Arial Narrow" charset="0"/>
                          <a:ea typeface="宋体" charset="0"/>
                          <a:cs typeface="Cordia New" charset="0"/>
                        </a:rPr>
                        <a:t>Vendor </a:t>
                      </a:r>
                      <a:r>
                        <a:rPr lang="en-US" sz="1200" b="1" dirty="0">
                          <a:effectLst/>
                          <a:latin typeface="Arial Narrow" charset="0"/>
                          <a:ea typeface="宋体" charset="0"/>
                          <a:cs typeface="Cordia New" charset="0"/>
                        </a:rPr>
                        <a:t>3</a:t>
                      </a:r>
                      <a:endParaRPr lang="en-US" sz="1200" dirty="0">
                        <a:effectLst/>
                        <a:latin typeface="Calibri" charset="0"/>
                        <a:ea typeface="宋体" charset="0"/>
                        <a:cs typeface="Cordia New" charset="0"/>
                      </a:endParaRPr>
                    </a:p>
                  </a:txBody>
                  <a:tcPr marL="62847" marR="62847" marT="62847" marB="62847"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b="1" dirty="0" smtClean="0">
                          <a:effectLst/>
                          <a:latin typeface="Arial Narrow" charset="0"/>
                          <a:ea typeface="宋体" charset="0"/>
                          <a:cs typeface="Cordia New" charset="0"/>
                        </a:rPr>
                        <a:t>Outsourced</a:t>
                      </a:r>
                      <a:r>
                        <a:rPr lang="en-US" sz="1200" b="0" baseline="0" dirty="0" smtClean="0">
                          <a:effectLst/>
                          <a:latin typeface="Calibri" charset="0"/>
                          <a:ea typeface="宋体" charset="0"/>
                          <a:cs typeface="Cordia New" charset="0"/>
                        </a:rPr>
                        <a:t> </a:t>
                      </a:r>
                      <a:r>
                        <a:rPr lang="en-US" sz="1200" b="1" dirty="0" smtClean="0">
                          <a:effectLst/>
                          <a:latin typeface="Arial Narrow" charset="0"/>
                          <a:ea typeface="宋体" charset="0"/>
                          <a:cs typeface="Cordia New" charset="0"/>
                        </a:rPr>
                        <a:t>Vendor </a:t>
                      </a:r>
                      <a:r>
                        <a:rPr lang="en-US" sz="1200" b="1" dirty="0">
                          <a:effectLst/>
                          <a:latin typeface="Arial Narrow" charset="0"/>
                          <a:ea typeface="宋体" charset="0"/>
                          <a:cs typeface="Cordia New" charset="0"/>
                        </a:rPr>
                        <a:t>4</a:t>
                      </a:r>
                      <a:endParaRPr lang="en-US" sz="1200" dirty="0">
                        <a:effectLst/>
                        <a:latin typeface="Calibri" charset="0"/>
                        <a:ea typeface="宋体" charset="0"/>
                        <a:cs typeface="Cordia New" charset="0"/>
                      </a:endParaRPr>
                    </a:p>
                  </a:txBody>
                  <a:tcPr marL="62847" marR="62847" marT="62847" marB="62847"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r>
              <a:tr h="705949">
                <a:tc>
                  <a:txBody>
                    <a:bodyPr/>
                    <a:lstStyle/>
                    <a:p>
                      <a:pPr>
                        <a:lnSpc>
                          <a:spcPct val="115000"/>
                        </a:lnSpc>
                        <a:spcAft>
                          <a:spcPts val="0"/>
                        </a:spcAft>
                      </a:pPr>
                      <a:r>
                        <a:rPr lang="en-US" sz="1200" b="1">
                          <a:effectLst/>
                          <a:latin typeface="Arial Narrow" charset="0"/>
                          <a:ea typeface="宋体" charset="0"/>
                          <a:cs typeface="Cordia New" charset="0"/>
                        </a:rPr>
                        <a:t>Integration</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a:effectLst/>
                          <a:latin typeface="Arial Narrow" charset="0"/>
                          <a:ea typeface="宋体" charset="0"/>
                          <a:cs typeface="Cordia New" charset="0"/>
                        </a:rPr>
                        <a:t>Tight integration within the ERP solution</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a:effectLst/>
                          <a:latin typeface="Arial Narrow" charset="0"/>
                          <a:ea typeface="宋体" charset="0"/>
                          <a:cs typeface="Cordia New" charset="0"/>
                        </a:rPr>
                        <a:t>Tight integration remains only within the ERP solution</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a:effectLst/>
                          <a:latin typeface="Arial Narrow" charset="0"/>
                          <a:ea typeface="宋体" charset="0"/>
                          <a:cs typeface="Cordia New" charset="0"/>
                        </a:rPr>
                        <a:t>Integration within business application, </a:t>
                      </a:r>
                      <a:r>
                        <a:rPr lang="en-US" sz="1200" i="1">
                          <a:effectLst/>
                          <a:latin typeface="Arial Narrow" charset="0"/>
                          <a:ea typeface="宋体" charset="0"/>
                          <a:cs typeface="Cordia New" charset="0"/>
                        </a:rPr>
                        <a:t>loosely to other apps</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a:effectLst/>
                          <a:latin typeface="Arial Narrow" charset="0"/>
                          <a:ea typeface="宋体" charset="0"/>
                          <a:cs typeface="Cordia New" charset="0"/>
                        </a:rPr>
                        <a:t>Integration within business application, </a:t>
                      </a:r>
                      <a:r>
                        <a:rPr lang="en-US" sz="1200" i="1">
                          <a:effectLst/>
                          <a:latin typeface="Arial Narrow" charset="0"/>
                          <a:ea typeface="宋体" charset="0"/>
                          <a:cs typeface="Cordia New" charset="0"/>
                        </a:rPr>
                        <a:t>loosely to other apps</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a:effectLst/>
                          <a:latin typeface="Arial Narrow" charset="0"/>
                          <a:ea typeface="宋体" charset="0"/>
                          <a:cs typeface="Cordia New" charset="0"/>
                        </a:rPr>
                        <a:t>Integration within outsourced processes, </a:t>
                      </a:r>
                      <a:br>
                        <a:rPr lang="en-US" sz="1200">
                          <a:effectLst/>
                          <a:latin typeface="Arial Narrow" charset="0"/>
                          <a:ea typeface="宋体" charset="0"/>
                          <a:cs typeface="Cordia New" charset="0"/>
                        </a:rPr>
                      </a:br>
                      <a:r>
                        <a:rPr lang="en-US" sz="1200" i="1">
                          <a:effectLst/>
                          <a:latin typeface="Arial Narrow" charset="0"/>
                          <a:ea typeface="宋体" charset="0"/>
                          <a:cs typeface="Cordia New" charset="0"/>
                        </a:rPr>
                        <a:t>loosely to other apps</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r>
              <a:tr h="939919">
                <a:tc>
                  <a:txBody>
                    <a:bodyPr/>
                    <a:lstStyle/>
                    <a:p>
                      <a:pPr>
                        <a:lnSpc>
                          <a:spcPct val="115000"/>
                        </a:lnSpc>
                        <a:spcAft>
                          <a:spcPts val="0"/>
                        </a:spcAft>
                      </a:pPr>
                      <a:r>
                        <a:rPr lang="en-US" sz="1200" b="1">
                          <a:effectLst/>
                          <a:latin typeface="Arial Narrow" charset="0"/>
                          <a:ea typeface="宋体" charset="0"/>
                          <a:cs typeface="Cordia New" charset="0"/>
                        </a:rPr>
                        <a:t>Integration Tools</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a:effectLst/>
                          <a:latin typeface="Arial Narrow" charset="0"/>
                          <a:ea typeface="宋体" charset="0"/>
                          <a:cs typeface="Cordia New" charset="0"/>
                        </a:rPr>
                        <a:t>ERP vendor</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a:effectLst/>
                          <a:latin typeface="Arial Narrow" charset="0"/>
                          <a:ea typeface="宋体" charset="0"/>
                          <a:cs typeface="Cordia New" charset="0"/>
                        </a:rPr>
                        <a:t>Possibly ERP vendor</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a:effectLst/>
                          <a:latin typeface="Arial Narrow" charset="0"/>
                          <a:ea typeface="宋体" charset="0"/>
                          <a:cs typeface="Cordia New" charset="0"/>
                        </a:rPr>
                        <a:t>Vendor's integration platform (cloud)</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a:effectLst/>
                          <a:latin typeface="Arial Narrow" charset="0"/>
                          <a:ea typeface="宋体" charset="0"/>
                          <a:cs typeface="Cordia New" charset="0"/>
                        </a:rPr>
                        <a:t>Vendor's integration platform (cloud)</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a:effectLst/>
                          <a:latin typeface="Arial Narrow" charset="0"/>
                          <a:ea typeface="宋体" charset="0"/>
                          <a:cs typeface="Cordia New" charset="0"/>
                        </a:rPr>
                        <a:t>Provider's integration platform (cloud)</a:t>
                      </a:r>
                      <a:endParaRPr lang="en-US" sz="1200">
                        <a:effectLst/>
                        <a:latin typeface="Calibri" charset="0"/>
                        <a:ea typeface="宋体" charset="0"/>
                        <a:cs typeface="Cordia New" charset="0"/>
                      </a:endParaRPr>
                    </a:p>
                    <a:p>
                      <a:pPr>
                        <a:lnSpc>
                          <a:spcPct val="115000"/>
                        </a:lnSpc>
                        <a:spcAft>
                          <a:spcPts val="0"/>
                        </a:spcAft>
                      </a:pPr>
                      <a:r>
                        <a:rPr lang="en-US" sz="1200">
                          <a:effectLst/>
                          <a:latin typeface="Arial Narrow" charset="0"/>
                          <a:ea typeface="宋体" charset="0"/>
                          <a:cs typeface="Cordia New" charset="0"/>
                        </a:rPr>
                        <a:t>Client's (integration platform (cloud)</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r>
              <a:tr h="920713">
                <a:tc>
                  <a:txBody>
                    <a:bodyPr/>
                    <a:lstStyle/>
                    <a:p>
                      <a:pPr>
                        <a:lnSpc>
                          <a:spcPct val="115000"/>
                        </a:lnSpc>
                        <a:spcAft>
                          <a:spcPts val="0"/>
                        </a:spcAft>
                      </a:pPr>
                      <a:r>
                        <a:rPr lang="en-US" sz="1200" b="1">
                          <a:effectLst/>
                          <a:latin typeface="Arial Narrow" charset="0"/>
                          <a:ea typeface="宋体" charset="0"/>
                          <a:cs typeface="Cordia New" charset="0"/>
                        </a:rPr>
                        <a:t>Data Integrity and Consistency</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dirty="0">
                          <a:effectLst/>
                          <a:latin typeface="Arial Narrow" charset="0"/>
                          <a:ea typeface="宋体" charset="0"/>
                          <a:cs typeface="Cordia New" charset="0"/>
                        </a:rPr>
                        <a:t>Inherent within suite, </a:t>
                      </a:r>
                      <a:r>
                        <a:rPr lang="en-US" sz="1200" i="1" dirty="0">
                          <a:effectLst/>
                          <a:latin typeface="Arial Narrow" charset="0"/>
                          <a:ea typeface="宋体" charset="0"/>
                          <a:cs typeface="Cordia New" charset="0"/>
                        </a:rPr>
                        <a:t>client responsibility to ancillary apps</a:t>
                      </a:r>
                      <a:endParaRPr lang="en-US" sz="1200" dirty="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a:effectLst/>
                          <a:latin typeface="Arial Narrow" charset="0"/>
                          <a:ea typeface="宋体" charset="0"/>
                          <a:cs typeface="Cordia New" charset="0"/>
                        </a:rPr>
                        <a:t>Within suite,</a:t>
                      </a:r>
                      <a:r>
                        <a:rPr lang="en-US" sz="1200" i="1">
                          <a:effectLst/>
                          <a:latin typeface="Arial Narrow" charset="0"/>
                          <a:ea typeface="宋体" charset="0"/>
                          <a:cs typeface="Cordia New" charset="0"/>
                        </a:rPr>
                        <a:t>client responsibility to ancillary apps</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a:effectLst/>
                          <a:latin typeface="Arial Narrow" charset="0"/>
                          <a:ea typeface="宋体" charset="0"/>
                          <a:cs typeface="Cordia New" charset="0"/>
                        </a:rPr>
                        <a:t>Within business app, </a:t>
                      </a:r>
                      <a:r>
                        <a:rPr lang="en-US" sz="1200" i="1">
                          <a:effectLst/>
                          <a:latin typeface="Arial Narrow" charset="0"/>
                          <a:ea typeface="宋体" charset="0"/>
                          <a:cs typeface="Cordia New" charset="0"/>
                        </a:rPr>
                        <a:t>client responsibility to ancillary apps</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a:effectLst/>
                          <a:latin typeface="Arial Narrow" charset="0"/>
                          <a:ea typeface="宋体" charset="0"/>
                          <a:cs typeface="Cordia New" charset="0"/>
                        </a:rPr>
                        <a:t>Within business app, </a:t>
                      </a:r>
                      <a:r>
                        <a:rPr lang="en-US" sz="1200" i="1">
                          <a:effectLst/>
                          <a:latin typeface="Arial Narrow" charset="0"/>
                          <a:ea typeface="宋体" charset="0"/>
                          <a:cs typeface="Cordia New" charset="0"/>
                        </a:rPr>
                        <a:t>client responsibility to ancillary apps</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a:effectLst/>
                          <a:latin typeface="Arial Narrow" charset="0"/>
                          <a:ea typeface="宋体" charset="0"/>
                          <a:cs typeface="Cordia New" charset="0"/>
                        </a:rPr>
                        <a:t>Maintained within outsourced process,</a:t>
                      </a:r>
                      <a:r>
                        <a:rPr lang="en-US" sz="1200" i="1">
                          <a:effectLst/>
                          <a:latin typeface="Arial Narrow" charset="0"/>
                          <a:ea typeface="宋体" charset="0"/>
                          <a:cs typeface="Cordia New" charset="0"/>
                        </a:rPr>
                        <a:t>client responsibility elsewhere</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r>
              <a:tr h="1079716">
                <a:tc>
                  <a:txBody>
                    <a:bodyPr/>
                    <a:lstStyle/>
                    <a:p>
                      <a:pPr>
                        <a:lnSpc>
                          <a:spcPct val="115000"/>
                        </a:lnSpc>
                        <a:spcAft>
                          <a:spcPts val="0"/>
                        </a:spcAft>
                      </a:pPr>
                      <a:r>
                        <a:rPr lang="en-US" sz="1200" b="1">
                          <a:effectLst/>
                          <a:latin typeface="Arial Narrow" charset="0"/>
                          <a:ea typeface="宋体" charset="0"/>
                          <a:cs typeface="Cordia New" charset="0"/>
                        </a:rPr>
                        <a:t>Process Integrity</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a:effectLst/>
                          <a:latin typeface="Arial Narrow" charset="0"/>
                          <a:ea typeface="宋体" charset="0"/>
                          <a:cs typeface="Cordia New" charset="0"/>
                        </a:rPr>
                        <a:t>Inherent within suite</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a:effectLst/>
                          <a:latin typeface="Arial Narrow" charset="0"/>
                          <a:ea typeface="宋体" charset="0"/>
                          <a:cs typeface="Cordia New" charset="0"/>
                        </a:rPr>
                        <a:t>Within suite,</a:t>
                      </a:r>
                      <a:r>
                        <a:rPr lang="en-US" sz="1200" i="1">
                          <a:effectLst/>
                          <a:latin typeface="Arial Narrow" charset="0"/>
                          <a:ea typeface="宋体" charset="0"/>
                          <a:cs typeface="Cordia New" charset="0"/>
                        </a:rPr>
                        <a:t>client responsibility to ancillary apps</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a:effectLst/>
                          <a:latin typeface="Arial Narrow" charset="0"/>
                          <a:ea typeface="宋体" charset="0"/>
                          <a:cs typeface="Cordia New" charset="0"/>
                        </a:rPr>
                        <a:t>Within business app, </a:t>
                      </a:r>
                      <a:r>
                        <a:rPr lang="en-US" sz="1200" i="1">
                          <a:effectLst/>
                          <a:latin typeface="Arial Narrow" charset="0"/>
                          <a:ea typeface="宋体" charset="0"/>
                          <a:cs typeface="Cordia New" charset="0"/>
                        </a:rPr>
                        <a:t>client responsibility to ancillary apps</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a:effectLst/>
                          <a:latin typeface="Arial Narrow" charset="0"/>
                          <a:ea typeface="宋体" charset="0"/>
                          <a:cs typeface="Cordia New" charset="0"/>
                        </a:rPr>
                        <a:t>Within business app, </a:t>
                      </a:r>
                      <a:r>
                        <a:rPr lang="en-US" sz="1200" i="1">
                          <a:effectLst/>
                          <a:latin typeface="Arial Narrow" charset="0"/>
                          <a:ea typeface="宋体" charset="0"/>
                          <a:cs typeface="Cordia New" charset="0"/>
                        </a:rPr>
                        <a:t>client responsibility to ancillary apps</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a:effectLst/>
                          <a:latin typeface="Arial Narrow" charset="0"/>
                          <a:ea typeface="宋体" charset="0"/>
                          <a:cs typeface="Cordia New" charset="0"/>
                        </a:rPr>
                        <a:t>Outsourced to vendor, </a:t>
                      </a:r>
                      <a:r>
                        <a:rPr lang="en-US" sz="1200" b="1">
                          <a:effectLst/>
                          <a:latin typeface="Arial Narrow" charset="0"/>
                          <a:ea typeface="宋体" charset="0"/>
                          <a:cs typeface="Cordia New" charset="0"/>
                        </a:rPr>
                        <a:t/>
                      </a:r>
                      <a:br>
                        <a:rPr lang="en-US" sz="1200" b="1">
                          <a:effectLst/>
                          <a:latin typeface="Arial Narrow" charset="0"/>
                          <a:ea typeface="宋体" charset="0"/>
                          <a:cs typeface="Cordia New" charset="0"/>
                        </a:rPr>
                      </a:br>
                      <a:r>
                        <a:rPr lang="en-US" sz="1200" i="1">
                          <a:effectLst/>
                          <a:latin typeface="Arial Narrow" charset="0"/>
                          <a:ea typeface="宋体" charset="0"/>
                          <a:cs typeface="Cordia New" charset="0"/>
                        </a:rPr>
                        <a:t>but ancillary processes responsibility of client</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r>
              <a:tr h="602705">
                <a:tc>
                  <a:txBody>
                    <a:bodyPr/>
                    <a:lstStyle/>
                    <a:p>
                      <a:pPr>
                        <a:lnSpc>
                          <a:spcPct val="115000"/>
                        </a:lnSpc>
                        <a:spcAft>
                          <a:spcPts val="0"/>
                        </a:spcAft>
                      </a:pPr>
                      <a:r>
                        <a:rPr lang="en-US" sz="1200" b="1">
                          <a:effectLst/>
                          <a:latin typeface="Arial Narrow" charset="0"/>
                          <a:ea typeface="宋体" charset="0"/>
                          <a:cs typeface="Cordia New" charset="0"/>
                        </a:rPr>
                        <a:t>Upgrades (Test and Patch Workload)</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a:effectLst/>
                          <a:latin typeface="Arial Narrow" charset="0"/>
                          <a:ea typeface="宋体" charset="0"/>
                          <a:cs typeface="Cordia New" charset="0"/>
                        </a:rPr>
                        <a:t>Major upgrade every 12-18 months</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a:effectLst/>
                          <a:latin typeface="Arial Narrow" charset="0"/>
                          <a:ea typeface="宋体" charset="0"/>
                          <a:cs typeface="Cordia New" charset="0"/>
                        </a:rPr>
                        <a:t>Major upgrade every 12-18 months</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a:effectLst/>
                          <a:latin typeface="Arial Narrow" charset="0"/>
                          <a:ea typeface="宋体" charset="0"/>
                          <a:cs typeface="Cordia New" charset="0"/>
                        </a:rPr>
                        <a:t>Multiple: 3-4 per year</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a:effectLst/>
                          <a:latin typeface="Arial Narrow" charset="0"/>
                          <a:ea typeface="宋体" charset="0"/>
                          <a:cs typeface="Cordia New" charset="0"/>
                        </a:rPr>
                        <a:t>Multiple: 2-3 per year</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pPr>
                        <a:lnSpc>
                          <a:spcPct val="115000"/>
                        </a:lnSpc>
                        <a:spcAft>
                          <a:spcPts val="0"/>
                        </a:spcAft>
                      </a:pPr>
                      <a:r>
                        <a:rPr lang="en-US" sz="1200">
                          <a:effectLst/>
                          <a:latin typeface="Arial Narrow" charset="0"/>
                          <a:ea typeface="宋体" charset="0"/>
                          <a:cs typeface="Cordia New" charset="0"/>
                        </a:rPr>
                        <a:t>None: 3-4 per year</a:t>
                      </a:r>
                      <a:endParaRPr lang="en-US" sz="1200">
                        <a:effectLst/>
                        <a:latin typeface="Calibri" charset="0"/>
                        <a:ea typeface="宋体" charset="0"/>
                        <a:cs typeface="Cordia New" charset="0"/>
                      </a:endParaRPr>
                    </a:p>
                  </a:txBody>
                  <a:tcPr marL="62847" marR="62847" marT="62847" marB="62847">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r>
              <a:tr h="284698">
                <a:tc gridSpan="6">
                  <a:txBody>
                    <a:bodyPr/>
                    <a:lstStyle/>
                    <a:p>
                      <a:pPr>
                        <a:lnSpc>
                          <a:spcPct val="115000"/>
                        </a:lnSpc>
                        <a:spcAft>
                          <a:spcPts val="0"/>
                        </a:spcAft>
                      </a:pPr>
                      <a:r>
                        <a:rPr lang="en-US" sz="1200" dirty="0">
                          <a:effectLst/>
                          <a:latin typeface="Arial Narrow" charset="0"/>
                          <a:ea typeface="宋体" charset="0"/>
                          <a:cs typeface="Cordia New" charset="0"/>
                        </a:rPr>
                        <a:t>The italicized text indicates where more responsibility and complexity on the end-user organization is being generated.</a:t>
                      </a:r>
                      <a:endParaRPr lang="en-US" sz="1200" dirty="0">
                        <a:effectLst/>
                        <a:latin typeface="Calibri" charset="0"/>
                        <a:ea typeface="宋体" charset="0"/>
                        <a:cs typeface="Cordia New" charset="0"/>
                      </a:endParaRPr>
                    </a:p>
                  </a:txBody>
                  <a:tcPr marL="62847" marR="62847" marT="62847" marB="62847"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6" name="Rectangle 5"/>
          <p:cNvSpPr>
            <a:spLocks noChangeArrowheads="1"/>
          </p:cNvSpPr>
          <p:nvPr/>
        </p:nvSpPr>
        <p:spPr bwMode="auto">
          <a:xfrm>
            <a:off x="91440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smtClean="0">
                <a:solidFill>
                  <a:schemeClr val="accent3"/>
                </a:solidFill>
                <a:latin typeface="+mn-lt"/>
              </a:rPr>
              <a:t>The </a:t>
            </a:r>
            <a:r>
              <a:rPr lang="fr-FR" sz="1000" dirty="0" err="1" smtClean="0">
                <a:solidFill>
                  <a:schemeClr val="accent3"/>
                </a:solidFill>
                <a:latin typeface="+mn-lt"/>
              </a:rPr>
              <a:t>Integration</a:t>
            </a:r>
            <a:endParaRPr lang="fr-FR" sz="1000" dirty="0" smtClean="0">
              <a:solidFill>
                <a:schemeClr val="accent3"/>
              </a:solidFill>
              <a:latin typeface="+mn-lt"/>
            </a:endParaRPr>
          </a:p>
          <a:p>
            <a:pPr algn="ctr"/>
            <a:r>
              <a:rPr lang="fr-FR" sz="1000" smtClean="0">
                <a:solidFill>
                  <a:schemeClr val="accent3"/>
                </a:solidFill>
                <a:latin typeface="+mn-lt"/>
              </a:rPr>
              <a:t>Imperative</a:t>
            </a:r>
            <a:endParaRPr lang="fr-FR" sz="1000" dirty="0">
              <a:solidFill>
                <a:schemeClr val="accent3"/>
              </a:solidFill>
              <a:latin typeface="+mn-lt"/>
            </a:endParaRPr>
          </a:p>
        </p:txBody>
      </p:sp>
    </p:spTree>
    <p:extLst>
      <p:ext uri="{BB962C8B-B14F-4D97-AF65-F5344CB8AC3E}">
        <p14:creationId xmlns:p14="http://schemas.microsoft.com/office/powerpoint/2010/main" val="1514972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dirty="0"/>
              <a:t>Hierarchical Perspective</a:t>
            </a:r>
          </a:p>
        </p:txBody>
      </p:sp>
      <p:graphicFrame>
        <p:nvGraphicFramePr>
          <p:cNvPr id="3" name="Espace réservé du tableau 2"/>
          <p:cNvGraphicFramePr>
            <a:graphicFrameLocks noGrp="1"/>
          </p:cNvGraphicFramePr>
          <p:nvPr>
            <p:ph type="tbl" idx="1"/>
            <p:extLst>
              <p:ext uri="{D42A27DB-BD31-4B8C-83A1-F6EECF244321}">
                <p14:modId xmlns:p14="http://schemas.microsoft.com/office/powerpoint/2010/main" val="180946619"/>
              </p:ext>
            </p:extLst>
          </p:nvPr>
        </p:nvGraphicFramePr>
        <p:xfrm>
          <a:off x="152399" y="1209443"/>
          <a:ext cx="8839201" cy="5398491"/>
        </p:xfrm>
        <a:graphic>
          <a:graphicData uri="http://schemas.openxmlformats.org/drawingml/2006/table">
            <a:tbl>
              <a:tblPr firstRow="1" bandRow="1">
                <a:tableStyleId>{5C22544A-7EE6-4342-B048-85BDC9FD1C3A}</a:tableStyleId>
              </a:tblPr>
              <a:tblGrid>
                <a:gridCol w="1578429"/>
                <a:gridCol w="1815193"/>
                <a:gridCol w="2762250"/>
                <a:gridCol w="2683329"/>
              </a:tblGrid>
              <a:tr h="69128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Activity</a:t>
                      </a:r>
                      <a:endParaRPr kumimoji="0" lang="en-US" sz="18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Time horizon</a:t>
                      </a:r>
                      <a:endParaRPr kumimoji="0" lang="en-US" sz="18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Hierarchical level</a:t>
                      </a:r>
                      <a:endParaRPr kumimoji="0" lang="en-US" sz="18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Characteristics</a:t>
                      </a:r>
                      <a:endParaRPr kumimoji="0" lang="en-US" sz="18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horzOverflow="overflow"/>
                </a:tc>
              </a:tr>
              <a:tr h="165672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Strategic</a:t>
                      </a:r>
                      <a:endParaRPr kumimoji="0" lang="en-US" sz="16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Long term</a:t>
                      </a:r>
                    </a:p>
                  </a:txBody>
                  <a:tcPr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General management</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Functional management</a:t>
                      </a:r>
                    </a:p>
                  </a:txBody>
                  <a:tcPr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125413" algn="l"/>
                        </a:tabLst>
                      </a:pPr>
                      <a:r>
                        <a:rPr kumimoji="0" lang="en-US" sz="16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Externally focused</a:t>
                      </a:r>
                    </a:p>
                    <a:p>
                      <a:pPr marL="342900" marR="0" lvl="0" indent="-342900" algn="l" defTabSz="914400" rtl="0" eaLnBrk="0" fontAlgn="base" latinLnBrk="0" hangingPunct="0">
                        <a:lnSpc>
                          <a:spcPct val="100000"/>
                        </a:lnSpc>
                        <a:spcBef>
                          <a:spcPct val="0"/>
                        </a:spcBef>
                        <a:spcAft>
                          <a:spcPct val="0"/>
                        </a:spcAft>
                        <a:buClrTx/>
                        <a:buSzTx/>
                        <a:buFont typeface="Symbol" pitchFamily="18" charset="2"/>
                        <a:buChar char=""/>
                        <a:tabLst>
                          <a:tab pos="125413" algn="l"/>
                        </a:tabLst>
                      </a:pPr>
                      <a:r>
                        <a:rPr kumimoji="0" lang="en-US" sz="16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Ad-hoc </a:t>
                      </a:r>
                    </a:p>
                    <a:p>
                      <a:pPr marL="342900" marR="0" lvl="0" indent="-342900" algn="l" defTabSz="914400" rtl="0" eaLnBrk="0" fontAlgn="base" latinLnBrk="0" hangingPunct="0">
                        <a:lnSpc>
                          <a:spcPct val="100000"/>
                        </a:lnSpc>
                        <a:spcBef>
                          <a:spcPct val="0"/>
                        </a:spcBef>
                        <a:spcAft>
                          <a:spcPct val="0"/>
                        </a:spcAft>
                        <a:buClrTx/>
                        <a:buSzTx/>
                        <a:buFont typeface="Symbol" pitchFamily="18" charset="2"/>
                        <a:buChar char=""/>
                        <a:tabLst>
                          <a:tab pos="125413" algn="l"/>
                        </a:tabLst>
                      </a:pPr>
                      <a:r>
                        <a:rPr kumimoji="0" lang="en-US" sz="16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Highly unstructured</a:t>
                      </a:r>
                    </a:p>
                  </a:txBody>
                  <a:tcPr horzOverflow="overflow"/>
                </a:tc>
              </a:tr>
              <a:tr h="139375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Tactical</a:t>
                      </a:r>
                      <a:endParaRPr kumimoji="0" lang="en-US" sz="16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Mid term</a:t>
                      </a:r>
                    </a:p>
                  </a:txBody>
                  <a:tcPr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Middle management</a:t>
                      </a:r>
                    </a:p>
                  </a:txBody>
                  <a:tcPr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125413" algn="l"/>
                        </a:tabLst>
                      </a:pPr>
                      <a:r>
                        <a:rPr kumimoji="0" lang="en-US" sz="16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Repeatable</a:t>
                      </a:r>
                    </a:p>
                    <a:p>
                      <a:pPr marL="342900" marR="0" lvl="0" indent="-342900" algn="l" defTabSz="914400" rtl="0" eaLnBrk="0" fontAlgn="base" latinLnBrk="0" hangingPunct="0">
                        <a:lnSpc>
                          <a:spcPct val="100000"/>
                        </a:lnSpc>
                        <a:spcBef>
                          <a:spcPct val="0"/>
                        </a:spcBef>
                        <a:spcAft>
                          <a:spcPct val="0"/>
                        </a:spcAft>
                        <a:buClrTx/>
                        <a:buSzTx/>
                        <a:buFont typeface="Symbol" pitchFamily="18" charset="2"/>
                        <a:buChar char=""/>
                        <a:tabLst>
                          <a:tab pos="125413" algn="l"/>
                        </a:tabLst>
                      </a:pPr>
                      <a:r>
                        <a:rPr kumimoji="0" lang="en-US" sz="16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Semi-structured</a:t>
                      </a:r>
                    </a:p>
                    <a:p>
                      <a:pPr marL="342900" marR="0" lvl="0" indent="-342900" algn="l" defTabSz="914400" rtl="0" eaLnBrk="0" fontAlgn="base" latinLnBrk="0" hangingPunct="0">
                        <a:lnSpc>
                          <a:spcPct val="100000"/>
                        </a:lnSpc>
                        <a:spcBef>
                          <a:spcPct val="0"/>
                        </a:spcBef>
                        <a:spcAft>
                          <a:spcPct val="0"/>
                        </a:spcAft>
                        <a:buClrTx/>
                        <a:buSzTx/>
                        <a:buFont typeface="Symbol" pitchFamily="18" charset="2"/>
                        <a:buChar char=""/>
                        <a:tabLst>
                          <a:tab pos="125413" algn="l"/>
                        </a:tabLst>
                      </a:pPr>
                      <a:r>
                        <a:rPr kumimoji="0" lang="en-US" sz="16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Recurrent</a:t>
                      </a:r>
                    </a:p>
                  </a:txBody>
                  <a:tcPr horzOverflow="overflow"/>
                </a:tc>
              </a:tr>
              <a:tr h="165672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Operational</a:t>
                      </a:r>
                      <a:endParaRPr kumimoji="0" lang="en-US" sz="16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Short term</a:t>
                      </a:r>
                    </a:p>
                  </a:txBody>
                  <a:tcPr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Front line employees</a:t>
                      </a:r>
                    </a:p>
                  </a:txBody>
                  <a:tcPr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 typeface="Symbol" pitchFamily="18" charset="2"/>
                        <a:buChar char=""/>
                        <a:tabLst>
                          <a:tab pos="125413" algn="l"/>
                        </a:tabLst>
                      </a:pPr>
                      <a:r>
                        <a:rPr kumimoji="0" lang="en-US" sz="16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Low discretion</a:t>
                      </a:r>
                    </a:p>
                    <a:p>
                      <a:pPr marL="342900" marR="0" lvl="0" indent="-342900" algn="l" defTabSz="914400" rtl="0" eaLnBrk="0" fontAlgn="base" latinLnBrk="0" hangingPunct="0">
                        <a:lnSpc>
                          <a:spcPct val="100000"/>
                        </a:lnSpc>
                        <a:spcBef>
                          <a:spcPct val="0"/>
                        </a:spcBef>
                        <a:spcAft>
                          <a:spcPct val="0"/>
                        </a:spcAft>
                        <a:buClrTx/>
                        <a:buSzTx/>
                        <a:buFont typeface="Symbol" pitchFamily="18" charset="2"/>
                        <a:buChar char=""/>
                        <a:tabLst>
                          <a:tab pos="125413" algn="l"/>
                        </a:tabLst>
                      </a:pPr>
                      <a:r>
                        <a:rPr kumimoji="0" lang="en-US" sz="16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Highly structured</a:t>
                      </a:r>
                    </a:p>
                    <a:p>
                      <a:pPr marL="342900" marR="0" lvl="0" indent="-342900" algn="l" defTabSz="914400" rtl="0" eaLnBrk="0" fontAlgn="base" latinLnBrk="0" hangingPunct="0">
                        <a:lnSpc>
                          <a:spcPct val="100000"/>
                        </a:lnSpc>
                        <a:spcBef>
                          <a:spcPct val="0"/>
                        </a:spcBef>
                        <a:spcAft>
                          <a:spcPct val="0"/>
                        </a:spcAft>
                        <a:buClrTx/>
                        <a:buSzTx/>
                        <a:buFont typeface="Symbol" pitchFamily="18" charset="2"/>
                        <a:buChar char=""/>
                        <a:tabLst>
                          <a:tab pos="125413" algn="l"/>
                        </a:tabLst>
                      </a:pPr>
                      <a:r>
                        <a:rPr kumimoji="0" lang="en-US" sz="16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Transaction focused</a:t>
                      </a:r>
                    </a:p>
                  </a:txBody>
                  <a:tcPr horzOverflow="overflow"/>
                </a:tc>
              </a:tr>
            </a:tbl>
          </a:graphicData>
        </a:graphic>
      </p:graphicFrame>
      <p:sp>
        <p:nvSpPr>
          <p:cNvPr id="4" name="Rectangle 3"/>
          <p:cNvSpPr>
            <a:spLocks noChangeArrowheads="1"/>
          </p:cNvSpPr>
          <p:nvPr/>
        </p:nvSpPr>
        <p:spPr bwMode="auto">
          <a:xfrm>
            <a:off x="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smtClean="0">
                <a:solidFill>
                  <a:schemeClr val="accent3"/>
                </a:solidFill>
                <a:latin typeface="+mn-lt"/>
              </a:rPr>
              <a:t>Categorizing</a:t>
            </a:r>
            <a:endParaRPr lang="fr-FR" sz="1000" dirty="0">
              <a:solidFill>
                <a:schemeClr val="accent3"/>
              </a:solidFill>
              <a:latin typeface="+mn-lt"/>
            </a:endParaRPr>
          </a:p>
          <a:p>
            <a:pPr algn="ctr"/>
            <a:r>
              <a:rPr lang="fr-FR" sz="1000" dirty="0" err="1" smtClean="0">
                <a:solidFill>
                  <a:schemeClr val="accent3"/>
                </a:solidFill>
                <a:latin typeface="+mn-lt"/>
              </a:rPr>
              <a:t>Systems</a:t>
            </a:r>
            <a:endParaRPr lang="fr-FR" sz="1000" dirty="0">
              <a:solidFill>
                <a:schemeClr val="accent3"/>
              </a:solidFill>
              <a:latin typeface="+mn-l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Recap</a:t>
            </a:r>
            <a:endParaRPr lang="en-US" dirty="0"/>
          </a:p>
        </p:txBody>
      </p:sp>
      <p:sp>
        <p:nvSpPr>
          <p:cNvPr id="3" name="Content Placeholder 2"/>
          <p:cNvSpPr>
            <a:spLocks noGrp="1"/>
          </p:cNvSpPr>
          <p:nvPr>
            <p:ph idx="1"/>
          </p:nvPr>
        </p:nvSpPr>
        <p:spPr/>
        <p:txBody>
          <a:bodyPr>
            <a:normAutofit/>
          </a:bodyPr>
          <a:lstStyle/>
          <a:p>
            <a:r>
              <a:rPr lang="en-US" dirty="0" smtClean="0"/>
              <a:t>Different organizational information systems can be characterized through a hierarchical perspective or functional perspective</a:t>
            </a:r>
          </a:p>
          <a:p>
            <a:r>
              <a:rPr lang="en-US" dirty="0" smtClean="0"/>
              <a:t>BPR is as a managerial approach calling for a process view of organizational activities</a:t>
            </a:r>
          </a:p>
          <a:p>
            <a:r>
              <a:rPr lang="en-US" dirty="0" smtClean="0"/>
              <a:t>Enterprise systems are modular, integrated software applications that span (all) organizational functions and rely on one database at the core</a:t>
            </a:r>
          </a:p>
          <a:p>
            <a:r>
              <a:rPr lang="en-US" dirty="0" smtClean="0"/>
              <a:t>Enterprise systems have traditionally focused on internal organizational processes</a:t>
            </a: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Recap</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Knowledge management is the set of activities and processes that an organization enacts to manage the wealth of knowledge it possesses and ensure that such knowledge is properly safeguarded and put to use to help the firm achieve its objectives  </a:t>
            </a:r>
          </a:p>
          <a:p>
            <a:r>
              <a:rPr lang="en-US" dirty="0" smtClean="0"/>
              <a:t>Business intelligence encompasses the set of techniques, processes, and technologies designed to enable managers to gain superior insight and understanding of their business and thus make better decisions. </a:t>
            </a:r>
          </a:p>
          <a:p>
            <a:pPr lvl="0"/>
            <a:r>
              <a:rPr lang="en-US" dirty="0"/>
              <a:t>Big data is the umbrella term under which the major recent trends converge. The impacts on decision making and knowledge extraction are a paradigm shift in the way management and organizations have traditionally made </a:t>
            </a:r>
            <a:r>
              <a:rPr lang="en-US" dirty="0" smtClean="0"/>
              <a:t>decisions</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Operational Activities</a:t>
            </a:r>
            <a:endParaRPr lang="en-US" dirty="0"/>
          </a:p>
        </p:txBody>
      </p:sp>
      <p:sp>
        <p:nvSpPr>
          <p:cNvPr id="3" name="Content Placeholder 2"/>
          <p:cNvSpPr>
            <a:spLocks noGrp="1"/>
          </p:cNvSpPr>
          <p:nvPr>
            <p:ph idx="1"/>
          </p:nvPr>
        </p:nvSpPr>
        <p:spPr/>
        <p:txBody>
          <a:bodyPr/>
          <a:lstStyle/>
          <a:p>
            <a:r>
              <a:rPr lang="en-US" dirty="0" smtClean="0">
                <a:solidFill>
                  <a:schemeClr val="tx1"/>
                </a:solidFill>
                <a:latin typeface="+mn-lt"/>
                <a:ea typeface="+mn-ea"/>
                <a:cs typeface="+mn-cs"/>
              </a:rPr>
              <a:t>Concerned </a:t>
            </a:r>
            <a:r>
              <a:rPr lang="en-US" dirty="0">
                <a:solidFill>
                  <a:schemeClr val="tx1"/>
                </a:solidFill>
                <a:latin typeface="+mn-lt"/>
                <a:ea typeface="+mn-ea"/>
                <a:cs typeface="+mn-cs"/>
              </a:rPr>
              <a:t>with short-term activities, typically those that occur in the immediate </a:t>
            </a:r>
            <a:r>
              <a:rPr lang="en-US" dirty="0" smtClean="0">
                <a:solidFill>
                  <a:schemeClr val="tx1"/>
                </a:solidFill>
                <a:latin typeface="+mn-lt"/>
                <a:ea typeface="+mn-ea"/>
                <a:cs typeface="+mn-cs"/>
              </a:rPr>
              <a:t>term</a:t>
            </a:r>
          </a:p>
          <a:p>
            <a:r>
              <a:rPr lang="en-US" dirty="0" smtClean="0">
                <a:solidFill>
                  <a:schemeClr val="tx1"/>
                </a:solidFill>
                <a:latin typeface="+mn-lt"/>
                <a:ea typeface="+mn-ea"/>
                <a:cs typeface="+mn-cs"/>
              </a:rPr>
              <a:t>Operational </a:t>
            </a:r>
            <a:r>
              <a:rPr lang="en-US" dirty="0">
                <a:solidFill>
                  <a:schemeClr val="tx1"/>
                </a:solidFill>
                <a:latin typeface="+mn-lt"/>
                <a:ea typeface="+mn-ea"/>
                <a:cs typeface="+mn-cs"/>
              </a:rPr>
              <a:t>personnel are focused on performing the day-to-day activities that deliver the firm’s value </a:t>
            </a:r>
            <a:r>
              <a:rPr lang="en-US" dirty="0" smtClean="0">
                <a:solidFill>
                  <a:schemeClr val="tx1"/>
                </a:solidFill>
                <a:latin typeface="+mn-lt"/>
                <a:ea typeface="+mn-ea"/>
                <a:cs typeface="+mn-cs"/>
              </a:rPr>
              <a:t>proposition </a:t>
            </a:r>
            <a:endParaRPr lang="en-US" dirty="0">
              <a:solidFill>
                <a:schemeClr val="tx1"/>
              </a:solidFill>
              <a:latin typeface="+mn-lt"/>
              <a:ea typeface="+mn-ea"/>
              <a:cs typeface="+mn-cs"/>
            </a:endParaRPr>
          </a:p>
          <a:p>
            <a:r>
              <a:rPr lang="en-US" dirty="0">
                <a:solidFill>
                  <a:schemeClr val="tx1"/>
                </a:solidFill>
                <a:latin typeface="+mn-lt"/>
                <a:ea typeface="+mn-ea"/>
                <a:cs typeface="+mn-cs"/>
              </a:rPr>
              <a:t>Decision making at the operational level is typically highly structured by means of detailed </a:t>
            </a:r>
            <a:r>
              <a:rPr lang="en-US" dirty="0" smtClean="0">
                <a:solidFill>
                  <a:schemeClr val="tx1"/>
                </a:solidFill>
                <a:latin typeface="+mn-lt"/>
                <a:ea typeface="+mn-ea"/>
                <a:cs typeface="+mn-cs"/>
              </a:rPr>
              <a:t>procedures</a:t>
            </a:r>
            <a:endParaRPr lang="en-US" dirty="0"/>
          </a:p>
        </p:txBody>
      </p:sp>
      <p:sp>
        <p:nvSpPr>
          <p:cNvPr id="4" name="Rectangle 3"/>
          <p:cNvSpPr>
            <a:spLocks noChangeArrowheads="1"/>
          </p:cNvSpPr>
          <p:nvPr/>
        </p:nvSpPr>
        <p:spPr bwMode="auto">
          <a:xfrm>
            <a:off x="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smtClean="0">
                <a:solidFill>
                  <a:schemeClr val="accent3"/>
                </a:solidFill>
                <a:latin typeface="+mn-lt"/>
              </a:rPr>
              <a:t>Categorizing</a:t>
            </a:r>
            <a:endParaRPr lang="fr-FR" sz="1000" dirty="0">
              <a:solidFill>
                <a:schemeClr val="accent3"/>
              </a:solidFill>
              <a:latin typeface="+mn-lt"/>
            </a:endParaRPr>
          </a:p>
          <a:p>
            <a:pPr algn="ctr"/>
            <a:r>
              <a:rPr lang="fr-FR" sz="1000" dirty="0" err="1" smtClean="0">
                <a:solidFill>
                  <a:schemeClr val="accent3"/>
                </a:solidFill>
                <a:latin typeface="+mn-lt"/>
              </a:rPr>
              <a:t>Systems</a:t>
            </a:r>
            <a:endParaRPr lang="fr-FR" sz="1000" dirty="0">
              <a:solidFill>
                <a:schemeClr val="accent3"/>
              </a:solidFill>
              <a:latin typeface="+mn-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 Examples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8501708"/>
              </p:ext>
            </p:extLst>
          </p:nvPr>
        </p:nvGraphicFramePr>
        <p:xfrm>
          <a:off x="152400" y="1752600"/>
          <a:ext cx="8610600" cy="4486656"/>
        </p:xfrm>
        <a:graphic>
          <a:graphicData uri="http://schemas.openxmlformats.org/drawingml/2006/table">
            <a:tbl>
              <a:tblPr firstRow="1" firstCol="1" bandRow="1"/>
              <a:tblGrid>
                <a:gridCol w="1150058"/>
                <a:gridCol w="7460542"/>
              </a:tblGrid>
              <a:tr h="609600">
                <a:tc>
                  <a:txBody>
                    <a:bodyPr/>
                    <a:lstStyle/>
                    <a:p>
                      <a:pPr>
                        <a:lnSpc>
                          <a:spcPct val="115000"/>
                        </a:lnSpc>
                        <a:spcAft>
                          <a:spcPts val="0"/>
                        </a:spcAft>
                      </a:pPr>
                      <a:r>
                        <a:rPr lang="en-US" sz="1600" b="1" dirty="0">
                          <a:solidFill>
                            <a:srgbClr val="FFFFFF"/>
                          </a:solidFill>
                          <a:effectLst/>
                          <a:latin typeface="Arial Narrow" charset="0"/>
                          <a:ea typeface="宋体" charset="0"/>
                          <a:cs typeface="Cordia New" charset="0"/>
                        </a:rPr>
                        <a:t>Atomicity</a:t>
                      </a:r>
                      <a:endParaRPr lang="en-US" sz="1600" b="1" dirty="0">
                        <a:effectLst/>
                        <a:latin typeface="Calibri" charset="0"/>
                        <a:ea typeface="宋体" charset="0"/>
                        <a:cs typeface="Cordia New" charset="0"/>
                      </a:endParaRPr>
                    </a:p>
                  </a:txBody>
                  <a:tcPr marL="68580" marR="68580" marT="0" marB="0">
                    <a:lnL w="12700" cap="flat" cmpd="sng" algn="ctr">
                      <a:solidFill>
                        <a:srgbClr val="18557F"/>
                      </a:solidFill>
                      <a:prstDash val="solid"/>
                      <a:round/>
                      <a:headEnd type="none" w="med" len="med"/>
                      <a:tailEnd type="none" w="med" len="med"/>
                    </a:lnL>
                    <a:lnR w="12700" cap="flat" cmpd="sng" algn="ctr">
                      <a:solidFill>
                        <a:srgbClr val="18557F"/>
                      </a:solidFill>
                      <a:prstDash val="solid"/>
                      <a:round/>
                      <a:headEnd type="none" w="med" len="med"/>
                      <a:tailEnd type="none" w="med" len="med"/>
                    </a:lnR>
                    <a:lnT w="12700" cap="flat" cmpd="sng" algn="ctr">
                      <a:solidFill>
                        <a:srgbClr val="18557F"/>
                      </a:solidFill>
                      <a:prstDash val="solid"/>
                      <a:round/>
                      <a:headEnd type="none" w="med" len="med"/>
                      <a:tailEnd type="none" w="med" len="med"/>
                    </a:lnT>
                    <a:lnB w="12700" cap="flat" cmpd="sng" algn="ctr">
                      <a:solidFill>
                        <a:srgbClr val="18557F"/>
                      </a:solidFill>
                      <a:prstDash val="solid"/>
                      <a:round/>
                      <a:headEnd type="none" w="med" len="med"/>
                      <a:tailEnd type="none" w="med" len="med"/>
                    </a:lnB>
                    <a:solidFill>
                      <a:srgbClr val="18557F"/>
                    </a:solidFill>
                  </a:tcPr>
                </a:tc>
                <a:tc>
                  <a:txBody>
                    <a:bodyPr/>
                    <a:lstStyle/>
                    <a:p>
                      <a:pPr>
                        <a:lnSpc>
                          <a:spcPct val="115000"/>
                        </a:lnSpc>
                        <a:spcAft>
                          <a:spcPts val="0"/>
                        </a:spcAft>
                      </a:pPr>
                      <a:r>
                        <a:rPr lang="en-US" sz="1600">
                          <a:effectLst/>
                          <a:latin typeface="Arial Narrow" charset="0"/>
                          <a:ea typeface="宋体" charset="0"/>
                          <a:cs typeface="Cordia New" charset="0"/>
                        </a:rPr>
                        <a:t>Transactions are atomic. If one part of the transaction fails, the system must cancel the transaction. For example, if while withdrawing money at the ATM the cash dispenser jams, your balance should not be debited. </a:t>
                      </a:r>
                      <a:endParaRPr lang="en-US" sz="1600">
                        <a:effectLst/>
                        <a:latin typeface="Calibri" charset="0"/>
                        <a:ea typeface="宋体" charset="0"/>
                        <a:cs typeface="Cordia New" charset="0"/>
                      </a:endParaRPr>
                    </a:p>
                  </a:txBody>
                  <a:tcPr marL="68580" marR="68580" marT="0" marB="0">
                    <a:lnL w="12700" cap="flat" cmpd="sng" algn="ctr">
                      <a:solidFill>
                        <a:srgbClr val="18557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838200">
                <a:tc>
                  <a:txBody>
                    <a:bodyPr/>
                    <a:lstStyle/>
                    <a:p>
                      <a:pPr>
                        <a:lnSpc>
                          <a:spcPct val="115000"/>
                        </a:lnSpc>
                        <a:spcAft>
                          <a:spcPts val="0"/>
                        </a:spcAft>
                      </a:pPr>
                      <a:r>
                        <a:rPr lang="en-US" sz="1600" b="1" dirty="0">
                          <a:solidFill>
                            <a:srgbClr val="FFFFFF"/>
                          </a:solidFill>
                          <a:effectLst/>
                          <a:latin typeface="Arial Narrow" charset="0"/>
                          <a:ea typeface="宋体" charset="0"/>
                          <a:cs typeface="Cordia New" charset="0"/>
                        </a:rPr>
                        <a:t>Consistency</a:t>
                      </a:r>
                      <a:endParaRPr lang="en-US" sz="1600" b="1" dirty="0">
                        <a:effectLst/>
                        <a:latin typeface="Calibri" charset="0"/>
                        <a:ea typeface="宋体" charset="0"/>
                        <a:cs typeface="Cordia New" charset="0"/>
                      </a:endParaRPr>
                    </a:p>
                  </a:txBody>
                  <a:tcPr marL="68580" marR="68580" marT="0" marB="0">
                    <a:lnL w="12700" cap="flat" cmpd="sng" algn="ctr">
                      <a:solidFill>
                        <a:srgbClr val="18557F"/>
                      </a:solidFill>
                      <a:prstDash val="solid"/>
                      <a:round/>
                      <a:headEnd type="none" w="med" len="med"/>
                      <a:tailEnd type="none" w="med" len="med"/>
                    </a:lnL>
                    <a:lnR w="12700" cap="flat" cmpd="sng" algn="ctr">
                      <a:solidFill>
                        <a:srgbClr val="18557F"/>
                      </a:solidFill>
                      <a:prstDash val="solid"/>
                      <a:round/>
                      <a:headEnd type="none" w="med" len="med"/>
                      <a:tailEnd type="none" w="med" len="med"/>
                    </a:lnR>
                    <a:lnT w="12700" cap="flat" cmpd="sng" algn="ctr">
                      <a:solidFill>
                        <a:srgbClr val="18557F"/>
                      </a:solidFill>
                      <a:prstDash val="solid"/>
                      <a:round/>
                      <a:headEnd type="none" w="med" len="med"/>
                      <a:tailEnd type="none" w="med" len="med"/>
                    </a:lnT>
                    <a:lnB w="12700" cap="flat" cmpd="sng" algn="ctr">
                      <a:solidFill>
                        <a:srgbClr val="18557F"/>
                      </a:solidFill>
                      <a:prstDash val="solid"/>
                      <a:round/>
                      <a:headEnd type="none" w="med" len="med"/>
                      <a:tailEnd type="none" w="med" len="med"/>
                    </a:lnB>
                    <a:solidFill>
                      <a:srgbClr val="18557F"/>
                    </a:solidFill>
                  </a:tcPr>
                </a:tc>
                <a:tc>
                  <a:txBody>
                    <a:bodyPr/>
                    <a:lstStyle/>
                    <a:p>
                      <a:pPr>
                        <a:lnSpc>
                          <a:spcPct val="115000"/>
                        </a:lnSpc>
                        <a:spcAft>
                          <a:spcPts val="0"/>
                        </a:spcAft>
                      </a:pPr>
                      <a:r>
                        <a:rPr lang="en-US" sz="1600" dirty="0">
                          <a:effectLst/>
                          <a:latin typeface="Arial Narrow" charset="0"/>
                          <a:ea typeface="宋体" charset="0"/>
                          <a:cs typeface="Cordia New" charset="0"/>
                        </a:rPr>
                        <a:t>Transactions are consistent. In other words, only valid data is committed to long term memory and stored in the system. For example, if the airline seat assignment system requires only letters in the first name field, no transaction with numbers in the field is accepted.</a:t>
                      </a:r>
                      <a:endParaRPr lang="en-US" sz="1600" dirty="0">
                        <a:effectLst/>
                        <a:latin typeface="Calibri" charset="0"/>
                        <a:ea typeface="宋体" charset="0"/>
                        <a:cs typeface="Cordia New" charset="0"/>
                      </a:endParaRPr>
                    </a:p>
                  </a:txBody>
                  <a:tcPr marL="68580" marR="68580" marT="0" marB="0">
                    <a:lnL w="12700" cap="flat" cmpd="sng" algn="ctr">
                      <a:solidFill>
                        <a:srgbClr val="18557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066800">
                <a:tc>
                  <a:txBody>
                    <a:bodyPr/>
                    <a:lstStyle/>
                    <a:p>
                      <a:pPr>
                        <a:lnSpc>
                          <a:spcPct val="115000"/>
                        </a:lnSpc>
                        <a:spcAft>
                          <a:spcPts val="0"/>
                        </a:spcAft>
                      </a:pPr>
                      <a:r>
                        <a:rPr lang="en-US" sz="1600" b="1" dirty="0">
                          <a:solidFill>
                            <a:srgbClr val="FFFFFF"/>
                          </a:solidFill>
                          <a:effectLst/>
                          <a:latin typeface="Arial Narrow" charset="0"/>
                          <a:ea typeface="宋体" charset="0"/>
                          <a:cs typeface="Cordia New" charset="0"/>
                        </a:rPr>
                        <a:t>Isolation</a:t>
                      </a:r>
                      <a:endParaRPr lang="en-US" sz="1600" b="1" dirty="0">
                        <a:effectLst/>
                        <a:latin typeface="Calibri" charset="0"/>
                        <a:ea typeface="宋体" charset="0"/>
                        <a:cs typeface="Cordia New" charset="0"/>
                      </a:endParaRPr>
                    </a:p>
                  </a:txBody>
                  <a:tcPr marL="68580" marR="68580" marT="0" marB="0">
                    <a:lnL w="12700" cap="flat" cmpd="sng" algn="ctr">
                      <a:solidFill>
                        <a:srgbClr val="18557F"/>
                      </a:solidFill>
                      <a:prstDash val="solid"/>
                      <a:round/>
                      <a:headEnd type="none" w="med" len="med"/>
                      <a:tailEnd type="none" w="med" len="med"/>
                    </a:lnL>
                    <a:lnR w="12700" cap="flat" cmpd="sng" algn="ctr">
                      <a:solidFill>
                        <a:srgbClr val="18557F"/>
                      </a:solidFill>
                      <a:prstDash val="solid"/>
                      <a:round/>
                      <a:headEnd type="none" w="med" len="med"/>
                      <a:tailEnd type="none" w="med" len="med"/>
                    </a:lnR>
                    <a:lnT w="12700" cap="flat" cmpd="sng" algn="ctr">
                      <a:solidFill>
                        <a:srgbClr val="18557F"/>
                      </a:solidFill>
                      <a:prstDash val="solid"/>
                      <a:round/>
                      <a:headEnd type="none" w="med" len="med"/>
                      <a:tailEnd type="none" w="med" len="med"/>
                    </a:lnT>
                    <a:lnB w="12700" cap="flat" cmpd="sng" algn="ctr">
                      <a:solidFill>
                        <a:srgbClr val="18557F"/>
                      </a:solidFill>
                      <a:prstDash val="solid"/>
                      <a:round/>
                      <a:headEnd type="none" w="med" len="med"/>
                      <a:tailEnd type="none" w="med" len="med"/>
                    </a:lnB>
                    <a:solidFill>
                      <a:srgbClr val="18557F"/>
                    </a:solidFill>
                  </a:tcPr>
                </a:tc>
                <a:tc>
                  <a:txBody>
                    <a:bodyPr/>
                    <a:lstStyle/>
                    <a:p>
                      <a:pPr>
                        <a:lnSpc>
                          <a:spcPct val="115000"/>
                        </a:lnSpc>
                        <a:spcAft>
                          <a:spcPts val="0"/>
                        </a:spcAft>
                      </a:pPr>
                      <a:r>
                        <a:rPr lang="en-US" sz="1600">
                          <a:effectLst/>
                          <a:latin typeface="Arial Narrow" charset="0"/>
                          <a:ea typeface="宋体" charset="0"/>
                          <a:cs typeface="Cordia New" charset="0"/>
                        </a:rPr>
                        <a:t>Transactions are non-concurrent. If the system has yet to store the results of a transaction while writing the results of a second transaction, its database may end up holding invalid data. For example, if you are withdrawing money from and ATM while your sister at home is moving money electronically, the resulting balance may be invalid unless the system maintains isolation of the two transactions. </a:t>
                      </a:r>
                      <a:endParaRPr lang="en-US" sz="1600">
                        <a:effectLst/>
                        <a:latin typeface="Calibri" charset="0"/>
                        <a:ea typeface="宋体" charset="0"/>
                        <a:cs typeface="Cordia New" charset="0"/>
                      </a:endParaRPr>
                    </a:p>
                  </a:txBody>
                  <a:tcPr marL="68580" marR="68580" marT="0" marB="0">
                    <a:lnL w="12700" cap="flat" cmpd="sng" algn="ctr">
                      <a:solidFill>
                        <a:srgbClr val="18557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066800">
                <a:tc>
                  <a:txBody>
                    <a:bodyPr/>
                    <a:lstStyle/>
                    <a:p>
                      <a:pPr>
                        <a:lnSpc>
                          <a:spcPct val="115000"/>
                        </a:lnSpc>
                        <a:spcAft>
                          <a:spcPts val="0"/>
                        </a:spcAft>
                      </a:pPr>
                      <a:r>
                        <a:rPr lang="en-US" sz="1600" b="1" dirty="0">
                          <a:solidFill>
                            <a:srgbClr val="FFFFFF"/>
                          </a:solidFill>
                          <a:effectLst/>
                          <a:latin typeface="Arial Narrow" charset="0"/>
                          <a:ea typeface="宋体" charset="0"/>
                          <a:cs typeface="Cordia New" charset="0"/>
                        </a:rPr>
                        <a:t>Durability</a:t>
                      </a:r>
                      <a:endParaRPr lang="en-US" sz="1600" b="1" dirty="0">
                        <a:effectLst/>
                        <a:latin typeface="Calibri" charset="0"/>
                        <a:ea typeface="宋体" charset="0"/>
                        <a:cs typeface="Cordia New" charset="0"/>
                      </a:endParaRPr>
                    </a:p>
                  </a:txBody>
                  <a:tcPr marL="68580" marR="68580" marT="0" marB="0">
                    <a:lnL w="12700" cap="flat" cmpd="sng" algn="ctr">
                      <a:solidFill>
                        <a:srgbClr val="18557F"/>
                      </a:solidFill>
                      <a:prstDash val="solid"/>
                      <a:round/>
                      <a:headEnd type="none" w="med" len="med"/>
                      <a:tailEnd type="none" w="med" len="med"/>
                    </a:lnL>
                    <a:lnR w="12700" cap="flat" cmpd="sng" algn="ctr">
                      <a:solidFill>
                        <a:srgbClr val="18557F"/>
                      </a:solidFill>
                      <a:prstDash val="solid"/>
                      <a:round/>
                      <a:headEnd type="none" w="med" len="med"/>
                      <a:tailEnd type="none" w="med" len="med"/>
                    </a:lnR>
                    <a:lnT w="12700" cap="flat" cmpd="sng" algn="ctr">
                      <a:solidFill>
                        <a:srgbClr val="18557F"/>
                      </a:solidFill>
                      <a:prstDash val="solid"/>
                      <a:round/>
                      <a:headEnd type="none" w="med" len="med"/>
                      <a:tailEnd type="none" w="med" len="med"/>
                    </a:lnT>
                    <a:lnB w="12700" cap="flat" cmpd="sng" algn="ctr">
                      <a:solidFill>
                        <a:srgbClr val="18557F"/>
                      </a:solidFill>
                      <a:prstDash val="solid"/>
                      <a:round/>
                      <a:headEnd type="none" w="med" len="med"/>
                      <a:tailEnd type="none" w="med" len="med"/>
                    </a:lnB>
                    <a:solidFill>
                      <a:srgbClr val="18557F"/>
                    </a:solidFill>
                  </a:tcPr>
                </a:tc>
                <a:tc>
                  <a:txBody>
                    <a:bodyPr/>
                    <a:lstStyle/>
                    <a:p>
                      <a:pPr>
                        <a:lnSpc>
                          <a:spcPct val="115000"/>
                        </a:lnSpc>
                        <a:spcAft>
                          <a:spcPts val="0"/>
                        </a:spcAft>
                      </a:pPr>
                      <a:r>
                        <a:rPr lang="en-US" sz="1600" dirty="0">
                          <a:effectLst/>
                          <a:latin typeface="Arial Narrow" charset="0"/>
                          <a:ea typeface="宋体" charset="0"/>
                          <a:cs typeface="Cordia New" charset="0"/>
                        </a:rPr>
                        <a:t>Transactions are durable when they can be recovered in the face of system failure. In other words, once the system has successfully processed the transaction, it will no longer lose it. For example, once the agent has changed your seat, the change is recorded in a transaction log. If anything were to go wrong with the database, the current state could be re-created by reprocessing the transactions from the log. </a:t>
                      </a:r>
                      <a:endParaRPr lang="en-US" sz="1600" dirty="0">
                        <a:effectLst/>
                        <a:latin typeface="Calibri" charset="0"/>
                        <a:ea typeface="宋体" charset="0"/>
                        <a:cs typeface="Cordia New" charset="0"/>
                      </a:endParaRPr>
                    </a:p>
                  </a:txBody>
                  <a:tcPr marL="68580" marR="68580" marT="0" marB="0">
                    <a:lnL w="12700" cap="flat" cmpd="sng" algn="ctr">
                      <a:solidFill>
                        <a:srgbClr val="18557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7" name="Rectangle 6"/>
          <p:cNvSpPr>
            <a:spLocks noChangeArrowheads="1"/>
          </p:cNvSpPr>
          <p:nvPr/>
        </p:nvSpPr>
        <p:spPr bwMode="auto">
          <a:xfrm>
            <a:off x="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smtClean="0">
                <a:solidFill>
                  <a:schemeClr val="accent3"/>
                </a:solidFill>
                <a:latin typeface="+mn-lt"/>
              </a:rPr>
              <a:t>Categorizing</a:t>
            </a:r>
            <a:endParaRPr lang="fr-FR" sz="1000" dirty="0">
              <a:solidFill>
                <a:schemeClr val="accent3"/>
              </a:solidFill>
              <a:latin typeface="+mn-lt"/>
            </a:endParaRPr>
          </a:p>
          <a:p>
            <a:pPr algn="ctr"/>
            <a:r>
              <a:rPr lang="fr-FR" sz="1000" dirty="0" err="1" smtClean="0">
                <a:solidFill>
                  <a:schemeClr val="accent3"/>
                </a:solidFill>
                <a:latin typeface="+mn-lt"/>
              </a:rPr>
              <a:t>Systems</a:t>
            </a:r>
            <a:endParaRPr lang="fr-FR" sz="1000" dirty="0">
              <a:solidFill>
                <a:schemeClr val="accent3"/>
              </a:solidFill>
              <a:latin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Tactical Activities</a:t>
            </a:r>
            <a:endParaRPr lang="en-US" dirty="0"/>
          </a:p>
        </p:txBody>
      </p:sp>
      <p:sp>
        <p:nvSpPr>
          <p:cNvPr id="3" name="Content Placeholder 2"/>
          <p:cNvSpPr>
            <a:spLocks noGrp="1"/>
          </p:cNvSpPr>
          <p:nvPr>
            <p:ph idx="1"/>
          </p:nvPr>
        </p:nvSpPr>
        <p:spPr/>
        <p:txBody>
          <a:bodyPr>
            <a:normAutofit/>
          </a:bodyPr>
          <a:lstStyle/>
          <a:p>
            <a:r>
              <a:rPr lang="en-US" dirty="0" smtClean="0">
                <a:solidFill>
                  <a:schemeClr val="tx1"/>
                </a:solidFill>
                <a:latin typeface="+mn-lt"/>
                <a:ea typeface="+mn-ea"/>
                <a:cs typeface="+mn-cs"/>
              </a:rPr>
              <a:t>The </a:t>
            </a:r>
            <a:r>
              <a:rPr lang="en-US" dirty="0">
                <a:solidFill>
                  <a:schemeClr val="tx1"/>
                </a:solidFill>
                <a:latin typeface="+mn-lt"/>
                <a:ea typeface="+mn-ea"/>
                <a:cs typeface="+mn-cs"/>
              </a:rPr>
              <a:t>activities performed tend to be semi structured, having both well-known components and some degree of </a:t>
            </a:r>
            <a:r>
              <a:rPr lang="en-US" dirty="0" smtClean="0">
                <a:solidFill>
                  <a:schemeClr val="tx1"/>
                </a:solidFill>
                <a:latin typeface="+mn-lt"/>
                <a:ea typeface="+mn-ea"/>
                <a:cs typeface="+mn-cs"/>
              </a:rPr>
              <a:t>uncertainty</a:t>
            </a:r>
          </a:p>
          <a:p>
            <a:endParaRPr lang="en-US" dirty="0">
              <a:solidFill>
                <a:schemeClr val="tx1"/>
              </a:solidFill>
              <a:latin typeface="+mn-lt"/>
              <a:ea typeface="+mn-ea"/>
              <a:cs typeface="+mn-cs"/>
            </a:endParaRPr>
          </a:p>
          <a:p>
            <a:r>
              <a:rPr lang="en-US" dirty="0">
                <a:solidFill>
                  <a:schemeClr val="tx1"/>
                </a:solidFill>
                <a:latin typeface="+mn-lt"/>
                <a:ea typeface="+mn-ea"/>
                <a:cs typeface="+mn-cs"/>
              </a:rPr>
              <a:t>Decision making at this level is typically semi structured, but characterized by repeatable patterns and established </a:t>
            </a:r>
            <a:r>
              <a:rPr lang="en-US" dirty="0" smtClean="0">
                <a:solidFill>
                  <a:schemeClr val="tx1"/>
                </a:solidFill>
                <a:latin typeface="+mn-lt"/>
                <a:ea typeface="+mn-ea"/>
                <a:cs typeface="+mn-cs"/>
              </a:rPr>
              <a:t>methods</a:t>
            </a:r>
          </a:p>
          <a:p>
            <a:endParaRPr lang="en-US" dirty="0" smtClean="0">
              <a:solidFill>
                <a:schemeClr val="tx1"/>
              </a:solidFill>
              <a:latin typeface="+mn-lt"/>
              <a:ea typeface="+mn-ea"/>
              <a:cs typeface="+mn-cs"/>
            </a:endParaRPr>
          </a:p>
          <a:p>
            <a:r>
              <a:rPr lang="en-US" dirty="0" smtClean="0">
                <a:solidFill>
                  <a:schemeClr val="tx1"/>
                </a:solidFill>
                <a:latin typeface="+mn-lt"/>
                <a:ea typeface="+mn-ea"/>
                <a:cs typeface="+mn-cs"/>
              </a:rPr>
              <a:t>The </a:t>
            </a:r>
            <a:r>
              <a:rPr lang="en-US" dirty="0">
                <a:solidFill>
                  <a:schemeClr val="tx1"/>
                </a:solidFill>
                <a:latin typeface="+mn-lt"/>
                <a:ea typeface="+mn-ea"/>
                <a:cs typeface="+mn-cs"/>
              </a:rPr>
              <a:t>objective is to improve the effectiveness of the organization, or one of its functions, within the broad strategic guidelines set by the executive team</a:t>
            </a:r>
            <a:endParaRPr lang="en-US" dirty="0"/>
          </a:p>
        </p:txBody>
      </p:sp>
      <p:sp>
        <p:nvSpPr>
          <p:cNvPr id="4" name="Rectangle 3"/>
          <p:cNvSpPr>
            <a:spLocks noChangeArrowheads="1"/>
          </p:cNvSpPr>
          <p:nvPr/>
        </p:nvSpPr>
        <p:spPr bwMode="auto">
          <a:xfrm>
            <a:off x="0" y="-27320"/>
            <a:ext cx="1081087" cy="576000"/>
          </a:xfrm>
          <a:prstGeom prst="rect">
            <a:avLst/>
          </a:prstGeom>
          <a:solidFill>
            <a:schemeClr val="bg2"/>
          </a:solidFill>
          <a:ln w="9525">
            <a:noFill/>
            <a:miter lim="800000"/>
            <a:headEnd/>
            <a:tailEnd/>
          </a:ln>
          <a:effectLst/>
        </p:spPr>
        <p:txBody>
          <a:bodyPr wrap="none" anchor="ctr">
            <a:normAutofit/>
          </a:bodyPr>
          <a:lstStyle/>
          <a:p>
            <a:pPr algn="ctr"/>
            <a:r>
              <a:rPr lang="fr-FR" sz="1000" dirty="0" err="1" smtClean="0">
                <a:solidFill>
                  <a:schemeClr val="accent3"/>
                </a:solidFill>
                <a:latin typeface="+mn-lt"/>
              </a:rPr>
              <a:t>Categorizing</a:t>
            </a:r>
            <a:endParaRPr lang="fr-FR" sz="1000" dirty="0">
              <a:solidFill>
                <a:schemeClr val="accent3"/>
              </a:solidFill>
              <a:latin typeface="+mn-lt"/>
            </a:endParaRPr>
          </a:p>
          <a:p>
            <a:pPr algn="ctr"/>
            <a:r>
              <a:rPr lang="fr-FR" sz="1000" dirty="0" err="1" smtClean="0">
                <a:solidFill>
                  <a:schemeClr val="accent3"/>
                </a:solidFill>
                <a:latin typeface="+mn-lt"/>
              </a:rPr>
              <a:t>Systems</a:t>
            </a:r>
            <a:endParaRPr lang="fr-FR" sz="1000" dirty="0">
              <a:solidFill>
                <a:schemeClr val="accent3"/>
              </a:solidFill>
              <a:latin typeface="+mn-lt"/>
            </a:endParaRPr>
          </a:p>
        </p:txBody>
      </p:sp>
    </p:spTree>
  </p:cSld>
  <p:clrMapOvr>
    <a:masterClrMapping/>
  </p:clrMapOvr>
</p:sld>
</file>

<file path=ppt/theme/theme1.xml><?xml version="1.0" encoding="utf-8"?>
<a:theme xmlns:a="http://schemas.openxmlformats.org/drawingml/2006/main" name="Them_IS4M">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76200">
          <a:solidFill>
            <a:srgbClr val="FFC000"/>
          </a:solidFill>
          <a:headEnd type="stealth" w="med" len="med"/>
          <a:tailEnd type="none" w="med" len="med"/>
        </a:ln>
      </a:spPr>
      <a:bodyPr vert="horz" wrap="square" lIns="91440" tIns="45720" rIns="91440" bIns="45720" numCol="1" rtlCol="0"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Tahoma" pitchFamily="34" charset="0"/>
          </a:defRPr>
        </a:defPPr>
      </a:lstStyle>
      <a:style>
        <a:lnRef idx="3">
          <a:schemeClr val="accent2"/>
        </a:lnRef>
        <a:fillRef idx="0">
          <a:schemeClr val="accent2"/>
        </a:fillRef>
        <a:effectRef idx="2">
          <a:schemeClr val="accent2"/>
        </a:effectRef>
        <a:fontRef idx="minor">
          <a:schemeClr val="tx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Them_IS4M</Template>
  <TotalTime>1320</TotalTime>
  <Words>2564</Words>
  <Application>Microsoft Macintosh PowerPoint</Application>
  <PresentationFormat>On-screen Show (4:3)</PresentationFormat>
  <Paragraphs>510</Paragraphs>
  <Slides>61</Slides>
  <Notes>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61</vt:i4>
      </vt:variant>
    </vt:vector>
  </HeadingPairs>
  <TitlesOfParts>
    <vt:vector size="74" baseType="lpstr">
      <vt:lpstr>Adobe Gothic Std B</vt:lpstr>
      <vt:lpstr>Arial Narrow</vt:lpstr>
      <vt:lpstr>Bookman Old Style</vt:lpstr>
      <vt:lpstr>Calibri</vt:lpstr>
      <vt:lpstr>Cordia New</vt:lpstr>
      <vt:lpstr>Lucida Sans Unicode</vt:lpstr>
      <vt:lpstr>Symbol</vt:lpstr>
      <vt:lpstr>Tahoma</vt:lpstr>
      <vt:lpstr>Times New Roman</vt:lpstr>
      <vt:lpstr>Trebuchet MS</vt:lpstr>
      <vt:lpstr>宋体</vt:lpstr>
      <vt:lpstr>Arial</vt:lpstr>
      <vt:lpstr>Them_IS4M</vt:lpstr>
      <vt:lpstr>PowerPoint Presentation</vt:lpstr>
      <vt:lpstr>PowerPoint Presentation</vt:lpstr>
      <vt:lpstr>A « textbook » for better learning</vt:lpstr>
      <vt:lpstr>Categorizing Systems</vt:lpstr>
      <vt:lpstr>What is the Hierarchical Perspective?</vt:lpstr>
      <vt:lpstr>Hierarchical Perspective</vt:lpstr>
      <vt:lpstr>Operational Activities</vt:lpstr>
      <vt:lpstr>Operation Examples</vt:lpstr>
      <vt:lpstr>Tactical Activities</vt:lpstr>
      <vt:lpstr>Strategic Activities</vt:lpstr>
      <vt:lpstr>Hierarchical Perspective</vt:lpstr>
      <vt:lpstr>Executive Tools</vt:lpstr>
      <vt:lpstr>Today’s Hierarchy</vt:lpstr>
      <vt:lpstr>Functional Perspective</vt:lpstr>
      <vt:lpstr>Functional Perspective</vt:lpstr>
      <vt:lpstr>Process Perspective</vt:lpstr>
      <vt:lpstr>Business Process Reengineering</vt:lpstr>
      <vt:lpstr>BPR Risks</vt:lpstr>
      <vt:lpstr>The Role of IT in BPR</vt:lpstr>
      <vt:lpstr>Integration</vt:lpstr>
      <vt:lpstr>The Dimensions of Integration </vt:lpstr>
      <vt:lpstr>Object &amp; Locus</vt:lpstr>
      <vt:lpstr>Business Integration</vt:lpstr>
      <vt:lpstr>Systems Integration</vt:lpstr>
      <vt:lpstr>The Integration Trade-offs</vt:lpstr>
      <vt:lpstr>Enterprise Systems</vt:lpstr>
      <vt:lpstr>ERP Vendors</vt:lpstr>
      <vt:lpstr>ERP Models &amp; Functionality</vt:lpstr>
      <vt:lpstr>ERP Pros &amp; Cons  </vt:lpstr>
      <vt:lpstr>Estimated percentage of benefits actually ralized </vt:lpstr>
      <vt:lpstr>Sample project metrics for ERP implementations </vt:lpstr>
      <vt:lpstr>ERP Failures</vt:lpstr>
      <vt:lpstr>Supply Chain Management</vt:lpstr>
      <vt:lpstr>Knowledge Management (kM)</vt:lpstr>
      <vt:lpstr>Business Intelligence</vt:lpstr>
      <vt:lpstr>The Information Systems Cycle</vt:lpstr>
      <vt:lpstr>Components of BI</vt:lpstr>
      <vt:lpstr>BI Tools</vt:lpstr>
      <vt:lpstr>From BI to Big Data</vt:lpstr>
      <vt:lpstr>Big Data</vt:lpstr>
      <vt:lpstr>A changing world</vt:lpstr>
      <vt:lpstr>The data explosion</vt:lpstr>
      <vt:lpstr>The social data</vt:lpstr>
      <vt:lpstr>Big Data is..</vt:lpstr>
      <vt:lpstr>Big Data tools</vt:lpstr>
      <vt:lpstr>Customer Relationship Management (CRM)</vt:lpstr>
      <vt:lpstr>CRM Infrastructure</vt:lpstr>
      <vt:lpstr>Limitations of CRM</vt:lpstr>
      <vt:lpstr>Enterprise Application Integration (EAI)</vt:lpstr>
      <vt:lpstr>Cloud Computing</vt:lpstr>
      <vt:lpstr>Cloud Computing</vt:lpstr>
      <vt:lpstr>Cloud Computing delivery modes</vt:lpstr>
      <vt:lpstr>Software as a Service (SaaS)</vt:lpstr>
      <vt:lpstr>Platform as a Service (PaaS)</vt:lpstr>
      <vt:lpstr>Infrastructure as a Service (IaaS)</vt:lpstr>
      <vt:lpstr>The evolution of Cloud platform delivery modes </vt:lpstr>
      <vt:lpstr>Major cloud providers by market shares </vt:lpstr>
      <vt:lpstr>Cloud advantages</vt:lpstr>
      <vt:lpstr>The modern ERP integration</vt:lpstr>
      <vt:lpstr>The Recap</vt:lpstr>
      <vt:lpstr>The Recap</vt:lpstr>
    </vt:vector>
  </TitlesOfParts>
  <Company>SHA Cornell University</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Hospitality Systems</dc:title>
  <dc:creator>Dalz</dc:creator>
  <cp:lastModifiedBy>Federico Pigni</cp:lastModifiedBy>
  <cp:revision>88</cp:revision>
  <dcterms:created xsi:type="dcterms:W3CDTF">2007-01-18T21:46:47Z</dcterms:created>
  <dcterms:modified xsi:type="dcterms:W3CDTF">2016-05-06T05:38:28Z</dcterms:modified>
</cp:coreProperties>
</file>