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handoutMasterIdLst>
    <p:handoutMasterId r:id="rId37"/>
  </p:handoutMasterIdLst>
  <p:sldIdLst>
    <p:sldId id="468" r:id="rId2"/>
    <p:sldId id="414" r:id="rId3"/>
    <p:sldId id="416" r:id="rId4"/>
    <p:sldId id="441" r:id="rId5"/>
    <p:sldId id="443" r:id="rId6"/>
    <p:sldId id="419" r:id="rId7"/>
    <p:sldId id="469" r:id="rId8"/>
    <p:sldId id="463" r:id="rId9"/>
    <p:sldId id="421" r:id="rId10"/>
    <p:sldId id="467" r:id="rId11"/>
    <p:sldId id="423" r:id="rId12"/>
    <p:sldId id="457" r:id="rId13"/>
    <p:sldId id="464" r:id="rId14"/>
    <p:sldId id="466" r:id="rId15"/>
    <p:sldId id="446" r:id="rId16"/>
    <p:sldId id="447" r:id="rId17"/>
    <p:sldId id="448" r:id="rId18"/>
    <p:sldId id="470" r:id="rId19"/>
    <p:sldId id="449" r:id="rId20"/>
    <p:sldId id="426" r:id="rId21"/>
    <p:sldId id="454" r:id="rId22"/>
    <p:sldId id="471" r:id="rId23"/>
    <p:sldId id="472" r:id="rId24"/>
    <p:sldId id="450" r:id="rId25"/>
    <p:sldId id="431" r:id="rId26"/>
    <p:sldId id="456" r:id="rId27"/>
    <p:sldId id="433" r:id="rId28"/>
    <p:sldId id="436" r:id="rId29"/>
    <p:sldId id="458" r:id="rId30"/>
    <p:sldId id="459" r:id="rId31"/>
    <p:sldId id="460" r:id="rId32"/>
    <p:sldId id="439" r:id="rId33"/>
    <p:sldId id="440" r:id="rId34"/>
    <p:sldId id="461" r:id="rId35"/>
  </p:sldIdLst>
  <p:sldSz cx="9144000" cy="6858000" type="screen4x3"/>
  <p:notesSz cx="6810375" cy="9942513"/>
  <p:defaultTex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96">
          <p15:clr>
            <a:srgbClr val="A4A3A4"/>
          </p15:clr>
        </p15:guide>
        <p15:guide id="2" orient="horz" pos="1814">
          <p15:clr>
            <a:srgbClr val="A4A3A4"/>
          </p15:clr>
        </p15:guide>
        <p15:guide id="3" orient="horz" pos="1344">
          <p15:clr>
            <a:srgbClr val="A4A3A4"/>
          </p15:clr>
        </p15:guide>
        <p15:guide id="4" pos="521">
          <p15:clr>
            <a:srgbClr val="A4A3A4"/>
          </p15:clr>
        </p15:guide>
        <p15:guide id="5" pos="2587">
          <p15:clr>
            <a:srgbClr val="A4A3A4"/>
          </p15:clr>
        </p15:guide>
        <p15:guide id="6" pos="2036">
          <p15:clr>
            <a:srgbClr val="A4A3A4"/>
          </p15:clr>
        </p15:guide>
        <p15:guide id="7" pos="5420">
          <p15:clr>
            <a:srgbClr val="A4A3A4"/>
          </p15:clr>
        </p15:guide>
        <p15:guide id="8" pos="4513">
          <p15:clr>
            <a:srgbClr val="A4A3A4"/>
          </p15:clr>
        </p15:guide>
        <p15:guide id="9" pos="1232">
          <p15:clr>
            <a:srgbClr val="A4A3A4"/>
          </p15:clr>
        </p15:guide>
        <p15:guide id="10" pos="2914">
          <p15:clr>
            <a:srgbClr val="A4A3A4"/>
          </p15:clr>
        </p15:guide>
        <p15:guide id="11" pos="4694">
          <p15:clr>
            <a:srgbClr val="A4A3A4"/>
          </p15:clr>
        </p15:guide>
      </p15:sldGuideLst>
    </p:ext>
    <p:ext uri="{2D200454-40CA-4A62-9FC3-DE9A4176ACB9}">
      <p15:notesGuideLst xmlns:p15="http://schemas.microsoft.com/office/powerpoint/2012/main">
        <p15:guide id="1" orient="horz" pos="3132">
          <p15:clr>
            <a:srgbClr val="A4A3A4"/>
          </p15:clr>
        </p15:guide>
        <p15:guide id="2" pos="432">
          <p15:clr>
            <a:srgbClr val="A4A3A4"/>
          </p15:clr>
        </p15:guide>
        <p15:guide id="3" pos="38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enoble Ecole de Managemen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FFC69F"/>
    <a:srgbClr val="C0C0C0"/>
    <a:srgbClr val="B2B2B2"/>
    <a:srgbClr val="DDDDDD"/>
    <a:srgbClr val="006699"/>
    <a:srgbClr val="FFD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32"/>
    <p:restoredTop sz="82872" autoAdjust="0"/>
  </p:normalViewPr>
  <p:slideViewPr>
    <p:cSldViewPr>
      <p:cViewPr varScale="1">
        <p:scale>
          <a:sx n="60" d="100"/>
          <a:sy n="60" d="100"/>
        </p:scale>
        <p:origin x="612" y="78"/>
      </p:cViewPr>
      <p:guideLst>
        <p:guide orient="horz" pos="2196"/>
        <p:guide orient="horz" pos="1814"/>
        <p:guide orient="horz" pos="1344"/>
        <p:guide pos="521"/>
        <p:guide pos="2587"/>
        <p:guide pos="2036"/>
        <p:guide pos="5420"/>
        <p:guide pos="4513"/>
        <p:guide pos="1232"/>
        <p:guide pos="2914"/>
        <p:guide pos="46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628" y="-108"/>
      </p:cViewPr>
      <p:guideLst>
        <p:guide orient="horz" pos="3132"/>
        <p:guide pos="432"/>
        <p:guide pos="38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2" y="0"/>
            <a:ext cx="2951377" cy="497447"/>
          </a:xfrm>
          <a:prstGeom prst="rect">
            <a:avLst/>
          </a:prstGeom>
          <a:noFill/>
          <a:ln w="9525">
            <a:noFill/>
            <a:miter lim="800000"/>
            <a:headEnd/>
            <a:tailEnd/>
          </a:ln>
          <a:effectLst/>
        </p:spPr>
        <p:txBody>
          <a:bodyPr vert="horz" wrap="square" lIns="92354" tIns="46177" rIns="92354" bIns="46177" numCol="1" anchor="t" anchorCtr="0" compatLnSpc="1">
            <a:prstTxWarp prst="textNoShape">
              <a:avLst/>
            </a:prstTxWarp>
          </a:bodyPr>
          <a:lstStyle>
            <a:lvl1pPr>
              <a:defRPr sz="1200">
                <a:latin typeface="Arial" charset="0"/>
              </a:defRPr>
            </a:lvl1pPr>
          </a:lstStyle>
          <a:p>
            <a:endParaRPr lang="fr-FR"/>
          </a:p>
        </p:txBody>
      </p:sp>
      <p:sp>
        <p:nvSpPr>
          <p:cNvPr id="54275" name="Rectangle 3"/>
          <p:cNvSpPr>
            <a:spLocks noGrp="1" noChangeArrowheads="1"/>
          </p:cNvSpPr>
          <p:nvPr>
            <p:ph type="dt" sz="quarter" idx="1"/>
          </p:nvPr>
        </p:nvSpPr>
        <p:spPr bwMode="auto">
          <a:xfrm>
            <a:off x="3857391" y="0"/>
            <a:ext cx="2951377" cy="497447"/>
          </a:xfrm>
          <a:prstGeom prst="rect">
            <a:avLst/>
          </a:prstGeom>
          <a:noFill/>
          <a:ln w="9525">
            <a:noFill/>
            <a:miter lim="800000"/>
            <a:headEnd/>
            <a:tailEnd/>
          </a:ln>
          <a:effectLst/>
        </p:spPr>
        <p:txBody>
          <a:bodyPr vert="horz" wrap="square" lIns="92354" tIns="46177" rIns="92354" bIns="46177" numCol="1" anchor="t" anchorCtr="0" compatLnSpc="1">
            <a:prstTxWarp prst="textNoShape">
              <a:avLst/>
            </a:prstTxWarp>
          </a:bodyPr>
          <a:lstStyle>
            <a:lvl1pPr algn="r">
              <a:defRPr sz="1200">
                <a:latin typeface="Arial" charset="0"/>
              </a:defRPr>
            </a:lvl1pPr>
          </a:lstStyle>
          <a:p>
            <a:endParaRPr lang="fr-FR"/>
          </a:p>
        </p:txBody>
      </p:sp>
      <p:sp>
        <p:nvSpPr>
          <p:cNvPr id="54276" name="Rectangle 4"/>
          <p:cNvSpPr>
            <a:spLocks noGrp="1" noChangeArrowheads="1"/>
          </p:cNvSpPr>
          <p:nvPr>
            <p:ph type="ftr" sz="quarter" idx="2"/>
          </p:nvPr>
        </p:nvSpPr>
        <p:spPr bwMode="auto">
          <a:xfrm>
            <a:off x="2" y="9443468"/>
            <a:ext cx="2951377" cy="497447"/>
          </a:xfrm>
          <a:prstGeom prst="rect">
            <a:avLst/>
          </a:prstGeom>
          <a:noFill/>
          <a:ln w="9525">
            <a:noFill/>
            <a:miter lim="800000"/>
            <a:headEnd/>
            <a:tailEnd/>
          </a:ln>
          <a:effectLst/>
        </p:spPr>
        <p:txBody>
          <a:bodyPr vert="horz" wrap="square" lIns="92354" tIns="46177" rIns="92354" bIns="46177" numCol="1" anchor="b" anchorCtr="0" compatLnSpc="1">
            <a:prstTxWarp prst="textNoShape">
              <a:avLst/>
            </a:prstTxWarp>
          </a:bodyPr>
          <a:lstStyle>
            <a:lvl1pPr>
              <a:defRPr sz="1200">
                <a:latin typeface="Arial" charset="0"/>
              </a:defRPr>
            </a:lvl1pPr>
          </a:lstStyle>
          <a:p>
            <a:endParaRPr lang="fr-FR"/>
          </a:p>
        </p:txBody>
      </p:sp>
      <p:sp>
        <p:nvSpPr>
          <p:cNvPr id="54277" name="Rectangle 5"/>
          <p:cNvSpPr>
            <a:spLocks noGrp="1" noChangeArrowheads="1"/>
          </p:cNvSpPr>
          <p:nvPr>
            <p:ph type="sldNum" sz="quarter" idx="3"/>
          </p:nvPr>
        </p:nvSpPr>
        <p:spPr bwMode="auto">
          <a:xfrm>
            <a:off x="3857391" y="9443468"/>
            <a:ext cx="2951377" cy="497447"/>
          </a:xfrm>
          <a:prstGeom prst="rect">
            <a:avLst/>
          </a:prstGeom>
          <a:noFill/>
          <a:ln w="9525">
            <a:noFill/>
            <a:miter lim="800000"/>
            <a:headEnd/>
            <a:tailEnd/>
          </a:ln>
          <a:effectLst/>
        </p:spPr>
        <p:txBody>
          <a:bodyPr vert="horz" wrap="square" lIns="92354" tIns="46177" rIns="92354" bIns="46177" numCol="1" anchor="b" anchorCtr="0" compatLnSpc="1">
            <a:prstTxWarp prst="textNoShape">
              <a:avLst/>
            </a:prstTxWarp>
          </a:bodyPr>
          <a:lstStyle>
            <a:lvl1pPr algn="r">
              <a:defRPr sz="1200">
                <a:latin typeface="Arial" charset="0"/>
              </a:defRPr>
            </a:lvl1pPr>
          </a:lstStyle>
          <a:p>
            <a:fld id="{DBEA61DC-451A-46B4-AE71-7DB0F398644A}" type="slidenum">
              <a:rPr lang="fr-FR"/>
              <a:pPr/>
              <a:t>‹N°›</a:t>
            </a:fld>
            <a:endParaRPr lang="fr-FR"/>
          </a:p>
        </p:txBody>
      </p:sp>
    </p:spTree>
    <p:extLst>
      <p:ext uri="{BB962C8B-B14F-4D97-AF65-F5344CB8AC3E}">
        <p14:creationId xmlns:p14="http://schemas.microsoft.com/office/powerpoint/2010/main" val="2820238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93" name="AutoShape 9"/>
          <p:cNvSpPr>
            <a:spLocks noChangeArrowheads="1"/>
          </p:cNvSpPr>
          <p:nvPr/>
        </p:nvSpPr>
        <p:spPr bwMode="auto">
          <a:xfrm>
            <a:off x="6091038" y="9397084"/>
            <a:ext cx="455419" cy="460658"/>
          </a:xfrm>
          <a:prstGeom prst="roundRect">
            <a:avLst>
              <a:gd name="adj" fmla="val 16667"/>
            </a:avLst>
          </a:prstGeom>
          <a:noFill/>
          <a:ln w="6350">
            <a:noFill/>
            <a:round/>
            <a:headEnd/>
            <a:tailEnd/>
          </a:ln>
          <a:effectLst/>
        </p:spPr>
        <p:txBody>
          <a:bodyPr wrap="none" lIns="0" tIns="0" rIns="0" bIns="0" anchor="ctr"/>
          <a:lstStyle/>
          <a:p>
            <a:pPr algn="ctr"/>
            <a:fld id="{CD07E897-9A5C-4A37-88CA-361BE8986588}" type="slidenum">
              <a:rPr lang="fr-FR" sz="1400" b="1">
                <a:latin typeface="Verdana" pitchFamily="34" charset="0"/>
              </a:rPr>
              <a:pPr algn="ctr"/>
              <a:t>‹N°›</a:t>
            </a:fld>
            <a:endParaRPr lang="fr-FR" sz="1400" b="1">
              <a:latin typeface="Verdana" pitchFamily="34" charset="0"/>
            </a:endParaRPr>
          </a:p>
        </p:txBody>
      </p:sp>
      <p:sp>
        <p:nvSpPr>
          <p:cNvPr id="67594" name="Rectangle 10"/>
          <p:cNvSpPr>
            <a:spLocks noChangeArrowheads="1"/>
          </p:cNvSpPr>
          <p:nvPr/>
        </p:nvSpPr>
        <p:spPr bwMode="auto">
          <a:xfrm flipV="1">
            <a:off x="683935" y="9686594"/>
            <a:ext cx="5399056" cy="121561"/>
          </a:xfrm>
          <a:prstGeom prst="rect">
            <a:avLst/>
          </a:prstGeom>
          <a:solidFill>
            <a:schemeClr val="bg2"/>
          </a:solidFill>
          <a:ln w="9525">
            <a:noFill/>
            <a:miter lim="800000"/>
            <a:headEnd/>
            <a:tailEnd/>
          </a:ln>
          <a:effectLst/>
        </p:spPr>
        <p:txBody>
          <a:bodyPr wrap="none" lIns="92354" tIns="46177" rIns="92354" bIns="46177" anchor="ctr"/>
          <a:lstStyle/>
          <a:p>
            <a:endParaRPr lang="fr-FR"/>
          </a:p>
        </p:txBody>
      </p:sp>
      <p:grpSp>
        <p:nvGrpSpPr>
          <p:cNvPr id="67595" name="Group 11"/>
          <p:cNvGrpSpPr>
            <a:grpSpLocks/>
          </p:cNvGrpSpPr>
          <p:nvPr/>
        </p:nvGrpSpPr>
        <p:grpSpPr bwMode="auto">
          <a:xfrm>
            <a:off x="653339" y="5431915"/>
            <a:ext cx="5431280" cy="3858002"/>
            <a:chOff x="1354" y="3396"/>
            <a:chExt cx="2325" cy="2412"/>
          </a:xfrm>
        </p:grpSpPr>
        <p:sp>
          <p:nvSpPr>
            <p:cNvPr id="67596" name="Line 12"/>
            <p:cNvSpPr>
              <a:spLocks noChangeShapeType="1"/>
            </p:cNvSpPr>
            <p:nvPr/>
          </p:nvSpPr>
          <p:spPr bwMode="auto">
            <a:xfrm>
              <a:off x="1354" y="3396"/>
              <a:ext cx="2325" cy="0"/>
            </a:xfrm>
            <a:prstGeom prst="line">
              <a:avLst/>
            </a:prstGeom>
            <a:noFill/>
            <a:ln w="9525">
              <a:solidFill>
                <a:srgbClr val="B2B2B2"/>
              </a:solidFill>
              <a:round/>
              <a:headEnd/>
              <a:tailEnd/>
            </a:ln>
            <a:effectLst/>
          </p:spPr>
          <p:txBody>
            <a:bodyPr/>
            <a:lstStyle/>
            <a:p>
              <a:endParaRPr lang="fr-FR"/>
            </a:p>
          </p:txBody>
        </p:sp>
        <p:sp>
          <p:nvSpPr>
            <p:cNvPr id="67597" name="Line 13"/>
            <p:cNvSpPr>
              <a:spLocks noChangeShapeType="1"/>
            </p:cNvSpPr>
            <p:nvPr/>
          </p:nvSpPr>
          <p:spPr bwMode="auto">
            <a:xfrm>
              <a:off x="1354" y="3999"/>
              <a:ext cx="2325" cy="0"/>
            </a:xfrm>
            <a:prstGeom prst="line">
              <a:avLst/>
            </a:prstGeom>
            <a:noFill/>
            <a:ln w="9525">
              <a:solidFill>
                <a:srgbClr val="B2B2B2"/>
              </a:solidFill>
              <a:round/>
              <a:headEnd/>
              <a:tailEnd/>
            </a:ln>
            <a:effectLst/>
          </p:spPr>
          <p:txBody>
            <a:bodyPr/>
            <a:lstStyle/>
            <a:p>
              <a:endParaRPr lang="fr-FR"/>
            </a:p>
          </p:txBody>
        </p:sp>
        <p:sp>
          <p:nvSpPr>
            <p:cNvPr id="67598" name="Line 14"/>
            <p:cNvSpPr>
              <a:spLocks noChangeShapeType="1"/>
            </p:cNvSpPr>
            <p:nvPr/>
          </p:nvSpPr>
          <p:spPr bwMode="auto">
            <a:xfrm>
              <a:off x="1354" y="4200"/>
              <a:ext cx="2325" cy="0"/>
            </a:xfrm>
            <a:prstGeom prst="line">
              <a:avLst/>
            </a:prstGeom>
            <a:noFill/>
            <a:ln w="9525">
              <a:solidFill>
                <a:srgbClr val="B2B2B2"/>
              </a:solidFill>
              <a:round/>
              <a:headEnd/>
              <a:tailEnd/>
            </a:ln>
            <a:effectLst/>
          </p:spPr>
          <p:txBody>
            <a:bodyPr/>
            <a:lstStyle/>
            <a:p>
              <a:endParaRPr lang="fr-FR"/>
            </a:p>
          </p:txBody>
        </p:sp>
        <p:sp>
          <p:nvSpPr>
            <p:cNvPr id="67599" name="Line 15"/>
            <p:cNvSpPr>
              <a:spLocks noChangeShapeType="1"/>
            </p:cNvSpPr>
            <p:nvPr/>
          </p:nvSpPr>
          <p:spPr bwMode="auto">
            <a:xfrm>
              <a:off x="1354" y="4401"/>
              <a:ext cx="2325" cy="0"/>
            </a:xfrm>
            <a:prstGeom prst="line">
              <a:avLst/>
            </a:prstGeom>
            <a:noFill/>
            <a:ln w="9525">
              <a:solidFill>
                <a:srgbClr val="B2B2B2"/>
              </a:solidFill>
              <a:round/>
              <a:headEnd/>
              <a:tailEnd/>
            </a:ln>
            <a:effectLst/>
          </p:spPr>
          <p:txBody>
            <a:bodyPr/>
            <a:lstStyle/>
            <a:p>
              <a:endParaRPr lang="fr-FR"/>
            </a:p>
          </p:txBody>
        </p:sp>
        <p:sp>
          <p:nvSpPr>
            <p:cNvPr id="67600" name="Line 16"/>
            <p:cNvSpPr>
              <a:spLocks noChangeShapeType="1"/>
            </p:cNvSpPr>
            <p:nvPr/>
          </p:nvSpPr>
          <p:spPr bwMode="auto">
            <a:xfrm>
              <a:off x="1354" y="4602"/>
              <a:ext cx="2325" cy="0"/>
            </a:xfrm>
            <a:prstGeom prst="line">
              <a:avLst/>
            </a:prstGeom>
            <a:noFill/>
            <a:ln w="9525">
              <a:solidFill>
                <a:srgbClr val="B2B2B2"/>
              </a:solidFill>
              <a:round/>
              <a:headEnd/>
              <a:tailEnd/>
            </a:ln>
            <a:effectLst/>
          </p:spPr>
          <p:txBody>
            <a:bodyPr/>
            <a:lstStyle/>
            <a:p>
              <a:endParaRPr lang="fr-FR"/>
            </a:p>
          </p:txBody>
        </p:sp>
        <p:sp>
          <p:nvSpPr>
            <p:cNvPr id="67601" name="Line 17"/>
            <p:cNvSpPr>
              <a:spLocks noChangeShapeType="1"/>
            </p:cNvSpPr>
            <p:nvPr/>
          </p:nvSpPr>
          <p:spPr bwMode="auto">
            <a:xfrm>
              <a:off x="1354" y="4803"/>
              <a:ext cx="2325" cy="0"/>
            </a:xfrm>
            <a:prstGeom prst="line">
              <a:avLst/>
            </a:prstGeom>
            <a:noFill/>
            <a:ln w="9525">
              <a:solidFill>
                <a:srgbClr val="B2B2B2"/>
              </a:solidFill>
              <a:round/>
              <a:headEnd/>
              <a:tailEnd/>
            </a:ln>
            <a:effectLst/>
          </p:spPr>
          <p:txBody>
            <a:bodyPr/>
            <a:lstStyle/>
            <a:p>
              <a:endParaRPr lang="fr-FR"/>
            </a:p>
          </p:txBody>
        </p:sp>
        <p:sp>
          <p:nvSpPr>
            <p:cNvPr id="67602" name="Line 18"/>
            <p:cNvSpPr>
              <a:spLocks noChangeShapeType="1"/>
            </p:cNvSpPr>
            <p:nvPr/>
          </p:nvSpPr>
          <p:spPr bwMode="auto">
            <a:xfrm>
              <a:off x="1354" y="5004"/>
              <a:ext cx="2325" cy="0"/>
            </a:xfrm>
            <a:prstGeom prst="line">
              <a:avLst/>
            </a:prstGeom>
            <a:noFill/>
            <a:ln w="9525">
              <a:solidFill>
                <a:srgbClr val="B2B2B2"/>
              </a:solidFill>
              <a:round/>
              <a:headEnd/>
              <a:tailEnd/>
            </a:ln>
            <a:effectLst/>
          </p:spPr>
          <p:txBody>
            <a:bodyPr/>
            <a:lstStyle/>
            <a:p>
              <a:endParaRPr lang="fr-FR"/>
            </a:p>
          </p:txBody>
        </p:sp>
        <p:sp>
          <p:nvSpPr>
            <p:cNvPr id="67603" name="Line 19"/>
            <p:cNvSpPr>
              <a:spLocks noChangeShapeType="1"/>
            </p:cNvSpPr>
            <p:nvPr/>
          </p:nvSpPr>
          <p:spPr bwMode="auto">
            <a:xfrm>
              <a:off x="1354" y="5205"/>
              <a:ext cx="2325" cy="0"/>
            </a:xfrm>
            <a:prstGeom prst="line">
              <a:avLst/>
            </a:prstGeom>
            <a:noFill/>
            <a:ln w="9525">
              <a:solidFill>
                <a:srgbClr val="B2B2B2"/>
              </a:solidFill>
              <a:round/>
              <a:headEnd/>
              <a:tailEnd/>
            </a:ln>
            <a:effectLst/>
          </p:spPr>
          <p:txBody>
            <a:bodyPr/>
            <a:lstStyle/>
            <a:p>
              <a:endParaRPr lang="fr-FR"/>
            </a:p>
          </p:txBody>
        </p:sp>
        <p:sp>
          <p:nvSpPr>
            <p:cNvPr id="67604" name="Line 20"/>
            <p:cNvSpPr>
              <a:spLocks noChangeShapeType="1"/>
            </p:cNvSpPr>
            <p:nvPr/>
          </p:nvSpPr>
          <p:spPr bwMode="auto">
            <a:xfrm>
              <a:off x="1354" y="5406"/>
              <a:ext cx="2325" cy="0"/>
            </a:xfrm>
            <a:prstGeom prst="line">
              <a:avLst/>
            </a:prstGeom>
            <a:noFill/>
            <a:ln w="9525">
              <a:solidFill>
                <a:srgbClr val="B2B2B2"/>
              </a:solidFill>
              <a:round/>
              <a:headEnd/>
              <a:tailEnd/>
            </a:ln>
            <a:effectLst/>
          </p:spPr>
          <p:txBody>
            <a:bodyPr/>
            <a:lstStyle/>
            <a:p>
              <a:endParaRPr lang="fr-FR"/>
            </a:p>
          </p:txBody>
        </p:sp>
        <p:sp>
          <p:nvSpPr>
            <p:cNvPr id="67605" name="Line 21"/>
            <p:cNvSpPr>
              <a:spLocks noChangeShapeType="1"/>
            </p:cNvSpPr>
            <p:nvPr/>
          </p:nvSpPr>
          <p:spPr bwMode="auto">
            <a:xfrm>
              <a:off x="1354" y="5808"/>
              <a:ext cx="2325" cy="0"/>
            </a:xfrm>
            <a:prstGeom prst="line">
              <a:avLst/>
            </a:prstGeom>
            <a:noFill/>
            <a:ln w="9525">
              <a:solidFill>
                <a:srgbClr val="B2B2B2"/>
              </a:solidFill>
              <a:round/>
              <a:headEnd/>
              <a:tailEnd/>
            </a:ln>
            <a:effectLst/>
          </p:spPr>
          <p:txBody>
            <a:bodyPr/>
            <a:lstStyle/>
            <a:p>
              <a:endParaRPr lang="fr-FR"/>
            </a:p>
          </p:txBody>
        </p:sp>
        <p:sp>
          <p:nvSpPr>
            <p:cNvPr id="67606" name="Line 22"/>
            <p:cNvSpPr>
              <a:spLocks noChangeShapeType="1"/>
            </p:cNvSpPr>
            <p:nvPr/>
          </p:nvSpPr>
          <p:spPr bwMode="auto">
            <a:xfrm>
              <a:off x="1354" y="3597"/>
              <a:ext cx="2325" cy="0"/>
            </a:xfrm>
            <a:prstGeom prst="line">
              <a:avLst/>
            </a:prstGeom>
            <a:noFill/>
            <a:ln w="9525">
              <a:solidFill>
                <a:srgbClr val="B2B2B2"/>
              </a:solidFill>
              <a:round/>
              <a:headEnd/>
              <a:tailEnd/>
            </a:ln>
            <a:effectLst/>
          </p:spPr>
          <p:txBody>
            <a:bodyPr/>
            <a:lstStyle/>
            <a:p>
              <a:endParaRPr lang="fr-FR"/>
            </a:p>
          </p:txBody>
        </p:sp>
        <p:sp>
          <p:nvSpPr>
            <p:cNvPr id="67607" name="Line 23"/>
            <p:cNvSpPr>
              <a:spLocks noChangeShapeType="1"/>
            </p:cNvSpPr>
            <p:nvPr/>
          </p:nvSpPr>
          <p:spPr bwMode="auto">
            <a:xfrm>
              <a:off x="1354" y="3798"/>
              <a:ext cx="2325" cy="0"/>
            </a:xfrm>
            <a:prstGeom prst="line">
              <a:avLst/>
            </a:prstGeom>
            <a:noFill/>
            <a:ln w="9525">
              <a:solidFill>
                <a:srgbClr val="B2B2B2"/>
              </a:solidFill>
              <a:round/>
              <a:headEnd/>
              <a:tailEnd/>
            </a:ln>
            <a:effectLst/>
          </p:spPr>
          <p:txBody>
            <a:bodyPr/>
            <a:lstStyle/>
            <a:p>
              <a:endParaRPr lang="fr-FR"/>
            </a:p>
          </p:txBody>
        </p:sp>
        <p:sp>
          <p:nvSpPr>
            <p:cNvPr id="67608" name="Line 24"/>
            <p:cNvSpPr>
              <a:spLocks noChangeShapeType="1"/>
            </p:cNvSpPr>
            <p:nvPr/>
          </p:nvSpPr>
          <p:spPr bwMode="auto">
            <a:xfrm>
              <a:off x="1354" y="5607"/>
              <a:ext cx="2325" cy="0"/>
            </a:xfrm>
            <a:prstGeom prst="line">
              <a:avLst/>
            </a:prstGeom>
            <a:noFill/>
            <a:ln w="9525">
              <a:solidFill>
                <a:srgbClr val="B2B2B2"/>
              </a:solidFill>
              <a:round/>
              <a:headEnd/>
              <a:tailEnd/>
            </a:ln>
            <a:effectLst/>
          </p:spPr>
          <p:txBody>
            <a:bodyPr/>
            <a:lstStyle/>
            <a:p>
              <a:endParaRPr lang="fr-FR"/>
            </a:p>
          </p:txBody>
        </p:sp>
      </p:grpSp>
      <p:sp>
        <p:nvSpPr>
          <p:cNvPr id="67609" name="Text Box 25"/>
          <p:cNvSpPr txBox="1">
            <a:spLocks noChangeArrowheads="1"/>
          </p:cNvSpPr>
          <p:nvPr/>
        </p:nvSpPr>
        <p:spPr bwMode="auto">
          <a:xfrm>
            <a:off x="580921" y="5169595"/>
            <a:ext cx="1453353" cy="281291"/>
          </a:xfrm>
          <a:prstGeom prst="rect">
            <a:avLst/>
          </a:prstGeom>
          <a:noFill/>
          <a:ln w="6350" algn="ctr">
            <a:noFill/>
            <a:miter lim="800000"/>
            <a:headEnd/>
            <a:tailEnd/>
          </a:ln>
          <a:effectLst/>
        </p:spPr>
        <p:txBody>
          <a:bodyPr wrap="none" lIns="90900" tIns="47268" rIns="90900" bIns="47268">
            <a:spAutoFit/>
          </a:bodyPr>
          <a:lstStyle/>
          <a:p>
            <a:r>
              <a:rPr lang="fr-FR" sz="1200" b="1">
                <a:latin typeface="Verdana" pitchFamily="34" charset="0"/>
              </a:rPr>
              <a:t>Commentaires</a:t>
            </a:r>
          </a:p>
        </p:txBody>
      </p:sp>
      <p:sp>
        <p:nvSpPr>
          <p:cNvPr id="67588" name="Rectangle 4"/>
          <p:cNvSpPr>
            <a:spLocks noGrp="1" noRot="1" noChangeAspect="1" noChangeArrowheads="1" noTextEdit="1"/>
          </p:cNvSpPr>
          <p:nvPr>
            <p:ph type="sldImg" idx="2"/>
          </p:nvPr>
        </p:nvSpPr>
        <p:spPr bwMode="auto">
          <a:xfrm>
            <a:off x="706438" y="954088"/>
            <a:ext cx="5356225" cy="4016375"/>
          </a:xfrm>
          <a:prstGeom prst="rect">
            <a:avLst/>
          </a:prstGeom>
          <a:noFill/>
          <a:ln w="9525">
            <a:solidFill>
              <a:srgbClr val="000000"/>
            </a:solidFill>
            <a:miter lim="800000"/>
            <a:headEnd/>
            <a:tailEnd/>
          </a:ln>
          <a:effectLst/>
        </p:spPr>
      </p:sp>
    </p:spTree>
    <p:extLst>
      <p:ext uri="{BB962C8B-B14F-4D97-AF65-F5344CB8AC3E}">
        <p14:creationId xmlns:p14="http://schemas.microsoft.com/office/powerpoint/2010/main" val="9765877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a:p>
        </p:txBody>
      </p:sp>
    </p:spTree>
    <p:extLst>
      <p:ext uri="{BB962C8B-B14F-4D97-AF65-F5344CB8AC3E}">
        <p14:creationId xmlns:p14="http://schemas.microsoft.com/office/powerpoint/2010/main" val="3286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34573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189218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125944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2860051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267954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3305143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8"/>
          <p:cNvSpPr>
            <a:spLocks noGrp="1" noChangeArrowheads="1"/>
          </p:cNvSpPr>
          <p:nvPr>
            <p:ph type="sldNum" sz="quarter"/>
          </p:nvPr>
        </p:nvSpPr>
        <p:spPr>
          <a:xfrm>
            <a:off x="3857638" y="9443665"/>
            <a:ext cx="2951162" cy="497126"/>
          </a:xfrm>
          <a:prstGeom prst="rect">
            <a:avLst/>
          </a:prstGeom>
          <a:noFill/>
        </p:spPr>
        <p:txBody>
          <a:bodyPr lIns="91579" tIns="45789" rIns="91579" bIns="45789"/>
          <a:lstStyle/>
          <a:p>
            <a:fld id="{7E135AB3-1E59-455D-A05C-A071EE272462}" type="slidenum">
              <a:rPr lang="en-US" smtClean="0">
                <a:latin typeface="Times New Roman" pitchFamily="18" charset="0"/>
                <a:ea typeface="Lucida Sans Unicode" pitchFamily="34" charset="0"/>
                <a:cs typeface="Lucida Sans Unicode" pitchFamily="34" charset="0"/>
              </a:rPr>
              <a:pPr/>
              <a:t>20</a:t>
            </a:fld>
            <a:endParaRPr lang="en-US">
              <a:latin typeface="Times New Roman" pitchFamily="18" charset="0"/>
              <a:ea typeface="Lucida Sans Unicode" pitchFamily="34" charset="0"/>
              <a:cs typeface="Lucida Sans Unicode" pitchFamily="34" charset="0"/>
            </a:endParaRPr>
          </a:p>
        </p:txBody>
      </p:sp>
      <p:sp>
        <p:nvSpPr>
          <p:cNvPr id="48131" name="Rectangle 1"/>
          <p:cNvSpPr>
            <a:spLocks noGrp="1" noRot="1" noChangeAspect="1" noChangeArrowheads="1" noTextEdit="1"/>
          </p:cNvSpPr>
          <p:nvPr>
            <p:ph type="sldImg"/>
          </p:nvPr>
        </p:nvSpPr>
        <p:spPr>
          <a:xfrm>
            <a:off x="920750" y="746125"/>
            <a:ext cx="4968875" cy="3727450"/>
          </a:xfrm>
          <a:solidFill>
            <a:srgbClr val="FFFFFF"/>
          </a:solidFill>
          <a:ln/>
        </p:spPr>
      </p:sp>
      <p:sp>
        <p:nvSpPr>
          <p:cNvPr id="48132" name="Text Box 2"/>
          <p:cNvSpPr>
            <a:spLocks noGrp="1" noChangeArrowheads="1"/>
          </p:cNvSpPr>
          <p:nvPr>
            <p:ph type="body" idx="1"/>
          </p:nvPr>
        </p:nvSpPr>
        <p:spPr>
          <a:xfrm>
            <a:off x="681038" y="4722696"/>
            <a:ext cx="5448300" cy="4474131"/>
          </a:xfrm>
          <a:prstGeom prst="rect">
            <a:avLst/>
          </a:prstGeom>
          <a:noFill/>
          <a:ln/>
        </p:spPr>
        <p:txBody>
          <a:bodyPr lIns="0" tIns="0" rIns="0" bIns="0"/>
          <a:lstStyle/>
          <a:p>
            <a:pPr>
              <a:spcBef>
                <a:spcPts val="450"/>
              </a:spcBef>
              <a:tabLst>
                <a:tab pos="0" algn="l"/>
                <a:tab pos="448354" algn="l"/>
                <a:tab pos="898298" algn="l"/>
                <a:tab pos="1348241" algn="l"/>
                <a:tab pos="1798185" algn="l"/>
                <a:tab pos="2248128" algn="l"/>
                <a:tab pos="2698073" algn="l"/>
                <a:tab pos="3148015" algn="l"/>
                <a:tab pos="3597959" algn="l"/>
                <a:tab pos="4047902" algn="l"/>
                <a:tab pos="4497846" algn="l"/>
                <a:tab pos="4947789" algn="l"/>
                <a:tab pos="5397734" algn="l"/>
                <a:tab pos="5847677" algn="l"/>
                <a:tab pos="6297621" algn="l"/>
                <a:tab pos="6747564" algn="l"/>
                <a:tab pos="7197507" algn="l"/>
                <a:tab pos="7647451" algn="l"/>
                <a:tab pos="8097395" algn="l"/>
                <a:tab pos="8547338" algn="l"/>
                <a:tab pos="8997282" algn="l"/>
              </a:tabLst>
            </a:pPr>
            <a:endParaRPr lang="fr-FR" dirty="0"/>
          </a:p>
        </p:txBody>
      </p:sp>
    </p:spTree>
    <p:extLst>
      <p:ext uri="{BB962C8B-B14F-4D97-AF65-F5344CB8AC3E}">
        <p14:creationId xmlns:p14="http://schemas.microsoft.com/office/powerpoint/2010/main" val="208756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234205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xfrm>
            <a:off x="3857638" y="9443665"/>
            <a:ext cx="2951162" cy="497126"/>
          </a:xfrm>
          <a:prstGeom prst="rect">
            <a:avLst/>
          </a:prstGeom>
          <a:noFill/>
        </p:spPr>
        <p:txBody>
          <a:bodyPr lIns="91579" tIns="45789" rIns="91579" bIns="45789"/>
          <a:lstStyle/>
          <a:p>
            <a:fld id="{028B5FBA-B7BE-4B37-B2B0-BE4B8C1F52B5}" type="slidenum">
              <a:rPr lang="en-US" smtClean="0">
                <a:latin typeface="Times New Roman" pitchFamily="18" charset="0"/>
                <a:ea typeface="Lucida Sans Unicode" pitchFamily="34" charset="0"/>
                <a:cs typeface="Lucida Sans Unicode" pitchFamily="34" charset="0"/>
              </a:rPr>
              <a:pPr/>
              <a:t>24</a:t>
            </a:fld>
            <a:endParaRPr lang="en-US">
              <a:latin typeface="Times New Roman" pitchFamily="18" charset="0"/>
              <a:ea typeface="Lucida Sans Unicode" pitchFamily="34" charset="0"/>
              <a:cs typeface="Lucida Sans Unicode" pitchFamily="34" charset="0"/>
            </a:endParaRPr>
          </a:p>
        </p:txBody>
      </p:sp>
      <p:sp>
        <p:nvSpPr>
          <p:cNvPr id="60419" name="Rectangle 1"/>
          <p:cNvSpPr>
            <a:spLocks noGrp="1" noRot="1" noChangeAspect="1" noChangeArrowheads="1" noTextEdit="1"/>
          </p:cNvSpPr>
          <p:nvPr>
            <p:ph type="sldImg"/>
          </p:nvPr>
        </p:nvSpPr>
        <p:spPr>
          <a:xfrm>
            <a:off x="920750" y="746125"/>
            <a:ext cx="4968875" cy="3727450"/>
          </a:xfrm>
          <a:solidFill>
            <a:srgbClr val="FFFFFF"/>
          </a:solidFill>
          <a:ln/>
        </p:spPr>
      </p:sp>
      <p:sp>
        <p:nvSpPr>
          <p:cNvPr id="60420" name="Rectangle 2"/>
          <p:cNvSpPr>
            <a:spLocks noGrp="1" noChangeArrowheads="1"/>
          </p:cNvSpPr>
          <p:nvPr>
            <p:ph type="body" idx="1"/>
          </p:nvPr>
        </p:nvSpPr>
        <p:spPr>
          <a:xfrm>
            <a:off x="681039" y="4722696"/>
            <a:ext cx="5446724" cy="4474131"/>
          </a:xfrm>
          <a:prstGeom prst="rect">
            <a:avLst/>
          </a:prstGeom>
          <a:noFill/>
          <a:ln/>
        </p:spPr>
        <p:txBody>
          <a:bodyPr wrap="none" lIns="91579" tIns="45789" rIns="91579" bIns="45789" anchor="ctr"/>
          <a:lstStyle/>
          <a:p>
            <a:endParaRPr lang="fr-FR">
              <a:latin typeface="Times New Roman" pitchFamily="18" charset="0"/>
            </a:endParaRPr>
          </a:p>
        </p:txBody>
      </p:sp>
    </p:spTree>
    <p:extLst>
      <p:ext uri="{BB962C8B-B14F-4D97-AF65-F5344CB8AC3E}">
        <p14:creationId xmlns:p14="http://schemas.microsoft.com/office/powerpoint/2010/main" val="1459348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xfrm>
            <a:off x="3857638" y="9443665"/>
            <a:ext cx="2951162" cy="497126"/>
          </a:xfrm>
          <a:prstGeom prst="rect">
            <a:avLst/>
          </a:prstGeom>
          <a:noFill/>
        </p:spPr>
        <p:txBody>
          <a:bodyPr lIns="91579" tIns="45789" rIns="91579" bIns="45789"/>
          <a:lstStyle/>
          <a:p>
            <a:fld id="{DFD3108E-7DD7-46C2-A7D6-3EE578BF7725}" type="slidenum">
              <a:rPr lang="en-US" smtClean="0">
                <a:latin typeface="Times New Roman" pitchFamily="18" charset="0"/>
                <a:ea typeface="Lucida Sans Unicode" pitchFamily="34" charset="0"/>
                <a:cs typeface="Lucida Sans Unicode" pitchFamily="34" charset="0"/>
              </a:rPr>
              <a:pPr/>
              <a:t>25</a:t>
            </a:fld>
            <a:endParaRPr lang="en-US">
              <a:latin typeface="Times New Roman" pitchFamily="18" charset="0"/>
              <a:ea typeface="Lucida Sans Unicode" pitchFamily="34" charset="0"/>
              <a:cs typeface="Lucida Sans Unicode" pitchFamily="34" charset="0"/>
            </a:endParaRPr>
          </a:p>
        </p:txBody>
      </p:sp>
      <p:sp>
        <p:nvSpPr>
          <p:cNvPr id="53251" name="Rectangle 1"/>
          <p:cNvSpPr>
            <a:spLocks noGrp="1" noRot="1" noChangeAspect="1" noChangeArrowheads="1" noTextEdit="1"/>
          </p:cNvSpPr>
          <p:nvPr>
            <p:ph type="sldImg"/>
          </p:nvPr>
        </p:nvSpPr>
        <p:spPr>
          <a:xfrm>
            <a:off x="920750" y="746125"/>
            <a:ext cx="4968875" cy="3727450"/>
          </a:xfrm>
          <a:solidFill>
            <a:srgbClr val="FFFFFF"/>
          </a:solidFill>
          <a:ln/>
        </p:spPr>
      </p:sp>
      <p:sp>
        <p:nvSpPr>
          <p:cNvPr id="53252" name="Rectangle 2"/>
          <p:cNvSpPr>
            <a:spLocks noGrp="1" noChangeArrowheads="1"/>
          </p:cNvSpPr>
          <p:nvPr>
            <p:ph type="body" idx="1"/>
          </p:nvPr>
        </p:nvSpPr>
        <p:spPr>
          <a:xfrm>
            <a:off x="681039" y="4722696"/>
            <a:ext cx="5446724" cy="4474131"/>
          </a:xfrm>
          <a:prstGeom prst="rect">
            <a:avLst/>
          </a:prstGeom>
          <a:noFill/>
          <a:ln/>
        </p:spPr>
        <p:txBody>
          <a:bodyPr wrap="none" lIns="91579" tIns="45789" rIns="91579" bIns="45789" anchor="ctr"/>
          <a:lstStyle/>
          <a:p>
            <a:endParaRPr lang="fr-FR">
              <a:latin typeface="Times New Roman" pitchFamily="18" charset="0"/>
            </a:endParaRPr>
          </a:p>
        </p:txBody>
      </p:sp>
    </p:spTree>
    <p:extLst>
      <p:ext uri="{BB962C8B-B14F-4D97-AF65-F5344CB8AC3E}">
        <p14:creationId xmlns:p14="http://schemas.microsoft.com/office/powerpoint/2010/main" val="86191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xfrm>
            <a:off x="3857638" y="9443665"/>
            <a:ext cx="2951162" cy="497126"/>
          </a:xfrm>
          <a:prstGeom prst="rect">
            <a:avLst/>
          </a:prstGeom>
        </p:spPr>
        <p:txBody>
          <a:bodyPr lIns="91579" tIns="45789" rIns="91579" bIns="45789"/>
          <a:lstStyle/>
          <a:p>
            <a:pPr>
              <a:defRPr/>
            </a:pPr>
            <a:fld id="{09B3C830-2F45-4F4E-9D92-1D9AE7FEDB79}" type="slidenum">
              <a:rPr lang="en-US" smtClean="0"/>
              <a:pPr>
                <a:defRPr/>
              </a:pPr>
              <a:t>2</a:t>
            </a:fld>
            <a:endParaRPr lang="en-US"/>
          </a:p>
        </p:txBody>
      </p:sp>
      <p:sp>
        <p:nvSpPr>
          <p:cNvPr id="39939" name="Rectangle 2"/>
          <p:cNvSpPr>
            <a:spLocks noGrp="1" noRot="1" noChangeAspect="1" noChangeArrowheads="1" noTextEdit="1"/>
          </p:cNvSpPr>
          <p:nvPr>
            <p:ph type="sldImg"/>
          </p:nvPr>
        </p:nvSpPr>
        <p:spPr>
          <a:xfrm>
            <a:off x="706438" y="954088"/>
            <a:ext cx="5356225" cy="4016375"/>
          </a:xfrm>
          <a:ln/>
        </p:spPr>
      </p:sp>
      <p:sp>
        <p:nvSpPr>
          <p:cNvPr id="39940" name="Rectangle 3"/>
          <p:cNvSpPr>
            <a:spLocks noGrp="1" noChangeArrowheads="1"/>
          </p:cNvSpPr>
          <p:nvPr>
            <p:ph type="body" idx="1"/>
          </p:nvPr>
        </p:nvSpPr>
        <p:spPr>
          <a:xfrm>
            <a:off x="908051" y="4722696"/>
            <a:ext cx="4994276" cy="4474131"/>
          </a:xfrm>
          <a:prstGeom prst="rect">
            <a:avLst/>
          </a:prstGeom>
          <a:noFill/>
          <a:ln/>
        </p:spPr>
        <p:txBody>
          <a:bodyPr lIns="91579" tIns="45789" rIns="91579" bIns="45789"/>
          <a:lstStyle/>
          <a:p>
            <a:pPr eaLnBrk="1" hangingPunct="1"/>
            <a:endParaRPr lang="it-IT" dirty="0">
              <a:latin typeface="Times New Roman" pitchFamily="18" charset="0"/>
            </a:endParaRPr>
          </a:p>
        </p:txBody>
      </p:sp>
    </p:spTree>
    <p:extLst>
      <p:ext uri="{BB962C8B-B14F-4D97-AF65-F5344CB8AC3E}">
        <p14:creationId xmlns:p14="http://schemas.microsoft.com/office/powerpoint/2010/main" val="1066171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en-US" dirty="0"/>
          </a:p>
        </p:txBody>
      </p:sp>
    </p:spTree>
    <p:extLst>
      <p:ext uri="{BB962C8B-B14F-4D97-AF65-F5344CB8AC3E}">
        <p14:creationId xmlns:p14="http://schemas.microsoft.com/office/powerpoint/2010/main" val="491122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xfrm>
            <a:off x="3857638" y="9443665"/>
            <a:ext cx="2951162" cy="497126"/>
          </a:xfrm>
          <a:prstGeom prst="rect">
            <a:avLst/>
          </a:prstGeom>
          <a:noFill/>
        </p:spPr>
        <p:txBody>
          <a:bodyPr lIns="91579" tIns="45789" rIns="91579" bIns="45789"/>
          <a:lstStyle/>
          <a:p>
            <a:fld id="{87FC1B98-C639-4195-9ED4-CEF993F9A8BE}" type="slidenum">
              <a:rPr lang="en-US" smtClean="0">
                <a:latin typeface="Times New Roman" pitchFamily="18" charset="0"/>
                <a:ea typeface="Lucida Sans Unicode" pitchFamily="34" charset="0"/>
                <a:cs typeface="Lucida Sans Unicode" pitchFamily="34" charset="0"/>
              </a:rPr>
              <a:pPr/>
              <a:t>27</a:t>
            </a:fld>
            <a:endParaRPr lang="en-US">
              <a:latin typeface="Times New Roman" pitchFamily="18" charset="0"/>
              <a:ea typeface="Lucida Sans Unicode" pitchFamily="34" charset="0"/>
              <a:cs typeface="Lucida Sans Unicode" pitchFamily="34" charset="0"/>
            </a:endParaRPr>
          </a:p>
        </p:txBody>
      </p:sp>
      <p:sp>
        <p:nvSpPr>
          <p:cNvPr id="55299" name="Rectangle 1"/>
          <p:cNvSpPr>
            <a:spLocks noGrp="1" noRot="1" noChangeAspect="1" noChangeArrowheads="1" noTextEdit="1"/>
          </p:cNvSpPr>
          <p:nvPr>
            <p:ph type="sldImg"/>
          </p:nvPr>
        </p:nvSpPr>
        <p:spPr>
          <a:xfrm>
            <a:off x="920750" y="746125"/>
            <a:ext cx="4968875" cy="3727450"/>
          </a:xfrm>
          <a:solidFill>
            <a:srgbClr val="FFFFFF"/>
          </a:solidFill>
          <a:ln/>
        </p:spPr>
      </p:sp>
      <p:sp>
        <p:nvSpPr>
          <p:cNvPr id="54276" name="Rectangle 2"/>
          <p:cNvSpPr>
            <a:spLocks noGrp="1" noChangeArrowheads="1"/>
          </p:cNvSpPr>
          <p:nvPr>
            <p:ph type="body" idx="1"/>
          </p:nvPr>
        </p:nvSpPr>
        <p:spPr>
          <a:xfrm>
            <a:off x="681039" y="4722696"/>
            <a:ext cx="5446724" cy="4474131"/>
          </a:xfrm>
          <a:prstGeom prst="rect">
            <a:avLst/>
          </a:prstGeom>
          <a:ln/>
        </p:spPr>
        <p:txBody>
          <a:bodyPr wrap="none" lIns="91579" tIns="45789" rIns="91579" bIns="45789" anchor="ctr"/>
          <a:lstStyle/>
          <a:p>
            <a:pPr>
              <a:buFont typeface="Times New Roman" pitchFamily="16" charset="0"/>
              <a:buNone/>
              <a:defRPr/>
            </a:pPr>
            <a:endParaRPr lang="fr-FR" dirty="0"/>
          </a:p>
        </p:txBody>
      </p:sp>
    </p:spTree>
    <p:extLst>
      <p:ext uri="{BB962C8B-B14F-4D97-AF65-F5344CB8AC3E}">
        <p14:creationId xmlns:p14="http://schemas.microsoft.com/office/powerpoint/2010/main" val="1253908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xfrm>
            <a:off x="706438" y="954088"/>
            <a:ext cx="5356225" cy="4016375"/>
          </a:xfrm>
          <a:ln/>
        </p:spPr>
      </p:sp>
      <p:sp>
        <p:nvSpPr>
          <p:cNvPr id="57347" name="Espace réservé des commentaires 2"/>
          <p:cNvSpPr>
            <a:spLocks noGrp="1"/>
          </p:cNvSpPr>
          <p:nvPr>
            <p:ph type="body" idx="1"/>
          </p:nvPr>
        </p:nvSpPr>
        <p:spPr>
          <a:xfrm>
            <a:off x="681038" y="4722696"/>
            <a:ext cx="5448300" cy="4474131"/>
          </a:xfrm>
          <a:prstGeom prst="rect">
            <a:avLst/>
          </a:prstGeom>
          <a:noFill/>
          <a:ln/>
        </p:spPr>
        <p:txBody>
          <a:bodyPr lIns="91579" tIns="45789" rIns="91579" bIns="45789"/>
          <a:lstStyle/>
          <a:p>
            <a:endParaRPr lang="fr-FR"/>
          </a:p>
        </p:txBody>
      </p:sp>
      <p:sp>
        <p:nvSpPr>
          <p:cNvPr id="4" name="Espace réservé du numéro de diapositive 3"/>
          <p:cNvSpPr>
            <a:spLocks noGrp="1"/>
          </p:cNvSpPr>
          <p:nvPr>
            <p:ph type="sldNum" sz="quarter"/>
          </p:nvPr>
        </p:nvSpPr>
        <p:spPr>
          <a:xfrm>
            <a:off x="3857638" y="9443665"/>
            <a:ext cx="2951162" cy="497126"/>
          </a:xfrm>
          <a:prstGeom prst="rect">
            <a:avLst/>
          </a:prstGeom>
        </p:spPr>
        <p:txBody>
          <a:bodyPr lIns="91579" tIns="45789" rIns="91579" bIns="45789"/>
          <a:lstStyle/>
          <a:p>
            <a:pPr>
              <a:defRPr/>
            </a:pPr>
            <a:fld id="{6CF4B502-16BF-45B5-94D3-C88B27F2BF0F}" type="slidenum">
              <a:rPr lang="en-US" smtClean="0"/>
              <a:pPr>
                <a:defRPr/>
              </a:pPr>
              <a:t>28</a:t>
            </a:fld>
            <a:endParaRPr lang="en-US"/>
          </a:p>
        </p:txBody>
      </p:sp>
    </p:spTree>
    <p:extLst>
      <p:ext uri="{BB962C8B-B14F-4D97-AF65-F5344CB8AC3E}">
        <p14:creationId xmlns:p14="http://schemas.microsoft.com/office/powerpoint/2010/main" val="731233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322982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2303061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a:xfrm>
            <a:off x="706438" y="954088"/>
            <a:ext cx="5356225" cy="4016375"/>
          </a:xfrm>
          <a:ln/>
        </p:spPr>
      </p:sp>
      <p:sp>
        <p:nvSpPr>
          <p:cNvPr id="59395" name="Espace réservé des commentaires 2"/>
          <p:cNvSpPr>
            <a:spLocks noGrp="1"/>
          </p:cNvSpPr>
          <p:nvPr>
            <p:ph type="body" idx="1"/>
          </p:nvPr>
        </p:nvSpPr>
        <p:spPr>
          <a:xfrm>
            <a:off x="681038" y="4722696"/>
            <a:ext cx="5448300" cy="4474131"/>
          </a:xfrm>
          <a:prstGeom prst="rect">
            <a:avLst/>
          </a:prstGeom>
          <a:noFill/>
          <a:ln/>
        </p:spPr>
        <p:txBody>
          <a:bodyPr lIns="91579" tIns="45789" rIns="91579" bIns="45789"/>
          <a:lstStyle/>
          <a:p>
            <a:endParaRPr lang="fr-FR">
              <a:latin typeface="Times New Roman" pitchFamily="18" charset="0"/>
            </a:endParaRPr>
          </a:p>
        </p:txBody>
      </p:sp>
      <p:sp>
        <p:nvSpPr>
          <p:cNvPr id="4" name="Espace réservé du numéro de diapositive 3"/>
          <p:cNvSpPr>
            <a:spLocks noGrp="1"/>
          </p:cNvSpPr>
          <p:nvPr>
            <p:ph type="sldNum" sz="quarter"/>
          </p:nvPr>
        </p:nvSpPr>
        <p:spPr>
          <a:xfrm>
            <a:off x="3857638" y="9443665"/>
            <a:ext cx="2951162" cy="497126"/>
          </a:xfrm>
          <a:prstGeom prst="rect">
            <a:avLst/>
          </a:prstGeom>
        </p:spPr>
        <p:txBody>
          <a:bodyPr lIns="91579" tIns="45789" rIns="91579" bIns="45789"/>
          <a:lstStyle/>
          <a:p>
            <a:pPr>
              <a:defRPr/>
            </a:pPr>
            <a:fld id="{D755BF1B-EA42-4FD5-A2B3-3B385ACAFC72}" type="slidenum">
              <a:rPr lang="en-US" smtClean="0"/>
              <a:pPr>
                <a:defRPr/>
              </a:pPr>
              <a:t>32</a:t>
            </a:fld>
            <a:endParaRPr lang="en-US"/>
          </a:p>
        </p:txBody>
      </p:sp>
    </p:spTree>
    <p:extLst>
      <p:ext uri="{BB962C8B-B14F-4D97-AF65-F5344CB8AC3E}">
        <p14:creationId xmlns:p14="http://schemas.microsoft.com/office/powerpoint/2010/main" val="1788250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xfrm>
            <a:off x="3857638" y="9443665"/>
            <a:ext cx="2951162" cy="497126"/>
          </a:xfrm>
          <a:prstGeom prst="rect">
            <a:avLst/>
          </a:prstGeom>
          <a:noFill/>
        </p:spPr>
        <p:txBody>
          <a:bodyPr lIns="91579" tIns="45789" rIns="91579" bIns="45789"/>
          <a:lstStyle/>
          <a:p>
            <a:fld id="{028B5FBA-B7BE-4B37-B2B0-BE4B8C1F52B5}" type="slidenum">
              <a:rPr lang="en-US" smtClean="0">
                <a:latin typeface="Times New Roman" pitchFamily="18" charset="0"/>
                <a:ea typeface="Lucida Sans Unicode" pitchFamily="34" charset="0"/>
                <a:cs typeface="Lucida Sans Unicode" pitchFamily="34" charset="0"/>
              </a:rPr>
              <a:pPr/>
              <a:t>33</a:t>
            </a:fld>
            <a:endParaRPr lang="en-US">
              <a:latin typeface="Times New Roman" pitchFamily="18" charset="0"/>
              <a:ea typeface="Lucida Sans Unicode" pitchFamily="34" charset="0"/>
              <a:cs typeface="Lucida Sans Unicode" pitchFamily="34" charset="0"/>
            </a:endParaRPr>
          </a:p>
        </p:txBody>
      </p:sp>
      <p:sp>
        <p:nvSpPr>
          <p:cNvPr id="60419" name="Rectangle 1"/>
          <p:cNvSpPr>
            <a:spLocks noGrp="1" noRot="1" noChangeAspect="1" noChangeArrowheads="1" noTextEdit="1"/>
          </p:cNvSpPr>
          <p:nvPr>
            <p:ph type="sldImg"/>
          </p:nvPr>
        </p:nvSpPr>
        <p:spPr>
          <a:xfrm>
            <a:off x="920750" y="746125"/>
            <a:ext cx="4968875" cy="3727450"/>
          </a:xfrm>
          <a:solidFill>
            <a:srgbClr val="FFFFFF"/>
          </a:solidFill>
          <a:ln/>
        </p:spPr>
      </p:sp>
      <p:sp>
        <p:nvSpPr>
          <p:cNvPr id="60420" name="Rectangle 2"/>
          <p:cNvSpPr>
            <a:spLocks noGrp="1" noChangeArrowheads="1"/>
          </p:cNvSpPr>
          <p:nvPr>
            <p:ph type="body" idx="1"/>
          </p:nvPr>
        </p:nvSpPr>
        <p:spPr>
          <a:xfrm>
            <a:off x="681039" y="4722696"/>
            <a:ext cx="5446724" cy="4474131"/>
          </a:xfrm>
          <a:prstGeom prst="rect">
            <a:avLst/>
          </a:prstGeom>
          <a:noFill/>
          <a:ln/>
        </p:spPr>
        <p:txBody>
          <a:bodyPr wrap="none" lIns="91579" tIns="45789" rIns="91579" bIns="45789" anchor="ctr"/>
          <a:lstStyle/>
          <a:p>
            <a:endParaRPr lang="fr-FR">
              <a:latin typeface="Times New Roman" pitchFamily="18" charset="0"/>
            </a:endParaRPr>
          </a:p>
        </p:txBody>
      </p:sp>
    </p:spTree>
    <p:extLst>
      <p:ext uri="{BB962C8B-B14F-4D97-AF65-F5344CB8AC3E}">
        <p14:creationId xmlns:p14="http://schemas.microsoft.com/office/powerpoint/2010/main" val="109910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xfrm>
            <a:off x="706438" y="954088"/>
            <a:ext cx="5356225" cy="4016375"/>
          </a:xfrm>
          <a:ln/>
        </p:spPr>
      </p:sp>
      <p:sp>
        <p:nvSpPr>
          <p:cNvPr id="3" name="Espace réservé des commentaires 2"/>
          <p:cNvSpPr>
            <a:spLocks noGrp="1"/>
          </p:cNvSpPr>
          <p:nvPr>
            <p:ph type="body" idx="1"/>
          </p:nvPr>
        </p:nvSpPr>
        <p:spPr>
          <a:xfrm>
            <a:off x="681038" y="4722696"/>
            <a:ext cx="5448300" cy="4474131"/>
          </a:xfrm>
          <a:prstGeom prst="rect">
            <a:avLst/>
          </a:prstGeom>
        </p:spPr>
        <p:txBody>
          <a:bodyPr lIns="91579" tIns="45789" rIns="91579" bIns="45789">
            <a:normAutofit/>
          </a:bodyPr>
          <a:lstStyle/>
          <a:p>
            <a:pPr>
              <a:buFont typeface="Times New Roman" pitchFamily="16" charset="0"/>
              <a:buNone/>
              <a:defRPr/>
            </a:pPr>
            <a:endParaRPr lang="fr-FR" dirty="0"/>
          </a:p>
        </p:txBody>
      </p:sp>
      <p:sp>
        <p:nvSpPr>
          <p:cNvPr id="4" name="Espace réservé du numéro de diapositive 3"/>
          <p:cNvSpPr>
            <a:spLocks noGrp="1"/>
          </p:cNvSpPr>
          <p:nvPr>
            <p:ph type="sldNum" sz="quarter"/>
          </p:nvPr>
        </p:nvSpPr>
        <p:spPr>
          <a:xfrm>
            <a:off x="3857638" y="9443665"/>
            <a:ext cx="2951162" cy="497126"/>
          </a:xfrm>
          <a:prstGeom prst="rect">
            <a:avLst/>
          </a:prstGeom>
        </p:spPr>
        <p:txBody>
          <a:bodyPr lIns="91579" tIns="45789" rIns="91579" bIns="45789"/>
          <a:lstStyle/>
          <a:p>
            <a:pPr>
              <a:defRPr/>
            </a:pPr>
            <a:fld id="{8CC6F4C3-E6BC-40C3-AD72-45C74E3EB22E}" type="slidenum">
              <a:rPr lang="en-US" smtClean="0"/>
              <a:pPr>
                <a:defRPr/>
              </a:pPr>
              <a:t>3</a:t>
            </a:fld>
            <a:endParaRPr lang="en-US"/>
          </a:p>
        </p:txBody>
      </p:sp>
    </p:spTree>
    <p:extLst>
      <p:ext uri="{BB962C8B-B14F-4D97-AF65-F5344CB8AC3E}">
        <p14:creationId xmlns:p14="http://schemas.microsoft.com/office/powerpoint/2010/main" val="53405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6438" y="954088"/>
            <a:ext cx="5356225" cy="4016375"/>
          </a:xfrm>
        </p:spPr>
      </p:sp>
      <p:sp>
        <p:nvSpPr>
          <p:cNvPr id="3" name="Espace réservé des commentaires 2"/>
          <p:cNvSpPr>
            <a:spLocks noGrp="1"/>
          </p:cNvSpPr>
          <p:nvPr>
            <p:ph type="body" idx="1"/>
          </p:nvPr>
        </p:nvSpPr>
        <p:spPr>
          <a:xfrm>
            <a:off x="680718" y="4723335"/>
            <a:ext cx="5448944" cy="4473809"/>
          </a:xfrm>
          <a:prstGeom prst="rect">
            <a:avLst/>
          </a:prstGeom>
        </p:spPr>
        <p:txBody>
          <a:bodyPr lIns="92354" tIns="46177" rIns="92354" bIns="46177"/>
          <a:lstStyle/>
          <a:p>
            <a:endParaRPr lang="fr-FR" dirty="0"/>
          </a:p>
        </p:txBody>
      </p:sp>
    </p:spTree>
    <p:extLst>
      <p:ext uri="{BB962C8B-B14F-4D97-AF65-F5344CB8AC3E}">
        <p14:creationId xmlns:p14="http://schemas.microsoft.com/office/powerpoint/2010/main" val="282834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6438" y="954088"/>
            <a:ext cx="5356225" cy="4016375"/>
          </a:xfrm>
        </p:spPr>
      </p:sp>
      <p:sp>
        <p:nvSpPr>
          <p:cNvPr id="3" name="Espace réservé des commentaires 2"/>
          <p:cNvSpPr>
            <a:spLocks noGrp="1"/>
          </p:cNvSpPr>
          <p:nvPr>
            <p:ph type="body" idx="1"/>
          </p:nvPr>
        </p:nvSpPr>
        <p:spPr>
          <a:xfrm>
            <a:off x="680718" y="4723335"/>
            <a:ext cx="5448944" cy="4473809"/>
          </a:xfrm>
          <a:prstGeom prst="rect">
            <a:avLst/>
          </a:prstGeom>
        </p:spPr>
        <p:txBody>
          <a:bodyPr lIns="92354" tIns="46177" rIns="92354" bIns="46177"/>
          <a:lstStyle/>
          <a:p>
            <a:endParaRPr lang="fr-FR" dirty="0"/>
          </a:p>
        </p:txBody>
      </p:sp>
    </p:spTree>
    <p:extLst>
      <p:ext uri="{BB962C8B-B14F-4D97-AF65-F5344CB8AC3E}">
        <p14:creationId xmlns:p14="http://schemas.microsoft.com/office/powerpoint/2010/main" val="189809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xfrm>
            <a:off x="3857638" y="9443665"/>
            <a:ext cx="2951162" cy="497126"/>
          </a:xfrm>
          <a:prstGeom prst="rect">
            <a:avLst/>
          </a:prstGeom>
        </p:spPr>
        <p:txBody>
          <a:bodyPr lIns="91579" tIns="45789" rIns="91579" bIns="45789"/>
          <a:lstStyle/>
          <a:p>
            <a:pPr>
              <a:defRPr/>
            </a:pPr>
            <a:fld id="{9639AC5D-23AF-4986-9D5F-D2BD572F8B28}" type="slidenum">
              <a:rPr lang="en-US" altLang="en-US" smtClean="0"/>
              <a:pPr>
                <a:defRPr/>
              </a:pPr>
              <a:t>6</a:t>
            </a:fld>
            <a:endParaRPr lang="en-US" altLang="en-US"/>
          </a:p>
        </p:txBody>
      </p:sp>
      <p:sp>
        <p:nvSpPr>
          <p:cNvPr id="45059" name="Rectangle 2"/>
          <p:cNvSpPr>
            <a:spLocks noGrp="1" noRot="1" noChangeAspect="1" noChangeArrowheads="1" noTextEdit="1"/>
          </p:cNvSpPr>
          <p:nvPr>
            <p:ph type="sldImg"/>
          </p:nvPr>
        </p:nvSpPr>
        <p:spPr>
          <a:xfrm>
            <a:off x="706438" y="954088"/>
            <a:ext cx="5356225" cy="4016375"/>
          </a:xfrm>
          <a:ln/>
        </p:spPr>
      </p:sp>
      <p:sp>
        <p:nvSpPr>
          <p:cNvPr id="45060" name="Rectangle 3"/>
          <p:cNvSpPr>
            <a:spLocks noGrp="1" noChangeArrowheads="1"/>
          </p:cNvSpPr>
          <p:nvPr>
            <p:ph type="body" idx="1"/>
          </p:nvPr>
        </p:nvSpPr>
        <p:spPr>
          <a:xfrm>
            <a:off x="151343" y="4639842"/>
            <a:ext cx="6432021" cy="5136965"/>
          </a:xfrm>
          <a:prstGeom prst="rect">
            <a:avLst/>
          </a:prstGeom>
          <a:noFill/>
          <a:ln/>
        </p:spPr>
        <p:txBody>
          <a:bodyPr lIns="91579" tIns="45789" rIns="91579" bIns="45789"/>
          <a:lstStyle/>
          <a:p>
            <a:pPr eaLnBrk="1" hangingPunct="1">
              <a:lnSpc>
                <a:spcPct val="90000"/>
              </a:lnSpc>
            </a:pPr>
            <a:endParaRPr lang="fr-FR" dirty="0"/>
          </a:p>
        </p:txBody>
      </p:sp>
    </p:spTree>
    <p:extLst>
      <p:ext uri="{BB962C8B-B14F-4D97-AF65-F5344CB8AC3E}">
        <p14:creationId xmlns:p14="http://schemas.microsoft.com/office/powerpoint/2010/main" val="1789645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xfrm>
            <a:off x="3857638" y="9443665"/>
            <a:ext cx="2951162" cy="497126"/>
          </a:xfrm>
          <a:prstGeom prst="rect">
            <a:avLst/>
          </a:prstGeom>
        </p:spPr>
        <p:txBody>
          <a:bodyPr lIns="91579" tIns="45789" rIns="91579" bIns="45789"/>
          <a:lstStyle/>
          <a:p>
            <a:pPr>
              <a:defRPr/>
            </a:pPr>
            <a:fld id="{D7CC4336-1CC5-4F54-ADFD-EFA1A1467109}" type="slidenum">
              <a:rPr lang="en-US" altLang="en-US" smtClean="0"/>
              <a:pPr>
                <a:defRPr/>
              </a:pPr>
              <a:t>9</a:t>
            </a:fld>
            <a:endParaRPr lang="en-US" altLang="en-US"/>
          </a:p>
        </p:txBody>
      </p:sp>
      <p:sp>
        <p:nvSpPr>
          <p:cNvPr id="43011" name="Rectangle 2"/>
          <p:cNvSpPr>
            <a:spLocks noGrp="1" noRot="1" noChangeAspect="1" noChangeArrowheads="1" noTextEdit="1"/>
          </p:cNvSpPr>
          <p:nvPr>
            <p:ph type="sldImg"/>
          </p:nvPr>
        </p:nvSpPr>
        <p:spPr>
          <a:xfrm>
            <a:off x="706438" y="954088"/>
            <a:ext cx="5356225" cy="4016375"/>
          </a:xfrm>
          <a:ln/>
        </p:spPr>
      </p:sp>
      <p:sp>
        <p:nvSpPr>
          <p:cNvPr id="43012" name="Rectangle 3"/>
          <p:cNvSpPr>
            <a:spLocks noGrp="1" noChangeArrowheads="1"/>
          </p:cNvSpPr>
          <p:nvPr>
            <p:ph type="body" idx="1"/>
          </p:nvPr>
        </p:nvSpPr>
        <p:spPr>
          <a:xfrm>
            <a:off x="681038" y="4722696"/>
            <a:ext cx="5448300" cy="4474131"/>
          </a:xfrm>
          <a:prstGeom prst="rect">
            <a:avLst/>
          </a:prstGeom>
          <a:noFill/>
          <a:ln/>
        </p:spPr>
        <p:txBody>
          <a:bodyPr lIns="91579" tIns="45789" rIns="91579" bIns="45789"/>
          <a:lstStyle/>
          <a:p>
            <a:pPr eaLnBrk="1" hangingPunct="1"/>
            <a:endParaRPr lang="fr-FR" dirty="0"/>
          </a:p>
        </p:txBody>
      </p:sp>
    </p:spTree>
    <p:extLst>
      <p:ext uri="{BB962C8B-B14F-4D97-AF65-F5344CB8AC3E}">
        <p14:creationId xmlns:p14="http://schemas.microsoft.com/office/powerpoint/2010/main" val="91187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a:xfrm>
            <a:off x="706438" y="954088"/>
            <a:ext cx="5356225" cy="4016375"/>
          </a:xfrm>
          <a:ln/>
        </p:spPr>
      </p:sp>
      <p:sp>
        <p:nvSpPr>
          <p:cNvPr id="44035" name="Espace réservé des commentaires 2"/>
          <p:cNvSpPr>
            <a:spLocks noGrp="1"/>
          </p:cNvSpPr>
          <p:nvPr>
            <p:ph type="body" idx="1"/>
          </p:nvPr>
        </p:nvSpPr>
        <p:spPr>
          <a:xfrm>
            <a:off x="681038" y="4722696"/>
            <a:ext cx="5448300" cy="4474131"/>
          </a:xfrm>
          <a:prstGeom prst="rect">
            <a:avLst/>
          </a:prstGeom>
          <a:noFill/>
          <a:ln/>
        </p:spPr>
        <p:txBody>
          <a:bodyPr lIns="91579" tIns="45789" rIns="91579" bIns="45789"/>
          <a:lstStyle/>
          <a:p>
            <a:endParaRPr lang="fr-FR" dirty="0"/>
          </a:p>
        </p:txBody>
      </p:sp>
      <p:sp>
        <p:nvSpPr>
          <p:cNvPr id="4" name="Espace réservé du numéro de diapositive 3"/>
          <p:cNvSpPr>
            <a:spLocks noGrp="1"/>
          </p:cNvSpPr>
          <p:nvPr>
            <p:ph type="sldNum" sz="quarter"/>
          </p:nvPr>
        </p:nvSpPr>
        <p:spPr>
          <a:xfrm>
            <a:off x="3857638" y="9443665"/>
            <a:ext cx="2951162" cy="497126"/>
          </a:xfrm>
          <a:prstGeom prst="rect">
            <a:avLst/>
          </a:prstGeom>
        </p:spPr>
        <p:txBody>
          <a:bodyPr lIns="91579" tIns="45789" rIns="91579" bIns="45789"/>
          <a:lstStyle/>
          <a:p>
            <a:pPr>
              <a:defRPr/>
            </a:pPr>
            <a:fld id="{0EAFDCCC-06DA-48B3-B955-C585D58D8502}" type="slidenum">
              <a:rPr lang="en-US" smtClean="0"/>
              <a:pPr>
                <a:defRPr/>
              </a:pPr>
              <a:t>11</a:t>
            </a:fld>
            <a:endParaRPr lang="en-US"/>
          </a:p>
        </p:txBody>
      </p:sp>
    </p:spTree>
    <p:extLst>
      <p:ext uri="{BB962C8B-B14F-4D97-AF65-F5344CB8AC3E}">
        <p14:creationId xmlns:p14="http://schemas.microsoft.com/office/powerpoint/2010/main" val="1431702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1038" y="4722813"/>
            <a:ext cx="5448300" cy="4473575"/>
          </a:xfrm>
          <a:prstGeom prst="rect">
            <a:avLst/>
          </a:prstGeom>
        </p:spPr>
        <p:txBody>
          <a:bodyPr/>
          <a:lstStyle/>
          <a:p>
            <a:endParaRPr lang="fr-FR" dirty="0"/>
          </a:p>
        </p:txBody>
      </p:sp>
    </p:spTree>
    <p:extLst>
      <p:ext uri="{BB962C8B-B14F-4D97-AF65-F5344CB8AC3E}">
        <p14:creationId xmlns:p14="http://schemas.microsoft.com/office/powerpoint/2010/main" val="3594035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Diapositive de titre">
    <p:spTree>
      <p:nvGrpSpPr>
        <p:cNvPr id="1" name=""/>
        <p:cNvGrpSpPr/>
        <p:nvPr/>
      </p:nvGrpSpPr>
      <p:grpSpPr>
        <a:xfrm>
          <a:off x="0" y="0"/>
          <a:ext cx="0" cy="0"/>
          <a:chOff x="0" y="0"/>
          <a:chExt cx="0" cy="0"/>
        </a:xfrm>
      </p:grpSpPr>
      <p:sp>
        <p:nvSpPr>
          <p:cNvPr id="7" name="Rectangle 6"/>
          <p:cNvSpPr/>
          <p:nvPr userDrawn="1"/>
        </p:nvSpPr>
        <p:spPr bwMode="auto">
          <a:xfrm>
            <a:off x="-108520" y="-171400"/>
            <a:ext cx="9361040" cy="7128792"/>
          </a:xfrm>
          <a:prstGeom prst="rect">
            <a:avLst/>
          </a:prstGeom>
          <a:solidFill>
            <a:schemeClr val="bg1"/>
          </a:solidFill>
          <a:ln w="76200">
            <a:no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endParaRPr lang="fr-FR">
              <a:solidFill>
                <a:srgbClr val="000000"/>
              </a:solidFill>
              <a:latin typeface="Tahoma" pitchFamily="34" charset="0"/>
            </a:endParaRPr>
          </a:p>
        </p:txBody>
      </p:sp>
      <p:pic>
        <p:nvPicPr>
          <p:cNvPr id="4" name="Image 11"/>
          <p:cNvPicPr>
            <a:picLocks noChangeAspect="1"/>
          </p:cNvPicPr>
          <p:nvPr userDrawn="1"/>
        </p:nvPicPr>
        <p:blipFill>
          <a:blip r:embed="rId2" cstate="email">
            <a:extLst>
              <a:ext uri="{28A0092B-C50C-407E-A947-70E740481C1C}">
                <a14:useLocalDpi xmlns:a14="http://schemas.microsoft.com/office/drawing/2010/main" val="0"/>
              </a:ext>
            </a:extLst>
          </a:blip>
          <a:srcRect r="3868"/>
          <a:stretch>
            <a:fillRect/>
          </a:stretch>
        </p:blipFill>
        <p:spPr bwMode="auto">
          <a:xfrm>
            <a:off x="2470398" y="44624"/>
            <a:ext cx="25336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33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éance">
    <p:spTree>
      <p:nvGrpSpPr>
        <p:cNvPr id="1" name=""/>
        <p:cNvGrpSpPr/>
        <p:nvPr/>
      </p:nvGrpSpPr>
      <p:grpSpPr>
        <a:xfrm>
          <a:off x="0" y="0"/>
          <a:ext cx="0" cy="0"/>
          <a:chOff x="0" y="0"/>
          <a:chExt cx="0" cy="0"/>
        </a:xfrm>
      </p:grpSpPr>
      <p:sp>
        <p:nvSpPr>
          <p:cNvPr id="2" name="Titre 1"/>
          <p:cNvSpPr>
            <a:spLocks noGrp="1"/>
          </p:cNvSpPr>
          <p:nvPr>
            <p:ph type="title"/>
          </p:nvPr>
        </p:nvSpPr>
        <p:spPr>
          <a:xfrm>
            <a:off x="971600" y="2708920"/>
            <a:ext cx="7200800" cy="1362075"/>
          </a:xfrm>
        </p:spPr>
        <p:txBody>
          <a:bodyPr anchor="ctr"/>
          <a:lstStyle>
            <a:lvl1pPr algn="ctr">
              <a:defRPr sz="4400" b="1" cap="all" baseline="0">
                <a:solidFill>
                  <a:srgbClr val="FFC000"/>
                </a:solidFill>
              </a:defRPr>
            </a:lvl1pPr>
          </a:lstStyle>
          <a:p>
            <a:r>
              <a:rPr lang="fr-FR" dirty="0"/>
              <a:t>Modifiez le style du titre</a:t>
            </a:r>
          </a:p>
        </p:txBody>
      </p:sp>
      <p:sp>
        <p:nvSpPr>
          <p:cNvPr id="3" name="Espace réservé du texte 2"/>
          <p:cNvSpPr>
            <a:spLocks noGrp="1"/>
          </p:cNvSpPr>
          <p:nvPr>
            <p:ph type="body" idx="1"/>
          </p:nvPr>
        </p:nvSpPr>
        <p:spPr>
          <a:xfrm>
            <a:off x="971600" y="4077072"/>
            <a:ext cx="7200800" cy="1500187"/>
          </a:xfrm>
          <a:prstGeom prst="rect">
            <a:avLst/>
          </a:prstGeom>
        </p:spPr>
        <p:txBody>
          <a:bodyPr anchor="ctr"/>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Modifiez les styles du texte du masque</a:t>
            </a:r>
          </a:p>
        </p:txBody>
      </p:sp>
    </p:spTree>
    <p:extLst>
      <p:ext uri="{BB962C8B-B14F-4D97-AF65-F5344CB8AC3E}">
        <p14:creationId xmlns:p14="http://schemas.microsoft.com/office/powerpoint/2010/main" val="322971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sp>
        <p:nvSpPr>
          <p:cNvPr id="7" name="AutoShape 32" descr="cid:image004.jpg@01C987B2.03ABF7E0"/>
          <p:cNvSpPr>
            <a:spLocks noChangeAspect="1" noChangeArrowheads="1"/>
          </p:cNvSpPr>
          <p:nvPr userDrawn="1"/>
        </p:nvSpPr>
        <p:spPr bwMode="auto">
          <a:xfrm>
            <a:off x="3771900" y="3219450"/>
            <a:ext cx="1600200" cy="419100"/>
          </a:xfrm>
          <a:prstGeom prst="rect">
            <a:avLst/>
          </a:prstGeom>
          <a:noFill/>
        </p:spPr>
        <p:txBody>
          <a:bodyPr/>
          <a:lstStyle/>
          <a:p>
            <a:pPr fontAlgn="auto">
              <a:spcBef>
                <a:spcPts val="0"/>
              </a:spcBef>
              <a:spcAft>
                <a:spcPts val="0"/>
              </a:spcAft>
              <a:defRPr/>
            </a:pPr>
            <a:endParaRPr lang="fr-FR">
              <a:solidFill>
                <a:srgbClr val="FFFFFF"/>
              </a:solidFill>
              <a:latin typeface="Arial" charset="0"/>
            </a:endParaRPr>
          </a:p>
        </p:txBody>
      </p:sp>
      <p:sp>
        <p:nvSpPr>
          <p:cNvPr id="8" name="AutoShape 34" descr="cid:image004.jpg@01C987B2.03ABF7E0"/>
          <p:cNvSpPr>
            <a:spLocks noChangeAspect="1" noChangeArrowheads="1"/>
          </p:cNvSpPr>
          <p:nvPr userDrawn="1"/>
        </p:nvSpPr>
        <p:spPr bwMode="auto">
          <a:xfrm>
            <a:off x="3771900" y="3219450"/>
            <a:ext cx="1600200" cy="419100"/>
          </a:xfrm>
          <a:prstGeom prst="rect">
            <a:avLst/>
          </a:prstGeom>
          <a:noFill/>
        </p:spPr>
        <p:txBody>
          <a:bodyPr/>
          <a:lstStyle/>
          <a:p>
            <a:pPr fontAlgn="auto">
              <a:spcBef>
                <a:spcPts val="0"/>
              </a:spcBef>
              <a:spcAft>
                <a:spcPts val="0"/>
              </a:spcAft>
              <a:defRPr/>
            </a:pPr>
            <a:endParaRPr lang="fr-FR">
              <a:solidFill>
                <a:srgbClr val="FFFFFF"/>
              </a:solidFill>
              <a:latin typeface="Arial" charset="0"/>
            </a:endParaRPr>
          </a:p>
        </p:txBody>
      </p:sp>
      <p:sp>
        <p:nvSpPr>
          <p:cNvPr id="9" name="AutoShape 36" descr="cid:image004.jpg@01C987B2.03ABF7E0"/>
          <p:cNvSpPr>
            <a:spLocks noChangeAspect="1" noChangeArrowheads="1"/>
          </p:cNvSpPr>
          <p:nvPr userDrawn="1"/>
        </p:nvSpPr>
        <p:spPr bwMode="auto">
          <a:xfrm>
            <a:off x="3771900" y="3219450"/>
            <a:ext cx="1600200" cy="419100"/>
          </a:xfrm>
          <a:prstGeom prst="rect">
            <a:avLst/>
          </a:prstGeom>
          <a:noFill/>
        </p:spPr>
        <p:txBody>
          <a:bodyPr/>
          <a:lstStyle/>
          <a:p>
            <a:pPr fontAlgn="auto">
              <a:spcBef>
                <a:spcPts val="0"/>
              </a:spcBef>
              <a:spcAft>
                <a:spcPts val="0"/>
              </a:spcAft>
              <a:defRPr/>
            </a:pPr>
            <a:endParaRPr lang="fr-FR">
              <a:solidFill>
                <a:srgbClr val="FFFFFF"/>
              </a:solidFill>
              <a:latin typeface="Arial" charset="0"/>
            </a:endParaRPr>
          </a:p>
        </p:txBody>
      </p:sp>
      <p:sp>
        <p:nvSpPr>
          <p:cNvPr id="14" name="Titre 3"/>
          <p:cNvSpPr>
            <a:spLocks noGrp="1"/>
          </p:cNvSpPr>
          <p:nvPr>
            <p:ph type="title" hasCustomPrompt="1"/>
          </p:nvPr>
        </p:nvSpPr>
        <p:spPr>
          <a:xfrm>
            <a:off x="832048" y="3140968"/>
            <a:ext cx="7772400" cy="2292275"/>
          </a:xfrm>
        </p:spPr>
        <p:txBody>
          <a:bodyPr/>
          <a:lstStyle>
            <a:lvl1pPr>
              <a:defRPr sz="3600">
                <a:solidFill>
                  <a:srgbClr val="FFC000"/>
                </a:solidFill>
              </a:defRPr>
            </a:lvl1pPr>
          </a:lstStyle>
          <a:p>
            <a:r>
              <a:rPr lang="fr-FR" dirty="0"/>
              <a:t>PARTIE X </a:t>
            </a:r>
            <a:br>
              <a:rPr lang="fr-FR" dirty="0"/>
            </a:br>
            <a:br>
              <a:rPr lang="fr-FR" dirty="0"/>
            </a:br>
            <a:r>
              <a:rPr lang="fr-FR" dirty="0"/>
              <a:t>Titre de la partie</a:t>
            </a:r>
          </a:p>
        </p:txBody>
      </p:sp>
      <p:sp>
        <p:nvSpPr>
          <p:cNvPr id="15" name="Espace réservé du texte 4"/>
          <p:cNvSpPr>
            <a:spLocks noGrp="1"/>
          </p:cNvSpPr>
          <p:nvPr>
            <p:ph type="body" idx="1" hasCustomPrompt="1"/>
          </p:nvPr>
        </p:nvSpPr>
        <p:spPr>
          <a:xfrm>
            <a:off x="832048" y="2636912"/>
            <a:ext cx="7772400" cy="1800200"/>
          </a:xfrm>
          <a:prstGeom prst="rect">
            <a:avLst/>
          </a:prstGeom>
        </p:spPr>
        <p:txBody>
          <a:bodyPr anchor="b">
            <a:normAutofit/>
          </a:bodyPr>
          <a:lstStyle>
            <a:lvl1pPr marL="0" indent="0">
              <a:buNone/>
              <a:defRPr/>
            </a:lvl1pPr>
          </a:lstStyle>
          <a:p>
            <a:r>
              <a:rPr lang="fr-FR" sz="2400" dirty="0"/>
              <a:t>| mot clé 1 | mot clé 2 | mot clé 3 | mot clé 4 |</a:t>
            </a:r>
          </a:p>
        </p:txBody>
      </p:sp>
    </p:spTree>
    <p:extLst>
      <p:ext uri="{BB962C8B-B14F-4D97-AF65-F5344CB8AC3E}">
        <p14:creationId xmlns:p14="http://schemas.microsoft.com/office/powerpoint/2010/main" val="244210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04056"/>
          </a:xfrm>
        </p:spPr>
        <p:txBody>
          <a:bodyPr/>
          <a:lstStyle>
            <a:lvl1pPr>
              <a:defRPr sz="2800"/>
            </a:lvl1pPr>
          </a:lstStyle>
          <a:p>
            <a:r>
              <a:rPr lang="fr-FR" dirty="0"/>
              <a:t>Modifiez le style du titre</a:t>
            </a:r>
          </a:p>
        </p:txBody>
      </p:sp>
      <p:sp>
        <p:nvSpPr>
          <p:cNvPr id="3" name="Espace réservé du contenu 2"/>
          <p:cNvSpPr>
            <a:spLocks noGrp="1"/>
          </p:cNvSpPr>
          <p:nvPr>
            <p:ph idx="1"/>
          </p:nvPr>
        </p:nvSpPr>
        <p:spPr>
          <a:xfrm>
            <a:off x="107504" y="1196752"/>
            <a:ext cx="8856984" cy="547260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48257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6123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Tree>
    <p:extLst>
      <p:ext uri="{BB962C8B-B14F-4D97-AF65-F5344CB8AC3E}">
        <p14:creationId xmlns:p14="http://schemas.microsoft.com/office/powerpoint/2010/main" val="180802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04056"/>
          </a:xfrm>
        </p:spPr>
        <p:txBody>
          <a:bodyPr anchor="b"/>
          <a:lstStyle>
            <a:lvl1pPr algn="l">
              <a:defRPr sz="2800" b="1"/>
            </a:lvl1pPr>
          </a:lstStyle>
          <a:p>
            <a:r>
              <a:rPr lang="fr-FR" dirty="0"/>
              <a:t>Modifiez le style du titre</a:t>
            </a:r>
          </a:p>
        </p:txBody>
      </p:sp>
      <p:sp>
        <p:nvSpPr>
          <p:cNvPr id="3" name="Espace réservé du contenu 2"/>
          <p:cNvSpPr>
            <a:spLocks noGrp="1"/>
          </p:cNvSpPr>
          <p:nvPr>
            <p:ph idx="1"/>
          </p:nvPr>
        </p:nvSpPr>
        <p:spPr>
          <a:xfrm>
            <a:off x="3419872" y="1196752"/>
            <a:ext cx="5472608" cy="555750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251520" y="1196752"/>
            <a:ext cx="3008313" cy="555750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Tree>
    <p:extLst>
      <p:ext uri="{BB962C8B-B14F-4D97-AF65-F5344CB8AC3E}">
        <p14:creationId xmlns:p14="http://schemas.microsoft.com/office/powerpoint/2010/main" val="408384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995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27384"/>
            <a:ext cx="9144000" cy="557933"/>
          </a:xfrm>
          <a:prstGeom prst="rect">
            <a:avLst/>
          </a:prstGeom>
          <a:solidFill>
            <a:srgbClr val="E4E4E4"/>
          </a:solidFill>
          <a:ln w="9525">
            <a:solidFill>
              <a:srgbClr val="E4E4E4"/>
            </a:solidFill>
            <a:miter lim="800000"/>
            <a:headEnd/>
            <a:tailEnd/>
          </a:ln>
          <a:effectLst/>
        </p:spPr>
        <p:txBody>
          <a:bodyPr wrap="none" anchor="ctr"/>
          <a:lstStyle/>
          <a:p>
            <a:pPr fontAlgn="auto">
              <a:spcBef>
                <a:spcPts val="0"/>
              </a:spcBef>
              <a:spcAft>
                <a:spcPts val="0"/>
              </a:spcAft>
            </a:pPr>
            <a:endParaRPr lang="fr-FR" sz="800">
              <a:solidFill>
                <a:srgbClr val="000000"/>
              </a:solidFill>
              <a:latin typeface="Arial"/>
            </a:endParaRPr>
          </a:p>
        </p:txBody>
      </p:sp>
      <p:sp>
        <p:nvSpPr>
          <p:cNvPr id="1036" name="Line 12"/>
          <p:cNvSpPr>
            <a:spLocks noChangeShapeType="1"/>
          </p:cNvSpPr>
          <p:nvPr/>
        </p:nvSpPr>
        <p:spPr bwMode="auto">
          <a:xfrm>
            <a:off x="908050"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041" name="Line 17"/>
          <p:cNvSpPr>
            <a:spLocks noChangeShapeType="1"/>
          </p:cNvSpPr>
          <p:nvPr/>
        </p:nvSpPr>
        <p:spPr bwMode="auto">
          <a:xfrm>
            <a:off x="1979613"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046" name="Text Box 22">
            <a:hlinkClick r:id="" action="ppaction://noaction"/>
          </p:cNvPr>
          <p:cNvSpPr txBox="1">
            <a:spLocks noChangeArrowheads="1"/>
          </p:cNvSpPr>
          <p:nvPr/>
        </p:nvSpPr>
        <p:spPr bwMode="auto">
          <a:xfrm>
            <a:off x="1986955" y="88662"/>
            <a:ext cx="1079500" cy="338554"/>
          </a:xfrm>
          <a:prstGeom prst="rect">
            <a:avLst/>
          </a:prstGeom>
          <a:noFill/>
          <a:ln w="9525">
            <a:noFill/>
            <a:miter lim="800000"/>
            <a:headEnd/>
            <a:tailEnd/>
          </a:ln>
          <a:effectLst/>
        </p:spPr>
        <p:txBody>
          <a:bodyPr wrap="square" anchor="ctr" anchorCtr="0">
            <a:spAutoFit/>
          </a:bodyPr>
          <a:lstStyle/>
          <a:p>
            <a:pPr algn="ctr" fontAlgn="auto">
              <a:spcBef>
                <a:spcPts val="0"/>
              </a:spcBef>
              <a:spcAft>
                <a:spcPts val="0"/>
              </a:spcAft>
            </a:pPr>
            <a:r>
              <a:rPr lang="fr-FR" sz="800" dirty="0">
                <a:solidFill>
                  <a:srgbClr val="808080"/>
                </a:solidFill>
                <a:latin typeface="Arial" charset="0"/>
              </a:rPr>
              <a:t>Main</a:t>
            </a:r>
          </a:p>
          <a:p>
            <a:pPr algn="ctr" fontAlgn="auto">
              <a:spcBef>
                <a:spcPts val="0"/>
              </a:spcBef>
              <a:spcAft>
                <a:spcPts val="0"/>
              </a:spcAft>
            </a:pPr>
            <a:r>
              <a:rPr lang="fr-FR" sz="800" dirty="0">
                <a:solidFill>
                  <a:srgbClr val="808080"/>
                </a:solidFill>
                <a:latin typeface="Arial" charset="0"/>
              </a:rPr>
              <a:t>Tends</a:t>
            </a:r>
          </a:p>
        </p:txBody>
      </p:sp>
      <p:sp>
        <p:nvSpPr>
          <p:cNvPr id="1087" name="Rectangle 63"/>
          <p:cNvSpPr>
            <a:spLocks noChangeArrowheads="1"/>
          </p:cNvSpPr>
          <p:nvPr/>
        </p:nvSpPr>
        <p:spPr bwMode="auto">
          <a:xfrm>
            <a:off x="0" y="530548"/>
            <a:ext cx="9144000" cy="522287"/>
          </a:xfrm>
          <a:prstGeom prst="rect">
            <a:avLst/>
          </a:prstGeom>
          <a:solidFill>
            <a:schemeClr val="bg2"/>
          </a:solidFill>
          <a:ln w="9525">
            <a:noFill/>
            <a:miter lim="800000"/>
            <a:headEnd/>
            <a:tailEnd/>
          </a:ln>
          <a:effectLst/>
        </p:spPr>
        <p:txBody>
          <a:bodyPr wrap="none" anchor="ctr"/>
          <a:lstStyle/>
          <a:p>
            <a:pPr fontAlgn="auto">
              <a:spcBef>
                <a:spcPts val="0"/>
              </a:spcBef>
              <a:spcAft>
                <a:spcPts val="0"/>
              </a:spcAft>
            </a:pPr>
            <a:endParaRPr lang="fr-FR">
              <a:solidFill>
                <a:srgbClr val="000000"/>
              </a:solidFill>
              <a:latin typeface="Arial"/>
            </a:endParaRPr>
          </a:p>
        </p:txBody>
      </p:sp>
      <p:sp>
        <p:nvSpPr>
          <p:cNvPr id="1026" name="Rectangle 2"/>
          <p:cNvSpPr>
            <a:spLocks noGrp="1" noChangeArrowheads="1"/>
          </p:cNvSpPr>
          <p:nvPr>
            <p:ph type="title"/>
          </p:nvPr>
        </p:nvSpPr>
        <p:spPr bwMode="auto">
          <a:xfrm>
            <a:off x="0" y="530548"/>
            <a:ext cx="9091613" cy="522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89" name="Text Box 65"/>
          <p:cNvSpPr txBox="1">
            <a:spLocks noChangeArrowheads="1"/>
          </p:cNvSpPr>
          <p:nvPr/>
        </p:nvSpPr>
        <p:spPr bwMode="auto">
          <a:xfrm>
            <a:off x="8597398" y="135260"/>
            <a:ext cx="511679" cy="215444"/>
          </a:xfrm>
          <a:prstGeom prst="rect">
            <a:avLst/>
          </a:prstGeom>
          <a:noFill/>
          <a:ln w="9525" algn="ctr">
            <a:noFill/>
            <a:miter lim="800000"/>
            <a:headEnd/>
            <a:tailEnd/>
          </a:ln>
          <a:effectLst/>
        </p:spPr>
        <p:txBody>
          <a:bodyPr wrap="none">
            <a:spAutoFit/>
          </a:bodyPr>
          <a:lstStyle/>
          <a:p>
            <a:pPr algn="r" fontAlgn="auto">
              <a:spcBef>
                <a:spcPts val="0"/>
              </a:spcBef>
              <a:spcAft>
                <a:spcPts val="0"/>
              </a:spcAft>
            </a:pPr>
            <a:fld id="{7FC66194-4701-4548-AB26-7BEEB825C9C2}" type="slidenum">
              <a:rPr lang="fr-FR" sz="800">
                <a:solidFill>
                  <a:srgbClr val="808080"/>
                </a:solidFill>
                <a:latin typeface="Arial"/>
              </a:rPr>
              <a:pPr algn="r" fontAlgn="auto">
                <a:spcBef>
                  <a:spcPts val="0"/>
                </a:spcBef>
                <a:spcAft>
                  <a:spcPts val="0"/>
                </a:spcAft>
              </a:pPr>
              <a:t>‹N°›</a:t>
            </a:fld>
            <a:r>
              <a:rPr lang="fr-FR" sz="800" dirty="0">
                <a:solidFill>
                  <a:srgbClr val="808080"/>
                </a:solidFill>
                <a:latin typeface="Arial"/>
              </a:rPr>
              <a:t>/34</a:t>
            </a:r>
          </a:p>
        </p:txBody>
      </p:sp>
      <p:sp>
        <p:nvSpPr>
          <p:cNvPr id="1143" name="Text Box 119">
            <a:hlinkClick r:id="" action="ppaction://noaction"/>
          </p:cNvPr>
          <p:cNvSpPr txBox="1">
            <a:spLocks noChangeArrowheads="1"/>
          </p:cNvSpPr>
          <p:nvPr/>
        </p:nvSpPr>
        <p:spPr bwMode="auto">
          <a:xfrm>
            <a:off x="3066455" y="176568"/>
            <a:ext cx="1079500" cy="203133"/>
          </a:xfrm>
          <a:prstGeom prst="rect">
            <a:avLst/>
          </a:prstGeom>
          <a:noFill/>
          <a:ln w="9525">
            <a:noFill/>
            <a:miter lim="800000"/>
            <a:headEnd/>
            <a:tailEnd/>
          </a:ln>
          <a:effectLst/>
        </p:spPr>
        <p:txBody>
          <a:bodyPr wrap="square" anchor="ctr" anchorCtr="0">
            <a:spAutoFit/>
          </a:bodyPr>
          <a:lstStyle/>
          <a:p>
            <a:pPr algn="ctr" fontAlgn="auto">
              <a:lnSpc>
                <a:spcPct val="90000"/>
              </a:lnSpc>
              <a:spcBef>
                <a:spcPts val="0"/>
              </a:spcBef>
              <a:spcAft>
                <a:spcPts val="0"/>
              </a:spcAft>
            </a:pPr>
            <a:r>
              <a:rPr lang="fr-FR" sz="800" dirty="0" err="1">
                <a:solidFill>
                  <a:srgbClr val="808080"/>
                </a:solidFill>
                <a:latin typeface="Arial" charset="0"/>
              </a:rPr>
              <a:t>Fundation</a:t>
            </a:r>
            <a:endParaRPr lang="fr-FR" sz="800" dirty="0">
              <a:solidFill>
                <a:srgbClr val="808080"/>
              </a:solidFill>
              <a:latin typeface="Arial" charset="0"/>
            </a:endParaRPr>
          </a:p>
        </p:txBody>
      </p:sp>
      <p:sp>
        <p:nvSpPr>
          <p:cNvPr id="1146" name="Text Box 122">
            <a:hlinkClick r:id="" action="ppaction://noaction"/>
          </p:cNvPr>
          <p:cNvSpPr txBox="1">
            <a:spLocks noChangeArrowheads="1"/>
          </p:cNvSpPr>
          <p:nvPr/>
        </p:nvSpPr>
        <p:spPr bwMode="auto">
          <a:xfrm>
            <a:off x="5227042" y="165456"/>
            <a:ext cx="1073150" cy="203133"/>
          </a:xfrm>
          <a:prstGeom prst="rect">
            <a:avLst/>
          </a:prstGeom>
          <a:noFill/>
          <a:ln w="9525">
            <a:noFill/>
            <a:miter lim="800000"/>
            <a:headEnd/>
            <a:tailEnd/>
          </a:ln>
          <a:effectLst/>
        </p:spPr>
        <p:txBody>
          <a:bodyPr anchor="ctr" anchorCtr="0">
            <a:spAutoFit/>
          </a:bodyPr>
          <a:lstStyle/>
          <a:p>
            <a:pPr algn="ctr" fontAlgn="auto">
              <a:lnSpc>
                <a:spcPct val="90000"/>
              </a:lnSpc>
              <a:spcBef>
                <a:spcPts val="0"/>
              </a:spcBef>
              <a:spcAft>
                <a:spcPts val="0"/>
              </a:spcAft>
            </a:pPr>
            <a:r>
              <a:rPr lang="fr-FR" sz="800" dirty="0">
                <a:solidFill>
                  <a:srgbClr val="808080"/>
                </a:solidFill>
                <a:latin typeface="Arial" charset="0"/>
              </a:rPr>
              <a:t>Implications</a:t>
            </a:r>
          </a:p>
        </p:txBody>
      </p:sp>
      <p:sp>
        <p:nvSpPr>
          <p:cNvPr id="1147" name="Text Box 123">
            <a:hlinkClick r:id="" action="ppaction://noaction"/>
          </p:cNvPr>
          <p:cNvSpPr txBox="1">
            <a:spLocks noChangeArrowheads="1"/>
          </p:cNvSpPr>
          <p:nvPr/>
        </p:nvSpPr>
        <p:spPr bwMode="auto">
          <a:xfrm>
            <a:off x="4145955" y="165456"/>
            <a:ext cx="1081087" cy="203133"/>
          </a:xfrm>
          <a:prstGeom prst="rect">
            <a:avLst/>
          </a:prstGeom>
          <a:noFill/>
          <a:ln w="9525">
            <a:noFill/>
            <a:miter lim="800000"/>
            <a:headEnd/>
            <a:tailEnd/>
          </a:ln>
          <a:effectLst/>
        </p:spPr>
        <p:txBody>
          <a:bodyPr wrap="square" anchor="ctr" anchorCtr="0">
            <a:spAutoFit/>
          </a:bodyPr>
          <a:lstStyle/>
          <a:p>
            <a:pPr algn="ctr" fontAlgn="auto">
              <a:lnSpc>
                <a:spcPct val="90000"/>
              </a:lnSpc>
              <a:spcBef>
                <a:spcPts val="0"/>
              </a:spcBef>
              <a:spcAft>
                <a:spcPts val="0"/>
              </a:spcAft>
            </a:pPr>
            <a:r>
              <a:rPr lang="fr-FR" sz="800" dirty="0" err="1">
                <a:solidFill>
                  <a:srgbClr val="808080"/>
                </a:solidFill>
                <a:latin typeface="Arial" charset="0"/>
              </a:rPr>
              <a:t>What’s</a:t>
            </a:r>
            <a:r>
              <a:rPr lang="fr-FR" sz="800" dirty="0">
                <a:solidFill>
                  <a:srgbClr val="808080"/>
                </a:solidFill>
                <a:latin typeface="Arial" charset="0"/>
              </a:rPr>
              <a:t> </a:t>
            </a:r>
            <a:r>
              <a:rPr lang="fr-FR" sz="800" dirty="0" err="1">
                <a:solidFill>
                  <a:srgbClr val="808080"/>
                </a:solidFill>
                <a:latin typeface="Arial" charset="0"/>
              </a:rPr>
              <a:t>next</a:t>
            </a:r>
            <a:endParaRPr lang="fr-FR" sz="800" dirty="0">
              <a:solidFill>
                <a:srgbClr val="808080"/>
              </a:solidFill>
              <a:latin typeface="Arial" charset="0"/>
            </a:endParaRPr>
          </a:p>
        </p:txBody>
      </p:sp>
      <p:sp>
        <p:nvSpPr>
          <p:cNvPr id="1154" name="Line 130"/>
          <p:cNvSpPr>
            <a:spLocks noChangeShapeType="1"/>
          </p:cNvSpPr>
          <p:nvPr/>
        </p:nvSpPr>
        <p:spPr bwMode="auto">
          <a:xfrm>
            <a:off x="3059113"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155" name="Line 131"/>
          <p:cNvSpPr>
            <a:spLocks noChangeShapeType="1"/>
          </p:cNvSpPr>
          <p:nvPr/>
        </p:nvSpPr>
        <p:spPr bwMode="auto">
          <a:xfrm>
            <a:off x="4140200"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156" name="Line 132"/>
          <p:cNvSpPr>
            <a:spLocks noChangeShapeType="1"/>
          </p:cNvSpPr>
          <p:nvPr/>
        </p:nvSpPr>
        <p:spPr bwMode="auto">
          <a:xfrm>
            <a:off x="5219700"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2" name="Espace réservé du texte 1"/>
          <p:cNvSpPr>
            <a:spLocks noGrp="1"/>
          </p:cNvSpPr>
          <p:nvPr>
            <p:ph type="body" idx="1"/>
          </p:nvPr>
        </p:nvSpPr>
        <p:spPr>
          <a:xfrm>
            <a:off x="251520" y="1196752"/>
            <a:ext cx="8712968" cy="547260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Line 132"/>
          <p:cNvSpPr>
            <a:spLocks noChangeShapeType="1"/>
          </p:cNvSpPr>
          <p:nvPr/>
        </p:nvSpPr>
        <p:spPr bwMode="auto">
          <a:xfrm>
            <a:off x="6300192"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24" name="Text Box 22">
            <a:hlinkClick r:id="" action="ppaction://noaction"/>
          </p:cNvPr>
          <p:cNvSpPr txBox="1">
            <a:spLocks noChangeArrowheads="1"/>
          </p:cNvSpPr>
          <p:nvPr/>
        </p:nvSpPr>
        <p:spPr bwMode="auto">
          <a:xfrm>
            <a:off x="889166" y="150216"/>
            <a:ext cx="1079500" cy="215444"/>
          </a:xfrm>
          <a:prstGeom prst="rect">
            <a:avLst/>
          </a:prstGeom>
          <a:noFill/>
          <a:ln w="9525">
            <a:noFill/>
            <a:miter lim="800000"/>
            <a:headEnd/>
            <a:tailEnd/>
          </a:ln>
          <a:effectLst/>
        </p:spPr>
        <p:txBody>
          <a:bodyPr wrap="square" anchor="ctr" anchorCtr="0">
            <a:spAutoFit/>
          </a:bodyPr>
          <a:lstStyle/>
          <a:p>
            <a:pPr algn="ctr" fontAlgn="auto">
              <a:spcBef>
                <a:spcPts val="0"/>
              </a:spcBef>
              <a:spcAft>
                <a:spcPts val="0"/>
              </a:spcAft>
            </a:pPr>
            <a:r>
              <a:rPr lang="fr-FR" sz="800" dirty="0">
                <a:solidFill>
                  <a:srgbClr val="808080"/>
                </a:solidFill>
                <a:latin typeface="Arial" charset="0"/>
              </a:rPr>
              <a:t>Introduction</a:t>
            </a:r>
          </a:p>
        </p:txBody>
      </p:sp>
    </p:spTree>
    <p:extLst>
      <p:ext uri="{BB962C8B-B14F-4D97-AF65-F5344CB8AC3E}">
        <p14:creationId xmlns:p14="http://schemas.microsoft.com/office/powerpoint/2010/main" val="459012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Lst>
  <p:txStyles>
    <p:titleStyle>
      <a:lvl1pPr algn="l" rtl="0" eaLnBrk="1" fontAlgn="base" hangingPunct="1">
        <a:lnSpc>
          <a:spcPct val="85000"/>
        </a:lnSpc>
        <a:spcBef>
          <a:spcPct val="0"/>
        </a:spcBef>
        <a:spcAft>
          <a:spcPct val="0"/>
        </a:spcAft>
        <a:defRPr sz="28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1.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hyperlink" Target="http://www.nytimes.com/1983/01/25/science/appraising-the-apple-iie.html" TargetMode="External"/><Relationship Id="rId13" Type="http://schemas.openxmlformats.org/officeDocument/2006/relationships/hyperlink" Target="http://fr.wikipedia.org/wiki/IPhone_5s" TargetMode="External"/><Relationship Id="rId18" Type="http://schemas.openxmlformats.org/officeDocument/2006/relationships/image" Target="../media/image14.png"/><Relationship Id="rId26" Type="http://schemas.openxmlformats.org/officeDocument/2006/relationships/image" Target="../media/image19.png"/><Relationship Id="rId3" Type="http://schemas.openxmlformats.org/officeDocument/2006/relationships/hyperlink" Target="http://applemuseum.bott.org/sections/computers/IIe.html" TargetMode="External"/><Relationship Id="rId21" Type="http://schemas.microsoft.com/office/2007/relationships/hdphoto" Target="../media/hdphoto11.wdp"/><Relationship Id="rId7" Type="http://schemas.openxmlformats.org/officeDocument/2006/relationships/hyperlink" Target="http://www.hackzapple.com/INDEX0.HTM" TargetMode="External"/><Relationship Id="rId12" Type="http://schemas.openxmlformats.org/officeDocument/2006/relationships/hyperlink" Target="http://fr.wikipedia.org/wiki/Apple_A7" TargetMode="External"/><Relationship Id="rId17" Type="http://schemas.microsoft.com/office/2007/relationships/hdphoto" Target="../media/hdphoto9.wdp"/><Relationship Id="rId25" Type="http://schemas.openxmlformats.org/officeDocument/2006/relationships/image" Target="../media/image18.png"/><Relationship Id="rId2" Type="http://schemas.openxmlformats.org/officeDocument/2006/relationships/notesSlide" Target="../notesSlides/notesSlide9.xml"/><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6.wdp"/><Relationship Id="rId1" Type="http://schemas.openxmlformats.org/officeDocument/2006/relationships/slideLayout" Target="../slideLayouts/slideLayout8.xml"/><Relationship Id="rId6" Type="http://schemas.openxmlformats.org/officeDocument/2006/relationships/hyperlink" Target="http://research.swtch.com/6502" TargetMode="External"/><Relationship Id="rId11" Type="http://schemas.openxmlformats.org/officeDocument/2006/relationships/hyperlink" Target="http://store.apple.com/us/buy-iphone/iphone5s/64gb-gold-unlocked" TargetMode="External"/><Relationship Id="rId24" Type="http://schemas.microsoft.com/office/2007/relationships/hdphoto" Target="../media/hdphoto12.wdp"/><Relationship Id="rId5" Type="http://schemas.openxmlformats.org/officeDocument/2006/relationships/hyperlink" Target="http://fr.wikipedia.org/wiki/MOS_Technology_6502" TargetMode="External"/><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8.png"/><Relationship Id="rId10" Type="http://schemas.openxmlformats.org/officeDocument/2006/relationships/hyperlink" Target="http://www.everymac.com/systems/apple/imac/specs/imac_1.25_20_fp.html" TargetMode="External"/><Relationship Id="rId19" Type="http://schemas.microsoft.com/office/2007/relationships/hdphoto" Target="../media/hdphoto10.wdp"/><Relationship Id="rId4" Type="http://schemas.openxmlformats.org/officeDocument/2006/relationships/hyperlink" Target="http://apple-history.com/compare/aiigs/aiic/aiii" TargetMode="External"/><Relationship Id="rId9" Type="http://schemas.openxmlformats.org/officeDocument/2006/relationships/hyperlink" Target="http://fr.wikipedia.org/wiki/IMac_G4" TargetMode="External"/><Relationship Id="rId14" Type="http://schemas.openxmlformats.org/officeDocument/2006/relationships/hyperlink" Target="http://data.bls.gov/cgi-bin/cpicalc.pl" TargetMode="External"/><Relationship Id="rId22" Type="http://schemas.openxmlformats.org/officeDocument/2006/relationships/image" Target="../media/image16.png"/><Relationship Id="rId27" Type="http://schemas.openxmlformats.org/officeDocument/2006/relationships/hyperlink" Target="https://www.youtube.com/watch?v=PF7EpEnglgk"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14.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17.wdp"/><Relationship Id="rId5" Type="http://schemas.openxmlformats.org/officeDocument/2006/relationships/image" Target="../media/image26.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18.wdp"/></Relationships>
</file>

<file path=ppt/slides/_rels/slide21.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21.wdp"/><Relationship Id="rId5" Type="http://schemas.openxmlformats.org/officeDocument/2006/relationships/image" Target="../media/image31.png"/><Relationship Id="rId4" Type="http://schemas.microsoft.com/office/2007/relationships/hdphoto" Target="../media/hdphoto20.wdp"/></Relationships>
</file>

<file path=ppt/slides/_rels/slide22.xml.rels><?xml version="1.0" encoding="UTF-8" standalone="yes"?>
<Relationships xmlns="http://schemas.openxmlformats.org/package/2006/relationships"><Relationship Id="rId3" Type="http://schemas.openxmlformats.org/officeDocument/2006/relationships/hyperlink" Target="https://web.archive.org/web/19961222091824/http:/www.dell.com/" TargetMode="External"/><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23.wdp"/></Relationships>
</file>

<file path=ppt/slides/_rels/slide26.xml.rels><?xml version="1.0" encoding="UTF-8" standalone="yes"?>
<Relationships xmlns="http://schemas.openxmlformats.org/package/2006/relationships"><Relationship Id="rId8" Type="http://schemas.openxmlformats.org/officeDocument/2006/relationships/hyperlink" Target="../VIDS/ch01%20-%20Meet_the_Nest_Learning_Thermostat.mp4" TargetMode="External"/><Relationship Id="rId3" Type="http://schemas.openxmlformats.org/officeDocument/2006/relationships/hyperlink" Target="https://www.youtube.com/watch?v=1qkSkOn4h-A" TargetMode="External"/><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6.wdp"/><Relationship Id="rId10" Type="http://schemas.microsoft.com/office/2007/relationships/hdphoto" Target="../media/hdphoto24.wdp"/><Relationship Id="rId4" Type="http://schemas.openxmlformats.org/officeDocument/2006/relationships/image" Target="../media/image8.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hyperlink" Target="https://www.youtube.com/watch?v=7u0ij9D5S4Y" TargetMode="External"/><Relationship Id="rId7" Type="http://schemas.openxmlformats.org/officeDocument/2006/relationships/image" Target="../media/image40.png"/><Relationship Id="rId12" Type="http://schemas.microsoft.com/office/2007/relationships/hdphoto" Target="../media/hdphoto26.wdp"/><Relationship Id="rId2" Type="http://schemas.openxmlformats.org/officeDocument/2006/relationships/notesSlide" Target="../notesSlides/notesSlide22.xml"/><Relationship Id="rId16" Type="http://schemas.microsoft.com/office/2007/relationships/hdphoto" Target="../media/hdphoto28.wdp"/><Relationship Id="rId1" Type="http://schemas.openxmlformats.org/officeDocument/2006/relationships/slideLayout" Target="../slideLayouts/slideLayout6.xml"/><Relationship Id="rId6" Type="http://schemas.openxmlformats.org/officeDocument/2006/relationships/hyperlink" Target="../VIDS/ch01_Mc_Donalds.mp4" TargetMode="External"/><Relationship Id="rId11" Type="http://schemas.openxmlformats.org/officeDocument/2006/relationships/image" Target="../media/image43.png"/><Relationship Id="rId5" Type="http://schemas.microsoft.com/office/2007/relationships/hdphoto" Target="../media/hdphoto6.wdp"/><Relationship Id="rId15" Type="http://schemas.openxmlformats.org/officeDocument/2006/relationships/image" Target="../media/image45.png"/><Relationship Id="rId10" Type="http://schemas.microsoft.com/office/2007/relationships/hdphoto" Target="../media/hdphoto25.wdp"/><Relationship Id="rId4" Type="http://schemas.openxmlformats.org/officeDocument/2006/relationships/image" Target="../media/image8.png"/><Relationship Id="rId9" Type="http://schemas.openxmlformats.org/officeDocument/2006/relationships/image" Target="../media/image42.png"/><Relationship Id="rId14" Type="http://schemas.microsoft.com/office/2007/relationships/hdphoto" Target="../media/hdphoto27.wdp"/></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jpeg"/><Relationship Id="rId7" Type="http://schemas.openxmlformats.org/officeDocument/2006/relationships/hyperlink" Target="http://edition.cnn.com/2012/12/21/travel/ipads-at-airports/"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eatocracy.cnn.com/2012/12/21/ipad-ordering-becoming-the-new-norm-at-airport-restaurants/" TargetMode="External"/><Relationship Id="rId5" Type="http://schemas.openxmlformats.org/officeDocument/2006/relationships/image" Target="../media/image47.png"/><Relationship Id="rId4" Type="http://schemas.openxmlformats.org/officeDocument/2006/relationships/hyperlink" Target="../VIDS/ch01_ipad_mcdonaldsfile-15724821.flv" TargetMode="External"/><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Transistor_coun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microsoft.com/office/2007/relationships/hdphoto" Target="../media/hdphoto29.wdp"/><Relationship Id="rId5" Type="http://schemas.openxmlformats.org/officeDocument/2006/relationships/image" Target="../media/image50.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hyperlink" Target="http://www.markethinkzone.com/wp-content/uploads/2013/06/mcdonalds_logo.jpg" TargetMode="External"/><Relationship Id="rId3" Type="http://schemas.openxmlformats.org/officeDocument/2006/relationships/hyperlink" Target="http://static.viedegeek.fr/media/2013/04/Samsung-galaxy-camera-android.jpg" TargetMode="External"/><Relationship Id="rId7" Type="http://schemas.openxmlformats.org/officeDocument/2006/relationships/hyperlink" Target="http://www.mcdonalds.fr/produits/desserts/sundae" TargetMode="External"/><Relationship Id="rId2" Type="http://schemas.openxmlformats.org/officeDocument/2006/relationships/hyperlink" Target="http://celebslists.com/images/gordon-moore-04.jpg" TargetMode="External"/><Relationship Id="rId1" Type="http://schemas.openxmlformats.org/officeDocument/2006/relationships/slideLayout" Target="../slideLayouts/slideLayout8.xml"/><Relationship Id="rId6" Type="http://schemas.openxmlformats.org/officeDocument/2006/relationships/hyperlink" Target="http://www.robotshop.com/blog/en/files/Scott-Eckert.jpg" TargetMode="External"/><Relationship Id="rId5" Type="http://schemas.openxmlformats.org/officeDocument/2006/relationships/hyperlink" Target="http://hollywoodnose.com/images/net_worth1/michael-dell-wealth/how-much-is-michael-dell-worth.jpg" TargetMode="External"/><Relationship Id="rId4" Type="http://schemas.openxmlformats.org/officeDocument/2006/relationships/hyperlink" Target="http://www.extremetech.com/wp-content/uploads/2013/02/GM-OnStar-003-medium.jpg" TargetMode="External"/><Relationship Id="rId9" Type="http://schemas.openxmlformats.org/officeDocument/2006/relationships/hyperlink" Target="http://veritra.com/sites/default/files/free.jpe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ingularity.com/charts/page62.htm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mkomo.com/cost-per-gigabyte-updat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ftp.isc.org/www/survey/reports/current/"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ncta.com/platform/broadband-internet/behind-the-numbers-growth-in-the-internet-of-thing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hyperlink" Target="VIDS/ch01_Vint_CERF_youtubeID=pc2qgkoLFI8.mp4" TargetMode="External"/><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youtube.com/watch?v=13O5gRRIiw8" TargetMode="External"/><Relationship Id="rId11" Type="http://schemas.openxmlformats.org/officeDocument/2006/relationships/image" Target="../media/image5.png"/><Relationship Id="rId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252536" y="1259463"/>
            <a:ext cx="4824536" cy="4185761"/>
          </a:xfrm>
          <a:prstGeom prst="rect">
            <a:avLst/>
          </a:prstGeom>
          <a:noFill/>
          <a:ln w="9525">
            <a:noFill/>
            <a:miter lim="800000"/>
            <a:headEnd/>
            <a:tailEnd/>
          </a:ln>
          <a:effectLst/>
        </p:spPr>
        <p:txBody>
          <a:bodyPr wrap="square">
            <a:spAutoFit/>
          </a:bodyPr>
          <a:lstStyle/>
          <a:p>
            <a:pPr algn="r" fontAlgn="auto">
              <a:spcBef>
                <a:spcPts val="0"/>
              </a:spcBef>
              <a:spcAft>
                <a:spcPts val="0"/>
              </a:spcAft>
            </a:pPr>
            <a:br>
              <a:rPr lang="fr-FR" sz="2000" b="1" dirty="0">
                <a:solidFill>
                  <a:srgbClr val="000000">
                    <a:lumMod val="85000"/>
                    <a:lumOff val="15000"/>
                  </a:srgbClr>
                </a:solidFill>
                <a:latin typeface="Times New Roman" panose="02020603050405020304" pitchFamily="18" charset="0"/>
                <a:cs typeface="Times New Roman" panose="02020603050405020304" pitchFamily="18" charset="0"/>
              </a:rPr>
            </a:br>
            <a:r>
              <a:rPr lang="fr-FR" sz="6600" b="1" dirty="0">
                <a:solidFill>
                  <a:srgbClr val="000000">
                    <a:lumMod val="85000"/>
                    <a:lumOff val="15000"/>
                  </a:srgbClr>
                </a:solidFill>
                <a:latin typeface="Times New Roman" panose="02020603050405020304" pitchFamily="18" charset="0"/>
                <a:cs typeface="Times New Roman" panose="02020603050405020304" pitchFamily="18" charset="0"/>
              </a:rPr>
              <a:t>Information</a:t>
            </a:r>
          </a:p>
          <a:p>
            <a:pPr algn="r" fontAlgn="auto">
              <a:spcBef>
                <a:spcPts val="0"/>
              </a:spcBef>
              <a:spcAft>
                <a:spcPts val="0"/>
              </a:spcAft>
            </a:pPr>
            <a:r>
              <a:rPr lang="fr-FR" sz="6600" b="1" dirty="0" err="1">
                <a:solidFill>
                  <a:srgbClr val="000000">
                    <a:lumMod val="85000"/>
                    <a:lumOff val="15000"/>
                  </a:srgbClr>
                </a:solidFill>
                <a:latin typeface="Times New Roman" panose="02020603050405020304" pitchFamily="18" charset="0"/>
                <a:cs typeface="Times New Roman" panose="02020603050405020304" pitchFamily="18" charset="0"/>
              </a:rPr>
              <a:t>Systems</a:t>
            </a:r>
            <a:endParaRPr lang="fr-FR" sz="4800" dirty="0">
              <a:solidFill>
                <a:srgbClr val="000000">
                  <a:lumMod val="85000"/>
                  <a:lumOff val="15000"/>
                </a:srgbClr>
              </a:solidFill>
              <a:latin typeface="Times New Roman" panose="02020603050405020304" pitchFamily="18" charset="0"/>
              <a:cs typeface="Times New Roman" panose="02020603050405020304" pitchFamily="18" charset="0"/>
            </a:endParaRPr>
          </a:p>
          <a:p>
            <a:pPr algn="r" fontAlgn="auto">
              <a:spcBef>
                <a:spcPts val="0"/>
              </a:spcBef>
              <a:spcAft>
                <a:spcPts val="0"/>
              </a:spcAft>
            </a:pPr>
            <a:r>
              <a:rPr lang="fr-FR" sz="4800" dirty="0">
                <a:solidFill>
                  <a:srgbClr val="000000">
                    <a:lumMod val="85000"/>
                    <a:lumOff val="15000"/>
                  </a:srgbClr>
                </a:solidFill>
                <a:latin typeface="Times New Roman" panose="02020603050405020304" pitchFamily="18" charset="0"/>
                <a:cs typeface="Times New Roman" panose="02020603050405020304" pitchFamily="18" charset="0"/>
              </a:rPr>
              <a:t>for</a:t>
            </a:r>
          </a:p>
          <a:p>
            <a:pPr algn="r" fontAlgn="auto">
              <a:spcBef>
                <a:spcPts val="0"/>
              </a:spcBef>
              <a:spcAft>
                <a:spcPts val="0"/>
              </a:spcAft>
            </a:pPr>
            <a:r>
              <a:rPr lang="fr-FR" sz="6600" b="1" dirty="0">
                <a:solidFill>
                  <a:srgbClr val="000000">
                    <a:lumMod val="85000"/>
                    <a:lumOff val="15000"/>
                  </a:srgbClr>
                </a:solidFill>
                <a:latin typeface="Times New Roman" panose="02020603050405020304" pitchFamily="18" charset="0"/>
                <a:cs typeface="Times New Roman" panose="02020603050405020304" pitchFamily="18" charset="0"/>
              </a:rPr>
              <a:t>Managers</a:t>
            </a:r>
            <a:endParaRPr lang="fr-FR" sz="2000" dirty="0">
              <a:solidFill>
                <a:srgbClr val="000000">
                  <a:lumMod val="85000"/>
                  <a:lumOff val="15000"/>
                </a:srgbClr>
              </a:solidFill>
              <a:latin typeface="Times New Roman" panose="02020603050405020304" pitchFamily="18" charset="0"/>
              <a:cs typeface="Times New Roman" panose="02020603050405020304" pitchFamily="18" charset="0"/>
            </a:endParaRPr>
          </a:p>
        </p:txBody>
      </p:sp>
      <p:pic>
        <p:nvPicPr>
          <p:cNvPr id="1026" name="Picture 2" descr="Gutenberg's Printing Press"/>
          <p:cNvPicPr>
            <a:picLocks noChangeAspect="1" noChangeArrowheads="1"/>
          </p:cNvPicPr>
          <p:nvPr/>
        </p:nvPicPr>
        <p:blipFill>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flipH="1">
            <a:off x="4660228" y="1333253"/>
            <a:ext cx="4425937" cy="440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2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And </a:t>
            </a:r>
            <a:r>
              <a:rPr lang="fr-FR" dirty="0" err="1"/>
              <a:t>it’s</a:t>
            </a:r>
            <a:r>
              <a:rPr lang="fr-FR" dirty="0"/>
              <a:t> </a:t>
            </a:r>
            <a:r>
              <a:rPr lang="fr-FR" dirty="0" err="1"/>
              <a:t>just</a:t>
            </a:r>
            <a:r>
              <a:rPr lang="fr-FR" dirty="0"/>
              <a:t> the </a:t>
            </a:r>
            <a:r>
              <a:rPr lang="fr-FR" dirty="0" err="1"/>
              <a:t>beginning</a:t>
            </a:r>
            <a:r>
              <a:rPr lang="fr-FR" dirty="0"/>
              <a: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12" t="9905" r="8777" b="15901"/>
          <a:stretch/>
        </p:blipFill>
        <p:spPr bwMode="auto">
          <a:xfrm>
            <a:off x="-1" y="1484784"/>
            <a:ext cx="9144001"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227112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66" b="96741" l="0" r="89942">
                        <a14:foregroundMark x1="15295" y1="43855" x2="16043" y2="92737"/>
                        <a14:foregroundMark x1="31754" y1="44041" x2="35411" y2="58752"/>
                        <a14:foregroundMark x1="26766" y1="41806" x2="26268" y2="44693"/>
                        <a14:foregroundMark x1="23109" y1="85382" x2="41397" y2="89665"/>
                        <a14:foregroundMark x1="21530" y1="78026" x2="32419" y2="78212"/>
                        <a14:foregroundMark x1="42643" y1="78399" x2="43973" y2="79423"/>
                        <a14:foregroundMark x1="29177" y1="42272" x2="29011" y2="47300"/>
                        <a14:foregroundMark x1="9975" y1="39944" x2="5653" y2="44693"/>
                        <a14:backgroundMark x1="34996" y1="29795" x2="61679" y2="44507"/>
                        <a14:backgroundMark x1="38986" y1="47300" x2="46717" y2="66760"/>
                        <a14:backgroundMark x1="66916" y1="52421" x2="83874" y2="56145"/>
                        <a14:backgroundMark x1="72236" y1="56331" x2="76392" y2="56704"/>
                        <a14:backgroundMark x1="55611" y1="57356" x2="54198" y2="60056"/>
                        <a14:backgroundMark x1="13300" y1="13222" x2="1995" y2="38175"/>
                      </a14:backgroundRemoval>
                    </a14:imgEffect>
                  </a14:imgLayer>
                </a14:imgProps>
              </a:ext>
              <a:ext uri="{28A0092B-C50C-407E-A947-70E740481C1C}">
                <a14:useLocalDpi xmlns:a14="http://schemas.microsoft.com/office/drawing/2010/main" val="0"/>
              </a:ext>
            </a:extLst>
          </a:blip>
          <a:srcRect/>
          <a:stretch>
            <a:fillRect/>
          </a:stretch>
        </p:blipFill>
        <p:spPr bwMode="auto">
          <a:xfrm>
            <a:off x="-412857" y="2338890"/>
            <a:ext cx="5061909" cy="451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Rectangle 2"/>
          <p:cNvSpPr>
            <a:spLocks noGrp="1" noChangeArrowheads="1"/>
          </p:cNvSpPr>
          <p:nvPr>
            <p:ph type="title"/>
          </p:nvPr>
        </p:nvSpPr>
        <p:spPr>
          <a:xfrm>
            <a:off x="0" y="476672"/>
            <a:ext cx="9144000" cy="576064"/>
          </a:xfrm>
        </p:spPr>
        <p:txBody>
          <a:bodyPr/>
          <a:lstStyle/>
          <a:p>
            <a:r>
              <a:rPr lang="en-US" sz="2800" dirty="0">
                <a:ea typeface="MS Mincho" pitchFamily="49" charset="-128"/>
              </a:rPr>
              <a:t>IT Trends of Managerial Significance</a:t>
            </a:r>
            <a:endParaRPr lang="fr-FR" sz="2800" dirty="0">
              <a:ea typeface="Lucida Sans Unicode" pitchFamily="34" charset="0"/>
            </a:endParaRPr>
          </a:p>
        </p:txBody>
      </p:sp>
      <p:sp>
        <p:nvSpPr>
          <p:cNvPr id="9" name="ZoneTexte 8"/>
          <p:cNvSpPr txBox="1"/>
          <p:nvPr/>
        </p:nvSpPr>
        <p:spPr>
          <a:xfrm>
            <a:off x="4897760" y="2100899"/>
            <a:ext cx="3386956" cy="830997"/>
          </a:xfrm>
          <a:prstGeom prst="rect">
            <a:avLst/>
          </a:prstGeom>
          <a:noFill/>
        </p:spPr>
        <p:txBody>
          <a:bodyPr wrap="square" rtlCol="0">
            <a:spAutoFit/>
          </a:bodyPr>
          <a:lstStyle/>
          <a:p>
            <a:r>
              <a:rPr lang="fr-FR" sz="4800" dirty="0">
                <a:solidFill>
                  <a:srgbClr val="C00000"/>
                </a:solidFill>
                <a:latin typeface="Corbel" pitchFamily="34" charset="0"/>
              </a:rPr>
              <a:t>Interface</a:t>
            </a:r>
            <a:endParaRPr lang="fr-FR" sz="6600" dirty="0">
              <a:solidFill>
                <a:srgbClr val="FFC000"/>
              </a:solidFill>
              <a:latin typeface="Corbel" pitchFamily="34" charset="0"/>
            </a:endParaRPr>
          </a:p>
        </p:txBody>
      </p:sp>
      <p:sp>
        <p:nvSpPr>
          <p:cNvPr id="8" name="ZoneTexte 7"/>
          <p:cNvSpPr txBox="1"/>
          <p:nvPr/>
        </p:nvSpPr>
        <p:spPr>
          <a:xfrm>
            <a:off x="5292080" y="3689156"/>
            <a:ext cx="4164849" cy="830997"/>
          </a:xfrm>
          <a:prstGeom prst="rect">
            <a:avLst/>
          </a:prstGeom>
          <a:noFill/>
        </p:spPr>
        <p:txBody>
          <a:bodyPr wrap="square" rtlCol="0">
            <a:spAutoFit/>
          </a:bodyPr>
          <a:lstStyle>
            <a:defPPr>
              <a:defRPr lang="en-GB"/>
            </a:defPPr>
            <a:lvl1pPr>
              <a:defRPr sz="4800">
                <a:solidFill>
                  <a:srgbClr val="C00000"/>
                </a:solidFill>
                <a:latin typeface="Corbel" pitchFamily="34" charset="0"/>
              </a:defRPr>
            </a:lvl1pPr>
          </a:lstStyle>
          <a:p>
            <a:r>
              <a:rPr lang="fr-FR" dirty="0" err="1"/>
              <a:t>Battery</a:t>
            </a:r>
            <a:endParaRPr lang="fr-FR" dirty="0"/>
          </a:p>
        </p:txBody>
      </p:sp>
      <p:sp>
        <p:nvSpPr>
          <p:cNvPr id="4" name="ZoneTexte 3"/>
          <p:cNvSpPr txBox="1"/>
          <p:nvPr/>
        </p:nvSpPr>
        <p:spPr>
          <a:xfrm>
            <a:off x="5364088" y="5489356"/>
            <a:ext cx="2976223" cy="830997"/>
          </a:xfrm>
          <a:prstGeom prst="rect">
            <a:avLst/>
          </a:prstGeom>
          <a:noFill/>
        </p:spPr>
        <p:txBody>
          <a:bodyPr wrap="square" rtlCol="0">
            <a:spAutoFit/>
          </a:bodyPr>
          <a:lstStyle>
            <a:defPPr>
              <a:defRPr lang="en-GB"/>
            </a:defPPr>
            <a:lvl1pPr>
              <a:defRPr sz="4800">
                <a:solidFill>
                  <a:srgbClr val="C00000"/>
                </a:solidFill>
                <a:latin typeface="Corbel" pitchFamily="34" charset="0"/>
              </a:defRPr>
            </a:lvl1pPr>
          </a:lstStyle>
          <a:p>
            <a:r>
              <a:rPr lang="fr-FR" dirty="0" err="1"/>
              <a:t>Costs</a:t>
            </a:r>
            <a:endParaRPr lang="fr-FR" sz="6600" dirty="0">
              <a:solidFill>
                <a:srgbClr val="FFC000"/>
              </a:solidFill>
            </a:endParaRPr>
          </a:p>
        </p:txBody>
      </p:sp>
      <p:cxnSp>
        <p:nvCxnSpPr>
          <p:cNvPr id="6" name="Connecteur droit 5"/>
          <p:cNvCxnSpPr>
            <a:endCxn id="9" idx="1"/>
          </p:cNvCxnSpPr>
          <p:nvPr/>
        </p:nvCxnSpPr>
        <p:spPr bwMode="auto">
          <a:xfrm flipV="1">
            <a:off x="3419872" y="2516398"/>
            <a:ext cx="1477888" cy="2505687"/>
          </a:xfrm>
          <a:prstGeom prst="line">
            <a:avLst/>
          </a:prstGeom>
          <a:solidFill>
            <a:srgbClr val="00B8FF"/>
          </a:solidFill>
          <a:ln w="28575" cap="flat" cmpd="sng" algn="ctr">
            <a:solidFill>
              <a:srgbClr val="C00000"/>
            </a:solidFill>
            <a:prstDash val="solid"/>
            <a:round/>
            <a:headEnd type="none" w="med" len="med"/>
            <a:tailEnd type="none" w="med" len="med"/>
          </a:ln>
          <a:effectLst/>
        </p:spPr>
      </p:cxnSp>
      <p:cxnSp>
        <p:nvCxnSpPr>
          <p:cNvPr id="11" name="Connecteur droit 10"/>
          <p:cNvCxnSpPr>
            <a:endCxn id="4" idx="1"/>
          </p:cNvCxnSpPr>
          <p:nvPr/>
        </p:nvCxnSpPr>
        <p:spPr bwMode="auto">
          <a:xfrm>
            <a:off x="3419872" y="5022084"/>
            <a:ext cx="1944216" cy="882771"/>
          </a:xfrm>
          <a:prstGeom prst="line">
            <a:avLst/>
          </a:prstGeom>
          <a:solidFill>
            <a:srgbClr val="00B8FF"/>
          </a:solidFill>
          <a:ln w="28575" cap="flat" cmpd="sng" algn="ctr">
            <a:solidFill>
              <a:srgbClr val="C00000"/>
            </a:solidFill>
            <a:prstDash val="solid"/>
            <a:round/>
            <a:headEnd type="none" w="med" len="med"/>
            <a:tailEnd type="none" w="med" len="med"/>
          </a:ln>
          <a:effectLst/>
        </p:spPr>
      </p:cxnSp>
      <p:cxnSp>
        <p:nvCxnSpPr>
          <p:cNvPr id="18" name="Connecteur droit 17"/>
          <p:cNvCxnSpPr>
            <a:endCxn id="8" idx="1"/>
          </p:cNvCxnSpPr>
          <p:nvPr/>
        </p:nvCxnSpPr>
        <p:spPr bwMode="auto">
          <a:xfrm flipV="1">
            <a:off x="3419872" y="4104655"/>
            <a:ext cx="1872208" cy="917429"/>
          </a:xfrm>
          <a:prstGeom prst="line">
            <a:avLst/>
          </a:prstGeom>
          <a:solidFill>
            <a:srgbClr val="00B8FF"/>
          </a:solidFill>
          <a:ln w="28575" cap="flat" cmpd="sng" algn="ctr">
            <a:solidFill>
              <a:srgbClr val="C00000"/>
            </a:solidFill>
            <a:prstDash val="solid"/>
            <a:round/>
            <a:headEnd type="none" w="med" len="med"/>
            <a:tailEnd type="none" w="med" len="med"/>
          </a:ln>
          <a:effectLst/>
        </p:spPr>
      </p:cxnSp>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26556">
            <a:off x="261275" y="2492661"/>
            <a:ext cx="1468965" cy="146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5501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ata:image/jpeg;base64,/9j/4AAQSkZJRgABAQAAAQABAAD/2wCEAAkGBxQSEhQSERITFhIWEhYWFRUUFhgUFxcUFBcZFxUUFhUYHCggGBolHRUUITEhJSkrLi4uFx8zODMtNygtLisBCgoKDg0OGxAQGjckICQ3LDcvLyw3Miw0NDUuLDQ1NCwsLS8sLC80LDQtLCw0LzAsNTQsNCwsLS8sNCw0LywsNv/AABEIAIUBfAMBEQACEQEDEQH/xAAcAAEAAgMBAQEAAAAAAAAAAAAABQYDBAcCAQj/xABLEAABAgMDBgkHCQYFBQAAAAABAAIDBBEFEiEGMUFRYZEHExQWU3GBodEVIjJSkrHSQmJjcoKio8HhIyQzZLLwJVRzs8I0Q2WT8f/EABsBAQACAwEBAAAAAAAAAAAAAAAEBQIDBgEH/8QAMxEBAAECAggFAgUFAQAAAAAAAAECAwQRExUhMVFSkaEFEhTR4UFxBiIyYbEzQoHB8PH/2gAMAwEAAhEDEQA/AO4oCAgICAgICD4Sg+oCAgICAgICAgICAgICAgICAgICAgICAgICAgICAgICAgICAgICAgICAgICAg8vcACSQABUk4AAZySg5flXwmm86FIgUGBjuFa/6bThTaa9WlV17GfSjqqsR4ht8tvqgMh5qNNWlLmNEiRC1z3+e4upRjjgDgBWmAWnD1VV3YznNGwtddy/HmnN3FW6+EBAQEBAQEBAQEBAQEBAQEBAQEBAQEBAQEBAQEBAQEBAQEBAQEBAQEBAQEBBzbheygLGtk4ZoXtvxSPUrRrO0gk9Q1qBjbuUeSFZ4jfmI0cfXe5QqxTum8Ddjm9Fm3DCnFQ9pJBeeyjRXaVY4G3vrla+G2t9yfs6mrFbCAgICAgICAgICAgICAgICAgICAgICAgICAgICAgICAgICAgICAgICAgICAg/P2Xs3xtoTLq+jELBs4sBlN7SqTE1ea7LncXV5r1X/bm3knkPHnHBzmuhS9cYjhQuGqGD6R25h3LOzhqrk5zshnh8HXdnOdkf9udus+SZAhshQm3YbG0aNm3WTiSdqtqaYpjKF7RRFFMU07mwsmQgICAgICAgICAgICAgICAgICAgIMceO1gq9zWitKuIaK6qlBr+VYHTwf8A2N8UGWXnIcSohxGPIz3XB1OuhQZ0BAQEBAQEHiLFa3Fzg3rIHvQeBNw+kZ7Q8UH0TLPXb7QQexEFK1FNdUH0OGtAJQA4HMUH1AQeIsQNBc4gNAJJJoABnJJzBJnJ5MxEZy5rlLwo3SYckwOphx0QGh+ozT1ncq+7jctlHVWX/Ecpytx/lR5zK6dimrpqKNjHcWNzKKHViLlW+pAqxV6rfV/p5lMq52Gatmo32nl43PqEpv3I3VPKcTdp3VSudicKzgLs3BvfPhUB7WONK9RHUpdvHc8dE614lzx0bTMq7HY50dsBzoznF5rCvPvuJcTeeaDEnMVlp8PH5ojaz9ThafzRG37Ia3eE+YiebLNEFms0e89pF1vUB2rTcxtU/p2NF3xGurZRsVeLlLNuNTNzFdkV47gaKPN65P8AdKJOIuzt80tqQy0noRF2ZiOGqIeMB9qpWVOJuU/VnRi71P8Ad1X7JfhNhxSIc41sJ5wEQfwyfnVxZ14jqU2zjIq2V7FjY8Qpq2V7P4dDBU5YiAgICAgICAgICAgICAgICAgIKxwiA8kq00IiNII0YEfmg5U4vOd7t5QXrguhEOjE6WNGOxxQdCQEBAQEBAQVXhAd+yhCtKxf+Dj+SClsB9Y70GZrXes7eUFol455A/E1D7tdOZuntQQTS/13e0UGZrn+u/2j4oLhkzErBAOcE1Jz4uJCCXQEHO+EaHOzR5PLQjycULnX4beMdnpQuBujvOOgLnMd41horm1592/ZO/ohYuxibv5aKdn3jb3UXmPPdB+JC+NV+tsJz9p9kDVmK5O8e5zHnug/EhfGmtsJz9p9jVmK5O8e5zHnug/EhfGmtsJz9p9jVmK5O8e5zHnug/EhfGmtsJz9p9jVmK5O8e5zHnug/EhfGmtsJz9p9jVmK5O8e5zHnug/EhfGmtsJz9p9jVmK5O8e5zHnug/EhfGmtsJz9p9jVmK5O8e5zHnug/EhfGmtsJz9p9jVmK5O8e4Mh57oPxIXxrO34lhrlUUUVZzO6Mp9nk+G4mNs09493Xsk5CJJSjIc1GvFuvMwHNCac7gP0GAC6qxRVRREVStsNbqt24pqnP8A7cyTGUjB6LS7bmW5va/On6M/32oPvOtumG7u8UH3nazo4n3fFBtWXbzY7yxrHNoK1dTWBoO1B7tu2BL3atLr2rYgiTliOiPd4oPJyz+iO/8AVB5OWn0Xf+qDLAyzYT58Nw2hBYJC0IcYVhuB1jSOsINpBUo+Wd1xbxRNDSoP6oPHPcdC7ePFB6GW7ehdvHig9Ny3ZpgxPu+KCSs/KaBFNLxa7U8U78xQTINcQghssIN6UibAD3/qg5iJZBeuD+Xuse7Wabv/AKgtyDRtG1ocEee7H1Rif07UFfj5Yn5EEU1ucfcB+aDBzvj9FC3uQfOdsx0UHe9B951zPRwd70FhybtJ0xB4x7Wtdfe0htaea4iuPUg252QhxgGxYbXgGoDgCAc1cetBW8qbIgQobHQoMNjjGaKtaAaEOqKhBCtl0G5Ku/coo/nQ3vYEHhsugmcl5Zj2xb7GuLYpaCRXC60070Fggy7WVuNArnoKIMqDFNRLrSdOYdqg+JYr02FruxviNn3nZHdlTGc5IpfJ5nPbKeICAgICAgICDZlw1jXRXmjWgmuoDOV3f4a8Ni3b9VXH5qv0/tHH7z/H3RL1ec5K5N2hxzrzjQfJboaPHWV1bSw3AdKD4IFc2PVig9+TnH5JQa7pZBLZMQKRXH5n5hBnyuhVudqCtGWQevJ7s4aewIMUSUIzgjrFEHjkyDLLX4bg6GS1wzHx1hBe7GtER4YfSjgbr26nDOOrMeooOemDeqdZQeIkENFTm8cyDzxfzX+w7wQGMaTQHEZxmO44oMnJUE7YdsOhENiEmGTQk/J2oJzKl37uR6zgPefyQUkSyC35IGkMs0hxO+ngg3LZtMQmkNxiHMNW0oKZFhl5LnEknSUGSBZzn+i0nbo3oMpsl4zsKDwZQjAiiD0JZBZMkYd2Xp9JEO9xQTSCDyuH7KHXMI7Pc5BXzHaEGKA+klGd/wCRaey9DQYYlpbUE7kDFvMmD/MH+hiC1ICCByttXk7GENvFz6UJpgAca06lQ/iGjSYeLeeWc/wsvDMJ6i5MTOWUKxzud0I9s/CuN1bHN2+V1qinn7fJzud0I9s/CmrY5u3yaop5+3yc7ndCPbPwpq2Obt8mqKeft8nO53Qj2z8Katjm7fJqinn7fJzud0I9s/CmrY5u3yaop5+3yc7ndCPbPwpq2Obt8mqKeft8nO53Qj2z8Katjm7fJqinn7fJzud0I9s/CmrY5u3yaop5+3y+tyscSAILcTT0zp+yvY8MiZy83b5eT4TTEZ+ft8pzLyb4mVa0fKiNaepoLve0L6XatxboiindERHRykqEy1Nq2CZydPKYzYdfNxLqZ7ozjtwHag6RBgtYA1gAA0BB8mjRjj813uQc98qYnHSgmcmJ8Oika2/mEEhlVHDQyusoK+JtqC5WS2kJu3Hfig2nsBFCAQc4OI3IKtbNnNguBbhDdWg9VwzjqNfegj/N1oJHJd92YiMB818IP+0x133OG5BFSzBdFTjRBin2gBlDjx0H/cag6Ig0bWsqHMNo8ecPReMHsOtp/LMUFOl24Fr6X2Pcx9M15hpUbDge1B7dDaQRUYim9BtxJzjJGWc448aGE67giNr91Bq1brQSuTMYcZFAzCG097vBBFxJ0PN9xxdie3GiDy2YbWiC6ycK6xo2IMdpWgyAwveeoaSdACCjx7XvEuOclBIWJLPmPOxEOtK69dEFwgwgxoa0UaBQBB7QV/Ld1JYu9V7T3FBzZ9qbUFghu/wqK/8AmA7+goKg60CdaDovBcay8UnTHJ+4xBc0BBT+Eb0IP13e4Kk8b/RR95X3gP8AUr+0fyoq5x0wgICAgICAg+tdTEZxivYnKc3kxnGS8ZfQuPkYcVuLQ+HEP1Xgt7i9p7F3VuuK6Iqj6vn9yiaK5pn6Ocus47VmwSuSs4ZSYbEfUsxa+mJDXZyBswPYg69Lx2xGh7HBzSKhzTUEbCgx2iaQoh+jf/SUHDnTT6nA5ygsWQc4TNNB0j80E3wmTdwwRsJ96CkC1UHZbDjX5eE76Nv9IQbyCl8IFssYGQQ4GJW84D5I0V1EoKaLW2oLnkEwvLoxzXS0dpHwlBVp20LkR7K+i4hB9kZ3jYsNn0jDucCg62g152cZBYXxHBrRpPuA0nYg5RM21eiRH5r8RzqaqnAbqIMflbagsM+wwrKlicDxwf2ROMcO5wQVo2ttQWvg9jcY+P8A6bR95yCpzc6YT3Q3YOYS09bcD7kGBtr0IO1B1nJ+2GTEFrmEFwaLzdNRp6ighrYyemJl998QNGhoxAQaQyEfpjbgPFBdZKWEOG1jRQNAACDOgIILLaFek4g2IOTtsxBeYUr/AIW9nzh7moKqyy9iC+8H8G5Bij6b/i1BaUBBTOFeG7kXGMJBhxmONMMHVZ73BQcfbiu1tjdLoPw1VT6zyVRn5on3/wBOOeUIvSO3qm0Nvg+gentcp5Qi9I7emht8D09rlPKEXpHb00Nvgentcp5Qi9I7emht8D09rlPKEXpHb00Nvgentcp5Qi9I7emht8D09rlPKEXpHb00Nvgentcp5Qi9I7emht8D09rlPKEXpHb00NvgentcrpPBllE2PDfITJqSHcXePpsdW/D6xiRsJ1K2wN2IjR9HG/iTwvyVeptRsn9X7fv/AJ/n7s81ZBgROJiZj/CiHNEbqJ9caRpzqxci8usvYgxw7OcyvFueyue49zK9d0iqCUydjvuWgx73uuQm0vuc6l6G8ml4lBW2WXVoNM4B3hBvWDK8VNQD60UN+64/kgk8v5fjIzG6oQO9zh+SCqOsnYgvcpMuZZxcw0c3zQRoIcGhBV49rTjhQx3gbKA76VQQkSzCSSakk1JOJJ1k6UGxZmTbo0QMGAri7UNms7EHXbPkmQYbYcMUa0AAdWs6UHJso7MrNRiM3GFBmySss8qh58KncEFpy7mY0N8MwYjmgtNQCaVB/VBSJ1saNjFiPd1lBq+SztQT2TOSRjRAXgiGDVx2ahtP6oLfl/LXpQMAwERtANAAcg5qLJ2ILvwbyvFui/Ub7yg9Zb5LcY4zENtSR+0aM+HywPfv1oKe2ydiDalZN8M1Y4tOxBJsnpnpn7ygzNn5rpXIMzLRmulO5Bc7KiF0JpcammJ2oMk9M8WwvpWlMM2c0QQdpWpxsN0O5S8M5KCCbIDYgnmwQJRw0Xh+SCHENoQbElaD4IcIdyjnXjeaSa0A0OGpBNZP2nEjGKIgZ5lyhYCK3ga1qTqCCZQaFv2fyiWjQfXhuA2OpVp3gLXdo89E0pOCxHp8RRd4THz2fnB4oSDgQaEHAgjOCqTRV8s9H1mLtExnFUPNV7ornLPR7pKOJVNFc5Z6Gko4lU0VzlnoaSjiVTRXOWehpKOJVNFc5Z6Gko4lU0VzlnoaSjiVTRXOWehpKOJVNFc5Z6Gko4vUOKWkOa4hwIIINCCMQQRmKRauR/bLGqq3VE01TExLqmSmXEOcayTnmXojiGteG1D3ZheDcWO+cMM5wVlYv1z+W5TP3ycL4v4DFnzXsPVHl3zGe2Ptxjv91jmMmojf4EYEaGxgXU+23HeCpjmGt5EnP5b24nwINmyLCjMbN8aYV6OxrW3HOIBaxzcSWimca0GjDsOeDQ2kpgAP4kTQKdGgyStgzfHQXxRLBkOLfNx8QuNGubQAsA+VrQZMo3DleP8Al2/7j0GjRupBu2RLPjyL2Q7t7lD6XyQ2jI1aEgE5hqQYubsz6st7cT4EGaBkvFJ/aOhNHzA55+9RBYLOsxkEUaKnS45/0QbqChxYLXuLjnJqg2LKY2HFa4Z609rBBYbYsoRy2poG168ezYEGi3JWHpc7u8EG1L5OQWmtCetBKQ4YaKNAA1BBq2rJccy5hnBx2VQQ3Ng629/ggkbGsowS4kjEAYV0E7NqCVQRc7YcKIbwFx2tuY9bcyDRdk64ZnMPWCPFAFgP1w958EHoWE/Wzv8ABB6Fhu9Zv99iCXkoJYwNOhB8npbjG3a0rTHqxQRpyfb0jtwQY3ZPann++xBuGzjxJhVFde7YginZORND27z4IMTsmouhzN5+FBKZP2W+Bxl8tN67S6SfRrnqBrQTCAg4Hwt5P8mnDGaP2UxV41CJ/wBxu83vtbFa4K75qPLP0XuBvee3lO+FHU3NOyEzMhMzITMyEzMhMzITMyEzMhMzJ0/gTyfvxXzrx5sOsOFXTEcPPcOppp9vYq7HXd1Ef5VniN3KmLcfV2VVynEBAQEFKyyfdmWnXAA3PcgheVjWEFsyD/6XrjxjviEoLGgICAg5lCnRQYjeg9snReZQj+KwZ9bgg6UgICAgICAgICAgICAgICAgICAgICAgIIPLLJ5s/KvgOoH+lDd6sRuY9RxB2ErZauTbqiqG/D3ptV+bq/NE60wYj4UVpbEY4tc0jEOGcLrrXhl+7RFyjKYndtWc+KYeJymZ6MHKm6+5bNTYrhHU1rhuPY5U3X3JqbFcI6mtcNx7HKm6+5NTYrhHU1rhuPY5U3X3JqbFcI6mtcNx7HKm6+5NTYrhHU1rhuPY5U3X3JqbFcI6mtcNx7HKm6+5NTYrhHU1rhuPZt2TLumY0OBBBdEiODWihznOTqAFSToAK04jw6/h7VV25lER+5HimHmcomej9PZP2QyUl4cvD9FjaE+s44ucdpJJXI11TVVNU/VU3bk3K5qlIrFrEBAQEGrNWfCikGJDY8gUBcAcNSDAbBlv8vC9gINuVlWQ23IbWtbno0UGOfBBmQEBAQRRyblM/JoNfqBB6Zk/KtIIl4QIIIIYMCMxQSaAgICAgICAgICAgICAgICAgICAgICAgIOacLeQPK2mclm/vLG+ewDGMxubreBm1gU0BdJ4D4x6WrQ3Z/JPafbj14tVy35t29wEhfQYnPbCIL14zSkq+K4MhMe95zNY0uceoDFa7l2i1T5q6oiOM7HsRM7kzzJtC7f5DMUpX+G6vs5+5Qdb4HPLSx1Z6Kvgg48FzHFr2ua4YFrgWkHUQcQp9FdNdPmpnOOMbWExMb3hZvGSXgOiODGNc57jRrWgucSdAAxJWFdym3TNVc5RH1l7ETM5Q/QfBVkDyBhmJgAzcRtKYEQWH5AOlx0kdQ0k/O/HPGPWV6O3+iO88fbvwiZao8sbd7oSoGwQEBAQEBAQEBAQEBAQEBAQEBAQEBAQEBAQEBAQEBAQEBAQEBAQEBBUcpODiRnXGJEhuhxXelEguuE41qWkFpO0iqtcH41i8LEU0VZ0x9J2x79JYVUU1b4QcvwLSDXVdEmngH0S9gBGo3WA7iFOr/FGNqjKIpj94if9zMMdDQvFh2BLybOLlYLIbdNMXO+s81c7tKpMRir2Jq896qap/f8A1G6P8NkREbISSjvUPlBkxKzopNQGPIFA7Frxpwe2jgNlaKVhcdiMLOdmuY/jpueTTE71Oi8C0gXEiJNNBPotiQ6DYL0MneVc0/ijGxTlMUz++U++TXoac1rycyOk5HGWgNa854jqviUOcB7qlozYCgVVi/EcTi/61eccN0dI/wDWdNMU7oTygshAQEBAQEBAQEBAQEBAQEBAQEBAQEBAQEBAQEBAQEBAQEBAQEBAQEBAQEBAQEBAQEBAQEBAQEBAQEBAQEBAQEBAQEBAQEBAQEBAQEBAQEBAQEBAQEBAQEBAQEBAQEBAQEBAQEBAQEBAQEBAQEBAQEBAQEBAQEBAQEBAQEBAQEBAQEBAQEBB/9k="/>
          <p:cNvSpPr>
            <a:spLocks noChangeAspect="1" noChangeArrowheads="1"/>
          </p:cNvSpPr>
          <p:nvPr/>
        </p:nvSpPr>
        <p:spPr bwMode="auto">
          <a:xfrm>
            <a:off x="155575" y="-144463"/>
            <a:ext cx="244386" cy="2443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16" name="Text Box 2"/>
          <p:cNvSpPr txBox="1">
            <a:spLocks noChangeArrowheads="1"/>
          </p:cNvSpPr>
          <p:nvPr/>
        </p:nvSpPr>
        <p:spPr bwMode="auto">
          <a:xfrm>
            <a:off x="-27318" y="410196"/>
            <a:ext cx="9171317" cy="678146"/>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30 </a:t>
            </a:r>
            <a:r>
              <a:rPr lang="fr-FR" sz="3200" b="1" dirty="0" err="1">
                <a:solidFill>
                  <a:srgbClr val="FFFFFF"/>
                </a:solidFill>
                <a:latin typeface="+mj-lt"/>
              </a:rPr>
              <a:t>years</a:t>
            </a:r>
            <a:r>
              <a:rPr lang="fr-FR" sz="3200" b="1" dirty="0">
                <a:solidFill>
                  <a:srgbClr val="FFFFFF"/>
                </a:solidFill>
                <a:latin typeface="+mj-lt"/>
              </a:rPr>
              <a:t> of </a:t>
            </a:r>
            <a:r>
              <a:rPr lang="fr-FR" sz="3200" b="1" dirty="0" err="1">
                <a:solidFill>
                  <a:srgbClr val="FFFFFF"/>
                </a:solidFill>
                <a:latin typeface="+mj-lt"/>
              </a:rPr>
              <a:t>evolution</a:t>
            </a:r>
            <a:r>
              <a:rPr lang="fr-FR" sz="3200" b="1" dirty="0">
                <a:solidFill>
                  <a:srgbClr val="FFFFFF"/>
                </a:solidFill>
                <a:latin typeface="+mj-lt"/>
              </a:rPr>
              <a:t> in 4 </a:t>
            </a:r>
            <a:r>
              <a:rPr lang="fr-FR" sz="3200" b="1" dirty="0" err="1">
                <a:solidFill>
                  <a:srgbClr val="FFFFFF"/>
                </a:solidFill>
                <a:latin typeface="+mj-lt"/>
              </a:rPr>
              <a:t>products</a:t>
            </a:r>
            <a:endParaRPr lang="fr-FR" sz="3200" b="1" dirty="0">
              <a:solidFill>
                <a:srgbClr val="FFFFFF"/>
              </a:solidFill>
              <a:latin typeface="+mj-lt"/>
            </a:endParaRPr>
          </a:p>
        </p:txBody>
      </p:sp>
      <p:sp>
        <p:nvSpPr>
          <p:cNvPr id="37" name="ZoneTexte 36"/>
          <p:cNvSpPr txBox="1"/>
          <p:nvPr/>
        </p:nvSpPr>
        <p:spPr>
          <a:xfrm>
            <a:off x="-36512" y="6254442"/>
            <a:ext cx="9144000" cy="630942"/>
          </a:xfrm>
          <a:prstGeom prst="rect">
            <a:avLst/>
          </a:prstGeom>
          <a:noFill/>
        </p:spPr>
        <p:txBody>
          <a:bodyPr wrap="square" numCol="1" rtlCol="0">
            <a:spAutoFit/>
          </a:bodyPr>
          <a:lstStyle/>
          <a:p>
            <a:r>
              <a:rPr lang="fr-FR" sz="700" dirty="0"/>
              <a:t>About Apple IIe : </a:t>
            </a:r>
            <a:r>
              <a:rPr lang="fr-FR" sz="700" dirty="0">
                <a:hlinkClick r:id="rId3"/>
              </a:rPr>
              <a:t>http://applemuseum.bott.org/sections/computers/IIe.html</a:t>
            </a:r>
            <a:r>
              <a:rPr lang="fr-FR" sz="700" dirty="0"/>
              <a:t> ; </a:t>
            </a:r>
            <a:r>
              <a:rPr lang="fr-FR" sz="700" dirty="0">
                <a:hlinkClick r:id="rId4"/>
              </a:rPr>
              <a:t>http://apple-history.com/compare/aiigs/aiic/aiii</a:t>
            </a:r>
            <a:r>
              <a:rPr lang="fr-FR" sz="700" dirty="0"/>
              <a:t> ; </a:t>
            </a:r>
            <a:r>
              <a:rPr lang="fr-FR" sz="700" dirty="0">
                <a:hlinkClick r:id="rId5"/>
              </a:rPr>
              <a:t>http://fr.wikipedia.org/wiki/MOS_Technology_6502</a:t>
            </a:r>
            <a:r>
              <a:rPr lang="fr-FR" sz="700" dirty="0"/>
              <a:t> ; </a:t>
            </a:r>
            <a:r>
              <a:rPr lang="fr-FR" sz="700" dirty="0">
                <a:hlinkClick r:id="rId6"/>
              </a:rPr>
              <a:t>http://research.swtch.com/6502</a:t>
            </a:r>
            <a:r>
              <a:rPr lang="fr-FR" sz="700" dirty="0"/>
              <a:t> ; </a:t>
            </a:r>
            <a:r>
              <a:rPr lang="fr-FR" sz="700" dirty="0">
                <a:hlinkClick r:id="rId7"/>
              </a:rPr>
              <a:t>http://www.hackzapple.com/INDEX0.HTM</a:t>
            </a:r>
            <a:r>
              <a:rPr lang="fr-FR" sz="700" dirty="0"/>
              <a:t> ; </a:t>
            </a:r>
            <a:r>
              <a:rPr lang="fr-FR" sz="700" dirty="0">
                <a:hlinkClick r:id="rId8"/>
              </a:rPr>
              <a:t>http://www.nytimes.com/1983/01/25/science/appraising-the-apple-iie.html</a:t>
            </a:r>
            <a:r>
              <a:rPr lang="fr-FR" sz="700" dirty="0"/>
              <a:t> </a:t>
            </a:r>
          </a:p>
          <a:p>
            <a:r>
              <a:rPr lang="fr-FR" sz="700" dirty="0"/>
              <a:t>About </a:t>
            </a:r>
            <a:r>
              <a:rPr lang="fr-FR" sz="700" dirty="0" err="1"/>
              <a:t>Imac</a:t>
            </a:r>
            <a:r>
              <a:rPr lang="fr-FR" sz="700" dirty="0"/>
              <a:t> G4 : </a:t>
            </a:r>
            <a:r>
              <a:rPr lang="fr-FR" sz="700" dirty="0">
                <a:hlinkClick r:id="rId9"/>
              </a:rPr>
              <a:t>http://fr.wikipedia.org/wiki/IMac_G4</a:t>
            </a:r>
            <a:r>
              <a:rPr lang="fr-FR" sz="700" dirty="0"/>
              <a:t> ; </a:t>
            </a:r>
            <a:r>
              <a:rPr lang="fr-FR" sz="700" dirty="0">
                <a:hlinkClick r:id="rId10"/>
              </a:rPr>
              <a:t>http://www.everymac.com/systems/apple/imac/specs/imac_1.25_20_fp.html</a:t>
            </a:r>
            <a:endParaRPr lang="fr-FR" sz="700" dirty="0"/>
          </a:p>
          <a:p>
            <a:r>
              <a:rPr lang="fr-FR" sz="700" dirty="0"/>
              <a:t>About </a:t>
            </a:r>
            <a:r>
              <a:rPr lang="fr-FR" sz="700" dirty="0" err="1"/>
              <a:t>iphone</a:t>
            </a:r>
            <a:r>
              <a:rPr lang="fr-FR" sz="700" dirty="0"/>
              <a:t> 5s : </a:t>
            </a:r>
            <a:r>
              <a:rPr lang="fr-FR" sz="700" dirty="0">
                <a:hlinkClick r:id="rId11"/>
              </a:rPr>
              <a:t>http://store.apple.com/us/buy-iphone/iphone5s/64gb-gold-unlocked</a:t>
            </a:r>
            <a:r>
              <a:rPr lang="fr-FR" sz="700" dirty="0"/>
              <a:t> ; </a:t>
            </a:r>
            <a:r>
              <a:rPr lang="fr-FR" sz="700" dirty="0">
                <a:hlinkClick r:id="rId12"/>
              </a:rPr>
              <a:t>http://fr.wikipedia.org/wiki/Apple_A7</a:t>
            </a:r>
            <a:r>
              <a:rPr lang="fr-FR" sz="700" dirty="0"/>
              <a:t> ; </a:t>
            </a:r>
            <a:r>
              <a:rPr lang="fr-FR" sz="700" dirty="0">
                <a:hlinkClick r:id="rId13"/>
              </a:rPr>
              <a:t>http://fr.wikipedia.org/wiki/IPhone_5s</a:t>
            </a:r>
            <a:endParaRPr lang="fr-FR" sz="700" dirty="0"/>
          </a:p>
          <a:p>
            <a:r>
              <a:rPr lang="fr-FR" sz="700" dirty="0"/>
              <a:t>Inflation </a:t>
            </a:r>
            <a:r>
              <a:rPr lang="fr-FR" sz="700" dirty="0" err="1"/>
              <a:t>calculator</a:t>
            </a:r>
            <a:r>
              <a:rPr lang="fr-FR" sz="700" dirty="0"/>
              <a:t> : </a:t>
            </a:r>
            <a:r>
              <a:rPr lang="fr-FR" sz="700" dirty="0">
                <a:hlinkClick r:id="rId14"/>
              </a:rPr>
              <a:t>http://data.bls.gov/cgi-bin/cpicalc.pl</a:t>
            </a:r>
            <a:r>
              <a:rPr lang="fr-FR" sz="700" dirty="0"/>
              <a:t> (</a:t>
            </a:r>
            <a:r>
              <a:rPr lang="fr-FR" sz="700" dirty="0" err="1"/>
              <a:t>price</a:t>
            </a:r>
            <a:r>
              <a:rPr lang="fr-FR" sz="700" dirty="0"/>
              <a:t> in 2015, in </a:t>
            </a:r>
            <a:r>
              <a:rPr lang="fr-FR" sz="700" dirty="0" err="1"/>
              <a:t>brackets</a:t>
            </a:r>
            <a:r>
              <a:rPr lang="fr-FR" sz="700" dirty="0"/>
              <a:t> </a:t>
            </a:r>
            <a:r>
              <a:rPr lang="fr-FR" sz="700" dirty="0" err="1"/>
              <a:t>price</a:t>
            </a:r>
            <a:r>
              <a:rPr lang="fr-FR" sz="700" dirty="0"/>
              <a:t> at </a:t>
            </a:r>
            <a:r>
              <a:rPr lang="fr-FR" sz="700" dirty="0" err="1"/>
              <a:t>realase</a:t>
            </a:r>
            <a:r>
              <a:rPr lang="fr-FR" sz="700" dirty="0"/>
              <a:t>)</a:t>
            </a:r>
          </a:p>
        </p:txBody>
      </p:sp>
      <p:pic>
        <p:nvPicPr>
          <p:cNvPr id="38" name="Picture 14" descr="http://zerotacche.it/wp-content/uploads/2013/03/iphone-5s-logo-inizio.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35488" y="1233652"/>
            <a:ext cx="1380802" cy="9726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cf-static.slidetomac.com/wp-content/uploads/2014/01/apple-imac-g4-15-inch-5du-460.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6087" b="92754" l="11087" r="92174">
                        <a14:foregroundMark x1="64783" y1="9855" x2="35435" y2="21449"/>
                        <a14:foregroundMark x1="38261" y1="15942" x2="23913" y2="55072"/>
                        <a14:foregroundMark x1="66087" y1="8986" x2="37391" y2="16232"/>
                        <a14:foregroundMark x1="36739" y1="16232" x2="35217" y2="20870"/>
                        <a14:foregroundMark x1="41522" y1="14493" x2="63261" y2="9275"/>
                        <a14:foregroundMark x1="42609" y1="68696" x2="42391" y2="73333"/>
                        <a14:foregroundMark x1="42174" y1="67536" x2="42826" y2="68116"/>
                        <a14:foregroundMark x1="73913" y1="83768" x2="83696" y2="85797"/>
                      </a14:backgroundRemoval>
                    </a14:imgEffect>
                  </a14:imgLayer>
                </a14:imgProps>
              </a:ext>
              <a:ext uri="{28A0092B-C50C-407E-A947-70E740481C1C}">
                <a14:useLocalDpi xmlns:a14="http://schemas.microsoft.com/office/drawing/2010/main"/>
              </a:ext>
            </a:extLst>
          </a:blip>
          <a:srcRect/>
          <a:stretch>
            <a:fillRect/>
          </a:stretch>
        </p:blipFill>
        <p:spPr bwMode="auto">
          <a:xfrm flipH="1">
            <a:off x="2015208" y="1600881"/>
            <a:ext cx="1824025" cy="13680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www.loadthegame.com/wp-content/uploads/2014/08/iphone_5s_front.jp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0" b="100000" l="0" r="100000">
                        <a14:foregroundMark x1="10606" y1="34126" x2="45592" y2="13048"/>
                        <a14:foregroundMark x1="43848" y1="4437" x2="84573" y2="68674"/>
                        <a14:foregroundMark x1="65152" y1="92023" x2="38843" y2="21130"/>
                        <a14:foregroundMark x1="46970" y1="19387" x2="49357" y2="22187"/>
                        <a14:foregroundMark x1="48577" y1="42472" x2="58356" y2="34654"/>
                        <a14:foregroundMark x1="54362" y1="51611" x2="60882" y2="44691"/>
                        <a14:foregroundMark x1="71074" y1="64606" x2="55785" y2="27839"/>
                        <a14:foregroundMark x1="88889" y1="62441" x2="81497" y2="50026"/>
                        <a14:foregroundMark x1="49862" y1="7765" x2="91552" y2="55256"/>
                      </a14:backgroundRemoval>
                    </a14:imgEffect>
                  </a14:imgLayer>
                </a14:imgProps>
              </a:ext>
              <a:ext uri="{28A0092B-C50C-407E-A947-70E740481C1C}">
                <a14:useLocalDpi xmlns:a14="http://schemas.microsoft.com/office/drawing/2010/main"/>
              </a:ext>
            </a:extLst>
          </a:blip>
          <a:srcRect/>
          <a:stretch>
            <a:fillRect/>
          </a:stretch>
        </p:blipFill>
        <p:spPr bwMode="auto">
          <a:xfrm rot="2667811">
            <a:off x="4596039" y="2320473"/>
            <a:ext cx="592409" cy="514618"/>
          </a:xfrm>
          <a:prstGeom prst="rect">
            <a:avLst/>
          </a:prstGeom>
          <a:noFill/>
          <a:extLst>
            <a:ext uri="{909E8E84-426E-40DD-AFC4-6F175D3DCCD1}">
              <a14:hiddenFill xmlns:a14="http://schemas.microsoft.com/office/drawing/2010/main">
                <a:solidFill>
                  <a:srgbClr val="FFFFFF"/>
                </a:solidFill>
              </a14:hiddenFill>
            </a:ext>
          </a:extLst>
        </p:spPr>
      </p:pic>
      <p:sp>
        <p:nvSpPr>
          <p:cNvPr id="41" name="ZoneTexte 40"/>
          <p:cNvSpPr txBox="1"/>
          <p:nvPr/>
        </p:nvSpPr>
        <p:spPr>
          <a:xfrm>
            <a:off x="2325019" y="1052737"/>
            <a:ext cx="1366288" cy="523220"/>
          </a:xfrm>
          <a:prstGeom prst="rect">
            <a:avLst/>
          </a:prstGeom>
          <a:noFill/>
        </p:spPr>
        <p:txBody>
          <a:bodyPr wrap="square" rtlCol="0">
            <a:spAutoFit/>
          </a:bodyPr>
          <a:lstStyle/>
          <a:p>
            <a:r>
              <a:rPr lang="fr-FR" sz="2800" b="1" dirty="0">
                <a:solidFill>
                  <a:srgbClr val="0070C0"/>
                </a:solidFill>
              </a:rPr>
              <a:t>2003</a:t>
            </a:r>
          </a:p>
        </p:txBody>
      </p:sp>
      <p:sp>
        <p:nvSpPr>
          <p:cNvPr id="42" name="ZoneTexte 41"/>
          <p:cNvSpPr txBox="1"/>
          <p:nvPr/>
        </p:nvSpPr>
        <p:spPr>
          <a:xfrm>
            <a:off x="4572928" y="1052738"/>
            <a:ext cx="1330712" cy="523220"/>
          </a:xfrm>
          <a:prstGeom prst="rect">
            <a:avLst/>
          </a:prstGeom>
          <a:noFill/>
        </p:spPr>
        <p:txBody>
          <a:bodyPr wrap="square" rtlCol="0">
            <a:spAutoFit/>
          </a:bodyPr>
          <a:lstStyle/>
          <a:p>
            <a:r>
              <a:rPr lang="fr-FR" sz="2800" b="1" dirty="0">
                <a:solidFill>
                  <a:schemeClr val="tx1">
                    <a:lumMod val="50000"/>
                    <a:lumOff val="50000"/>
                  </a:schemeClr>
                </a:solidFill>
              </a:rPr>
              <a:t>2013</a:t>
            </a:r>
          </a:p>
        </p:txBody>
      </p:sp>
      <p:sp>
        <p:nvSpPr>
          <p:cNvPr id="43" name="ZoneTexte 42"/>
          <p:cNvSpPr txBox="1"/>
          <p:nvPr/>
        </p:nvSpPr>
        <p:spPr>
          <a:xfrm>
            <a:off x="-1016" y="2924944"/>
            <a:ext cx="1871026" cy="3323987"/>
          </a:xfrm>
          <a:prstGeom prst="rect">
            <a:avLst/>
          </a:prstGeom>
          <a:noFill/>
        </p:spPr>
        <p:txBody>
          <a:bodyPr wrap="square" rtlCol="0">
            <a:spAutoFit/>
          </a:bodyPr>
          <a:lstStyle/>
          <a:p>
            <a:pPr>
              <a:lnSpc>
                <a:spcPct val="125000"/>
              </a:lnSpc>
            </a:pPr>
            <a:r>
              <a:rPr lang="fr-FR" sz="1400" dirty="0" err="1">
                <a:latin typeface="Arial" panose="020B0604020202020204" pitchFamily="34" charset="0"/>
                <a:cs typeface="Arial" panose="020B0604020202020204" pitchFamily="34" charset="0"/>
              </a:rPr>
              <a:t>Height</a:t>
            </a:r>
            <a:r>
              <a:rPr lang="fr-FR" sz="1400" dirty="0">
                <a:latin typeface="Arial" panose="020B0604020202020204" pitchFamily="34" charset="0"/>
                <a:cs typeface="Arial" panose="020B0604020202020204" pitchFamily="34" charset="0"/>
              </a:rPr>
              <a:t>: 3290mm</a:t>
            </a:r>
          </a:p>
          <a:p>
            <a:pPr>
              <a:lnSpc>
                <a:spcPct val="125000"/>
              </a:lnSpc>
            </a:pPr>
            <a:r>
              <a:rPr lang="fr-FR" sz="1400" dirty="0" err="1">
                <a:latin typeface="Arial" panose="020B0604020202020204" pitchFamily="34" charset="0"/>
                <a:cs typeface="Arial" panose="020B0604020202020204" pitchFamily="34" charset="0"/>
              </a:rPr>
              <a:t>Width</a:t>
            </a:r>
            <a:r>
              <a:rPr lang="fr-FR" sz="1400" dirty="0">
                <a:latin typeface="Arial" panose="020B0604020202020204" pitchFamily="34" charset="0"/>
                <a:cs typeface="Arial" panose="020B0604020202020204" pitchFamily="34" charset="0"/>
              </a:rPr>
              <a:t>: 3870mm</a:t>
            </a:r>
          </a:p>
          <a:p>
            <a:pPr>
              <a:lnSpc>
                <a:spcPct val="125000"/>
              </a:lnSpc>
            </a:pPr>
            <a:r>
              <a:rPr lang="fr-FR" sz="1400" dirty="0" err="1">
                <a:latin typeface="Arial" panose="020B0604020202020204" pitchFamily="34" charset="0"/>
                <a:cs typeface="Arial" panose="020B0604020202020204" pitchFamily="34" charset="0"/>
              </a:rPr>
              <a:t>Depth</a:t>
            </a:r>
            <a:r>
              <a:rPr lang="fr-FR" sz="1400" dirty="0">
                <a:latin typeface="Arial" panose="020B0604020202020204" pitchFamily="34" charset="0"/>
                <a:cs typeface="Arial" panose="020B0604020202020204" pitchFamily="34" charset="0"/>
              </a:rPr>
              <a:t>: 4570mm</a:t>
            </a:r>
          </a:p>
          <a:p>
            <a:pPr>
              <a:lnSpc>
                <a:spcPct val="125000"/>
              </a:lnSpc>
            </a:pPr>
            <a:r>
              <a:rPr lang="fr-FR" sz="1400" dirty="0" err="1">
                <a:latin typeface="Arial" panose="020B0604020202020204" pitchFamily="34" charset="0"/>
                <a:cs typeface="Arial" panose="020B0604020202020204" pitchFamily="34" charset="0"/>
              </a:rPr>
              <a:t>Weight</a:t>
            </a:r>
            <a:r>
              <a:rPr lang="fr-FR" sz="1400" dirty="0">
                <a:latin typeface="Arial" panose="020B0604020202020204" pitchFamily="34" charset="0"/>
                <a:cs typeface="Arial" panose="020B0604020202020204" pitchFamily="34" charset="0"/>
              </a:rPr>
              <a:t>: 3402g</a:t>
            </a:r>
          </a:p>
          <a:p>
            <a:pPr>
              <a:lnSpc>
                <a:spcPct val="125000"/>
              </a:lnSpc>
            </a:pPr>
            <a:r>
              <a:rPr lang="fr-FR" sz="1400" dirty="0">
                <a:latin typeface="Arial" panose="020B0604020202020204" pitchFamily="34" charset="0"/>
                <a:cs typeface="Arial" panose="020B0604020202020204" pitchFamily="34" charset="0"/>
              </a:rPr>
              <a:t>Price: $4780 ($1995)</a:t>
            </a:r>
          </a:p>
          <a:p>
            <a:pPr>
              <a:lnSpc>
                <a:spcPct val="125000"/>
              </a:lnSpc>
            </a:pPr>
            <a:r>
              <a:rPr lang="fr-FR" sz="1400" dirty="0">
                <a:latin typeface="Arial" panose="020B0604020202020204" pitchFamily="34" charset="0"/>
                <a:cs typeface="Arial" panose="020B0604020202020204" pitchFamily="34" charset="0"/>
              </a:rPr>
              <a:t>CPU: 0.001Ghz</a:t>
            </a:r>
          </a:p>
          <a:p>
            <a:pPr>
              <a:lnSpc>
                <a:spcPct val="125000"/>
              </a:lnSpc>
            </a:pPr>
            <a:r>
              <a:rPr lang="fr-FR" sz="1400" dirty="0">
                <a:latin typeface="Arial" panose="020B0604020202020204" pitchFamily="34" charset="0"/>
                <a:cs typeface="Arial" panose="020B0604020202020204" pitchFamily="34" charset="0"/>
              </a:rPr>
              <a:t>Transistors: 3,5x10</a:t>
            </a:r>
            <a:r>
              <a:rPr lang="fr-FR" sz="1400" baseline="30000" dirty="0">
                <a:latin typeface="Arial" panose="020B0604020202020204" pitchFamily="34" charset="0"/>
                <a:cs typeface="Arial" panose="020B0604020202020204" pitchFamily="34" charset="0"/>
              </a:rPr>
              <a:t>3</a:t>
            </a:r>
          </a:p>
          <a:p>
            <a:pPr>
              <a:lnSpc>
                <a:spcPct val="125000"/>
              </a:lnSpc>
            </a:pPr>
            <a:r>
              <a:rPr lang="fr-FR" sz="1400" dirty="0">
                <a:latin typeface="Arial" panose="020B0604020202020204" pitchFamily="34" charset="0"/>
                <a:cs typeface="Arial" panose="020B0604020202020204" pitchFamily="34" charset="0"/>
              </a:rPr>
              <a:t>RAM: 0,125Mio</a:t>
            </a:r>
          </a:p>
          <a:p>
            <a:pPr>
              <a:lnSpc>
                <a:spcPct val="125000"/>
              </a:lnSpc>
            </a:pPr>
            <a:r>
              <a:rPr lang="fr-FR" sz="1400" dirty="0">
                <a:latin typeface="Arial" panose="020B0604020202020204" pitchFamily="34" charset="0"/>
                <a:cs typeface="Arial" panose="020B0604020202020204" pitchFamily="34" charset="0"/>
              </a:rPr>
              <a:t>Display: 560x192</a:t>
            </a:r>
          </a:p>
          <a:p>
            <a:pPr>
              <a:lnSpc>
                <a:spcPct val="125000"/>
              </a:lnSpc>
            </a:pPr>
            <a:r>
              <a:rPr lang="fr-FR" sz="1400" dirty="0">
                <a:latin typeface="Arial" panose="020B0604020202020204" pitchFamily="34" charset="0"/>
                <a:cs typeface="Arial" panose="020B0604020202020204" pitchFamily="34" charset="0"/>
              </a:rPr>
              <a:t>Camera: 0</a:t>
            </a:r>
          </a:p>
          <a:p>
            <a:pPr>
              <a:lnSpc>
                <a:spcPct val="125000"/>
              </a:lnSpc>
            </a:pPr>
            <a:r>
              <a:rPr lang="fr-FR" sz="1400" dirty="0">
                <a:latin typeface="Arial" panose="020B0604020202020204" pitchFamily="34" charset="0"/>
                <a:cs typeface="Arial" panose="020B0604020202020204" pitchFamily="34" charset="0"/>
              </a:rPr>
              <a:t>Storage: 0</a:t>
            </a:r>
          </a:p>
          <a:p>
            <a:pPr>
              <a:lnSpc>
                <a:spcPct val="125000"/>
              </a:lnSpc>
            </a:pPr>
            <a:r>
              <a:rPr lang="fr-FR" sz="1400" dirty="0" err="1">
                <a:latin typeface="Arial" panose="020B0604020202020204" pitchFamily="34" charset="0"/>
                <a:cs typeface="Arial" panose="020B0604020202020204" pitchFamily="34" charset="0"/>
              </a:rPr>
              <a:t>Battery</a:t>
            </a:r>
            <a:r>
              <a:rPr lang="fr-FR" sz="1400" dirty="0">
                <a:latin typeface="Arial" panose="020B0604020202020204" pitchFamily="34" charset="0"/>
                <a:cs typeface="Arial" panose="020B0604020202020204" pitchFamily="34" charset="0"/>
              </a:rPr>
              <a:t> life: 0</a:t>
            </a:r>
          </a:p>
        </p:txBody>
      </p:sp>
      <p:sp>
        <p:nvSpPr>
          <p:cNvPr id="44" name="ZoneTexte 43"/>
          <p:cNvSpPr txBox="1"/>
          <p:nvPr/>
        </p:nvSpPr>
        <p:spPr>
          <a:xfrm>
            <a:off x="4319464" y="2924944"/>
            <a:ext cx="2335199" cy="3323987"/>
          </a:xfrm>
          <a:prstGeom prst="rect">
            <a:avLst/>
          </a:prstGeom>
          <a:noFill/>
        </p:spPr>
        <p:txBody>
          <a:bodyPr wrap="square" rtlCol="0">
            <a:spAutoFit/>
          </a:bodyPr>
          <a:lstStyle/>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Height</a:t>
            </a:r>
            <a:r>
              <a:rPr lang="fr-FR" sz="1400" dirty="0">
                <a:solidFill>
                  <a:schemeClr val="tx1">
                    <a:lumMod val="50000"/>
                    <a:lumOff val="50000"/>
                  </a:schemeClr>
                </a:solidFill>
                <a:latin typeface="Arial" panose="020B0604020202020204" pitchFamily="34" charset="0"/>
                <a:cs typeface="Arial" panose="020B0604020202020204" pitchFamily="34" charset="0"/>
              </a:rPr>
              <a:t>: 123.8mm</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Width</a:t>
            </a:r>
            <a:r>
              <a:rPr lang="fr-FR" sz="1400" dirty="0">
                <a:solidFill>
                  <a:schemeClr val="tx1">
                    <a:lumMod val="50000"/>
                    <a:lumOff val="50000"/>
                  </a:schemeClr>
                </a:solidFill>
                <a:latin typeface="Arial" panose="020B0604020202020204" pitchFamily="34" charset="0"/>
                <a:cs typeface="Arial" panose="020B0604020202020204" pitchFamily="34" charset="0"/>
              </a:rPr>
              <a:t>: 58.6mm</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Depth</a:t>
            </a:r>
            <a:r>
              <a:rPr lang="fr-FR" sz="1400" dirty="0">
                <a:solidFill>
                  <a:schemeClr val="tx1">
                    <a:lumMod val="50000"/>
                    <a:lumOff val="50000"/>
                  </a:schemeClr>
                </a:solidFill>
                <a:latin typeface="Arial" panose="020B0604020202020204" pitchFamily="34" charset="0"/>
                <a:cs typeface="Arial" panose="020B0604020202020204" pitchFamily="34" charset="0"/>
              </a:rPr>
              <a:t>: 7.3mm</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Weight</a:t>
            </a:r>
            <a:r>
              <a:rPr lang="fr-FR" sz="1400" dirty="0">
                <a:solidFill>
                  <a:schemeClr val="tx1">
                    <a:lumMod val="50000"/>
                    <a:lumOff val="50000"/>
                  </a:schemeClr>
                </a:solidFill>
                <a:latin typeface="Arial" panose="020B0604020202020204" pitchFamily="34" charset="0"/>
                <a:cs typeface="Arial" panose="020B0604020202020204" pitchFamily="34" charset="0"/>
              </a:rPr>
              <a:t>: 112g</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Price: $921($899)</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CPU: </a:t>
            </a:r>
            <a:r>
              <a:rPr lang="fr-FR" sz="1200" dirty="0" err="1">
                <a:solidFill>
                  <a:schemeClr val="tx1">
                    <a:lumMod val="50000"/>
                    <a:lumOff val="50000"/>
                  </a:schemeClr>
                </a:solidFill>
                <a:latin typeface="Arial" panose="020B0604020202020204" pitchFamily="34" charset="0"/>
                <a:cs typeface="Arial" panose="020B0604020202020204" pitchFamily="34" charset="0"/>
              </a:rPr>
              <a:t>DualCore</a:t>
            </a:r>
            <a:r>
              <a:rPr lang="fr-FR" sz="1400" dirty="0">
                <a:solidFill>
                  <a:schemeClr val="tx1">
                    <a:lumMod val="50000"/>
                    <a:lumOff val="50000"/>
                  </a:schemeClr>
                </a:solidFill>
                <a:latin typeface="Arial" panose="020B0604020202020204" pitchFamily="34" charset="0"/>
                <a:cs typeface="Arial" panose="020B0604020202020204" pitchFamily="34" charset="0"/>
              </a:rPr>
              <a:t> 1.3Ghz</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Transistors: 1x10</a:t>
            </a:r>
            <a:r>
              <a:rPr lang="fr-FR" sz="1400" baseline="30000" dirty="0">
                <a:solidFill>
                  <a:schemeClr val="tx1">
                    <a:lumMod val="50000"/>
                    <a:lumOff val="50000"/>
                  </a:schemeClr>
                </a:solidFill>
                <a:latin typeface="Arial" panose="020B0604020202020204" pitchFamily="34" charset="0"/>
                <a:cs typeface="Arial" panose="020B0604020202020204" pitchFamily="34" charset="0"/>
              </a:rPr>
              <a:t>9</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RAM: 1024Mio</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Display: 1136x640</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Camera: 8Mpx + HD </a:t>
            </a:r>
            <a:r>
              <a:rPr lang="fr-FR" sz="1400" dirty="0" err="1">
                <a:solidFill>
                  <a:schemeClr val="tx1">
                    <a:lumMod val="50000"/>
                    <a:lumOff val="50000"/>
                  </a:schemeClr>
                </a:solidFill>
                <a:latin typeface="Arial" panose="020B0604020202020204" pitchFamily="34" charset="0"/>
                <a:cs typeface="Arial" panose="020B0604020202020204" pitchFamily="34" charset="0"/>
              </a:rPr>
              <a:t>video</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Storage: 64Go</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Battery</a:t>
            </a:r>
            <a:r>
              <a:rPr lang="fr-FR" sz="1400" dirty="0">
                <a:solidFill>
                  <a:schemeClr val="tx1">
                    <a:lumMod val="50000"/>
                    <a:lumOff val="50000"/>
                  </a:schemeClr>
                </a:solidFill>
                <a:latin typeface="Arial" panose="020B0604020202020204" pitchFamily="34" charset="0"/>
                <a:cs typeface="Arial" panose="020B0604020202020204" pitchFamily="34" charset="0"/>
              </a:rPr>
              <a:t> life: 10hours</a:t>
            </a:r>
          </a:p>
        </p:txBody>
      </p:sp>
      <p:pic>
        <p:nvPicPr>
          <p:cNvPr id="45" name="Picture 6" descr="http://oldcomputers.net/pics/appleii-system.jpg"/>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0" b="100000" l="0" r="100000">
                        <a14:foregroundMark x1="16364" y1="70053" x2="9273" y2="84225"/>
                        <a14:foregroundMark x1="48727" y1="91979" x2="6182" y2="86631"/>
                        <a14:foregroundMark x1="4909" y1="85829" x2="6727" y2="78075"/>
                        <a14:foregroundMark x1="43818" y1="96524" x2="7455" y2="89305"/>
                        <a14:foregroundMark x1="85273" y1="63904" x2="83455" y2="86631"/>
                        <a14:foregroundMark x1="84000" y1="66578" x2="84000" y2="66578"/>
                        <a14:foregroundMark x1="20545" y1="5882" x2="23636" y2="70053"/>
                        <a14:foregroundMark x1="19455" y1="6684" x2="20909" y2="56150"/>
                        <a14:foregroundMark x1="4909" y1="80214" x2="3455" y2="87166"/>
                        <a14:foregroundMark x1="2727" y1="83957" x2="2727" y2="83957"/>
                        <a14:foregroundMark x1="3091" y1="83422" x2="2364" y2="85829"/>
                        <a14:foregroundMark x1="2545" y1="84225" x2="2182" y2="85561"/>
                      </a14:backgroundRemoval>
                    </a14:imgEffect>
                  </a14:imgLayer>
                </a14:imgProps>
              </a:ext>
              <a:ext uri="{28A0092B-C50C-407E-A947-70E740481C1C}">
                <a14:useLocalDpi xmlns:a14="http://schemas.microsoft.com/office/drawing/2010/main"/>
              </a:ext>
            </a:extLst>
          </a:blip>
          <a:srcRect/>
          <a:stretch>
            <a:fillRect/>
          </a:stretch>
        </p:blipFill>
        <p:spPr bwMode="auto">
          <a:xfrm flipH="1">
            <a:off x="264812" y="1867552"/>
            <a:ext cx="1227467" cy="83467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6" name="ZoneTexte 45"/>
          <p:cNvSpPr txBox="1"/>
          <p:nvPr/>
        </p:nvSpPr>
        <p:spPr>
          <a:xfrm>
            <a:off x="187223" y="1052736"/>
            <a:ext cx="1417821" cy="523220"/>
          </a:xfrm>
          <a:prstGeom prst="rect">
            <a:avLst/>
          </a:prstGeom>
          <a:noFill/>
        </p:spPr>
        <p:txBody>
          <a:bodyPr wrap="square" rtlCol="0">
            <a:spAutoFit/>
          </a:bodyPr>
          <a:lstStyle/>
          <a:p>
            <a:r>
              <a:rPr lang="fr-FR" sz="2800" b="1" dirty="0"/>
              <a:t>1983</a:t>
            </a:r>
          </a:p>
        </p:txBody>
      </p:sp>
      <p:pic>
        <p:nvPicPr>
          <p:cNvPr id="47" name="Picture 10" descr="http://www.atari-computermuseum.de/pics/logos/apple2.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43000" y="1544614"/>
            <a:ext cx="1185102" cy="414786"/>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p:cNvSpPr txBox="1"/>
          <p:nvPr/>
        </p:nvSpPr>
        <p:spPr>
          <a:xfrm>
            <a:off x="2136780" y="2924944"/>
            <a:ext cx="1922436" cy="3323987"/>
          </a:xfrm>
          <a:prstGeom prst="rect">
            <a:avLst/>
          </a:prstGeom>
          <a:noFill/>
        </p:spPr>
        <p:txBody>
          <a:bodyPr wrap="square" rtlCol="0">
            <a:spAutoFit/>
          </a:bodyPr>
          <a:lstStyle/>
          <a:p>
            <a:pPr>
              <a:lnSpc>
                <a:spcPct val="125000"/>
              </a:lnSpc>
            </a:pPr>
            <a:r>
              <a:rPr lang="fr-FR" sz="1400" dirty="0" err="1">
                <a:solidFill>
                  <a:srgbClr val="0070C0"/>
                </a:solidFill>
                <a:latin typeface="Arial" panose="020B0604020202020204" pitchFamily="34" charset="0"/>
                <a:cs typeface="Arial" panose="020B0604020202020204" pitchFamily="34" charset="0"/>
              </a:rPr>
              <a:t>Height</a:t>
            </a:r>
            <a:r>
              <a:rPr lang="fr-FR" sz="1400" dirty="0">
                <a:solidFill>
                  <a:srgbClr val="0070C0"/>
                </a:solidFill>
                <a:latin typeface="Arial" panose="020B0604020202020204" pitchFamily="34" charset="0"/>
                <a:cs typeface="Arial" panose="020B0604020202020204" pitchFamily="34" charset="0"/>
              </a:rPr>
              <a:t>: 3540mm</a:t>
            </a:r>
          </a:p>
          <a:p>
            <a:pPr>
              <a:lnSpc>
                <a:spcPct val="125000"/>
              </a:lnSpc>
            </a:pPr>
            <a:r>
              <a:rPr lang="fr-FR" sz="1400" dirty="0" err="1">
                <a:solidFill>
                  <a:srgbClr val="0070C0"/>
                </a:solidFill>
                <a:latin typeface="Arial" panose="020B0604020202020204" pitchFamily="34" charset="0"/>
                <a:cs typeface="Arial" panose="020B0604020202020204" pitchFamily="34" charset="0"/>
              </a:rPr>
              <a:t>Width</a:t>
            </a:r>
            <a:r>
              <a:rPr lang="fr-FR" sz="1400" dirty="0">
                <a:solidFill>
                  <a:srgbClr val="0070C0"/>
                </a:solidFill>
                <a:latin typeface="Arial" panose="020B0604020202020204" pitchFamily="34" charset="0"/>
                <a:cs typeface="Arial" panose="020B0604020202020204" pitchFamily="34" charset="0"/>
              </a:rPr>
              <a:t>: 4390mm</a:t>
            </a:r>
          </a:p>
          <a:p>
            <a:pPr>
              <a:lnSpc>
                <a:spcPct val="125000"/>
              </a:lnSpc>
            </a:pPr>
            <a:r>
              <a:rPr lang="fr-FR" sz="1400" dirty="0" err="1">
                <a:solidFill>
                  <a:srgbClr val="0070C0"/>
                </a:solidFill>
                <a:latin typeface="Arial" panose="020B0604020202020204" pitchFamily="34" charset="0"/>
                <a:cs typeface="Arial" panose="020B0604020202020204" pitchFamily="34" charset="0"/>
              </a:rPr>
              <a:t>Depth</a:t>
            </a:r>
            <a:r>
              <a:rPr lang="fr-FR" sz="1400" dirty="0">
                <a:solidFill>
                  <a:srgbClr val="0070C0"/>
                </a:solidFill>
                <a:latin typeface="Arial" panose="020B0604020202020204" pitchFamily="34" charset="0"/>
                <a:cs typeface="Arial" panose="020B0604020202020204" pitchFamily="34" charset="0"/>
              </a:rPr>
              <a:t>: 2690mm</a:t>
            </a:r>
          </a:p>
          <a:p>
            <a:pPr>
              <a:lnSpc>
                <a:spcPct val="125000"/>
              </a:lnSpc>
            </a:pPr>
            <a:r>
              <a:rPr lang="fr-FR" sz="1400" dirty="0" err="1">
                <a:solidFill>
                  <a:srgbClr val="0070C0"/>
                </a:solidFill>
                <a:latin typeface="Arial" panose="020B0604020202020204" pitchFamily="34" charset="0"/>
                <a:cs typeface="Arial" panose="020B0604020202020204" pitchFamily="34" charset="0"/>
              </a:rPr>
              <a:t>Weight</a:t>
            </a:r>
            <a:r>
              <a:rPr lang="fr-FR" sz="1400" dirty="0">
                <a:solidFill>
                  <a:srgbClr val="0070C0"/>
                </a:solidFill>
                <a:latin typeface="Arial" panose="020B0604020202020204" pitchFamily="34" charset="0"/>
                <a:cs typeface="Arial" panose="020B0604020202020204" pitchFamily="34" charset="0"/>
              </a:rPr>
              <a:t>: 18200g</a:t>
            </a:r>
          </a:p>
          <a:p>
            <a:pPr>
              <a:lnSpc>
                <a:spcPct val="125000"/>
              </a:lnSpc>
            </a:pPr>
            <a:r>
              <a:rPr lang="fr-FR" sz="1400" dirty="0">
                <a:solidFill>
                  <a:srgbClr val="0070C0"/>
                </a:solidFill>
                <a:latin typeface="Arial" panose="020B0604020202020204" pitchFamily="34" charset="0"/>
                <a:cs typeface="Arial" panose="020B0604020202020204" pitchFamily="34" charset="0"/>
              </a:rPr>
              <a:t>Price: $2852 ($2199)</a:t>
            </a:r>
          </a:p>
          <a:p>
            <a:pPr>
              <a:lnSpc>
                <a:spcPct val="125000"/>
              </a:lnSpc>
            </a:pPr>
            <a:r>
              <a:rPr lang="fr-FR" sz="1400" dirty="0">
                <a:solidFill>
                  <a:srgbClr val="0070C0"/>
                </a:solidFill>
                <a:latin typeface="Arial" panose="020B0604020202020204" pitchFamily="34" charset="0"/>
                <a:cs typeface="Arial" panose="020B0604020202020204" pitchFamily="34" charset="0"/>
              </a:rPr>
              <a:t>CPU: 1.3Ghz</a:t>
            </a:r>
          </a:p>
          <a:p>
            <a:pPr>
              <a:lnSpc>
                <a:spcPct val="125000"/>
              </a:lnSpc>
            </a:pPr>
            <a:r>
              <a:rPr lang="fr-FR" sz="1400" dirty="0">
                <a:solidFill>
                  <a:srgbClr val="0070C0"/>
                </a:solidFill>
                <a:latin typeface="Arial" panose="020B0604020202020204" pitchFamily="34" charset="0"/>
                <a:cs typeface="Arial" panose="020B0604020202020204" pitchFamily="34" charset="0"/>
              </a:rPr>
              <a:t>Transistors: 3,3x10</a:t>
            </a:r>
            <a:r>
              <a:rPr lang="fr-FR" sz="1400" baseline="30000" dirty="0">
                <a:solidFill>
                  <a:srgbClr val="0070C0"/>
                </a:solidFill>
                <a:latin typeface="Arial" panose="020B0604020202020204" pitchFamily="34" charset="0"/>
                <a:cs typeface="Arial" panose="020B0604020202020204" pitchFamily="34" charset="0"/>
              </a:rPr>
              <a:t>6</a:t>
            </a:r>
          </a:p>
          <a:p>
            <a:pPr>
              <a:lnSpc>
                <a:spcPct val="125000"/>
              </a:lnSpc>
            </a:pPr>
            <a:r>
              <a:rPr lang="fr-FR" sz="1400" dirty="0">
                <a:solidFill>
                  <a:srgbClr val="0070C0"/>
                </a:solidFill>
                <a:latin typeface="Arial" panose="020B0604020202020204" pitchFamily="34" charset="0"/>
                <a:cs typeface="Arial" panose="020B0604020202020204" pitchFamily="34" charset="0"/>
              </a:rPr>
              <a:t>RAM: 256Mio</a:t>
            </a:r>
          </a:p>
          <a:p>
            <a:pPr>
              <a:lnSpc>
                <a:spcPct val="125000"/>
              </a:lnSpc>
            </a:pPr>
            <a:r>
              <a:rPr lang="fr-FR" sz="1400" dirty="0">
                <a:solidFill>
                  <a:srgbClr val="0070C0"/>
                </a:solidFill>
                <a:latin typeface="Arial" panose="020B0604020202020204" pitchFamily="34" charset="0"/>
                <a:cs typeface="Arial" panose="020B0604020202020204" pitchFamily="34" charset="0"/>
              </a:rPr>
              <a:t>Display: 1680x1050</a:t>
            </a:r>
          </a:p>
          <a:p>
            <a:pPr>
              <a:lnSpc>
                <a:spcPct val="125000"/>
              </a:lnSpc>
            </a:pPr>
            <a:r>
              <a:rPr lang="fr-FR" sz="1400" dirty="0">
                <a:solidFill>
                  <a:srgbClr val="0070C0"/>
                </a:solidFill>
                <a:latin typeface="Arial" panose="020B0604020202020204" pitchFamily="34" charset="0"/>
                <a:cs typeface="Arial" panose="020B0604020202020204" pitchFamily="34" charset="0"/>
              </a:rPr>
              <a:t>Camera: 0</a:t>
            </a:r>
          </a:p>
          <a:p>
            <a:pPr>
              <a:lnSpc>
                <a:spcPct val="125000"/>
              </a:lnSpc>
            </a:pPr>
            <a:r>
              <a:rPr lang="fr-FR" sz="1400" dirty="0">
                <a:solidFill>
                  <a:srgbClr val="0070C0"/>
                </a:solidFill>
                <a:latin typeface="Arial" panose="020B0604020202020204" pitchFamily="34" charset="0"/>
                <a:cs typeface="Arial" panose="020B0604020202020204" pitchFamily="34" charset="0"/>
              </a:rPr>
              <a:t>Storage: 80Go</a:t>
            </a:r>
          </a:p>
          <a:p>
            <a:pPr>
              <a:lnSpc>
                <a:spcPct val="125000"/>
              </a:lnSpc>
            </a:pPr>
            <a:r>
              <a:rPr lang="fr-FR" sz="1400" dirty="0" err="1">
                <a:solidFill>
                  <a:srgbClr val="0070C0"/>
                </a:solidFill>
                <a:latin typeface="Arial" panose="020B0604020202020204" pitchFamily="34" charset="0"/>
                <a:cs typeface="Arial" panose="020B0604020202020204" pitchFamily="34" charset="0"/>
              </a:rPr>
              <a:t>Battery</a:t>
            </a:r>
            <a:r>
              <a:rPr lang="fr-FR" sz="1400" dirty="0">
                <a:solidFill>
                  <a:srgbClr val="0070C0"/>
                </a:solidFill>
                <a:latin typeface="Arial" panose="020B0604020202020204" pitchFamily="34" charset="0"/>
                <a:cs typeface="Arial" panose="020B0604020202020204" pitchFamily="34" charset="0"/>
              </a:rPr>
              <a:t> life: 0</a:t>
            </a:r>
          </a:p>
        </p:txBody>
      </p:sp>
      <p:pic>
        <p:nvPicPr>
          <p:cNvPr id="49" name="Picture 12" descr="http://qph.is.quoracdn.net/main-qimg-1d35a3fd201f40bba95b4efaf34636a2?convert_to_webp=true"/>
          <p:cNvPicPr>
            <a:picLocks noChangeAspect="1" noChangeArrowheads="1"/>
          </p:cNvPicPr>
          <p:nvPr/>
        </p:nvPicPr>
        <p:blipFill>
          <a:blip r:embed="rId23" cstate="screen">
            <a:extLst>
              <a:ext uri="{BEBA8EAE-BF5A-486C-A8C5-ECC9F3942E4B}">
                <a14:imgProps xmlns:a14="http://schemas.microsoft.com/office/drawing/2010/main">
                  <a14:imgLayer r:embed="rId24">
                    <a14:imgEffect>
                      <a14:backgroundRemoval t="0" b="98810" l="0" r="100000">
                        <a14:foregroundMark x1="70213" y1="58333" x2="70213" y2="58333"/>
                        <a14:foregroundMark x1="80319" y1="55952" x2="80319" y2="55952"/>
                        <a14:foregroundMark x1="6915" y1="51190" x2="6915" y2="51190"/>
                        <a14:foregroundMark x1="5851" y1="5952" x2="5851" y2="5952"/>
                      </a14:backgroundRemoval>
                    </a14:imgEffect>
                  </a14:imgLayer>
                </a14:imgProps>
              </a:ext>
              <a:ext uri="{28A0092B-C50C-407E-A947-70E740481C1C}">
                <a14:useLocalDpi xmlns:a14="http://schemas.microsoft.com/office/drawing/2010/main"/>
              </a:ext>
            </a:extLst>
          </a:blip>
          <a:srcRect/>
          <a:stretch>
            <a:fillRect/>
          </a:stretch>
        </p:blipFill>
        <p:spPr bwMode="auto">
          <a:xfrm>
            <a:off x="2327066" y="1544614"/>
            <a:ext cx="780114" cy="350771"/>
          </a:xfrm>
          <a:prstGeom prst="rect">
            <a:avLst/>
          </a:prstGeom>
          <a:noFill/>
          <a:extLst>
            <a:ext uri="{909E8E84-426E-40DD-AFC4-6F175D3DCCD1}">
              <a14:hiddenFill xmlns:a14="http://schemas.microsoft.com/office/drawing/2010/main">
                <a:solidFill>
                  <a:srgbClr val="FFFFFF"/>
                </a:solidFill>
              </a14:hiddenFill>
            </a:ext>
          </a:extLst>
        </p:spPr>
      </p:pic>
      <p:sp>
        <p:nvSpPr>
          <p:cNvPr id="50" name="ZoneTexte 49"/>
          <p:cNvSpPr txBox="1"/>
          <p:nvPr/>
        </p:nvSpPr>
        <p:spPr>
          <a:xfrm>
            <a:off x="6985704" y="1052738"/>
            <a:ext cx="1330712" cy="523220"/>
          </a:xfrm>
          <a:prstGeom prst="rect">
            <a:avLst/>
          </a:prstGeom>
          <a:noFill/>
        </p:spPr>
        <p:txBody>
          <a:bodyPr wrap="square" rtlCol="0">
            <a:spAutoFit/>
          </a:bodyPr>
          <a:lstStyle/>
          <a:p>
            <a:r>
              <a:rPr lang="fr-FR" sz="2800" b="1" dirty="0">
                <a:solidFill>
                  <a:schemeClr val="tx1">
                    <a:lumMod val="50000"/>
                    <a:lumOff val="50000"/>
                  </a:schemeClr>
                </a:solidFill>
              </a:rPr>
              <a:t>2016</a:t>
            </a:r>
          </a:p>
        </p:txBody>
      </p:sp>
      <p:sp>
        <p:nvSpPr>
          <p:cNvPr id="51" name="ZoneTexte 50"/>
          <p:cNvSpPr txBox="1"/>
          <p:nvPr/>
        </p:nvSpPr>
        <p:spPr>
          <a:xfrm>
            <a:off x="6805176" y="2924944"/>
            <a:ext cx="2447510" cy="3323987"/>
          </a:xfrm>
          <a:prstGeom prst="rect">
            <a:avLst/>
          </a:prstGeom>
          <a:noFill/>
        </p:spPr>
        <p:txBody>
          <a:bodyPr wrap="square" rtlCol="0">
            <a:spAutoFit/>
          </a:bodyPr>
          <a:lstStyle/>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Height</a:t>
            </a:r>
            <a:r>
              <a:rPr lang="fr-FR" sz="1400" dirty="0">
                <a:solidFill>
                  <a:schemeClr val="tx1">
                    <a:lumMod val="50000"/>
                    <a:lumOff val="50000"/>
                  </a:schemeClr>
                </a:solidFill>
                <a:latin typeface="Arial" panose="020B0604020202020204" pitchFamily="34" charset="0"/>
                <a:cs typeface="Arial" panose="020B0604020202020204" pitchFamily="34" charset="0"/>
              </a:rPr>
              <a:t>: 158.2mm</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Width</a:t>
            </a:r>
            <a:r>
              <a:rPr lang="fr-FR" sz="1400" dirty="0">
                <a:solidFill>
                  <a:schemeClr val="tx1">
                    <a:lumMod val="50000"/>
                    <a:lumOff val="50000"/>
                  </a:schemeClr>
                </a:solidFill>
                <a:latin typeface="Arial" panose="020B0604020202020204" pitchFamily="34" charset="0"/>
                <a:cs typeface="Arial" panose="020B0604020202020204" pitchFamily="34" charset="0"/>
              </a:rPr>
              <a:t>: 77.9mm</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Depth</a:t>
            </a:r>
            <a:r>
              <a:rPr lang="fr-FR" sz="1400" dirty="0">
                <a:solidFill>
                  <a:schemeClr val="tx1">
                    <a:lumMod val="50000"/>
                    <a:lumOff val="50000"/>
                  </a:schemeClr>
                </a:solidFill>
                <a:latin typeface="Arial" panose="020B0604020202020204" pitchFamily="34" charset="0"/>
                <a:cs typeface="Arial" panose="020B0604020202020204" pitchFamily="34" charset="0"/>
              </a:rPr>
              <a:t>: 7.3mm</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Weight</a:t>
            </a:r>
            <a:r>
              <a:rPr lang="fr-FR" sz="1400" dirty="0">
                <a:solidFill>
                  <a:schemeClr val="tx1">
                    <a:lumMod val="50000"/>
                    <a:lumOff val="50000"/>
                  </a:schemeClr>
                </a:solidFill>
                <a:latin typeface="Arial" panose="020B0604020202020204" pitchFamily="34" charset="0"/>
                <a:cs typeface="Arial" panose="020B0604020202020204" pitchFamily="34" charset="0"/>
              </a:rPr>
              <a:t>: 192g</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Price: $949</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CPU: </a:t>
            </a:r>
            <a:r>
              <a:rPr lang="fr-FR" sz="1200" dirty="0" err="1">
                <a:solidFill>
                  <a:schemeClr val="tx1">
                    <a:lumMod val="50000"/>
                    <a:lumOff val="50000"/>
                  </a:schemeClr>
                </a:solidFill>
                <a:latin typeface="Arial" panose="020B0604020202020204" pitchFamily="34" charset="0"/>
                <a:cs typeface="Arial" panose="020B0604020202020204" pitchFamily="34" charset="0"/>
              </a:rPr>
              <a:t>DualCore</a:t>
            </a:r>
            <a:r>
              <a:rPr lang="fr-FR" sz="1400" dirty="0">
                <a:solidFill>
                  <a:schemeClr val="tx1">
                    <a:lumMod val="50000"/>
                    <a:lumOff val="50000"/>
                  </a:schemeClr>
                </a:solidFill>
                <a:latin typeface="Arial" panose="020B0604020202020204" pitchFamily="34" charset="0"/>
                <a:cs typeface="Arial" panose="020B0604020202020204" pitchFamily="34" charset="0"/>
              </a:rPr>
              <a:t> 1.8Ghz</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Transistors: 2x10</a:t>
            </a:r>
            <a:r>
              <a:rPr lang="fr-FR" sz="1400" baseline="30000" dirty="0">
                <a:solidFill>
                  <a:schemeClr val="tx1">
                    <a:lumMod val="50000"/>
                    <a:lumOff val="50000"/>
                  </a:schemeClr>
                </a:solidFill>
                <a:latin typeface="Arial" panose="020B0604020202020204" pitchFamily="34" charset="0"/>
                <a:cs typeface="Arial" panose="020B0604020202020204" pitchFamily="34" charset="0"/>
              </a:rPr>
              <a:t>9</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RAM: 2048Mio</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Display: 1920x1080</a:t>
            </a: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Camera: 12Mpx + 4K </a:t>
            </a:r>
            <a:r>
              <a:rPr lang="fr-FR" sz="1400" dirty="0" err="1">
                <a:solidFill>
                  <a:schemeClr val="tx1">
                    <a:lumMod val="50000"/>
                    <a:lumOff val="50000"/>
                  </a:schemeClr>
                </a:solidFill>
                <a:latin typeface="Arial" panose="020B0604020202020204" pitchFamily="34" charset="0"/>
                <a:cs typeface="Arial" panose="020B0604020202020204" pitchFamily="34" charset="0"/>
              </a:rPr>
              <a:t>video</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pPr>
              <a:lnSpc>
                <a:spcPct val="125000"/>
              </a:lnSpc>
            </a:pPr>
            <a:r>
              <a:rPr lang="fr-FR" sz="1400" dirty="0">
                <a:solidFill>
                  <a:schemeClr val="tx1">
                    <a:lumMod val="50000"/>
                    <a:lumOff val="50000"/>
                  </a:schemeClr>
                </a:solidFill>
                <a:latin typeface="Arial" panose="020B0604020202020204" pitchFamily="34" charset="0"/>
                <a:cs typeface="Arial" panose="020B0604020202020204" pitchFamily="34" charset="0"/>
              </a:rPr>
              <a:t>Storage: 128Go</a:t>
            </a:r>
          </a:p>
          <a:p>
            <a:pPr>
              <a:lnSpc>
                <a:spcPct val="125000"/>
              </a:lnSpc>
            </a:pPr>
            <a:r>
              <a:rPr lang="fr-FR" sz="1400" dirty="0" err="1">
                <a:solidFill>
                  <a:schemeClr val="tx1">
                    <a:lumMod val="50000"/>
                    <a:lumOff val="50000"/>
                  </a:schemeClr>
                </a:solidFill>
                <a:latin typeface="Arial" panose="020B0604020202020204" pitchFamily="34" charset="0"/>
                <a:cs typeface="Arial" panose="020B0604020202020204" pitchFamily="34" charset="0"/>
              </a:rPr>
              <a:t>Battery</a:t>
            </a:r>
            <a:r>
              <a:rPr lang="fr-FR" sz="1400" dirty="0">
                <a:solidFill>
                  <a:schemeClr val="tx1">
                    <a:lumMod val="50000"/>
                    <a:lumOff val="50000"/>
                  </a:schemeClr>
                </a:solidFill>
                <a:latin typeface="Arial" panose="020B0604020202020204" pitchFamily="34" charset="0"/>
                <a:cs typeface="Arial" panose="020B0604020202020204" pitchFamily="34" charset="0"/>
              </a:rPr>
              <a:t> life: 24hours</a:t>
            </a:r>
          </a:p>
        </p:txBody>
      </p:sp>
      <p:pic>
        <p:nvPicPr>
          <p:cNvPr id="52"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60232" y="1505602"/>
            <a:ext cx="17430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6420" r="24655"/>
          <a:stretch/>
        </p:blipFill>
        <p:spPr bwMode="auto">
          <a:xfrm>
            <a:off x="7274780" y="2307239"/>
            <a:ext cx="513977" cy="55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a:hlinkClick r:id="rId27"/>
          </p:cNvPr>
          <p:cNvPicPr>
            <a:picLocks noChangeAspect="1" noChangeArrowheads="1"/>
          </p:cNvPicPr>
          <p:nvPr/>
        </p:nvPicPr>
        <p:blipFill>
          <a:blip r:embed="rId28" cstate="screen">
            <a:clrChange>
              <a:clrFrom>
                <a:srgbClr val="FFFFFF"/>
              </a:clrFrom>
              <a:clrTo>
                <a:srgbClr val="FFFFFF">
                  <a:alpha val="0"/>
                </a:srgbClr>
              </a:clrTo>
            </a:clrChange>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549063" y="511492"/>
            <a:ext cx="594937" cy="59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54"/>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275637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60.tinypic.com/2repit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759" r="2763"/>
          <a:stretch/>
        </p:blipFill>
        <p:spPr bwMode="auto">
          <a:xfrm>
            <a:off x="0" y="980728"/>
            <a:ext cx="9144000" cy="5877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Facing Termination</a:t>
            </a:r>
          </a:p>
        </p:txBody>
      </p:sp>
      <p:pic>
        <p:nvPicPr>
          <p:cNvPr id="1028" name="Picture 4" descr="Afficher l'image d'orig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172" b="97005" l="18741" r="92826"/>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8520" y="5858552"/>
            <a:ext cx="1728192" cy="9705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8"/>
          <p:cNvGrpSpPr/>
          <p:nvPr/>
        </p:nvGrpSpPr>
        <p:grpSpPr>
          <a:xfrm>
            <a:off x="0" y="1139931"/>
            <a:ext cx="9144000" cy="5430037"/>
            <a:chOff x="2230785" y="1427963"/>
            <a:chExt cx="9144000" cy="5430037"/>
          </a:xfrm>
        </p:grpSpPr>
        <p:sp>
          <p:nvSpPr>
            <p:cNvPr id="6" name="Rectangle 5"/>
            <p:cNvSpPr/>
            <p:nvPr/>
          </p:nvSpPr>
          <p:spPr bwMode="auto">
            <a:xfrm>
              <a:off x="2230785" y="1427963"/>
              <a:ext cx="9144000" cy="5430037"/>
            </a:xfrm>
            <a:prstGeom prst="rect">
              <a:avLst/>
            </a:prstGeom>
            <a:solidFill>
              <a:schemeClr val="bg1"/>
            </a:solidFill>
            <a:ln w="76200">
              <a:noFill/>
              <a:headEnd type="stealth"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6361" y="2375689"/>
              <a:ext cx="3552400" cy="366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6"/>
            <p:cNvSpPr txBox="1"/>
            <p:nvPr/>
          </p:nvSpPr>
          <p:spPr>
            <a:xfrm>
              <a:off x="7450857" y="3915008"/>
              <a:ext cx="1689886" cy="584775"/>
            </a:xfrm>
            <a:prstGeom prst="rect">
              <a:avLst/>
            </a:prstGeom>
            <a:noFill/>
          </p:spPr>
          <p:txBody>
            <a:bodyPr wrap="none" rtlCol="0">
              <a:spAutoFit/>
            </a:bodyPr>
            <a:lstStyle/>
            <a:p>
              <a:r>
                <a:rPr lang="fr-FR" sz="3200" b="1" dirty="0" err="1">
                  <a:latin typeface="Lato" charset="0"/>
                  <a:ea typeface="Lato" charset="0"/>
                  <a:cs typeface="Lato" charset="0"/>
                </a:rPr>
                <a:t>Rolodex</a:t>
              </a:r>
              <a:endParaRPr lang="fr-FR" sz="3200" b="1" dirty="0">
                <a:latin typeface="Lato" charset="0"/>
                <a:ea typeface="Lato" charset="0"/>
                <a:cs typeface="Lato" charset="0"/>
              </a:endParaRPr>
            </a:p>
          </p:txBody>
        </p:sp>
      </p:grpSp>
      <p:sp>
        <p:nvSpPr>
          <p:cNvPr id="9" name="Rectangle 8"/>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spTree>
    <p:extLst>
      <p:ext uri="{BB962C8B-B14F-4D97-AF65-F5344CB8AC3E}">
        <p14:creationId xmlns:p14="http://schemas.microsoft.com/office/powerpoint/2010/main" val="6291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about you?</a:t>
            </a:r>
          </a:p>
        </p:txBody>
      </p:sp>
      <p:sp>
        <p:nvSpPr>
          <p:cNvPr id="3" name="Content Placeholder 2"/>
          <p:cNvSpPr>
            <a:spLocks noGrp="1"/>
          </p:cNvSpPr>
          <p:nvPr>
            <p:ph idx="1"/>
          </p:nvPr>
        </p:nvSpPr>
        <p:spPr>
          <a:xfrm>
            <a:off x="137962" y="1124744"/>
            <a:ext cx="5730182" cy="4354653"/>
          </a:xfrm>
        </p:spPr>
        <p:txBody>
          <a:bodyPr>
            <a:noAutofit/>
          </a:bodyPr>
          <a:lstStyle/>
          <a:p>
            <a:pPr marL="0" indent="0">
              <a:buNone/>
            </a:pPr>
            <a:r>
              <a:rPr lang="en-US" sz="3200" dirty="0">
                <a:latin typeface="Bookman Old Style" charset="0"/>
                <a:ea typeface="Bookman Old Style" charset="0"/>
                <a:cs typeface="Bookman Old Style" charset="0"/>
              </a:rPr>
              <a:t>	[Today's' </a:t>
            </a:r>
            <a:r>
              <a:rPr lang="en-US" sz="3200" b="1" dirty="0">
                <a:latin typeface="Bookman Old Style" charset="0"/>
                <a:ea typeface="Bookman Old Style" charset="0"/>
                <a:cs typeface="Bookman Old Style" charset="0"/>
              </a:rPr>
              <a:t>MBAs</a:t>
            </a:r>
            <a:r>
              <a:rPr lang="en-US" sz="3200" dirty="0">
                <a:latin typeface="Bookman Old Style" charset="0"/>
                <a:ea typeface="Bookman Old Style" charset="0"/>
                <a:cs typeface="Bookman Old Style" charset="0"/>
              </a:rPr>
              <a:t>], 	</a:t>
            </a:r>
            <a:r>
              <a:rPr lang="en-US" sz="3200" b="1" dirty="0">
                <a:latin typeface="Bookman Old Style" charset="0"/>
                <a:ea typeface="Bookman Old Style" charset="0"/>
                <a:cs typeface="Bookman Old Style" charset="0"/>
              </a:rPr>
              <a:t>armed with their laptops </a:t>
            </a:r>
            <a:r>
              <a:rPr lang="en-US" sz="3200" dirty="0">
                <a:latin typeface="Bookman Old Style" charset="0"/>
                <a:ea typeface="Bookman Old Style" charset="0"/>
                <a:cs typeface="Bookman Old Style" charset="0"/>
              </a:rPr>
              <a:t>and their Netscape browsers, </a:t>
            </a:r>
            <a:r>
              <a:rPr lang="en-US" sz="3200" b="1" dirty="0">
                <a:latin typeface="Bookman Old Style" charset="0"/>
                <a:ea typeface="Bookman Old Style" charset="0"/>
                <a:cs typeface="Bookman Old Style" charset="0"/>
              </a:rPr>
              <a:t>think they know everything</a:t>
            </a:r>
            <a:r>
              <a:rPr lang="en-US" sz="3200" dirty="0">
                <a:latin typeface="Bookman Old Style" charset="0"/>
                <a:ea typeface="Bookman Old Style" charset="0"/>
                <a:cs typeface="Bookman Old Style" charset="0"/>
              </a:rPr>
              <a:t> </a:t>
            </a:r>
            <a:br>
              <a:rPr lang="en-US" sz="3200" dirty="0">
                <a:latin typeface="Bookman Old Style" charset="0"/>
                <a:ea typeface="Bookman Old Style" charset="0"/>
                <a:cs typeface="Bookman Old Style" charset="0"/>
              </a:rPr>
            </a:br>
            <a:r>
              <a:rPr lang="en-US" sz="3200" dirty="0">
                <a:latin typeface="Bookman Old Style" charset="0"/>
                <a:ea typeface="Bookman Old Style" charset="0"/>
                <a:cs typeface="Bookman Old Style" charset="0"/>
              </a:rPr>
              <a:t>[about technology]. </a:t>
            </a:r>
          </a:p>
          <a:p>
            <a:pPr marL="0" indent="0">
              <a:buNone/>
            </a:pPr>
            <a:r>
              <a:rPr lang="en-US" sz="3200" dirty="0">
                <a:latin typeface="Bookman Old Style" charset="0"/>
                <a:ea typeface="Bookman Old Style" charset="0"/>
                <a:cs typeface="Bookman Old Style" charset="0"/>
              </a:rPr>
              <a:t>They </a:t>
            </a:r>
            <a:r>
              <a:rPr lang="en-US" sz="3200" b="1" dirty="0">
                <a:latin typeface="Bookman Old Style" charset="0"/>
                <a:ea typeface="Bookman Old Style" charset="0"/>
                <a:cs typeface="Bookman Old Style" charset="0"/>
              </a:rPr>
              <a:t>don't know </a:t>
            </a:r>
            <a:br>
              <a:rPr lang="en-US" sz="3200" b="1" dirty="0">
                <a:latin typeface="Bookman Old Style" charset="0"/>
                <a:ea typeface="Bookman Old Style" charset="0"/>
                <a:cs typeface="Bookman Old Style" charset="0"/>
              </a:rPr>
            </a:br>
            <a:r>
              <a:rPr lang="en-US" sz="3200" b="1" dirty="0">
                <a:latin typeface="Bookman Old Style" charset="0"/>
                <a:ea typeface="Bookman Old Style" charset="0"/>
                <a:cs typeface="Bookman Old Style" charset="0"/>
              </a:rPr>
              <a:t>squat zero </a:t>
            </a:r>
            <a:r>
              <a:rPr lang="en-US" sz="3200" dirty="0">
                <a:latin typeface="Bookman Old Style" charset="0"/>
                <a:ea typeface="Bookman Old Style" charset="0"/>
                <a:cs typeface="Bookman Old Style" charset="0"/>
              </a:rPr>
              <a:t>about </a:t>
            </a:r>
            <a:br>
              <a:rPr lang="en-US" sz="3200" dirty="0">
                <a:latin typeface="Bookman Old Style" charset="0"/>
                <a:ea typeface="Bookman Old Style" charset="0"/>
                <a:cs typeface="Bookman Old Style" charset="0"/>
              </a:rPr>
            </a:br>
            <a:r>
              <a:rPr lang="en-US" sz="3200" b="1" dirty="0">
                <a:latin typeface="Bookman Old Style" charset="0"/>
                <a:ea typeface="Bookman Old Style" charset="0"/>
                <a:cs typeface="Bookman Old Style" charset="0"/>
              </a:rPr>
              <a:t>how to construct</a:t>
            </a:r>
            <a:r>
              <a:rPr lang="en-US" sz="3200" dirty="0">
                <a:latin typeface="Bookman Old Style" charset="0"/>
                <a:ea typeface="Bookman Old Style" charset="0"/>
                <a:cs typeface="Bookman Old Style" charset="0"/>
              </a:rPr>
              <a:t> </a:t>
            </a:r>
            <a:br>
              <a:rPr lang="en-US" sz="3200" dirty="0">
                <a:latin typeface="Bookman Old Style" charset="0"/>
                <a:ea typeface="Bookman Old Style" charset="0"/>
                <a:cs typeface="Bookman Old Style" charset="0"/>
              </a:rPr>
            </a:br>
            <a:r>
              <a:rPr lang="en-US" sz="3200" dirty="0">
                <a:latin typeface="Bookman Old Style" charset="0"/>
                <a:ea typeface="Bookman Old Style" charset="0"/>
                <a:cs typeface="Bookman Old Style" charset="0"/>
              </a:rPr>
              <a:t>bullet-proof </a:t>
            </a:r>
            <a:r>
              <a:rPr lang="en-US" sz="3200" b="1" dirty="0">
                <a:latin typeface="Bookman Old Style" charset="0"/>
                <a:ea typeface="Bookman Old Style" charset="0"/>
                <a:cs typeface="Bookman Old Style" charset="0"/>
              </a:rPr>
              <a:t>software systems</a:t>
            </a:r>
            <a:r>
              <a:rPr lang="en-US" sz="3200" dirty="0">
                <a:latin typeface="Bookman Old Style" charset="0"/>
                <a:ea typeface="Bookman Old Style" charset="0"/>
                <a:cs typeface="Bookman Old Style" charset="0"/>
              </a:rPr>
              <a:t>.</a:t>
            </a:r>
          </a:p>
        </p:txBody>
      </p:sp>
      <p:pic>
        <p:nvPicPr>
          <p:cNvPr id="4" name="Picture 3"/>
          <p:cNvPicPr>
            <a:picLocks noChangeAspect="1"/>
          </p:cNvPicPr>
          <p:nvPr/>
        </p:nvPicPr>
        <p:blipFill>
          <a:blip r:embed="rId3"/>
          <a:stretch>
            <a:fillRect/>
          </a:stretch>
        </p:blipFill>
        <p:spPr>
          <a:xfrm>
            <a:off x="2488476" y="1064880"/>
            <a:ext cx="10345854" cy="5813538"/>
          </a:xfrm>
          <a:prstGeom prst="rect">
            <a:avLst/>
          </a:prstGeom>
        </p:spPr>
      </p:pic>
      <p:pic>
        <p:nvPicPr>
          <p:cNvPr id="5" name="Picture 2"/>
          <p:cNvPicPr>
            <a:picLocks noChangeAspect="1" noChangeArrowheads="1"/>
          </p:cNvPicPr>
          <p:nvPr/>
        </p:nvPicPr>
        <p:blipFill>
          <a:blip r:embed="rId4">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5">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162655" y="1196752"/>
            <a:ext cx="736937" cy="80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5">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rot="10800000">
            <a:off x="3866035" y="4293096"/>
            <a:ext cx="549767" cy="60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8511" y="6478308"/>
            <a:ext cx="3672408" cy="400110"/>
          </a:xfrm>
          <a:prstGeom prst="rect">
            <a:avLst/>
          </a:prstGeom>
        </p:spPr>
        <p:txBody>
          <a:bodyPr wrap="square">
            <a:spAutoFit/>
          </a:bodyPr>
          <a:lstStyle/>
          <a:p>
            <a:pPr marL="0" indent="0" algn="r">
              <a:buNone/>
            </a:pPr>
            <a:r>
              <a:rPr lang="en-US" sz="2000" dirty="0"/>
              <a:t>F. Warren McFarlan</a:t>
            </a:r>
          </a:p>
        </p:txBody>
      </p:sp>
      <p:sp>
        <p:nvSpPr>
          <p:cNvPr id="8" name="Rectangle 7"/>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spTree>
    <p:extLst>
      <p:ext uri="{BB962C8B-B14F-4D97-AF65-F5344CB8AC3E}">
        <p14:creationId xmlns:p14="http://schemas.microsoft.com/office/powerpoint/2010/main" val="121667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3928" y="2799494"/>
            <a:ext cx="4572000" cy="2308324"/>
          </a:xfrm>
          <a:prstGeom prst="rect">
            <a:avLst/>
          </a:prstGeom>
        </p:spPr>
        <p:txBody>
          <a:bodyPr>
            <a:spAutoFit/>
          </a:bodyPr>
          <a:lstStyle/>
          <a:p>
            <a:r>
              <a:rPr lang="en-US" sz="3600" b="1" dirty="0"/>
              <a:t>Knowledge worker </a:t>
            </a:r>
            <a:r>
              <a:rPr lang="en-US" sz="3600" dirty="0"/>
              <a:t>in charge of an entire organization or business unit</a:t>
            </a:r>
          </a:p>
        </p:txBody>
      </p:sp>
      <p:sp>
        <p:nvSpPr>
          <p:cNvPr id="5" name="Text Box 2"/>
          <p:cNvSpPr txBox="1">
            <a:spLocks noChangeArrowheads="1"/>
          </p:cNvSpPr>
          <p:nvPr/>
        </p:nvSpPr>
        <p:spPr bwMode="auto">
          <a:xfrm>
            <a:off x="-10906" y="404664"/>
            <a:ext cx="9154905" cy="782752"/>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Top </a:t>
            </a:r>
            <a:r>
              <a:rPr lang="fr-FR" sz="3200" b="1" dirty="0" err="1">
                <a:solidFill>
                  <a:srgbClr val="FFFFFF"/>
                </a:solidFill>
                <a:latin typeface="+mj-lt"/>
              </a:rPr>
              <a:t>responsabilities</a:t>
            </a:r>
            <a:r>
              <a:rPr lang="fr-FR" sz="3200" b="1" dirty="0">
                <a:solidFill>
                  <a:srgbClr val="FFFFFF"/>
                </a:solidFill>
                <a:latin typeface="+mj-lt"/>
              </a:rPr>
              <a:t>: the General Manger</a:t>
            </a:r>
          </a:p>
        </p:txBody>
      </p:sp>
      <p:sp>
        <p:nvSpPr>
          <p:cNvPr id="9" name="Rectangle 8"/>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pic>
        <p:nvPicPr>
          <p:cNvPr id="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6515" r="92182"/>
                    </a14:imgEffect>
                  </a14:imgLayer>
                </a14:imgProps>
              </a:ext>
              <a:ext uri="{28A0092B-C50C-407E-A947-70E740481C1C}">
                <a14:useLocalDpi xmlns:a14="http://schemas.microsoft.com/office/drawing/2010/main"/>
              </a:ext>
            </a:extLst>
          </a:blip>
          <a:srcRect/>
          <a:stretch>
            <a:fillRect/>
          </a:stretch>
        </p:blipFill>
        <p:spPr bwMode="auto">
          <a:xfrm>
            <a:off x="-540568" y="1187416"/>
            <a:ext cx="4276959" cy="569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107251" y="6639163"/>
            <a:ext cx="6433301" cy="230832"/>
          </a:xfrm>
          <a:prstGeom prst="rect">
            <a:avLst/>
          </a:prstGeom>
        </p:spPr>
        <p:txBody>
          <a:bodyPr wrap="square">
            <a:spAutoFit/>
          </a:bodyPr>
          <a:lstStyle/>
          <a:p>
            <a:r>
              <a:rPr lang="fr-FR" sz="900" dirty="0">
                <a:solidFill>
                  <a:schemeClr val="bg1">
                    <a:lumMod val="75000"/>
                  </a:schemeClr>
                </a:solidFill>
              </a:rPr>
              <a:t>Photo : http://www.time.com/time/specials/packages/article/0,28804,2107952_2107953_2109567,00.html</a:t>
            </a:r>
          </a:p>
        </p:txBody>
      </p:sp>
      <p:sp>
        <p:nvSpPr>
          <p:cNvPr id="11" name="Rectangle 10"/>
          <p:cNvSpPr/>
          <p:nvPr/>
        </p:nvSpPr>
        <p:spPr>
          <a:xfrm>
            <a:off x="3035243" y="6285219"/>
            <a:ext cx="2231351" cy="400110"/>
          </a:xfrm>
          <a:prstGeom prst="rect">
            <a:avLst/>
          </a:prstGeom>
        </p:spPr>
        <p:txBody>
          <a:bodyPr wrap="square">
            <a:spAutoFit/>
          </a:bodyPr>
          <a:lstStyle/>
          <a:p>
            <a:pPr marL="342900" indent="-339725">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Jeff Bezos</a:t>
            </a:r>
            <a:endParaRPr lang="en-US" sz="1400" dirty="0">
              <a:solidFill>
                <a:srgbClr val="000000"/>
              </a:solidFill>
            </a:endParaRPr>
          </a:p>
        </p:txBody>
      </p:sp>
    </p:spTree>
    <p:extLst>
      <p:ext uri="{BB962C8B-B14F-4D97-AF65-F5344CB8AC3E}">
        <p14:creationId xmlns:p14="http://schemas.microsoft.com/office/powerpoint/2010/main" val="1003356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0941" y1="75887" x2="93882" y2="92908"/>
                        <a14:foregroundMark x1="83529" y1="71986" x2="81176" y2="72340"/>
                        <a14:foregroundMark x1="16706" y1="96454" x2="44471" y2="98582"/>
                        <a14:backgroundMark x1="59294" y1="10284" x2="47529" y2="19858"/>
                        <a14:backgroundMark x1="14353" y1="50709" x2="6588" y2="62766"/>
                        <a14:backgroundMark x1="37647" y1="43972" x2="41412" y2="39007"/>
                        <a14:backgroundMark x1="59294" y1="48582" x2="58118" y2="36170"/>
                      </a14:backgroundRemoval>
                    </a14:imgEffect>
                  </a14:imgLayer>
                </a14:imgProps>
              </a:ext>
              <a:ext uri="{28A0092B-C50C-407E-A947-70E740481C1C}">
                <a14:useLocalDpi xmlns:a14="http://schemas.microsoft.com/office/drawing/2010/main" val="0"/>
              </a:ext>
            </a:extLst>
          </a:blip>
          <a:srcRect/>
          <a:stretch>
            <a:fillRect/>
          </a:stretch>
        </p:blipFill>
        <p:spPr bwMode="auto">
          <a:xfrm>
            <a:off x="2059285" y="2132856"/>
            <a:ext cx="7121227"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10906" y="404664"/>
            <a:ext cx="9154905" cy="782752"/>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Team leader : the </a:t>
            </a:r>
            <a:r>
              <a:rPr lang="fr-FR" sz="3200" b="1" dirty="0" err="1">
                <a:solidFill>
                  <a:srgbClr val="FFFFFF"/>
                </a:solidFill>
                <a:latin typeface="+mj-lt"/>
              </a:rPr>
              <a:t>Functional</a:t>
            </a:r>
            <a:r>
              <a:rPr lang="fr-FR" sz="3200" b="1" dirty="0">
                <a:solidFill>
                  <a:srgbClr val="FFFFFF"/>
                </a:solidFill>
                <a:latin typeface="+mj-lt"/>
              </a:rPr>
              <a:t> Manager</a:t>
            </a:r>
          </a:p>
        </p:txBody>
      </p:sp>
      <p:sp>
        <p:nvSpPr>
          <p:cNvPr id="3" name="Rectangle 2"/>
          <p:cNvSpPr/>
          <p:nvPr/>
        </p:nvSpPr>
        <p:spPr>
          <a:xfrm>
            <a:off x="10905" y="6597352"/>
            <a:ext cx="9133094" cy="246221"/>
          </a:xfrm>
          <a:prstGeom prst="rect">
            <a:avLst/>
          </a:prstGeom>
        </p:spPr>
        <p:txBody>
          <a:bodyPr wrap="square">
            <a:spAutoFit/>
          </a:bodyPr>
          <a:lstStyle/>
          <a:p>
            <a:r>
              <a:rPr lang="fr-FR" sz="1000" dirty="0">
                <a:solidFill>
                  <a:schemeClr val="bg1">
                    <a:lumMod val="75000"/>
                  </a:schemeClr>
                </a:solidFill>
              </a:rPr>
              <a:t>Photo : http://www.onlinedegrees.org/calculator/salary/purchasing-managers</a:t>
            </a:r>
          </a:p>
        </p:txBody>
      </p:sp>
      <p:sp>
        <p:nvSpPr>
          <p:cNvPr id="2" name="Rectangle 1"/>
          <p:cNvSpPr/>
          <p:nvPr/>
        </p:nvSpPr>
        <p:spPr>
          <a:xfrm>
            <a:off x="520419" y="1844824"/>
            <a:ext cx="4392488" cy="2308324"/>
          </a:xfrm>
          <a:prstGeom prst="rect">
            <a:avLst/>
          </a:prstGeom>
        </p:spPr>
        <p:txBody>
          <a:bodyPr wrap="square">
            <a:spAutoFit/>
          </a:bodyPr>
          <a:lstStyle/>
          <a:p>
            <a: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600" b="1" dirty="0"/>
              <a:t>Knowledge worker </a:t>
            </a:r>
            <a:r>
              <a:rPr lang="en-US" sz="3600" dirty="0"/>
              <a:t>in charge of a </a:t>
            </a:r>
            <a:r>
              <a:rPr lang="en-US" sz="3600" b="1" dirty="0"/>
              <a:t>functional</a:t>
            </a:r>
            <a:r>
              <a:rPr lang="en-US" sz="3600" dirty="0"/>
              <a:t> area or </a:t>
            </a:r>
            <a:r>
              <a:rPr lang="en-US" sz="3600" b="1" dirty="0"/>
              <a:t>team</a:t>
            </a:r>
            <a:r>
              <a:rPr lang="fr-FR" sz="3600" b="1" dirty="0">
                <a:solidFill>
                  <a:srgbClr val="000000"/>
                </a:solidFill>
              </a:rPr>
              <a:t> </a:t>
            </a:r>
          </a:p>
        </p:txBody>
      </p:sp>
      <p:sp>
        <p:nvSpPr>
          <p:cNvPr id="8" name="Rectangle 7"/>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spTree>
    <p:extLst>
      <p:ext uri="{BB962C8B-B14F-4D97-AF65-F5344CB8AC3E}">
        <p14:creationId xmlns:p14="http://schemas.microsoft.com/office/powerpoint/2010/main" val="3690575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0906" y="404664"/>
            <a:ext cx="9154905" cy="782752"/>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FF"/>
                </a:solidFill>
                <a:latin typeface="+mj-lt"/>
              </a:rPr>
              <a:t>The one you should care: end User</a:t>
            </a:r>
            <a:endParaRPr lang="fr-FR" sz="3200" b="1" dirty="0">
              <a:solidFill>
                <a:srgbClr val="FFFFFF"/>
              </a:solidFill>
              <a:latin typeface="+mj-lt"/>
            </a:endParaRPr>
          </a:p>
        </p:txBody>
      </p:sp>
      <p:sp>
        <p:nvSpPr>
          <p:cNvPr id="3" name="Rectangle 2"/>
          <p:cNvSpPr/>
          <p:nvPr/>
        </p:nvSpPr>
        <p:spPr>
          <a:xfrm>
            <a:off x="10905" y="6597352"/>
            <a:ext cx="9133094" cy="246221"/>
          </a:xfrm>
          <a:prstGeom prst="rect">
            <a:avLst/>
          </a:prstGeom>
        </p:spPr>
        <p:txBody>
          <a:bodyPr wrap="square">
            <a:spAutoFit/>
          </a:bodyPr>
          <a:lstStyle/>
          <a:p>
            <a:r>
              <a:rPr lang="fr-FR" sz="1000" dirty="0">
                <a:solidFill>
                  <a:schemeClr val="bg1">
                    <a:lumMod val="75000"/>
                  </a:schemeClr>
                </a:solidFill>
              </a:rPr>
              <a:t>Photo : http://www.tetras.univ-savoie.fr/france/DT1202894320/page/TGI.html</a:t>
            </a:r>
          </a:p>
        </p:txBody>
      </p:sp>
      <p:sp>
        <p:nvSpPr>
          <p:cNvPr id="2" name="Rectangle 1"/>
          <p:cNvSpPr/>
          <p:nvPr/>
        </p:nvSpPr>
        <p:spPr>
          <a:xfrm>
            <a:off x="216229" y="2204864"/>
            <a:ext cx="4392488" cy="3046988"/>
          </a:xfrm>
          <a:prstGeom prst="rect">
            <a:avLst/>
          </a:prstGeom>
        </p:spPr>
        <p:txBody>
          <a:bodyPr wrap="square">
            <a:spAutoFit/>
          </a:bodyPr>
          <a:lstStyle/>
          <a:p>
            <a:pPr algn="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dirty="0"/>
              <a:t>Individuals</a:t>
            </a:r>
            <a:r>
              <a:rPr lang="en-US" sz="3200" dirty="0"/>
              <a:t> who have </a:t>
            </a:r>
            <a:r>
              <a:rPr lang="en-US" sz="3200" b="1" dirty="0"/>
              <a:t>direct contact </a:t>
            </a:r>
            <a:r>
              <a:rPr lang="en-US" sz="3200" dirty="0"/>
              <a:t>with </a:t>
            </a:r>
            <a:r>
              <a:rPr lang="en-US" sz="3200" b="1" dirty="0"/>
              <a:t>software applications</a:t>
            </a:r>
            <a:r>
              <a:rPr lang="en-US" sz="3200" dirty="0"/>
              <a:t> as they use them to carry out </a:t>
            </a:r>
            <a:r>
              <a:rPr lang="en-US" sz="3200" b="1" dirty="0"/>
              <a:t>specific tasks</a:t>
            </a:r>
            <a:r>
              <a:rPr lang="fr-FR" sz="3200" b="1" dirty="0">
                <a:solidFill>
                  <a:srgbClr val="000000"/>
                </a:solidFill>
              </a:rPr>
              <a:t> </a:t>
            </a: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1500" y1="68472" x2="35500" y2="81238"/>
                        <a14:foregroundMark x1="83000" y1="8124" x2="88750" y2="14700"/>
                        <a14:foregroundMark x1="35000" y1="69052" x2="42500" y2="73114"/>
                        <a14:foregroundMark x1="16750" y1="88975" x2="22750" y2="90329"/>
                        <a14:foregroundMark x1="73500" y1="11025" x2="80250" y2="5416"/>
                        <a14:foregroundMark x1="87750" y1="6770" x2="93000" y2="11412"/>
                        <a14:foregroundMark x1="58000" y1="62669" x2="52000" y2="61315"/>
                        <a14:foregroundMark x1="25500" y1="81238" x2="13500" y2="90135"/>
                        <a14:foregroundMark x1="69000" y1="86074" x2="64250" y2="87041"/>
                        <a14:foregroundMark x1="70000" y1="80658" x2="63750" y2="88781"/>
                        <a14:foregroundMark x1="14000" y1="76209" x2="6250" y2="84720"/>
                        <a14:foregroundMark x1="76500" y1="5996" x2="70250" y2="11799"/>
                        <a14:backgroundMark x1="61500" y1="19149" x2="57750" y2="40039"/>
                      </a14:backgroundRemoval>
                    </a14:imgEffect>
                  </a14:imgLayer>
                </a14:imgProps>
              </a:ext>
              <a:ext uri="{28A0092B-C50C-407E-A947-70E740481C1C}">
                <a14:useLocalDpi xmlns:a14="http://schemas.microsoft.com/office/drawing/2010/main" val="0"/>
              </a:ext>
            </a:extLst>
          </a:blip>
          <a:srcRect/>
          <a:stretch>
            <a:fillRect/>
          </a:stretch>
        </p:blipFill>
        <p:spPr bwMode="auto">
          <a:xfrm>
            <a:off x="4963391" y="1422112"/>
            <a:ext cx="4217121" cy="545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spTree>
    <p:extLst>
      <p:ext uri="{BB962C8B-B14F-4D97-AF65-F5344CB8AC3E}">
        <p14:creationId xmlns:p14="http://schemas.microsoft.com/office/powerpoint/2010/main" val="2914314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one </a:t>
            </a:r>
            <a:r>
              <a:rPr lang="fr-FR" dirty="0" err="1"/>
              <a:t>you</a:t>
            </a:r>
            <a:r>
              <a:rPr lang="fr-FR" dirty="0"/>
              <a:t> </a:t>
            </a:r>
            <a:r>
              <a:rPr lang="fr-FR" dirty="0" err="1"/>
              <a:t>should</a:t>
            </a:r>
            <a:r>
              <a:rPr lang="fr-FR" dirty="0"/>
              <a:t> </a:t>
            </a:r>
            <a:r>
              <a:rPr lang="fr-FR" dirty="0" err="1"/>
              <a:t>listen</a:t>
            </a:r>
            <a:r>
              <a:rPr lang="fr-FR" dirty="0"/>
              <a:t> to: IT </a:t>
            </a:r>
            <a:r>
              <a:rPr lang="fr-FR" dirty="0" err="1"/>
              <a:t>professionals</a:t>
            </a:r>
            <a:endParaRPr lang="fr-FR"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68" t="230" r="17653" b="5107"/>
          <a:stretch/>
        </p:blipFill>
        <p:spPr bwMode="auto">
          <a:xfrm flipH="1">
            <a:off x="-5" y="1052736"/>
            <a:ext cx="6176513"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300192" y="1988840"/>
            <a:ext cx="2787978" cy="3416320"/>
          </a:xfrm>
          <a:prstGeom prst="rect">
            <a:avLst/>
          </a:prstGeom>
        </p:spPr>
        <p:txBody>
          <a:bodyPr wrap="square">
            <a:spAutoFit/>
          </a:bodyPr>
          <a:lstStyle/>
          <a:p>
            <a: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fr-FR" sz="3600" b="1" dirty="0" err="1">
                <a:solidFill>
                  <a:srgbClr val="000000"/>
                </a:solidFill>
              </a:rPr>
              <a:t>individuals</a:t>
            </a:r>
            <a:r>
              <a:rPr lang="fr-FR" sz="3600" dirty="0">
                <a:solidFill>
                  <a:srgbClr val="000000"/>
                </a:solidFill>
              </a:rPr>
              <a:t> </a:t>
            </a:r>
            <a:r>
              <a:rPr lang="fr-FR" sz="3600" dirty="0" err="1">
                <a:solidFill>
                  <a:srgbClr val="000000"/>
                </a:solidFill>
              </a:rPr>
              <a:t>with</a:t>
            </a:r>
            <a:r>
              <a:rPr lang="fr-FR" sz="3600" dirty="0">
                <a:solidFill>
                  <a:srgbClr val="000000"/>
                </a:solidFill>
              </a:rPr>
              <a:t> </a:t>
            </a:r>
            <a:r>
              <a:rPr lang="fr-FR" sz="3600" b="1" dirty="0" err="1">
                <a:solidFill>
                  <a:srgbClr val="000000"/>
                </a:solidFill>
              </a:rPr>
              <a:t>technical</a:t>
            </a:r>
            <a:r>
              <a:rPr lang="fr-FR" sz="3600" b="1" dirty="0">
                <a:solidFill>
                  <a:srgbClr val="000000"/>
                </a:solidFill>
              </a:rPr>
              <a:t> training</a:t>
            </a:r>
            <a:r>
              <a:rPr lang="fr-FR" sz="3600" dirty="0">
                <a:solidFill>
                  <a:srgbClr val="000000"/>
                </a:solidFill>
              </a:rPr>
              <a:t> and </a:t>
            </a:r>
            <a:r>
              <a:rPr lang="fr-FR" sz="3600" dirty="0" err="1">
                <a:solidFill>
                  <a:srgbClr val="000000"/>
                </a:solidFill>
              </a:rPr>
              <a:t>education</a:t>
            </a:r>
            <a:endParaRPr lang="fr-FR" sz="3600" b="1" dirty="0">
              <a:solidFill>
                <a:srgbClr val="000000"/>
              </a:solidFill>
            </a:endParaRPr>
          </a:p>
        </p:txBody>
      </p:sp>
    </p:spTree>
    <p:extLst>
      <p:ext uri="{BB962C8B-B14F-4D97-AF65-F5344CB8AC3E}">
        <p14:creationId xmlns:p14="http://schemas.microsoft.com/office/powerpoint/2010/main" val="198121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a:t>
            </a:r>
            <a:r>
              <a:rPr lang="fr-FR" dirty="0" err="1"/>
              <a:t>whole</a:t>
            </a:r>
            <a:r>
              <a:rPr lang="fr-FR" dirty="0"/>
              <a:t> system</a:t>
            </a:r>
          </a:p>
        </p:txBody>
      </p:sp>
      <p:sp>
        <p:nvSpPr>
          <p:cNvPr id="3" name="Espace réservé du contenu 2"/>
          <p:cNvSpPr>
            <a:spLocks noGrp="1"/>
          </p:cNvSpPr>
          <p:nvPr>
            <p:ph idx="1"/>
          </p:nvPr>
        </p:nvSpPr>
        <p:spPr>
          <a:xfrm>
            <a:off x="2051720" y="2204864"/>
            <a:ext cx="5976664" cy="4248472"/>
          </a:xfrm>
        </p:spPr>
        <p:txBody>
          <a:bodyPr>
            <a:normAutofit/>
          </a:bodyPr>
          <a:lstStyle/>
          <a:p>
            <a:pPr marL="0" indent="0">
              <a:buNone/>
            </a:pPr>
            <a:r>
              <a:rPr lang="en-US" sz="2800" b="1" dirty="0"/>
              <a:t>General</a:t>
            </a:r>
            <a:r>
              <a:rPr lang="en-US" sz="2800" dirty="0"/>
              <a:t> and </a:t>
            </a:r>
            <a:r>
              <a:rPr lang="en-US" sz="2800" b="1" dirty="0"/>
              <a:t>Functional Managers </a:t>
            </a:r>
            <a:r>
              <a:rPr lang="en-US" sz="2800" dirty="0"/>
              <a:t>often are also end-users</a:t>
            </a:r>
            <a:endParaRPr lang="fr-FR" sz="2800" dirty="0"/>
          </a:p>
        </p:txBody>
      </p:sp>
      <p:pic>
        <p:nvPicPr>
          <p:cNvPr id="4"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6515" r="92182"/>
                    </a14:imgEffect>
                  </a14:imgLayer>
                </a14:imgProps>
              </a:ext>
              <a:ext uri="{28A0092B-C50C-407E-A947-70E740481C1C}">
                <a14:useLocalDpi xmlns:a14="http://schemas.microsoft.com/office/drawing/2010/main" val="0"/>
              </a:ext>
            </a:extLst>
          </a:blip>
          <a:srcRect/>
          <a:stretch>
            <a:fillRect/>
          </a:stretch>
        </p:blipFill>
        <p:spPr bwMode="auto">
          <a:xfrm>
            <a:off x="-396552" y="2184692"/>
            <a:ext cx="3528392" cy="470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1500" y1="68472" x2="35500" y2="81238"/>
                        <a14:foregroundMark x1="83000" y1="8124" x2="88750" y2="14700"/>
                        <a14:foregroundMark x1="35000" y1="69052" x2="42500" y2="73114"/>
                        <a14:foregroundMark x1="16750" y1="88975" x2="22750" y2="90329"/>
                        <a14:foregroundMark x1="73500" y1="11025" x2="80250" y2="5416"/>
                        <a14:foregroundMark x1="87750" y1="6770" x2="93000" y2="11412"/>
                        <a14:foregroundMark x1="58000" y1="62669" x2="52000" y2="61315"/>
                        <a14:foregroundMark x1="25500" y1="81238" x2="13500" y2="90135"/>
                        <a14:foregroundMark x1="69000" y1="86074" x2="64250" y2="87041"/>
                        <a14:foregroundMark x1="70000" y1="80658" x2="63750" y2="88781"/>
                        <a14:foregroundMark x1="14000" y1="76209" x2="6250" y2="84720"/>
                        <a14:foregroundMark x1="76500" y1="5996" x2="70250" y2="11799"/>
                        <a14:backgroundMark x1="61500" y1="19149" x2="57750" y2="40039"/>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948316"/>
            <a:ext cx="3810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3183576" y="3988581"/>
            <a:ext cx="1800200" cy="2215991"/>
          </a:xfrm>
          <a:prstGeom prst="rect">
            <a:avLst/>
          </a:prstGeom>
          <a:noFill/>
        </p:spPr>
        <p:txBody>
          <a:bodyPr wrap="square" rtlCol="0">
            <a:spAutoFit/>
          </a:bodyPr>
          <a:lstStyle/>
          <a:p>
            <a:r>
              <a:rPr lang="fr-FR" sz="13800" b="1" dirty="0"/>
              <a:t>=</a:t>
            </a:r>
            <a:endParaRPr lang="fr-FR" b="1" dirty="0"/>
          </a:p>
        </p:txBody>
      </p:sp>
      <p:sp>
        <p:nvSpPr>
          <p:cNvPr id="8" name="ZoneTexte 7"/>
          <p:cNvSpPr txBox="1"/>
          <p:nvPr/>
        </p:nvSpPr>
        <p:spPr>
          <a:xfrm rot="20789176">
            <a:off x="2874024" y="3853189"/>
            <a:ext cx="2300630" cy="923330"/>
          </a:xfrm>
          <a:prstGeom prst="rect">
            <a:avLst/>
          </a:prstGeom>
          <a:noFill/>
        </p:spPr>
        <p:txBody>
          <a:bodyPr wrap="none" rtlCol="0">
            <a:spAutoFit/>
          </a:bodyPr>
          <a:lstStyle/>
          <a:p>
            <a:r>
              <a:rPr lang="fr-FR" sz="5400" dirty="0">
                <a:solidFill>
                  <a:srgbClr val="C00000"/>
                </a:solidFill>
                <a:latin typeface="Stencil" pitchFamily="82" charset="0"/>
              </a:rPr>
              <a:t>OFTEN</a:t>
            </a:r>
          </a:p>
        </p:txBody>
      </p:sp>
      <p:sp>
        <p:nvSpPr>
          <p:cNvPr id="10" name="Rectangle 9"/>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spTree>
    <p:extLst>
      <p:ext uri="{BB962C8B-B14F-4D97-AF65-F5344CB8AC3E}">
        <p14:creationId xmlns:p14="http://schemas.microsoft.com/office/powerpoint/2010/main" val="1896179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5496" y="476672"/>
            <a:ext cx="9144000" cy="648072"/>
          </a:xfrm>
        </p:spPr>
        <p:txBody>
          <a:bodyPr/>
          <a:lstStyle/>
          <a:p>
            <a:pPr eaLnBrk="1" hangingPunct="1"/>
            <a:r>
              <a:rPr lang="fr-FR" dirty="0">
                <a:ea typeface="Lucida Sans Unicode" pitchFamily="34" charset="0"/>
              </a:rPr>
              <a:t>A « </a:t>
            </a:r>
            <a:r>
              <a:rPr lang="fr-FR" dirty="0" err="1">
                <a:ea typeface="Lucida Sans Unicode" pitchFamily="34" charset="0"/>
              </a:rPr>
              <a:t>textbook</a:t>
            </a:r>
            <a:r>
              <a:rPr lang="fr-FR" dirty="0">
                <a:ea typeface="Lucida Sans Unicode" pitchFamily="34" charset="0"/>
              </a:rPr>
              <a:t> » for </a:t>
            </a:r>
            <a:r>
              <a:rPr lang="fr-FR" dirty="0" err="1">
                <a:ea typeface="Lucida Sans Unicode" pitchFamily="34" charset="0"/>
              </a:rPr>
              <a:t>better</a:t>
            </a:r>
            <a:r>
              <a:rPr lang="fr-FR" dirty="0">
                <a:ea typeface="Lucida Sans Unicode" pitchFamily="34" charset="0"/>
              </a:rPr>
              <a:t> </a:t>
            </a:r>
            <a:r>
              <a:rPr lang="fr-FR" dirty="0" err="1">
                <a:ea typeface="Lucida Sans Unicode" pitchFamily="34" charset="0"/>
              </a:rPr>
              <a:t>learning</a:t>
            </a:r>
            <a:endParaRPr lang="fr-FR" dirty="0">
              <a:ea typeface="Lucida Sans Unicode" pitchFamily="34" charset="0"/>
            </a:endParaRPr>
          </a:p>
        </p:txBody>
      </p:sp>
      <p:sp>
        <p:nvSpPr>
          <p:cNvPr id="7" name="Rectangle 6"/>
          <p:cNvSpPr>
            <a:spLocks noChangeArrowheads="1"/>
          </p:cNvSpPr>
          <p:nvPr/>
        </p:nvSpPr>
        <p:spPr bwMode="auto">
          <a:xfrm>
            <a:off x="89959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Introduction</a:t>
            </a:r>
          </a:p>
        </p:txBody>
      </p:sp>
      <p:sp>
        <p:nvSpPr>
          <p:cNvPr id="10" name="Rectangle 3"/>
          <p:cNvSpPr txBox="1">
            <a:spLocks noChangeArrowheads="1"/>
          </p:cNvSpPr>
          <p:nvPr/>
        </p:nvSpPr>
        <p:spPr>
          <a:xfrm>
            <a:off x="179512" y="1195379"/>
            <a:ext cx="8640960" cy="5617997"/>
          </a:xfrm>
          <a:prstGeom prst="rect">
            <a:avLst/>
          </a:prstGeom>
        </p:spPr>
        <p:txBody>
          <a:bodyPr vert="horz" lIns="91440" tIns="45720" rIns="91440" bIns="45720" rtlCol="0" anchor="ct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979488" indent="-896938">
              <a:buFont typeface="Times New Roman" pitchFamily="18" charset="0"/>
              <a:buNone/>
              <a:defRPr/>
            </a:pPr>
            <a:r>
              <a:rPr lang="fr-FR" sz="2400" dirty="0">
                <a:latin typeface="Tahoma" pitchFamily="34" charset="0"/>
                <a:ea typeface="Tahoma" pitchFamily="34" charset="0"/>
                <a:cs typeface="Tahoma" pitchFamily="34" charset="0"/>
              </a:rPr>
              <a:t>Ch. 1 : Information </a:t>
            </a:r>
            <a:r>
              <a:rPr lang="fr-FR" sz="2400" dirty="0" err="1">
                <a:latin typeface="Tahoma" pitchFamily="34" charset="0"/>
                <a:ea typeface="Tahoma" pitchFamily="34" charset="0"/>
                <a:cs typeface="Tahoma" pitchFamily="34" charset="0"/>
              </a:rPr>
              <a:t>Systems</a:t>
            </a:r>
            <a:r>
              <a:rPr lang="fr-FR" sz="2400" dirty="0">
                <a:latin typeface="Tahoma" pitchFamily="34" charset="0"/>
                <a:ea typeface="Tahoma" pitchFamily="34" charset="0"/>
                <a:cs typeface="Tahoma" pitchFamily="34" charset="0"/>
              </a:rPr>
              <a:t> and the </a:t>
            </a:r>
            <a:r>
              <a:rPr lang="fr-FR" sz="2400" dirty="0" err="1">
                <a:latin typeface="Tahoma" pitchFamily="34" charset="0"/>
                <a:ea typeface="Tahoma" pitchFamily="34" charset="0"/>
                <a:cs typeface="Tahoma" pitchFamily="34" charset="0"/>
              </a:rPr>
              <a:t>Role</a:t>
            </a:r>
            <a:r>
              <a:rPr lang="fr-FR" sz="2400" dirty="0">
                <a:latin typeface="Tahoma" pitchFamily="34" charset="0"/>
                <a:ea typeface="Tahoma" pitchFamily="34" charset="0"/>
                <a:cs typeface="Tahoma" pitchFamily="34" charset="0"/>
              </a:rPr>
              <a:t> of General and </a:t>
            </a:r>
            <a:r>
              <a:rPr lang="fr-FR" sz="2400" dirty="0" err="1">
                <a:latin typeface="Tahoma" pitchFamily="34" charset="0"/>
                <a:ea typeface="Tahoma" pitchFamily="34" charset="0"/>
                <a:cs typeface="Tahoma" pitchFamily="34" charset="0"/>
              </a:rPr>
              <a:t>Functionnal</a:t>
            </a:r>
            <a:r>
              <a:rPr lang="fr-FR" sz="2400" dirty="0">
                <a:latin typeface="Tahoma" pitchFamily="34" charset="0"/>
                <a:ea typeface="Tahoma" pitchFamily="34" charset="0"/>
                <a:cs typeface="Tahoma" pitchFamily="34" charset="0"/>
              </a:rPr>
              <a:t> Managers</a:t>
            </a:r>
          </a:p>
          <a:p>
            <a:pPr marL="979488" indent="-896938">
              <a:buFont typeface="Times New Roman" pitchFamily="18" charset="0"/>
              <a:buNone/>
              <a:defRPr/>
            </a:pPr>
            <a:r>
              <a:rPr lang="fr-FR" sz="2000" dirty="0">
                <a:solidFill>
                  <a:schemeClr val="bg1">
                    <a:lumMod val="50000"/>
                  </a:schemeClr>
                </a:solidFill>
                <a:latin typeface="Tahoma" pitchFamily="34" charset="0"/>
                <a:ea typeface="Tahoma" pitchFamily="34" charset="0"/>
                <a:cs typeface="Tahoma" pitchFamily="34" charset="0"/>
              </a:rPr>
              <a:t>Ch. 2 : Information </a:t>
            </a:r>
            <a:r>
              <a:rPr lang="fr-FR" sz="2000" dirty="0" err="1">
                <a:solidFill>
                  <a:schemeClr val="bg1">
                    <a:lumMod val="50000"/>
                  </a:schemeClr>
                </a:solidFill>
                <a:latin typeface="Tahoma" pitchFamily="34" charset="0"/>
                <a:ea typeface="Tahoma" pitchFamily="34" charset="0"/>
                <a:cs typeface="Tahoma" pitchFamily="34" charset="0"/>
              </a:rPr>
              <a:t>Systems</a:t>
            </a:r>
            <a:r>
              <a:rPr lang="fr-FR" sz="2000" dirty="0">
                <a:solidFill>
                  <a:schemeClr val="bg1">
                    <a:lumMod val="50000"/>
                  </a:schemeClr>
                </a:solidFill>
                <a:latin typeface="Tahoma" pitchFamily="34" charset="0"/>
                <a:ea typeface="Tahoma" pitchFamily="34" charset="0"/>
                <a:cs typeface="Tahoma" pitchFamily="34" charset="0"/>
              </a:rPr>
              <a:t> </a:t>
            </a:r>
            <a:r>
              <a:rPr lang="fr-FR" sz="2000" dirty="0" err="1">
                <a:solidFill>
                  <a:schemeClr val="bg1">
                    <a:lumMod val="50000"/>
                  </a:schemeClr>
                </a:solidFill>
                <a:latin typeface="Tahoma" pitchFamily="34" charset="0"/>
                <a:ea typeface="Tahoma" pitchFamily="34" charset="0"/>
                <a:cs typeface="Tahoma" pitchFamily="34" charset="0"/>
              </a:rPr>
              <a:t>Defined</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3 : </a:t>
            </a:r>
            <a:r>
              <a:rPr lang="fr-FR" sz="2000" dirty="0" err="1">
                <a:solidFill>
                  <a:schemeClr val="bg1">
                    <a:lumMod val="50000"/>
                  </a:schemeClr>
                </a:solidFill>
                <a:latin typeface="Tahoma" pitchFamily="34" charset="0"/>
                <a:ea typeface="Tahoma" pitchFamily="34" charset="0"/>
                <a:cs typeface="Tahoma" pitchFamily="34" charset="0"/>
              </a:rPr>
              <a:t>Organizational</a:t>
            </a:r>
            <a:r>
              <a:rPr lang="fr-FR" sz="2000" dirty="0">
                <a:solidFill>
                  <a:schemeClr val="bg1">
                    <a:lumMod val="50000"/>
                  </a:schemeClr>
                </a:solidFill>
                <a:latin typeface="Tahoma" pitchFamily="34" charset="0"/>
                <a:ea typeface="Tahoma" pitchFamily="34" charset="0"/>
                <a:cs typeface="Tahoma" pitchFamily="34" charset="0"/>
              </a:rPr>
              <a:t> Information </a:t>
            </a:r>
            <a:r>
              <a:rPr lang="fr-FR" sz="2000" dirty="0" err="1">
                <a:solidFill>
                  <a:schemeClr val="bg1">
                    <a:lumMod val="50000"/>
                  </a:schemeClr>
                </a:solidFill>
                <a:latin typeface="Tahoma" pitchFamily="34" charset="0"/>
                <a:ea typeface="Tahoma" pitchFamily="34" charset="0"/>
                <a:cs typeface="Tahoma" pitchFamily="34" charset="0"/>
              </a:rPr>
              <a:t>Systems</a:t>
            </a:r>
            <a:r>
              <a:rPr lang="fr-FR" sz="2000" dirty="0">
                <a:solidFill>
                  <a:schemeClr val="bg1">
                    <a:lumMod val="50000"/>
                  </a:schemeClr>
                </a:solidFill>
                <a:latin typeface="Tahoma" pitchFamily="34" charset="0"/>
                <a:ea typeface="Tahoma" pitchFamily="34" charset="0"/>
                <a:cs typeface="Tahoma" pitchFamily="34" charset="0"/>
              </a:rPr>
              <a:t> and </a:t>
            </a:r>
            <a:r>
              <a:rPr lang="fr-FR" sz="2000" dirty="0" err="1">
                <a:solidFill>
                  <a:schemeClr val="bg1">
                    <a:lumMod val="50000"/>
                  </a:schemeClr>
                </a:solidFill>
                <a:latin typeface="Tahoma" pitchFamily="34" charset="0"/>
                <a:ea typeface="Tahoma" pitchFamily="34" charset="0"/>
                <a:cs typeface="Tahoma" pitchFamily="34" charset="0"/>
              </a:rPr>
              <a:t>Their</a:t>
            </a:r>
            <a:r>
              <a:rPr lang="fr-FR" sz="2000" dirty="0">
                <a:solidFill>
                  <a:schemeClr val="bg1">
                    <a:lumMod val="50000"/>
                  </a:schemeClr>
                </a:solidFill>
                <a:latin typeface="Tahoma" pitchFamily="34" charset="0"/>
                <a:ea typeface="Tahoma" pitchFamily="34" charset="0"/>
                <a:cs typeface="Tahoma" pitchFamily="34" charset="0"/>
              </a:rPr>
              <a:t> Impact</a:t>
            </a:r>
          </a:p>
          <a:p>
            <a:pPr marL="979488" indent="-896938">
              <a:buFont typeface="Times New Roman" pitchFamily="18" charset="0"/>
              <a:buNone/>
              <a:defRPr/>
            </a:pPr>
            <a:r>
              <a:rPr lang="fr-FR" sz="2000" dirty="0">
                <a:solidFill>
                  <a:schemeClr val="bg1">
                    <a:lumMod val="50000"/>
                  </a:schemeClr>
                </a:solidFill>
                <a:latin typeface="Tahoma" pitchFamily="34" charset="0"/>
                <a:ea typeface="Tahoma" pitchFamily="34" charset="0"/>
                <a:cs typeface="Tahoma" pitchFamily="34" charset="0"/>
              </a:rPr>
              <a:t>Ch. 4 : The </a:t>
            </a:r>
            <a:r>
              <a:rPr lang="fr-FR" sz="2000" dirty="0" err="1">
                <a:solidFill>
                  <a:schemeClr val="bg1">
                    <a:lumMod val="50000"/>
                  </a:schemeClr>
                </a:solidFill>
                <a:latin typeface="Tahoma" pitchFamily="34" charset="0"/>
                <a:ea typeface="Tahoma" pitchFamily="34" charset="0"/>
                <a:cs typeface="Tahoma" pitchFamily="34" charset="0"/>
              </a:rPr>
              <a:t>Changing</a:t>
            </a:r>
            <a:r>
              <a:rPr lang="fr-FR" sz="2000" dirty="0">
                <a:solidFill>
                  <a:schemeClr val="bg1">
                    <a:lumMod val="50000"/>
                  </a:schemeClr>
                </a:solidFill>
                <a:latin typeface="Tahoma" pitchFamily="34" charset="0"/>
                <a:ea typeface="Tahoma" pitchFamily="34" charset="0"/>
                <a:cs typeface="Tahoma" pitchFamily="34" charset="0"/>
              </a:rPr>
              <a:t> </a:t>
            </a:r>
            <a:r>
              <a:rPr lang="fr-FR" sz="2000" dirty="0" err="1">
                <a:solidFill>
                  <a:schemeClr val="bg1">
                    <a:lumMod val="50000"/>
                  </a:schemeClr>
                </a:solidFill>
                <a:latin typeface="Tahoma" pitchFamily="34" charset="0"/>
                <a:ea typeface="Tahoma" pitchFamily="34" charset="0"/>
                <a:cs typeface="Tahoma" pitchFamily="34" charset="0"/>
              </a:rPr>
              <a:t>Competitive</a:t>
            </a:r>
            <a:r>
              <a:rPr lang="fr-FR" sz="2000" dirty="0">
                <a:solidFill>
                  <a:schemeClr val="bg1">
                    <a:lumMod val="50000"/>
                  </a:schemeClr>
                </a:solidFill>
                <a:latin typeface="Tahoma" pitchFamily="34" charset="0"/>
                <a:ea typeface="Tahoma" pitchFamily="34" charset="0"/>
                <a:cs typeface="Tahoma" pitchFamily="34" charset="0"/>
              </a:rPr>
              <a:t> </a:t>
            </a:r>
            <a:r>
              <a:rPr lang="fr-FR" sz="2000" dirty="0" err="1">
                <a:solidFill>
                  <a:schemeClr val="bg1">
                    <a:lumMod val="50000"/>
                  </a:schemeClr>
                </a:solidFill>
                <a:latin typeface="Tahoma" pitchFamily="34" charset="0"/>
                <a:ea typeface="Tahoma" pitchFamily="34" charset="0"/>
                <a:cs typeface="Tahoma" pitchFamily="34" charset="0"/>
              </a:rPr>
              <a:t>Environment</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a:solidFill>
                  <a:schemeClr val="bg1">
                    <a:lumMod val="50000"/>
                  </a:schemeClr>
                </a:solidFill>
                <a:latin typeface="Tahoma" pitchFamily="34" charset="0"/>
                <a:ea typeface="Tahoma" pitchFamily="34" charset="0"/>
                <a:cs typeface="Tahoma" pitchFamily="34" charset="0"/>
              </a:rPr>
              <a:t>Ch. 5 : </a:t>
            </a:r>
            <a:r>
              <a:rPr lang="fr-FR" sz="2000" dirty="0" err="1">
                <a:solidFill>
                  <a:schemeClr val="bg1">
                    <a:lumMod val="50000"/>
                  </a:schemeClr>
                </a:solidFill>
                <a:latin typeface="Tahoma" pitchFamily="34" charset="0"/>
                <a:ea typeface="Tahoma" pitchFamily="34" charset="0"/>
                <a:cs typeface="Tahoma" pitchFamily="34" charset="0"/>
              </a:rPr>
              <a:t>Electronic</a:t>
            </a:r>
            <a:r>
              <a:rPr lang="fr-FR" sz="2000" dirty="0">
                <a:solidFill>
                  <a:schemeClr val="bg1">
                    <a:lumMod val="50000"/>
                  </a:schemeClr>
                </a:solidFill>
                <a:latin typeface="Tahoma" pitchFamily="34" charset="0"/>
                <a:ea typeface="Tahoma" pitchFamily="34" charset="0"/>
                <a:cs typeface="Tahoma" pitchFamily="34" charset="0"/>
              </a:rPr>
              <a:t> Commerce: New </a:t>
            </a:r>
            <a:r>
              <a:rPr lang="fr-FR" sz="2000" dirty="0" err="1">
                <a:solidFill>
                  <a:schemeClr val="bg1">
                    <a:lumMod val="50000"/>
                  </a:schemeClr>
                </a:solidFill>
                <a:latin typeface="Tahoma" pitchFamily="34" charset="0"/>
                <a:ea typeface="Tahoma" pitchFamily="34" charset="0"/>
                <a:cs typeface="Tahoma" pitchFamily="34" charset="0"/>
              </a:rPr>
              <a:t>Ways</a:t>
            </a:r>
            <a:r>
              <a:rPr lang="fr-FR" sz="2000" dirty="0">
                <a:solidFill>
                  <a:schemeClr val="bg1">
                    <a:lumMod val="50000"/>
                  </a:schemeClr>
                </a:solidFill>
                <a:latin typeface="Tahoma" pitchFamily="34" charset="0"/>
                <a:ea typeface="Tahoma" pitchFamily="34" charset="0"/>
                <a:cs typeface="Tahoma" pitchFamily="34" charset="0"/>
              </a:rPr>
              <a:t> of </a:t>
            </a:r>
            <a:r>
              <a:rPr lang="fr-FR" sz="2000" dirty="0" err="1">
                <a:solidFill>
                  <a:schemeClr val="bg1">
                    <a:lumMod val="50000"/>
                  </a:schemeClr>
                </a:solidFill>
                <a:latin typeface="Tahoma" pitchFamily="34" charset="0"/>
                <a:ea typeface="Tahoma" pitchFamily="34" charset="0"/>
                <a:cs typeface="Tahoma" pitchFamily="34" charset="0"/>
              </a:rPr>
              <a:t>Doing</a:t>
            </a:r>
            <a:r>
              <a:rPr lang="fr-FR" sz="2000" dirty="0">
                <a:solidFill>
                  <a:schemeClr val="bg1">
                    <a:lumMod val="50000"/>
                  </a:schemeClr>
                </a:solidFill>
                <a:latin typeface="Tahoma" pitchFamily="34" charset="0"/>
                <a:ea typeface="Tahoma" pitchFamily="34" charset="0"/>
                <a:cs typeface="Tahoma" pitchFamily="34" charset="0"/>
              </a:rPr>
              <a:t> Business</a:t>
            </a: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6 : Strategic Information </a:t>
            </a:r>
            <a:r>
              <a:rPr lang="fr-FR" sz="2000" dirty="0" err="1">
                <a:solidFill>
                  <a:schemeClr val="bg1">
                    <a:lumMod val="50000"/>
                  </a:schemeClr>
                </a:solidFill>
                <a:latin typeface="Tahoma" pitchFamily="34" charset="0"/>
                <a:ea typeface="Tahoma" pitchFamily="34" charset="0"/>
                <a:cs typeface="Tahoma" pitchFamily="34" charset="0"/>
              </a:rPr>
              <a:t>Systems</a:t>
            </a:r>
            <a:r>
              <a:rPr lang="fr-FR" sz="2000" dirty="0">
                <a:solidFill>
                  <a:schemeClr val="bg1">
                    <a:lumMod val="50000"/>
                  </a:schemeClr>
                </a:solidFill>
                <a:latin typeface="Tahoma" pitchFamily="34" charset="0"/>
                <a:ea typeface="Tahoma" pitchFamily="34" charset="0"/>
                <a:cs typeface="Tahoma" pitchFamily="34" charset="0"/>
              </a:rPr>
              <a:t> Planning</a:t>
            </a:r>
          </a:p>
          <a:p>
            <a:pPr marL="979488" indent="-896938">
              <a:buFont typeface="Times New Roman" pitchFamily="18" charset="0"/>
              <a:buNone/>
              <a:defRPr/>
            </a:pPr>
            <a:r>
              <a:rPr lang="fr-FR" sz="2000" dirty="0">
                <a:solidFill>
                  <a:schemeClr val="bg1">
                    <a:lumMod val="50000"/>
                  </a:schemeClr>
                </a:solidFill>
                <a:latin typeface="Tahoma" pitchFamily="34" charset="0"/>
                <a:ea typeface="Tahoma" pitchFamily="34" charset="0"/>
                <a:cs typeface="Tahoma" pitchFamily="34" charset="0"/>
              </a:rPr>
              <a:t>Ch. 7 : Value </a:t>
            </a:r>
            <a:r>
              <a:rPr lang="fr-FR" sz="2000" dirty="0" err="1">
                <a:solidFill>
                  <a:schemeClr val="bg1">
                    <a:lumMod val="50000"/>
                  </a:schemeClr>
                </a:solidFill>
                <a:latin typeface="Tahoma" pitchFamily="34" charset="0"/>
                <a:ea typeface="Tahoma" pitchFamily="34" charset="0"/>
                <a:cs typeface="Tahoma" pitchFamily="34" charset="0"/>
              </a:rPr>
              <a:t>Creation</a:t>
            </a:r>
            <a:r>
              <a:rPr lang="fr-FR" sz="2000" dirty="0">
                <a:solidFill>
                  <a:schemeClr val="bg1">
                    <a:lumMod val="50000"/>
                  </a:schemeClr>
                </a:solidFill>
                <a:latin typeface="Tahoma" pitchFamily="34" charset="0"/>
                <a:ea typeface="Tahoma" pitchFamily="34" charset="0"/>
                <a:cs typeface="Tahoma" pitchFamily="34" charset="0"/>
              </a:rPr>
              <a:t> &amp; Strategic Information </a:t>
            </a:r>
            <a:r>
              <a:rPr lang="fr-FR" sz="2000" dirty="0" err="1">
                <a:solidFill>
                  <a:schemeClr val="bg1">
                    <a:lumMod val="50000"/>
                  </a:schemeClr>
                </a:solidFill>
                <a:latin typeface="Tahoma" pitchFamily="34" charset="0"/>
                <a:ea typeface="Tahoma" pitchFamily="34" charset="0"/>
                <a:cs typeface="Tahoma" pitchFamily="34" charset="0"/>
              </a:rPr>
              <a:t>Systems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a:solidFill>
                  <a:schemeClr val="bg1">
                    <a:lumMod val="50000"/>
                  </a:schemeClr>
                </a:solidFill>
                <a:latin typeface="Tahoma" pitchFamily="34" charset="0"/>
                <a:ea typeface="Tahoma" pitchFamily="34" charset="0"/>
                <a:cs typeface="Tahoma" pitchFamily="34" charset="0"/>
              </a:rPr>
              <a:t>Ch. 8 : Value </a:t>
            </a:r>
            <a:r>
              <a:rPr lang="fr-FR" sz="2000" dirty="0" err="1">
                <a:solidFill>
                  <a:schemeClr val="bg1">
                    <a:lumMod val="50000"/>
                  </a:schemeClr>
                </a:solidFill>
                <a:latin typeface="Tahoma" pitchFamily="34" charset="0"/>
                <a:ea typeface="Tahoma" pitchFamily="34" charset="0"/>
                <a:cs typeface="Tahoma" pitchFamily="34" charset="0"/>
              </a:rPr>
              <a:t>Creation</a:t>
            </a:r>
            <a:r>
              <a:rPr lang="fr-FR" sz="2000" dirty="0">
                <a:solidFill>
                  <a:schemeClr val="bg1">
                    <a:lumMod val="50000"/>
                  </a:schemeClr>
                </a:solidFill>
                <a:latin typeface="Tahoma" pitchFamily="34" charset="0"/>
                <a:ea typeface="Tahoma" pitchFamily="34" charset="0"/>
                <a:cs typeface="Tahoma" pitchFamily="34" charset="0"/>
              </a:rPr>
              <a:t> </a:t>
            </a:r>
            <a:r>
              <a:rPr lang="fr-FR" sz="2000" dirty="0" err="1">
                <a:solidFill>
                  <a:schemeClr val="bg1">
                    <a:lumMod val="50000"/>
                  </a:schemeClr>
                </a:solidFill>
                <a:latin typeface="Tahoma" pitchFamily="34" charset="0"/>
                <a:ea typeface="Tahoma" pitchFamily="34" charset="0"/>
                <a:cs typeface="Tahoma" pitchFamily="34" charset="0"/>
              </a:rPr>
              <a:t>with</a:t>
            </a:r>
            <a:r>
              <a:rPr lang="fr-FR" sz="2000" dirty="0">
                <a:solidFill>
                  <a:schemeClr val="bg1">
                    <a:lumMod val="50000"/>
                  </a:schemeClr>
                </a:solidFill>
                <a:latin typeface="Tahoma" pitchFamily="34" charset="0"/>
                <a:ea typeface="Tahoma" pitchFamily="34" charset="0"/>
                <a:cs typeface="Tahoma" pitchFamily="34" charset="0"/>
              </a:rPr>
              <a:t> Information </a:t>
            </a:r>
            <a:r>
              <a:rPr lang="fr-FR" sz="2000" dirty="0" err="1">
                <a:solidFill>
                  <a:schemeClr val="bg1">
                    <a:lumMod val="50000"/>
                  </a:schemeClr>
                </a:solidFill>
                <a:latin typeface="Tahoma" pitchFamily="34" charset="0"/>
                <a:ea typeface="Tahoma" pitchFamily="34" charset="0"/>
                <a:cs typeface="Tahoma" pitchFamily="34" charset="0"/>
              </a:rPr>
              <a:t>Systems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9 : </a:t>
            </a:r>
            <a:r>
              <a:rPr lang="fr-FR" sz="2000" dirty="0" err="1">
                <a:solidFill>
                  <a:schemeClr val="bg1">
                    <a:lumMod val="50000"/>
                  </a:schemeClr>
                </a:solidFill>
                <a:latin typeface="Tahoma" pitchFamily="34" charset="0"/>
                <a:ea typeface="Tahoma" pitchFamily="34" charset="0"/>
                <a:cs typeface="Tahoma" pitchFamily="34" charset="0"/>
              </a:rPr>
              <a:t>Appropriating</a:t>
            </a:r>
            <a:r>
              <a:rPr lang="fr-FR" sz="2000" dirty="0">
                <a:solidFill>
                  <a:schemeClr val="bg1">
                    <a:lumMod val="50000"/>
                  </a:schemeClr>
                </a:solidFill>
                <a:latin typeface="Tahoma" pitchFamily="34" charset="0"/>
                <a:ea typeface="Tahoma" pitchFamily="34" charset="0"/>
                <a:cs typeface="Tahoma" pitchFamily="34" charset="0"/>
              </a:rPr>
              <a:t> IT-</a:t>
            </a:r>
            <a:r>
              <a:rPr lang="fr-FR" sz="2000" dirty="0" err="1">
                <a:solidFill>
                  <a:schemeClr val="bg1">
                    <a:lumMod val="50000"/>
                  </a:schemeClr>
                </a:solidFill>
                <a:latin typeface="Tahoma" pitchFamily="34" charset="0"/>
                <a:ea typeface="Tahoma" pitchFamily="34" charset="0"/>
                <a:cs typeface="Tahoma" pitchFamily="34" charset="0"/>
              </a:rPr>
              <a:t>Enabled</a:t>
            </a:r>
            <a:r>
              <a:rPr lang="fr-FR" sz="2000" dirty="0">
                <a:solidFill>
                  <a:schemeClr val="bg1">
                    <a:lumMod val="50000"/>
                  </a:schemeClr>
                </a:solidFill>
                <a:latin typeface="Tahoma" pitchFamily="34" charset="0"/>
                <a:ea typeface="Tahoma" pitchFamily="34" charset="0"/>
                <a:cs typeface="Tahoma" pitchFamily="34" charset="0"/>
              </a:rPr>
              <a:t> value Over Time</a:t>
            </a: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10 : </a:t>
            </a:r>
            <a:r>
              <a:rPr lang="fr-FR" sz="2000" dirty="0" err="1">
                <a:solidFill>
                  <a:schemeClr val="bg1">
                    <a:lumMod val="50000"/>
                  </a:schemeClr>
                </a:solidFill>
                <a:latin typeface="Tahoma" pitchFamily="34" charset="0"/>
                <a:ea typeface="Tahoma" pitchFamily="34" charset="0"/>
                <a:cs typeface="Tahoma" pitchFamily="34" charset="0"/>
              </a:rPr>
              <a:t>Funding</a:t>
            </a:r>
            <a:r>
              <a:rPr lang="fr-FR" sz="2000" dirty="0">
                <a:solidFill>
                  <a:schemeClr val="bg1">
                    <a:lumMod val="50000"/>
                  </a:schemeClr>
                </a:solidFill>
                <a:latin typeface="Tahoma" pitchFamily="34" charset="0"/>
                <a:ea typeface="Tahoma" pitchFamily="34" charset="0"/>
                <a:cs typeface="Tahoma" pitchFamily="34" charset="0"/>
              </a:rPr>
              <a:t> &amp; </a:t>
            </a:r>
            <a:r>
              <a:rPr lang="fr-FR" sz="2000" dirty="0" err="1">
                <a:solidFill>
                  <a:schemeClr val="bg1">
                    <a:lumMod val="50000"/>
                  </a:schemeClr>
                </a:solidFill>
                <a:latin typeface="Tahoma" pitchFamily="34" charset="0"/>
                <a:ea typeface="Tahoma" pitchFamily="34" charset="0"/>
                <a:cs typeface="Tahoma" pitchFamily="34" charset="0"/>
              </a:rPr>
              <a:t>Governance</a:t>
            </a:r>
            <a:r>
              <a:rPr lang="fr-FR" sz="2000" dirty="0">
                <a:solidFill>
                  <a:schemeClr val="bg1">
                    <a:lumMod val="50000"/>
                  </a:schemeClr>
                </a:solidFill>
                <a:latin typeface="Tahoma" pitchFamily="34" charset="0"/>
                <a:ea typeface="Tahoma" pitchFamily="34" charset="0"/>
                <a:cs typeface="Tahoma" pitchFamily="34" charset="0"/>
              </a:rPr>
              <a:t> of Information </a:t>
            </a:r>
            <a:r>
              <a:rPr lang="fr-FR" sz="2000" dirty="0" err="1">
                <a:solidFill>
                  <a:schemeClr val="bg1">
                    <a:lumMod val="50000"/>
                  </a:schemeClr>
                </a:solidFill>
                <a:latin typeface="Tahoma" pitchFamily="34" charset="0"/>
                <a:ea typeface="Tahoma" pitchFamily="34" charset="0"/>
                <a:cs typeface="Tahoma" pitchFamily="34" charset="0"/>
              </a:rPr>
              <a:t>Systems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11 : </a:t>
            </a:r>
            <a:r>
              <a:rPr lang="fr-FR" sz="2000" dirty="0" err="1">
                <a:solidFill>
                  <a:schemeClr val="bg1">
                    <a:lumMod val="50000"/>
                  </a:schemeClr>
                </a:solidFill>
                <a:latin typeface="Tahoma" pitchFamily="34" charset="0"/>
                <a:ea typeface="Tahoma" pitchFamily="34" charset="0"/>
                <a:cs typeface="Tahoma" pitchFamily="34" charset="0"/>
              </a:rPr>
              <a:t>Creating</a:t>
            </a:r>
            <a:r>
              <a:rPr lang="fr-FR" sz="2000" dirty="0">
                <a:solidFill>
                  <a:schemeClr val="bg1">
                    <a:lumMod val="50000"/>
                  </a:schemeClr>
                </a:solidFill>
                <a:latin typeface="Tahoma" pitchFamily="34" charset="0"/>
                <a:ea typeface="Tahoma" pitchFamily="34" charset="0"/>
                <a:cs typeface="Tahoma" pitchFamily="34" charset="0"/>
              </a:rPr>
              <a:t> Information </a:t>
            </a:r>
            <a:r>
              <a:rPr lang="fr-FR" sz="2000" dirty="0" err="1">
                <a:solidFill>
                  <a:schemeClr val="bg1">
                    <a:lumMod val="50000"/>
                  </a:schemeClr>
                </a:solidFill>
                <a:latin typeface="Tahoma" pitchFamily="34" charset="0"/>
                <a:ea typeface="Tahoma" pitchFamily="34" charset="0"/>
                <a:cs typeface="Tahoma" pitchFamily="34" charset="0"/>
              </a:rPr>
              <a:t>Systems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12 : Information </a:t>
            </a:r>
            <a:r>
              <a:rPr lang="fr-FR" sz="2000" dirty="0" err="1">
                <a:solidFill>
                  <a:schemeClr val="bg1">
                    <a:lumMod val="50000"/>
                  </a:schemeClr>
                </a:solidFill>
                <a:latin typeface="Tahoma" pitchFamily="34" charset="0"/>
                <a:ea typeface="Tahoma" pitchFamily="34" charset="0"/>
                <a:cs typeface="Tahoma" pitchFamily="34" charset="0"/>
              </a:rPr>
              <a:t>Systems</a:t>
            </a:r>
            <a:r>
              <a:rPr lang="fr-FR" sz="2000" dirty="0">
                <a:solidFill>
                  <a:schemeClr val="bg1">
                    <a:lumMod val="50000"/>
                  </a:schemeClr>
                </a:solidFill>
                <a:latin typeface="Tahoma" pitchFamily="34" charset="0"/>
                <a:ea typeface="Tahoma" pitchFamily="34" charset="0"/>
                <a:cs typeface="Tahoma" pitchFamily="34" charset="0"/>
              </a:rPr>
              <a:t> Trends</a:t>
            </a:r>
          </a:p>
          <a:p>
            <a:pPr marL="979488" indent="-896938">
              <a:buNone/>
              <a:defRPr/>
            </a:pPr>
            <a:r>
              <a:rPr lang="fr-FR" sz="2000" dirty="0">
                <a:solidFill>
                  <a:schemeClr val="bg1">
                    <a:lumMod val="50000"/>
                  </a:schemeClr>
                </a:solidFill>
                <a:latin typeface="Tahoma" pitchFamily="34" charset="0"/>
                <a:ea typeface="Tahoma" pitchFamily="34" charset="0"/>
                <a:cs typeface="Tahoma" pitchFamily="34" charset="0"/>
              </a:rPr>
              <a:t>Ch. 13 : Security, </a:t>
            </a:r>
            <a:r>
              <a:rPr lang="fr-FR" sz="2000" dirty="0" err="1">
                <a:solidFill>
                  <a:schemeClr val="bg1">
                    <a:lumMod val="50000"/>
                  </a:schemeClr>
                </a:solidFill>
                <a:latin typeface="Tahoma" pitchFamily="34" charset="0"/>
                <a:ea typeface="Tahoma" pitchFamily="34" charset="0"/>
                <a:cs typeface="Tahoma" pitchFamily="34" charset="0"/>
              </a:rPr>
              <a:t>Privacy</a:t>
            </a:r>
            <a:r>
              <a:rPr lang="fr-FR" sz="2000" dirty="0">
                <a:solidFill>
                  <a:schemeClr val="bg1">
                    <a:lumMod val="50000"/>
                  </a:schemeClr>
                </a:solidFill>
                <a:latin typeface="Tahoma" pitchFamily="34" charset="0"/>
                <a:ea typeface="Tahoma" pitchFamily="34" charset="0"/>
                <a:cs typeface="Tahoma" pitchFamily="34" charset="0"/>
              </a:rPr>
              <a:t> &amp; </a:t>
            </a:r>
            <a:r>
              <a:rPr lang="fr-FR" sz="2000" dirty="0" err="1">
                <a:solidFill>
                  <a:schemeClr val="bg1">
                    <a:lumMod val="50000"/>
                  </a:schemeClr>
                </a:solidFill>
                <a:latin typeface="Tahoma" pitchFamily="34" charset="0"/>
                <a:ea typeface="Tahoma" pitchFamily="34" charset="0"/>
                <a:cs typeface="Tahoma" pitchFamily="34" charset="0"/>
              </a:rPr>
              <a:t>Ethics</a:t>
            </a:r>
            <a:endParaRPr lang="fr-FR" sz="2000" dirty="0">
              <a:solidFill>
                <a:schemeClr val="bg1">
                  <a:lumMod val="50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22680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6069" y="476672"/>
            <a:ext cx="9144000" cy="576064"/>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The importance of IS</a:t>
            </a:r>
          </a:p>
        </p:txBody>
      </p:sp>
      <p:sp>
        <p:nvSpPr>
          <p:cNvPr id="2" name="Rectangle 1"/>
          <p:cNvSpPr/>
          <p:nvPr/>
        </p:nvSpPr>
        <p:spPr>
          <a:xfrm>
            <a:off x="-32382" y="6269250"/>
            <a:ext cx="3380246" cy="400110"/>
          </a:xfrm>
          <a:prstGeom prst="rect">
            <a:avLst/>
          </a:prstGeom>
        </p:spPr>
        <p:txBody>
          <a:bodyPr wrap="square">
            <a:spAutoFit/>
          </a:bodyPr>
          <a:lstStyle/>
          <a:p>
            <a:pPr marL="342900" indent="-339725" algn="r">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Thomas Watson Jr.</a:t>
            </a:r>
            <a:endParaRPr lang="en-US" sz="1400" dirty="0">
              <a:solidFill>
                <a:srgbClr val="000000"/>
              </a:solidFill>
            </a:endParaRPr>
          </a:p>
        </p:txBody>
      </p:sp>
      <p:sp>
        <p:nvSpPr>
          <p:cNvPr id="4" name="Rectangle 3"/>
          <p:cNvSpPr/>
          <p:nvPr/>
        </p:nvSpPr>
        <p:spPr>
          <a:xfrm>
            <a:off x="0" y="6639163"/>
            <a:ext cx="9144000" cy="261610"/>
          </a:xfrm>
          <a:prstGeom prst="rect">
            <a:avLst/>
          </a:prstGeom>
        </p:spPr>
        <p:txBody>
          <a:bodyPr wrap="square">
            <a:spAutoFit/>
          </a:bodyPr>
          <a:lstStyle/>
          <a:p>
            <a:r>
              <a:rPr lang="fr-FR" sz="1100" dirty="0">
                <a:solidFill>
                  <a:schemeClr val="bg2">
                    <a:lumMod val="40000"/>
                    <a:lumOff val="60000"/>
                  </a:schemeClr>
                </a:solidFill>
              </a:rPr>
              <a:t>Photo : www.ivy-style.com/machine-man-thomas-j-watson-ibm.html</a:t>
            </a:r>
          </a:p>
        </p:txBody>
      </p:sp>
      <p:sp>
        <p:nvSpPr>
          <p:cNvPr id="12" name="Rectangle 11"/>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8254" y1="21242" x2="53700" y2="68301"/>
                      </a14:backgroundRemoval>
                    </a14:imgEffect>
                  </a14:imgLayer>
                </a14:imgProps>
              </a:ext>
              <a:ext uri="{28A0092B-C50C-407E-A947-70E740481C1C}">
                <a14:useLocalDpi xmlns:a14="http://schemas.microsoft.com/office/drawing/2010/main"/>
              </a:ext>
            </a:extLst>
          </a:blip>
          <a:srcRect/>
          <a:stretch>
            <a:fillRect/>
          </a:stretch>
        </p:blipFill>
        <p:spPr bwMode="auto">
          <a:xfrm>
            <a:off x="3658145" y="3416368"/>
            <a:ext cx="6098431" cy="354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e 13"/>
          <p:cNvGrpSpPr/>
          <p:nvPr/>
        </p:nvGrpSpPr>
        <p:grpSpPr>
          <a:xfrm>
            <a:off x="323528" y="1412776"/>
            <a:ext cx="9037097" cy="3743789"/>
            <a:chOff x="287431" y="2157493"/>
            <a:chExt cx="9037097" cy="3743789"/>
          </a:xfrm>
        </p:grpSpPr>
        <p:sp>
          <p:nvSpPr>
            <p:cNvPr id="15" name="Text Box 3"/>
            <p:cNvSpPr txBox="1">
              <a:spLocks noChangeArrowheads="1"/>
            </p:cNvSpPr>
            <p:nvPr/>
          </p:nvSpPr>
          <p:spPr bwMode="auto">
            <a:xfrm>
              <a:off x="323943" y="2420888"/>
              <a:ext cx="9000585" cy="3480394"/>
            </a:xfrm>
            <a:prstGeom prst="rect">
              <a:avLst/>
            </a:prstGeom>
            <a:noFill/>
            <a:ln w="9525">
              <a:noFill/>
              <a:round/>
              <a:headEnd/>
              <a:tailEnd/>
            </a:ln>
          </p:spPr>
          <p:txBody>
            <a:bodyPr wrap="square" lIns="0" tIns="0" rIns="0" bIns="0"/>
            <a:lstStyle/>
            <a:p>
              <a:pPr>
                <a:spcBef>
                  <a:spcPts val="800"/>
                </a:spcBef>
                <a:buClrTx/>
                <a:buFontTx/>
                <a:buNone/>
                <a:tabLst>
                  <a:tab pos="534988"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400" dirty="0">
                  <a:solidFill>
                    <a:srgbClr val="000000"/>
                  </a:solidFill>
                  <a:latin typeface="Bookman Old Style" pitchFamily="18" charset="0"/>
                </a:rPr>
                <a:t>	</a:t>
              </a:r>
              <a:r>
                <a:rPr lang="en-US" sz="3200" dirty="0">
                  <a:solidFill>
                    <a:srgbClr val="000000"/>
                  </a:solidFill>
                  <a:latin typeface="Bookman Old Style" pitchFamily="18" charset="0"/>
                </a:rPr>
                <a:t>  </a:t>
              </a:r>
              <a:r>
                <a:rPr lang="en-US" sz="3200" b="1" dirty="0">
                  <a:solidFill>
                    <a:srgbClr val="000000"/>
                  </a:solidFill>
                  <a:latin typeface="Bookman Old Style" pitchFamily="18" charset="0"/>
                </a:rPr>
                <a:t>All the value </a:t>
              </a:r>
              <a:r>
                <a:rPr lang="en-US" sz="3200" dirty="0">
                  <a:solidFill>
                    <a:srgbClr val="000000"/>
                  </a:solidFill>
                  <a:latin typeface="Bookman Old Style" pitchFamily="18" charset="0"/>
                </a:rPr>
                <a:t>of this company is in its   people. If you burned down all our plants, and we just</a:t>
              </a:r>
              <a:r>
                <a:rPr lang="en-US" sz="3200" b="1" dirty="0">
                  <a:solidFill>
                    <a:srgbClr val="000000"/>
                  </a:solidFill>
                  <a:latin typeface="Bookman Old Style" pitchFamily="18" charset="0"/>
                </a:rPr>
                <a:t> kept </a:t>
              </a:r>
              <a:r>
                <a:rPr lang="en-US" sz="3200" dirty="0">
                  <a:solidFill>
                    <a:srgbClr val="000000"/>
                  </a:solidFill>
                  <a:latin typeface="Bookman Old Style" pitchFamily="18" charset="0"/>
                </a:rPr>
                <a:t>our </a:t>
              </a:r>
              <a:r>
                <a:rPr lang="en-US" sz="3200" b="1" dirty="0">
                  <a:solidFill>
                    <a:srgbClr val="000000"/>
                  </a:solidFill>
                  <a:latin typeface="Bookman Old Style" pitchFamily="18" charset="0"/>
                </a:rPr>
                <a:t>people</a:t>
              </a:r>
              <a:r>
                <a:rPr lang="en-US" sz="3200" dirty="0">
                  <a:solidFill>
                    <a:srgbClr val="000000"/>
                  </a:solidFill>
                  <a:latin typeface="Bookman Old Style" pitchFamily="18" charset="0"/>
                </a:rPr>
                <a:t> and our </a:t>
              </a:r>
              <a:r>
                <a:rPr lang="en-US" sz="3200" b="1" dirty="0">
                  <a:solidFill>
                    <a:srgbClr val="000000"/>
                  </a:solidFill>
                  <a:latin typeface="Bookman Old Style" pitchFamily="18" charset="0"/>
                </a:rPr>
                <a:t>information</a:t>
              </a:r>
              <a:r>
                <a:rPr lang="en-US" sz="3200" dirty="0">
                  <a:solidFill>
                    <a:srgbClr val="000000"/>
                  </a:solidFill>
                  <a:latin typeface="Bookman Old Style" pitchFamily="18" charset="0"/>
                </a:rPr>
                <a:t> files, we </a:t>
              </a:r>
              <a:br>
                <a:rPr lang="en-US" sz="3200" dirty="0">
                  <a:solidFill>
                    <a:srgbClr val="000000"/>
                  </a:solidFill>
                  <a:latin typeface="Bookman Old Style" pitchFamily="18" charset="0"/>
                </a:rPr>
              </a:br>
              <a:r>
                <a:rPr lang="en-US" sz="3200" dirty="0">
                  <a:solidFill>
                    <a:srgbClr val="000000"/>
                  </a:solidFill>
                  <a:latin typeface="Bookman Old Style" pitchFamily="18" charset="0"/>
                </a:rPr>
                <a:t>should </a:t>
              </a:r>
              <a:r>
                <a:rPr lang="en-US" sz="3200" b="1" dirty="0">
                  <a:solidFill>
                    <a:srgbClr val="000000"/>
                  </a:solidFill>
                  <a:latin typeface="Bookman Old Style" pitchFamily="18" charset="0"/>
                </a:rPr>
                <a:t>soon</a:t>
              </a:r>
              <a:r>
                <a:rPr lang="en-US" sz="3200" dirty="0">
                  <a:solidFill>
                    <a:srgbClr val="000000"/>
                  </a:solidFill>
                  <a:latin typeface="Bookman Old Style" pitchFamily="18" charset="0"/>
                </a:rPr>
                <a:t> be </a:t>
              </a:r>
              <a:br>
                <a:rPr lang="en-US" sz="3200" dirty="0">
                  <a:solidFill>
                    <a:srgbClr val="000000"/>
                  </a:solidFill>
                  <a:latin typeface="Bookman Old Style" pitchFamily="18" charset="0"/>
                </a:rPr>
              </a:br>
              <a:r>
                <a:rPr lang="en-US" sz="3200" b="1" dirty="0">
                  <a:solidFill>
                    <a:srgbClr val="000000"/>
                  </a:solidFill>
                  <a:latin typeface="Bookman Old Style" pitchFamily="18" charset="0"/>
                </a:rPr>
                <a:t>as strong as ever</a:t>
              </a:r>
              <a:r>
                <a:rPr lang="en-US" sz="3200" dirty="0">
                  <a:solidFill>
                    <a:srgbClr val="000000"/>
                  </a:solidFill>
                  <a:latin typeface="Bookman Old Style" pitchFamily="18" charset="0"/>
                </a:rPr>
                <a:t>. </a:t>
              </a:r>
            </a:p>
          </p:txBody>
        </p:sp>
        <p:pic>
          <p:nvPicPr>
            <p:cNvPr id="16"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a:off x="287431" y="2157493"/>
              <a:ext cx="760826" cy="83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7" cstate="screen">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8">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flipH="1" flipV="1">
              <a:off x="4016879" y="4595132"/>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434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http://upload.wikimedia.org/wikipedia/commons/thumb/4/48/Dell_Logo.svg/501px-Dell_Logo.svg.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9" b="89899" l="9780" r="88623">
                        <a14:foregroundMark x1="73852" y1="43636" x2="79840" y2="55960"/>
                      </a14:backgroundRemoval>
                    </a14:imgEffect>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11560" y="756482"/>
            <a:ext cx="7776864" cy="768373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0" y="476672"/>
            <a:ext cx="9144000" cy="576064"/>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A </a:t>
            </a:r>
            <a:r>
              <a:rPr lang="fr-FR" sz="3200" b="1" dirty="0" err="1">
                <a:solidFill>
                  <a:srgbClr val="FFFFFF"/>
                </a:solidFill>
                <a:latin typeface="+mj-lt"/>
              </a:rPr>
              <a:t>success</a:t>
            </a:r>
            <a:r>
              <a:rPr lang="fr-FR" sz="3200" b="1" dirty="0">
                <a:solidFill>
                  <a:srgbClr val="FFFFFF"/>
                </a:solidFill>
                <a:latin typeface="+mj-lt"/>
              </a:rPr>
              <a:t> story</a:t>
            </a:r>
          </a:p>
        </p:txBody>
      </p:sp>
      <p:sp>
        <p:nvSpPr>
          <p:cNvPr id="28" name="Rectangle 27"/>
          <p:cNvSpPr>
            <a:spLocks noChangeArrowheads="1"/>
          </p:cNvSpPr>
          <p:nvPr/>
        </p:nvSpPr>
        <p:spPr bwMode="auto">
          <a:xfrm>
            <a:off x="305983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Fundation</a:t>
            </a:r>
            <a:endParaRPr lang="fr-FR" sz="1000" dirty="0">
              <a:solidFill>
                <a:schemeClr val="accent3"/>
              </a:solidFill>
              <a:latin typeface="+mn-lt"/>
            </a:endParaRPr>
          </a:p>
        </p:txBody>
      </p:sp>
      <p:grpSp>
        <p:nvGrpSpPr>
          <p:cNvPr id="27" name="Groupe 26"/>
          <p:cNvGrpSpPr/>
          <p:nvPr/>
        </p:nvGrpSpPr>
        <p:grpSpPr>
          <a:xfrm>
            <a:off x="1331640" y="1284893"/>
            <a:ext cx="4960467" cy="4448363"/>
            <a:chOff x="1331640" y="2060848"/>
            <a:chExt cx="4960467" cy="4448363"/>
          </a:xfrm>
        </p:grpSpPr>
        <p:cxnSp>
          <p:nvCxnSpPr>
            <p:cNvPr id="29" name="Connecteur droit avec flèche 28"/>
            <p:cNvCxnSpPr/>
            <p:nvPr/>
          </p:nvCxnSpPr>
          <p:spPr bwMode="auto">
            <a:xfrm>
              <a:off x="2772099" y="6131820"/>
              <a:ext cx="3520008" cy="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30" name="Rectangle 29"/>
            <p:cNvSpPr/>
            <p:nvPr/>
          </p:nvSpPr>
          <p:spPr bwMode="auto">
            <a:xfrm>
              <a:off x="2862572" y="5392462"/>
              <a:ext cx="629607" cy="720000"/>
            </a:xfrm>
            <a:prstGeom prst="rect">
              <a:avLst/>
            </a:prstGeom>
            <a:ln>
              <a:headEnd type="stealth"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cxnSp>
          <p:nvCxnSpPr>
            <p:cNvPr id="31" name="Connecteur droit avec flèche 30"/>
            <p:cNvCxnSpPr/>
            <p:nvPr/>
          </p:nvCxnSpPr>
          <p:spPr bwMode="auto">
            <a:xfrm flipV="1">
              <a:off x="2772099" y="2656074"/>
              <a:ext cx="0" cy="3528396"/>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32" name="ZoneTexte 31"/>
            <p:cNvSpPr txBox="1"/>
            <p:nvPr/>
          </p:nvSpPr>
          <p:spPr>
            <a:xfrm>
              <a:off x="1331640" y="2060848"/>
              <a:ext cx="2792752" cy="523220"/>
            </a:xfrm>
            <a:prstGeom prst="rect">
              <a:avLst/>
            </a:prstGeom>
            <a:noFill/>
          </p:spPr>
          <p:txBody>
            <a:bodyPr wrap="none" rtlCol="0">
              <a:spAutoFit/>
            </a:bodyPr>
            <a:lstStyle/>
            <a:p>
              <a:r>
                <a:rPr lang="fr-FR" sz="2800" b="1" dirty="0"/>
                <a:t>Million $ / </a:t>
              </a:r>
              <a:r>
                <a:rPr lang="fr-FR" sz="2800" b="1" dirty="0" err="1"/>
                <a:t>day</a:t>
              </a:r>
              <a:endParaRPr lang="fr-FR" sz="2800" b="1" dirty="0"/>
            </a:p>
          </p:txBody>
        </p:sp>
        <p:sp>
          <p:nvSpPr>
            <p:cNvPr id="33" name="ZoneTexte 32"/>
            <p:cNvSpPr txBox="1"/>
            <p:nvPr/>
          </p:nvSpPr>
          <p:spPr>
            <a:xfrm>
              <a:off x="2883264" y="6139879"/>
              <a:ext cx="647934" cy="369332"/>
            </a:xfrm>
            <a:prstGeom prst="rect">
              <a:avLst/>
            </a:prstGeom>
            <a:noFill/>
          </p:spPr>
          <p:txBody>
            <a:bodyPr wrap="none" rtlCol="0">
              <a:spAutoFit/>
            </a:bodyPr>
            <a:lstStyle/>
            <a:p>
              <a:pPr algn="ctr"/>
              <a:r>
                <a:rPr lang="fr-FR" dirty="0"/>
                <a:t>6 m.</a:t>
              </a:r>
            </a:p>
          </p:txBody>
        </p:sp>
        <p:sp>
          <p:nvSpPr>
            <p:cNvPr id="34" name="ZoneTexte 33"/>
            <p:cNvSpPr txBox="1"/>
            <p:nvPr/>
          </p:nvSpPr>
          <p:spPr>
            <a:xfrm>
              <a:off x="2889275" y="4869857"/>
              <a:ext cx="635912" cy="523220"/>
            </a:xfrm>
            <a:prstGeom prst="rect">
              <a:avLst/>
            </a:prstGeom>
            <a:noFill/>
          </p:spPr>
          <p:txBody>
            <a:bodyPr wrap="square" rtlCol="0">
              <a:spAutoFit/>
            </a:bodyPr>
            <a:lstStyle/>
            <a:p>
              <a:pPr algn="ctr"/>
              <a:r>
                <a:rPr lang="fr-FR" sz="2800" b="1" dirty="0"/>
                <a:t>1</a:t>
              </a:r>
            </a:p>
          </p:txBody>
        </p:sp>
      </p:grpSp>
      <p:grpSp>
        <p:nvGrpSpPr>
          <p:cNvPr id="35" name="Groupe 34"/>
          <p:cNvGrpSpPr/>
          <p:nvPr/>
        </p:nvGrpSpPr>
        <p:grpSpPr>
          <a:xfrm>
            <a:off x="3996235" y="3363924"/>
            <a:ext cx="807560" cy="2361273"/>
            <a:chOff x="3996235" y="4139879"/>
            <a:chExt cx="807560" cy="2361273"/>
          </a:xfrm>
        </p:grpSpPr>
        <p:sp>
          <p:nvSpPr>
            <p:cNvPr id="36" name="Rectangle 35"/>
            <p:cNvSpPr/>
            <p:nvPr/>
          </p:nvSpPr>
          <p:spPr bwMode="auto">
            <a:xfrm>
              <a:off x="4086708" y="4600294"/>
              <a:ext cx="629607" cy="1512000"/>
            </a:xfrm>
            <a:prstGeom prst="rect">
              <a:avLst/>
            </a:prstGeom>
            <a:ln>
              <a:headEnd type="stealth"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sp>
          <p:nvSpPr>
            <p:cNvPr id="37" name="ZoneTexte 36"/>
            <p:cNvSpPr txBox="1"/>
            <p:nvPr/>
          </p:nvSpPr>
          <p:spPr>
            <a:xfrm>
              <a:off x="4029224" y="6131820"/>
              <a:ext cx="774571" cy="369332"/>
            </a:xfrm>
            <a:prstGeom prst="rect">
              <a:avLst/>
            </a:prstGeom>
            <a:noFill/>
          </p:spPr>
          <p:txBody>
            <a:bodyPr wrap="none" rtlCol="0">
              <a:spAutoFit/>
            </a:bodyPr>
            <a:lstStyle/>
            <a:p>
              <a:pPr algn="ctr"/>
              <a:r>
                <a:rPr lang="fr-FR" dirty="0"/>
                <a:t>12 m.</a:t>
              </a:r>
            </a:p>
          </p:txBody>
        </p:sp>
        <p:sp>
          <p:nvSpPr>
            <p:cNvPr id="38" name="ZoneTexte 37"/>
            <p:cNvSpPr txBox="1"/>
            <p:nvPr/>
          </p:nvSpPr>
          <p:spPr>
            <a:xfrm>
              <a:off x="3996235" y="4139879"/>
              <a:ext cx="793540" cy="523220"/>
            </a:xfrm>
            <a:prstGeom prst="rect">
              <a:avLst/>
            </a:prstGeom>
            <a:noFill/>
          </p:spPr>
          <p:txBody>
            <a:bodyPr wrap="square" rtlCol="0">
              <a:spAutoFit/>
            </a:bodyPr>
            <a:lstStyle/>
            <a:p>
              <a:pPr algn="ctr"/>
              <a:r>
                <a:rPr lang="fr-FR" sz="2800" b="1" dirty="0"/>
                <a:t>2</a:t>
              </a:r>
            </a:p>
          </p:txBody>
        </p:sp>
      </p:grpSp>
      <p:grpSp>
        <p:nvGrpSpPr>
          <p:cNvPr id="39" name="Groupe 38"/>
          <p:cNvGrpSpPr/>
          <p:nvPr/>
        </p:nvGrpSpPr>
        <p:grpSpPr>
          <a:xfrm>
            <a:off x="5238361" y="2581037"/>
            <a:ext cx="774571" cy="3152219"/>
            <a:chOff x="5238361" y="3356992"/>
            <a:chExt cx="774571" cy="3152219"/>
          </a:xfrm>
        </p:grpSpPr>
        <p:sp>
          <p:nvSpPr>
            <p:cNvPr id="40" name="Rectangle 39"/>
            <p:cNvSpPr/>
            <p:nvPr/>
          </p:nvSpPr>
          <p:spPr bwMode="auto">
            <a:xfrm>
              <a:off x="5310844" y="3844294"/>
              <a:ext cx="629607" cy="2268000"/>
            </a:xfrm>
            <a:prstGeom prst="rect">
              <a:avLst/>
            </a:prstGeom>
            <a:ln>
              <a:headEnd type="stealth"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sp>
          <p:nvSpPr>
            <p:cNvPr id="41" name="ZoneTexte 40"/>
            <p:cNvSpPr txBox="1"/>
            <p:nvPr/>
          </p:nvSpPr>
          <p:spPr>
            <a:xfrm>
              <a:off x="5238361" y="6139879"/>
              <a:ext cx="774571" cy="369332"/>
            </a:xfrm>
            <a:prstGeom prst="rect">
              <a:avLst/>
            </a:prstGeom>
            <a:noFill/>
          </p:spPr>
          <p:txBody>
            <a:bodyPr wrap="none" rtlCol="0">
              <a:spAutoFit/>
            </a:bodyPr>
            <a:lstStyle/>
            <a:p>
              <a:pPr algn="ctr"/>
              <a:r>
                <a:rPr lang="fr-FR" dirty="0"/>
                <a:t>18 m.</a:t>
              </a:r>
            </a:p>
          </p:txBody>
        </p:sp>
        <p:sp>
          <p:nvSpPr>
            <p:cNvPr id="42" name="ZoneTexte 41"/>
            <p:cNvSpPr txBox="1"/>
            <p:nvPr/>
          </p:nvSpPr>
          <p:spPr>
            <a:xfrm>
              <a:off x="5331814" y="3356992"/>
              <a:ext cx="587661" cy="523220"/>
            </a:xfrm>
            <a:prstGeom prst="rect">
              <a:avLst/>
            </a:prstGeom>
            <a:noFill/>
          </p:spPr>
          <p:txBody>
            <a:bodyPr wrap="square" rtlCol="0">
              <a:spAutoFit/>
            </a:bodyPr>
            <a:lstStyle/>
            <a:p>
              <a:pPr algn="ctr"/>
              <a:r>
                <a:rPr lang="fr-FR" sz="2800" b="1" dirty="0"/>
                <a:t>3</a:t>
              </a:r>
            </a:p>
          </p:txBody>
        </p:sp>
      </p:grpSp>
      <p:grpSp>
        <p:nvGrpSpPr>
          <p:cNvPr id="43" name="Groupe 42"/>
          <p:cNvGrpSpPr/>
          <p:nvPr/>
        </p:nvGrpSpPr>
        <p:grpSpPr>
          <a:xfrm>
            <a:off x="-105598" y="2656074"/>
            <a:ext cx="5325669" cy="4317001"/>
            <a:chOff x="-105597" y="3625860"/>
            <a:chExt cx="4188186" cy="3323355"/>
          </a:xfrm>
        </p:grpSpPr>
        <p:pic>
          <p:nvPicPr>
            <p:cNvPr id="44" name="Picture 2" descr="Scott Ecke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0667" y1="77333" x2="19333" y2="90667"/>
                          <a14:foregroundMark x1="76000" y1="86222" x2="80000" y2="93333"/>
                        </a14:backgroundRemoval>
                      </a14:imgEffect>
                    </a14:imgLayer>
                  </a14:imgProps>
                </a:ext>
                <a:ext uri="{28A0092B-C50C-407E-A947-70E740481C1C}">
                  <a14:useLocalDpi xmlns:a14="http://schemas.microsoft.com/office/drawing/2010/main"/>
                </a:ext>
              </a:extLst>
            </a:blip>
            <a:srcRect/>
            <a:stretch>
              <a:fillRect/>
            </a:stretch>
          </p:blipFill>
          <p:spPr bwMode="auto">
            <a:xfrm>
              <a:off x="-105597" y="3625860"/>
              <a:ext cx="2157317" cy="323597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1922349" y="6549105"/>
              <a:ext cx="2160240" cy="400110"/>
            </a:xfrm>
            <a:prstGeom prst="rect">
              <a:avLst/>
            </a:prstGeom>
          </p:spPr>
          <p:txBody>
            <a:bodyPr wrap="square">
              <a:spAutoFit/>
            </a:bodyPr>
            <a:lstStyle/>
            <a:p>
              <a:pPr marL="342900" indent="-339725">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Scott Eckert</a:t>
              </a:r>
              <a:endParaRPr lang="en-US" sz="1400" dirty="0">
                <a:solidFill>
                  <a:srgbClr val="000000"/>
                </a:solidFill>
              </a:endParaRPr>
            </a:p>
          </p:txBody>
        </p:sp>
      </p:grpSp>
      <p:grpSp>
        <p:nvGrpSpPr>
          <p:cNvPr id="46" name="Groupe 45"/>
          <p:cNvGrpSpPr/>
          <p:nvPr/>
        </p:nvGrpSpPr>
        <p:grpSpPr>
          <a:xfrm>
            <a:off x="3464143" y="2564904"/>
            <a:ext cx="5679856" cy="4392487"/>
            <a:chOff x="4833351" y="3546593"/>
            <a:chExt cx="4326392" cy="3378982"/>
          </a:xfrm>
        </p:grpSpPr>
        <p:pic>
          <p:nvPicPr>
            <p:cNvPr id="47" name="Picture 9" descr="http://millardscleaning.files.wordpress.com/2011/11/michael_dell.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backgroundMark x1="12500" y1="10938" x2="14583" y2="61563"/>
                          <a14:backgroundMark x1="77917" y1="11563" x2="77917" y2="46250"/>
                          <a14:backgroundMark x1="25417" y1="54375" x2="5833" y2="68750"/>
                          <a14:backgroundMark x1="2083" y1="78750" x2="0" y2="87500"/>
                        </a14:backgroundRemoval>
                      </a14:imgEffect>
                    </a14:imgLayer>
                  </a14:imgProps>
                </a:ext>
                <a:ext uri="{28A0092B-C50C-407E-A947-70E740481C1C}">
                  <a14:useLocalDpi xmlns:a14="http://schemas.microsoft.com/office/drawing/2010/main"/>
                </a:ext>
              </a:extLst>
            </a:blip>
            <a:srcRect r="24171" b="19188"/>
            <a:stretch/>
          </p:blipFill>
          <p:spPr bwMode="auto">
            <a:xfrm>
              <a:off x="6835580" y="3546593"/>
              <a:ext cx="2324163" cy="330252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833351" y="6525465"/>
              <a:ext cx="2160240" cy="400110"/>
            </a:xfrm>
            <a:prstGeom prst="rect">
              <a:avLst/>
            </a:prstGeom>
          </p:spPr>
          <p:txBody>
            <a:bodyPr wrap="square">
              <a:spAutoFit/>
            </a:bodyPr>
            <a:lstStyle/>
            <a:p>
              <a:pPr marL="342900" indent="-339725" algn="r">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Michael Dell</a:t>
              </a:r>
              <a:endParaRPr lang="en-US" sz="1400" dirty="0">
                <a:solidFill>
                  <a:srgbClr val="000000"/>
                </a:solidFill>
              </a:endParaRPr>
            </a:p>
          </p:txBody>
        </p:sp>
      </p:grpSp>
    </p:spTree>
    <p:extLst>
      <p:ext uri="{BB962C8B-B14F-4D97-AF65-F5344CB8AC3E}">
        <p14:creationId xmlns:p14="http://schemas.microsoft.com/office/powerpoint/2010/main" val="17823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fade">
                                      <p:cBhvr>
                                        <p:cTn id="7" dur="500"/>
                                        <p:tgtEl>
                                          <p:spTgt spid="20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40" t="16981" r="25175"/>
          <a:stretch/>
        </p:blipFill>
        <p:spPr bwMode="auto">
          <a:xfrm>
            <a:off x="2411760" y="1340768"/>
            <a:ext cx="4741067"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606" y="6488668"/>
            <a:ext cx="9144000" cy="369332"/>
          </a:xfrm>
          <a:prstGeom prst="rect">
            <a:avLst/>
          </a:prstGeom>
        </p:spPr>
        <p:txBody>
          <a:bodyPr wrap="square">
            <a:spAutoFit/>
          </a:bodyPr>
          <a:lstStyle/>
          <a:p>
            <a:r>
              <a:rPr lang="fr-FR" dirty="0">
                <a:hlinkClick r:id="rId3"/>
              </a:rPr>
              <a:t>https://web.archive.org/web/19961222091824/http://www.dell.com/</a:t>
            </a:r>
            <a:r>
              <a:rPr lang="fr-FR" dirty="0"/>
              <a:t> </a:t>
            </a:r>
          </a:p>
        </p:txBody>
      </p:sp>
      <p:sp>
        <p:nvSpPr>
          <p:cNvPr id="5" name="Text Box 2"/>
          <p:cNvSpPr txBox="1">
            <a:spLocks noChangeArrowheads="1"/>
          </p:cNvSpPr>
          <p:nvPr/>
        </p:nvSpPr>
        <p:spPr bwMode="auto">
          <a:xfrm>
            <a:off x="0" y="476672"/>
            <a:ext cx="9144000" cy="576064"/>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A </a:t>
            </a:r>
            <a:r>
              <a:rPr lang="fr-FR" sz="3200" b="1" dirty="0" err="1">
                <a:solidFill>
                  <a:srgbClr val="FFFFFF"/>
                </a:solidFill>
                <a:latin typeface="+mj-lt"/>
              </a:rPr>
              <a:t>success</a:t>
            </a:r>
            <a:r>
              <a:rPr lang="fr-FR" sz="3200" b="1" dirty="0">
                <a:solidFill>
                  <a:srgbClr val="FFFFFF"/>
                </a:solidFill>
                <a:latin typeface="+mj-lt"/>
              </a:rPr>
              <a:t> story</a:t>
            </a:r>
          </a:p>
        </p:txBody>
      </p:sp>
    </p:spTree>
    <p:extLst>
      <p:ext uri="{BB962C8B-B14F-4D97-AF65-F5344CB8AC3E}">
        <p14:creationId xmlns:p14="http://schemas.microsoft.com/office/powerpoint/2010/main" val="3550500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47" t="9434" r="10291" b="6250"/>
          <a:stretch/>
        </p:blipFill>
        <p:spPr bwMode="auto">
          <a:xfrm>
            <a:off x="-17383" y="1055811"/>
            <a:ext cx="9161383" cy="587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0" y="1484784"/>
            <a:ext cx="9144000" cy="576064"/>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Exemple d’un succès fulgurant!</a:t>
            </a:r>
          </a:p>
        </p:txBody>
      </p:sp>
      <p:sp>
        <p:nvSpPr>
          <p:cNvPr id="4" name="Text Box 2"/>
          <p:cNvSpPr txBox="1">
            <a:spLocks noChangeArrowheads="1"/>
          </p:cNvSpPr>
          <p:nvPr/>
        </p:nvSpPr>
        <p:spPr bwMode="auto">
          <a:xfrm>
            <a:off x="0" y="476672"/>
            <a:ext cx="9144000" cy="576064"/>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A </a:t>
            </a:r>
            <a:r>
              <a:rPr lang="fr-FR" sz="3200" b="1" dirty="0" err="1">
                <a:solidFill>
                  <a:srgbClr val="FFFFFF"/>
                </a:solidFill>
                <a:latin typeface="+mj-lt"/>
              </a:rPr>
              <a:t>success</a:t>
            </a:r>
            <a:r>
              <a:rPr lang="fr-FR" sz="3200" b="1" dirty="0">
                <a:solidFill>
                  <a:srgbClr val="FFFFFF"/>
                </a:solidFill>
                <a:latin typeface="+mj-lt"/>
              </a:rPr>
              <a:t> story</a:t>
            </a:r>
          </a:p>
        </p:txBody>
      </p:sp>
    </p:spTree>
    <p:extLst>
      <p:ext uri="{BB962C8B-B14F-4D97-AF65-F5344CB8AC3E}">
        <p14:creationId xmlns:p14="http://schemas.microsoft.com/office/powerpoint/2010/main" val="3943364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457200" y="1772816"/>
            <a:ext cx="8229600" cy="4680520"/>
          </a:xfrm>
          <a:prstGeom prst="rect">
            <a:avLst/>
          </a:prstGeom>
          <a:noFill/>
          <a:ln w="9525">
            <a:noFill/>
            <a:round/>
            <a:headEnd/>
            <a:tailEnd/>
          </a:ln>
        </p:spPr>
        <p:txBody>
          <a:bodyPr/>
          <a:lstStyle/>
          <a:p>
            <a:pPr marL="285750" indent="-285750" eaLnBrk="1" hangingPunct="1">
              <a:buFont typeface="Arial" pitchFamily="34" charset="0"/>
              <a:buChar char="•"/>
            </a:pPr>
            <a:r>
              <a:rPr lang="en-US" sz="2400" dirty="0"/>
              <a:t>Managers have to make educated decisions about </a:t>
            </a:r>
            <a:r>
              <a:rPr lang="en-US" sz="2400" i="1" dirty="0"/>
              <a:t>the use </a:t>
            </a:r>
            <a:r>
              <a:rPr lang="en-US" sz="2400" dirty="0"/>
              <a:t>of IT</a:t>
            </a:r>
          </a:p>
          <a:p>
            <a:pPr marL="285750" indent="-285750" eaLnBrk="1" hangingPunct="1">
              <a:buFont typeface="Arial" pitchFamily="34" charset="0"/>
              <a:buChar char="•"/>
            </a:pPr>
            <a:endParaRPr lang="en-US" sz="2400" dirty="0"/>
          </a:p>
          <a:p>
            <a:pPr marL="285750" indent="-285750" eaLnBrk="1" hangingPunct="1">
              <a:buFont typeface="Arial" pitchFamily="34" charset="0"/>
              <a:buChar char="•"/>
            </a:pPr>
            <a:r>
              <a:rPr lang="en-US" sz="2400" dirty="0"/>
              <a:t>Organizations use new IT to serve growing/changing business needs </a:t>
            </a:r>
          </a:p>
          <a:p>
            <a:pPr marL="285750" indent="-285750" eaLnBrk="1" hangingPunct="1">
              <a:buFont typeface="Arial" pitchFamily="34" charset="0"/>
              <a:buChar char="•"/>
            </a:pPr>
            <a:endParaRPr lang="en-US" sz="2400" dirty="0"/>
          </a:p>
          <a:p>
            <a:pPr marL="285750" indent="-285750" eaLnBrk="1" hangingPunct="1">
              <a:buFont typeface="Arial" pitchFamily="34" charset="0"/>
              <a:buChar char="•"/>
            </a:pPr>
            <a:r>
              <a:rPr lang="en-US" sz="2400" dirty="0"/>
              <a:t>Savvy managers partner with IT pros to ensure information systems success</a:t>
            </a:r>
          </a:p>
          <a:p>
            <a:pPr marL="285750" indent="-285750" eaLnBrk="1" hangingPunct="1">
              <a:buFont typeface="Arial" pitchFamily="34" charset="0"/>
              <a:buChar char="•"/>
            </a:pPr>
            <a:endParaRPr lang="en-US" sz="2400" dirty="0"/>
          </a:p>
          <a:p>
            <a:pPr marL="285750" indent="-285750" eaLnBrk="1" hangingPunct="1">
              <a:buFont typeface="Arial" pitchFamily="34" charset="0"/>
              <a:buChar char="•"/>
            </a:pPr>
            <a:r>
              <a:rPr lang="en-US" sz="2400" dirty="0"/>
              <a:t>Managers may or may not be end-users of the new systems they help introduce</a:t>
            </a:r>
          </a:p>
        </p:txBody>
      </p:sp>
      <p:sp>
        <p:nvSpPr>
          <p:cNvPr id="5" name="Rectangle 7"/>
          <p:cNvSpPr>
            <a:spLocks noChangeArrowheads="1"/>
          </p:cNvSpPr>
          <p:nvPr/>
        </p:nvSpPr>
        <p:spPr bwMode="auto">
          <a:xfrm>
            <a:off x="0" y="-11613"/>
            <a:ext cx="9144000" cy="1033462"/>
          </a:xfrm>
          <a:prstGeom prst="rect">
            <a:avLst/>
          </a:prstGeom>
          <a:solidFill>
            <a:srgbClr val="E4E4E4"/>
          </a:solidFill>
          <a:ln w="9525">
            <a:noFill/>
            <a:miter lim="800000"/>
            <a:headEnd/>
            <a:tailEnd/>
          </a:ln>
          <a:effectLst/>
        </p:spPr>
        <p:txBody>
          <a:bodyPr wrap="none" anchor="ctr"/>
          <a:lstStyle/>
          <a:p>
            <a:pPr algn="ctr"/>
            <a:endParaRPr lang="fr-FR"/>
          </a:p>
        </p:txBody>
      </p:sp>
      <p:sp>
        <p:nvSpPr>
          <p:cNvPr id="35842" name="Text Box 2"/>
          <p:cNvSpPr txBox="1">
            <a:spLocks noChangeArrowheads="1"/>
          </p:cNvSpPr>
          <p:nvPr/>
        </p:nvSpPr>
        <p:spPr bwMode="auto">
          <a:xfrm>
            <a:off x="457200" y="-66382"/>
            <a:ext cx="8229600" cy="1143000"/>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err="1">
                <a:solidFill>
                  <a:schemeClr val="tx2">
                    <a:lumMod val="50000"/>
                    <a:lumOff val="50000"/>
                  </a:schemeClr>
                </a:solidFill>
                <a:latin typeface="+mj-lt"/>
              </a:rPr>
              <a:t>Critical</a:t>
            </a:r>
            <a:r>
              <a:rPr lang="fr-FR" sz="3600" dirty="0">
                <a:solidFill>
                  <a:schemeClr val="tx2">
                    <a:lumMod val="50000"/>
                    <a:lumOff val="50000"/>
                  </a:schemeClr>
                </a:solidFill>
                <a:latin typeface="+mj-lt"/>
              </a:rPr>
              <a:t> </a:t>
            </a:r>
            <a:r>
              <a:rPr lang="fr-FR" sz="3600" dirty="0" err="1">
                <a:solidFill>
                  <a:schemeClr val="tx2">
                    <a:lumMod val="50000"/>
                    <a:lumOff val="50000"/>
                  </a:schemeClr>
                </a:solidFill>
                <a:latin typeface="+mj-lt"/>
              </a:rPr>
              <a:t>Lessons</a:t>
            </a:r>
            <a:r>
              <a:rPr lang="fr-FR" sz="4400" dirty="0">
                <a:solidFill>
                  <a:schemeClr val="tx2">
                    <a:lumMod val="50000"/>
                    <a:lumOff val="50000"/>
                  </a:schemeClr>
                </a:solidFill>
                <a:latin typeface="+mj-lt"/>
              </a:rPr>
              <a:t>!</a:t>
            </a:r>
          </a:p>
        </p:txBody>
      </p:sp>
    </p:spTree>
    <p:extLst>
      <p:ext uri="{BB962C8B-B14F-4D97-AF65-F5344CB8AC3E}">
        <p14:creationId xmlns:p14="http://schemas.microsoft.com/office/powerpoint/2010/main" val="546341772"/>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8000"/>
                    </a14:imgEffect>
                    <a14:imgEffect>
                      <a14:brightnessContrast bright="21000" contrast="6000"/>
                    </a14:imgEffect>
                  </a14:imgLayer>
                </a14:imgProps>
              </a:ext>
              <a:ext uri="{28A0092B-C50C-407E-A947-70E740481C1C}">
                <a14:useLocalDpi xmlns:a14="http://schemas.microsoft.com/office/drawing/2010/main" val="0"/>
              </a:ext>
            </a:extLst>
          </a:blip>
          <a:srcRect r="7874"/>
          <a:stretch/>
        </p:blipFill>
        <p:spPr bwMode="auto">
          <a:xfrm>
            <a:off x="-11811" y="1052736"/>
            <a:ext cx="9155811"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Text Box 2"/>
          <p:cNvSpPr txBox="1">
            <a:spLocks noChangeArrowheads="1"/>
          </p:cNvSpPr>
          <p:nvPr/>
        </p:nvSpPr>
        <p:spPr bwMode="auto">
          <a:xfrm>
            <a:off x="-36512" y="476672"/>
            <a:ext cx="9144000" cy="655637"/>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FF"/>
                </a:solidFill>
                <a:latin typeface="+mj-lt"/>
              </a:rPr>
              <a:t>All that lies over the </a:t>
            </a:r>
            <a:r>
              <a:rPr lang="en-US" sz="3200" b="1" dirty="0">
                <a:latin typeface="+mj-lt"/>
              </a:rPr>
              <a:t>horizon</a:t>
            </a:r>
          </a:p>
        </p:txBody>
      </p:sp>
      <p:sp>
        <p:nvSpPr>
          <p:cNvPr id="28675" name="Text Box 3"/>
          <p:cNvSpPr txBox="1">
            <a:spLocks noChangeArrowheads="1"/>
          </p:cNvSpPr>
          <p:nvPr/>
        </p:nvSpPr>
        <p:spPr bwMode="auto">
          <a:xfrm>
            <a:off x="-1673" y="1154195"/>
            <a:ext cx="7742025" cy="1122677"/>
          </a:xfrm>
          <a:prstGeom prst="rect">
            <a:avLst/>
          </a:prstGeom>
          <a:noFill/>
          <a:ln w="9525">
            <a:noFill/>
            <a:round/>
            <a:headEnd/>
            <a:tailEnd/>
          </a:ln>
        </p:spPr>
        <p:txBody>
          <a:bodyPr/>
          <a:lstStyle/>
          <a:p>
            <a:r>
              <a:rPr lang="en-US" sz="2800" b="1" dirty="0"/>
              <a:t>IT</a:t>
            </a:r>
            <a:r>
              <a:rPr lang="en-US" sz="2800" dirty="0"/>
              <a:t> is the </a:t>
            </a:r>
            <a:r>
              <a:rPr lang="en-US" sz="2800" b="1" dirty="0"/>
              <a:t>enabler of new strategy, initiatives</a:t>
            </a:r>
            <a:r>
              <a:rPr lang="en-US" sz="2800" dirty="0"/>
              <a:t>, and </a:t>
            </a:r>
            <a:r>
              <a:rPr lang="en-US" sz="2800" b="1" dirty="0"/>
              <a:t>effective management</a:t>
            </a:r>
          </a:p>
          <a:p>
            <a: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fr-FR" sz="2800" dirty="0">
              <a:solidFill>
                <a:srgbClr val="000000"/>
              </a:solidFill>
            </a:endParaRPr>
          </a:p>
        </p:txBody>
      </p:sp>
      <p:sp>
        <p:nvSpPr>
          <p:cNvPr id="6" name="Rectangle 5"/>
          <p:cNvSpPr>
            <a:spLocks noChangeArrowheads="1"/>
          </p:cNvSpPr>
          <p:nvPr/>
        </p:nvSpPr>
        <p:spPr bwMode="auto">
          <a:xfrm>
            <a:off x="413898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What’s</a:t>
            </a:r>
            <a:r>
              <a:rPr lang="fr-FR" sz="1000" dirty="0">
                <a:solidFill>
                  <a:schemeClr val="accent3"/>
                </a:solidFill>
                <a:latin typeface="+mn-lt"/>
              </a:rPr>
              <a:t> </a:t>
            </a:r>
            <a:r>
              <a:rPr lang="fr-FR" sz="1000" dirty="0" err="1">
                <a:solidFill>
                  <a:schemeClr val="accent3"/>
                </a:solidFill>
                <a:latin typeface="+mn-lt"/>
              </a:rPr>
              <a:t>next</a:t>
            </a:r>
            <a:endParaRPr lang="fr-FR" sz="1000" dirty="0">
              <a:solidFill>
                <a:schemeClr val="accent3"/>
              </a:solidFill>
              <a:latin typeface="+mn-lt"/>
            </a:endParaRPr>
          </a:p>
        </p:txBody>
      </p:sp>
    </p:spTree>
    <p:extLst>
      <p:ext uri="{BB962C8B-B14F-4D97-AF65-F5344CB8AC3E}">
        <p14:creationId xmlns:p14="http://schemas.microsoft.com/office/powerpoint/2010/main" val="201889084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hlinkClick r:id="rId3"/>
          </p:cNvPr>
          <p:cNvPicPr>
            <a:picLocks noChangeAspect="1" noChangeArrowheads="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549063" y="511492"/>
            <a:ext cx="594937" cy="59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413898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What’s</a:t>
            </a:r>
            <a:r>
              <a:rPr lang="fr-FR" sz="1000" dirty="0">
                <a:solidFill>
                  <a:schemeClr val="accent3"/>
                </a:solidFill>
                <a:latin typeface="+mn-lt"/>
              </a:rPr>
              <a:t> </a:t>
            </a:r>
            <a:r>
              <a:rPr lang="fr-FR" sz="1000" dirty="0" err="1">
                <a:solidFill>
                  <a:schemeClr val="accent3"/>
                </a:solidFill>
                <a:latin typeface="+mn-lt"/>
              </a:rPr>
              <a:t>next</a:t>
            </a:r>
            <a:endParaRPr lang="fr-FR" sz="1000" dirty="0">
              <a:solidFill>
                <a:schemeClr val="accent3"/>
              </a:solidFill>
              <a:latin typeface="+mn-lt"/>
            </a:endParaRPr>
          </a:p>
        </p:txBody>
      </p:sp>
      <p:grpSp>
        <p:nvGrpSpPr>
          <p:cNvPr id="14" name="Groupe 13"/>
          <p:cNvGrpSpPr/>
          <p:nvPr/>
        </p:nvGrpSpPr>
        <p:grpSpPr>
          <a:xfrm>
            <a:off x="-27318" y="1026837"/>
            <a:ext cx="10071925" cy="5354491"/>
            <a:chOff x="-36512" y="1556792"/>
            <a:chExt cx="9461966" cy="4800601"/>
          </a:xfrm>
        </p:grpSpPr>
        <p:pic>
          <p:nvPicPr>
            <p:cNvPr id="1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12" y="1556792"/>
              <a:ext cx="6153637" cy="480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20072" y="1556792"/>
              <a:ext cx="4205382" cy="70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Picture 2" descr="https://lh6.ggpht.com/unEy5wL69aghKMSQa5T3ynaK51G3tlo3DSIpDkGk9oFfY1Y43wHFH-Sn87Ac4AEqWw=w800">
            <a:hlinkClick r:id="rId8" action="ppaction://hlinkfile"/>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500102" y="2988027"/>
            <a:ext cx="4944319" cy="4773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 Ac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715" y="3429000"/>
            <a:ext cx="5343474" cy="33158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2"/>
          <p:cNvSpPr txBox="1">
            <a:spLocks noChangeArrowheads="1"/>
          </p:cNvSpPr>
          <p:nvPr/>
        </p:nvSpPr>
        <p:spPr bwMode="auto">
          <a:xfrm>
            <a:off x="-27317" y="457288"/>
            <a:ext cx="9171317" cy="678146"/>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dirty="0">
                <a:solidFill>
                  <a:srgbClr val="FFFFFF"/>
                </a:solidFill>
                <a:latin typeface="+mj-lt"/>
              </a:rPr>
              <a:t>Implications of IT trends…</a:t>
            </a:r>
          </a:p>
        </p:txBody>
      </p:sp>
    </p:spTree>
    <p:extLst>
      <p:ext uri="{BB962C8B-B14F-4D97-AF65-F5344CB8AC3E}">
        <p14:creationId xmlns:p14="http://schemas.microsoft.com/office/powerpoint/2010/main" val="207337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1635" y="476672"/>
            <a:ext cx="8229600" cy="672182"/>
          </a:xfrm>
          <a:prstGeom prst="rect">
            <a:avLst/>
          </a:prstGeom>
          <a:noFill/>
          <a:ln w="9525">
            <a:noFill/>
            <a:round/>
            <a:headEnd/>
            <a:tailEnd/>
          </a:ln>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rgbClr val="FFFFFF"/>
                </a:solidFill>
                <a:latin typeface="+mj-lt"/>
              </a:rPr>
              <a:t>Implications of IT Trends</a:t>
            </a:r>
          </a:p>
        </p:txBody>
      </p:sp>
      <p:grpSp>
        <p:nvGrpSpPr>
          <p:cNvPr id="5" name="Groupe 4"/>
          <p:cNvGrpSpPr/>
          <p:nvPr/>
        </p:nvGrpSpPr>
        <p:grpSpPr>
          <a:xfrm>
            <a:off x="-66008" y="1398028"/>
            <a:ext cx="2232248" cy="1233698"/>
            <a:chOff x="9828584" y="3728164"/>
            <a:chExt cx="2232248" cy="1233698"/>
          </a:xfrm>
        </p:grpSpPr>
        <p:grpSp>
          <p:nvGrpSpPr>
            <p:cNvPr id="3" name="Groupe 2"/>
            <p:cNvGrpSpPr/>
            <p:nvPr/>
          </p:nvGrpSpPr>
          <p:grpSpPr>
            <a:xfrm>
              <a:off x="10151543" y="3728164"/>
              <a:ext cx="1598984" cy="1233698"/>
              <a:chOff x="8229600" y="4293096"/>
              <a:chExt cx="662880" cy="729642"/>
            </a:xfrm>
          </p:grpSpPr>
          <p:sp>
            <p:nvSpPr>
              <p:cNvPr id="7" name="Arc 6"/>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8" name="Arc 7"/>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sp>
          <p:nvSpPr>
            <p:cNvPr id="4" name="ZoneTexte 3"/>
            <p:cNvSpPr txBox="1"/>
            <p:nvPr/>
          </p:nvSpPr>
          <p:spPr>
            <a:xfrm>
              <a:off x="9828584" y="4005064"/>
              <a:ext cx="2232248" cy="584775"/>
            </a:xfrm>
            <a:prstGeom prst="rect">
              <a:avLst/>
            </a:prstGeom>
            <a:noFill/>
          </p:spPr>
          <p:txBody>
            <a:bodyPr wrap="square" rtlCol="0">
              <a:spAutoFit/>
            </a:bodyPr>
            <a:lstStyle/>
            <a:p>
              <a:pPr algn="ctr">
                <a:spcBef>
                  <a:spcPct val="50000"/>
                </a:spcBef>
              </a:pPr>
              <a:r>
                <a:rPr lang="en-US" sz="1600" dirty="0">
                  <a:latin typeface="Verdana" pitchFamily="34" charset="0"/>
                </a:rPr>
                <a:t>Computing power increases</a:t>
              </a:r>
            </a:p>
          </p:txBody>
        </p:sp>
      </p:grpSp>
      <p:grpSp>
        <p:nvGrpSpPr>
          <p:cNvPr id="11" name="Groupe 10"/>
          <p:cNvGrpSpPr/>
          <p:nvPr/>
        </p:nvGrpSpPr>
        <p:grpSpPr>
          <a:xfrm>
            <a:off x="6804248" y="1398028"/>
            <a:ext cx="2520280" cy="1233698"/>
            <a:chOff x="9683359" y="3728164"/>
            <a:chExt cx="2520280" cy="1233698"/>
          </a:xfrm>
        </p:grpSpPr>
        <p:grpSp>
          <p:nvGrpSpPr>
            <p:cNvPr id="12" name="Groupe 11"/>
            <p:cNvGrpSpPr/>
            <p:nvPr/>
          </p:nvGrpSpPr>
          <p:grpSpPr>
            <a:xfrm>
              <a:off x="10151543" y="3728164"/>
              <a:ext cx="1598984" cy="1233698"/>
              <a:chOff x="8229600" y="4293096"/>
              <a:chExt cx="662880" cy="729642"/>
            </a:xfrm>
          </p:grpSpPr>
          <p:sp>
            <p:nvSpPr>
              <p:cNvPr id="14" name="Arc 13"/>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15" name="Arc 14"/>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sp>
          <p:nvSpPr>
            <p:cNvPr id="13" name="ZoneTexte 12"/>
            <p:cNvSpPr txBox="1"/>
            <p:nvPr/>
          </p:nvSpPr>
          <p:spPr>
            <a:xfrm>
              <a:off x="9683359" y="4005064"/>
              <a:ext cx="2520280" cy="584775"/>
            </a:xfrm>
            <a:prstGeom prst="rect">
              <a:avLst/>
            </a:prstGeom>
            <a:noFill/>
          </p:spPr>
          <p:txBody>
            <a:bodyPr wrap="square" rtlCol="0">
              <a:spAutoFit/>
            </a:bodyPr>
            <a:lstStyle/>
            <a:p>
              <a:pPr algn="ctr">
                <a:spcBef>
                  <a:spcPct val="50000"/>
                </a:spcBef>
              </a:pPr>
              <a:r>
                <a:rPr lang="en-US" sz="1600" dirty="0">
                  <a:latin typeface="Verdana" pitchFamily="34" charset="0"/>
                </a:rPr>
                <a:t>Network bandwidth increases</a:t>
              </a:r>
            </a:p>
          </p:txBody>
        </p:sp>
      </p:grpSp>
      <p:grpSp>
        <p:nvGrpSpPr>
          <p:cNvPr id="74" name="Groupe 73"/>
          <p:cNvGrpSpPr/>
          <p:nvPr/>
        </p:nvGrpSpPr>
        <p:grpSpPr>
          <a:xfrm>
            <a:off x="4067944" y="1614052"/>
            <a:ext cx="3489152" cy="1233698"/>
            <a:chOff x="4382670" y="2718586"/>
            <a:chExt cx="3489152" cy="1233698"/>
          </a:xfrm>
        </p:grpSpPr>
        <p:grpSp>
          <p:nvGrpSpPr>
            <p:cNvPr id="21" name="Groupe 20"/>
            <p:cNvGrpSpPr/>
            <p:nvPr/>
          </p:nvGrpSpPr>
          <p:grpSpPr>
            <a:xfrm>
              <a:off x="4382670" y="2718586"/>
              <a:ext cx="2952328" cy="1233698"/>
              <a:chOff x="9539343" y="3728164"/>
              <a:chExt cx="2952328" cy="1233698"/>
            </a:xfrm>
          </p:grpSpPr>
          <p:grpSp>
            <p:nvGrpSpPr>
              <p:cNvPr id="22" name="Groupe 21"/>
              <p:cNvGrpSpPr/>
              <p:nvPr/>
            </p:nvGrpSpPr>
            <p:grpSpPr>
              <a:xfrm>
                <a:off x="10151543" y="3728164"/>
                <a:ext cx="1598984" cy="1233698"/>
                <a:chOff x="8229600" y="4293096"/>
                <a:chExt cx="662880" cy="729642"/>
              </a:xfrm>
            </p:grpSpPr>
            <p:sp>
              <p:nvSpPr>
                <p:cNvPr id="24" name="Arc 23"/>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25" name="Arc 24"/>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sp>
            <p:nvSpPr>
              <p:cNvPr id="23" name="ZoneTexte 22"/>
              <p:cNvSpPr txBox="1"/>
              <p:nvPr/>
            </p:nvSpPr>
            <p:spPr>
              <a:xfrm>
                <a:off x="9539343" y="4005064"/>
                <a:ext cx="2952328" cy="584775"/>
              </a:xfrm>
              <a:prstGeom prst="rect">
                <a:avLst/>
              </a:prstGeom>
              <a:noFill/>
            </p:spPr>
            <p:txBody>
              <a:bodyPr wrap="square" rtlCol="0">
                <a:spAutoFit/>
              </a:bodyPr>
              <a:lstStyle/>
              <a:p>
                <a:pPr algn="ctr">
                  <a:spcBef>
                    <a:spcPct val="50000"/>
                  </a:spcBef>
                </a:pPr>
                <a:r>
                  <a:rPr lang="en-US" sz="1600" dirty="0">
                    <a:latin typeface="Verdana" pitchFamily="34" charset="0"/>
                  </a:rPr>
                  <a:t>Cost of data transmission declines</a:t>
                </a:r>
              </a:p>
            </p:txBody>
          </p:sp>
        </p:grpSp>
        <p:cxnSp>
          <p:nvCxnSpPr>
            <p:cNvPr id="10" name="Connecteur droit avec flèche 9"/>
            <p:cNvCxnSpPr>
              <a:stCxn id="14" idx="0"/>
              <a:endCxn id="24" idx="2"/>
            </p:cNvCxnSpPr>
            <p:nvPr/>
          </p:nvCxnSpPr>
          <p:spPr bwMode="auto">
            <a:xfrm flipH="1">
              <a:off x="6296536" y="2738856"/>
              <a:ext cx="1575286" cy="230772"/>
            </a:xfrm>
            <a:prstGeom prst="straightConnector1">
              <a:avLst/>
            </a:prstGeom>
            <a:ln>
              <a:headEnd type="none" w="med" len="med"/>
              <a:tailEnd type="stealth" w="med" len="lg"/>
            </a:ln>
          </p:spPr>
          <p:style>
            <a:lnRef idx="3">
              <a:schemeClr val="dk1"/>
            </a:lnRef>
            <a:fillRef idx="0">
              <a:schemeClr val="dk1"/>
            </a:fillRef>
            <a:effectRef idx="2">
              <a:schemeClr val="dk1"/>
            </a:effectRef>
            <a:fontRef idx="minor">
              <a:schemeClr val="tx1"/>
            </a:fontRef>
          </p:style>
        </p:cxnSp>
      </p:grpSp>
      <p:grpSp>
        <p:nvGrpSpPr>
          <p:cNvPr id="78" name="Groupe 77"/>
          <p:cNvGrpSpPr/>
          <p:nvPr/>
        </p:nvGrpSpPr>
        <p:grpSpPr>
          <a:xfrm>
            <a:off x="1558617" y="1608530"/>
            <a:ext cx="2653343" cy="1233698"/>
            <a:chOff x="1786549" y="2626096"/>
            <a:chExt cx="2653343" cy="1233698"/>
          </a:xfrm>
        </p:grpSpPr>
        <p:grpSp>
          <p:nvGrpSpPr>
            <p:cNvPr id="16" name="Groupe 15"/>
            <p:cNvGrpSpPr/>
            <p:nvPr/>
          </p:nvGrpSpPr>
          <p:grpSpPr>
            <a:xfrm>
              <a:off x="2400449" y="2626096"/>
              <a:ext cx="2039443" cy="1233698"/>
              <a:chOff x="9948172" y="3728164"/>
              <a:chExt cx="2039443" cy="1233698"/>
            </a:xfrm>
          </p:grpSpPr>
          <p:sp>
            <p:nvSpPr>
              <p:cNvPr id="18" name="ZoneTexte 17"/>
              <p:cNvSpPr txBox="1"/>
              <p:nvPr/>
            </p:nvSpPr>
            <p:spPr>
              <a:xfrm>
                <a:off x="9948172" y="3882996"/>
                <a:ext cx="2039443" cy="830997"/>
              </a:xfrm>
              <a:prstGeom prst="rect">
                <a:avLst/>
              </a:prstGeom>
              <a:noFill/>
            </p:spPr>
            <p:txBody>
              <a:bodyPr wrap="square" rtlCol="0">
                <a:spAutoFit/>
              </a:bodyPr>
              <a:lstStyle/>
              <a:p>
                <a:pPr algn="ctr">
                  <a:spcBef>
                    <a:spcPct val="50000"/>
                  </a:spcBef>
                </a:pPr>
                <a:r>
                  <a:rPr lang="en-US" sz="1600" dirty="0">
                    <a:latin typeface="Verdana" pitchFamily="34" charset="0"/>
                  </a:rPr>
                  <a:t>Cost of computing power declines</a:t>
                </a:r>
              </a:p>
            </p:txBody>
          </p:sp>
          <p:grpSp>
            <p:nvGrpSpPr>
              <p:cNvPr id="17" name="Groupe 16"/>
              <p:cNvGrpSpPr/>
              <p:nvPr/>
            </p:nvGrpSpPr>
            <p:grpSpPr>
              <a:xfrm>
                <a:off x="10151543" y="3728164"/>
                <a:ext cx="1598984" cy="1233698"/>
                <a:chOff x="8229600" y="4293096"/>
                <a:chExt cx="662880" cy="729642"/>
              </a:xfrm>
            </p:grpSpPr>
            <p:sp>
              <p:nvSpPr>
                <p:cNvPr id="19" name="Arc 18"/>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20" name="Arc 19"/>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grpSp>
        <p:cxnSp>
          <p:nvCxnSpPr>
            <p:cNvPr id="52" name="Connecteur droit avec flèche 51"/>
            <p:cNvCxnSpPr>
              <a:stCxn id="7" idx="2"/>
              <a:endCxn id="19" idx="0"/>
            </p:cNvCxnSpPr>
            <p:nvPr/>
          </p:nvCxnSpPr>
          <p:spPr bwMode="auto">
            <a:xfrm>
              <a:off x="1786549" y="2651888"/>
              <a:ext cx="1101935" cy="225250"/>
            </a:xfrm>
            <a:prstGeom prst="straightConnector1">
              <a:avLst/>
            </a:prstGeom>
            <a:ln>
              <a:headEnd type="none" w="med" len="med"/>
              <a:tailEnd type="stealth" w="med" len="lg"/>
            </a:ln>
          </p:spPr>
          <p:style>
            <a:lnRef idx="3">
              <a:schemeClr val="dk1"/>
            </a:lnRef>
            <a:fillRef idx="0">
              <a:schemeClr val="dk1"/>
            </a:fillRef>
            <a:effectRef idx="2">
              <a:schemeClr val="dk1"/>
            </a:effectRef>
            <a:fontRef idx="minor">
              <a:schemeClr val="tx1"/>
            </a:fontRef>
          </p:style>
        </p:cxnSp>
      </p:grpSp>
      <p:grpSp>
        <p:nvGrpSpPr>
          <p:cNvPr id="75" name="Groupe 74"/>
          <p:cNvGrpSpPr/>
          <p:nvPr/>
        </p:nvGrpSpPr>
        <p:grpSpPr>
          <a:xfrm>
            <a:off x="5579220" y="2581960"/>
            <a:ext cx="2952328" cy="2060223"/>
            <a:chOff x="6369895" y="2973498"/>
            <a:chExt cx="2952328" cy="2060223"/>
          </a:xfrm>
        </p:grpSpPr>
        <p:grpSp>
          <p:nvGrpSpPr>
            <p:cNvPr id="26" name="Groupe 25"/>
            <p:cNvGrpSpPr/>
            <p:nvPr/>
          </p:nvGrpSpPr>
          <p:grpSpPr>
            <a:xfrm>
              <a:off x="6369895" y="3800023"/>
              <a:ext cx="2952328" cy="1233698"/>
              <a:chOff x="9539343" y="3728164"/>
              <a:chExt cx="2952328" cy="1233698"/>
            </a:xfrm>
          </p:grpSpPr>
          <p:grpSp>
            <p:nvGrpSpPr>
              <p:cNvPr id="27" name="Groupe 26"/>
              <p:cNvGrpSpPr/>
              <p:nvPr/>
            </p:nvGrpSpPr>
            <p:grpSpPr>
              <a:xfrm>
                <a:off x="10151543" y="3728164"/>
                <a:ext cx="1598984" cy="1233698"/>
                <a:chOff x="8229600" y="4293096"/>
                <a:chExt cx="662880" cy="729642"/>
              </a:xfrm>
            </p:grpSpPr>
            <p:sp>
              <p:nvSpPr>
                <p:cNvPr id="29" name="Arc 28"/>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30" name="Arc 29"/>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sp>
            <p:nvSpPr>
              <p:cNvPr id="28" name="ZoneTexte 27"/>
              <p:cNvSpPr txBox="1"/>
              <p:nvPr/>
            </p:nvSpPr>
            <p:spPr>
              <a:xfrm>
                <a:off x="9539343" y="4005064"/>
                <a:ext cx="2952328" cy="584775"/>
              </a:xfrm>
              <a:prstGeom prst="rect">
                <a:avLst/>
              </a:prstGeom>
              <a:noFill/>
            </p:spPr>
            <p:txBody>
              <a:bodyPr wrap="square" rtlCol="0">
                <a:spAutoFit/>
              </a:bodyPr>
              <a:lstStyle/>
              <a:p>
                <a:pPr algn="ctr">
                  <a:spcBef>
                    <a:spcPct val="50000"/>
                  </a:spcBef>
                </a:pPr>
                <a:r>
                  <a:rPr lang="en-US" sz="1600" dirty="0">
                    <a:latin typeface="Verdana" pitchFamily="34" charset="0"/>
                  </a:rPr>
                  <a:t>Computers become interconnected</a:t>
                </a:r>
              </a:p>
            </p:txBody>
          </p:sp>
        </p:grpSp>
        <p:cxnSp>
          <p:nvCxnSpPr>
            <p:cNvPr id="55" name="Connecteur droit avec flèche 54"/>
            <p:cNvCxnSpPr>
              <a:stCxn id="25" idx="0"/>
              <a:endCxn id="29" idx="2"/>
            </p:cNvCxnSpPr>
            <p:nvPr/>
          </p:nvCxnSpPr>
          <p:spPr bwMode="auto">
            <a:xfrm>
              <a:off x="6785139" y="2973498"/>
              <a:ext cx="1498622" cy="1077567"/>
            </a:xfrm>
            <a:prstGeom prst="straightConnector1">
              <a:avLst/>
            </a:prstGeom>
            <a:ln>
              <a:headEnd type="none" w="med" len="med"/>
              <a:tailEnd type="stealth" w="med" len="lg"/>
            </a:ln>
          </p:spPr>
          <p:style>
            <a:lnRef idx="3">
              <a:schemeClr val="dk1"/>
            </a:lnRef>
            <a:fillRef idx="0">
              <a:schemeClr val="dk1"/>
            </a:fillRef>
            <a:effectRef idx="2">
              <a:schemeClr val="dk1"/>
            </a:effectRef>
            <a:fontRef idx="minor">
              <a:schemeClr val="tx1"/>
            </a:fontRef>
          </p:style>
        </p:cxnSp>
      </p:grpSp>
      <p:grpSp>
        <p:nvGrpSpPr>
          <p:cNvPr id="76" name="Groupe 75"/>
          <p:cNvGrpSpPr/>
          <p:nvPr/>
        </p:nvGrpSpPr>
        <p:grpSpPr>
          <a:xfrm>
            <a:off x="2843808" y="2576438"/>
            <a:ext cx="3632276" cy="2086566"/>
            <a:chOff x="3743908" y="3391960"/>
            <a:chExt cx="3632276" cy="2086566"/>
          </a:xfrm>
        </p:grpSpPr>
        <p:grpSp>
          <p:nvGrpSpPr>
            <p:cNvPr id="36" name="Groupe 35"/>
            <p:cNvGrpSpPr/>
            <p:nvPr/>
          </p:nvGrpSpPr>
          <p:grpSpPr>
            <a:xfrm>
              <a:off x="3743908" y="4244828"/>
              <a:ext cx="2952327" cy="1233698"/>
              <a:chOff x="9454174" y="3728164"/>
              <a:chExt cx="2952327" cy="1233698"/>
            </a:xfrm>
          </p:grpSpPr>
          <p:grpSp>
            <p:nvGrpSpPr>
              <p:cNvPr id="37" name="Groupe 36"/>
              <p:cNvGrpSpPr/>
              <p:nvPr/>
            </p:nvGrpSpPr>
            <p:grpSpPr>
              <a:xfrm>
                <a:off x="10151543" y="3728164"/>
                <a:ext cx="1598984" cy="1233698"/>
                <a:chOff x="8229600" y="4293096"/>
                <a:chExt cx="662880" cy="729642"/>
              </a:xfrm>
            </p:grpSpPr>
            <p:sp>
              <p:nvSpPr>
                <p:cNvPr id="39" name="Arc 38"/>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40" name="Arc 39"/>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sp>
            <p:nvSpPr>
              <p:cNvPr id="38" name="ZoneTexte 37"/>
              <p:cNvSpPr txBox="1"/>
              <p:nvPr/>
            </p:nvSpPr>
            <p:spPr>
              <a:xfrm>
                <a:off x="9454174" y="4005064"/>
                <a:ext cx="2952327" cy="584775"/>
              </a:xfrm>
              <a:prstGeom prst="rect">
                <a:avLst/>
              </a:prstGeom>
              <a:noFill/>
            </p:spPr>
            <p:txBody>
              <a:bodyPr wrap="square" rtlCol="0">
                <a:spAutoFit/>
              </a:bodyPr>
              <a:lstStyle/>
              <a:p>
                <a:pPr algn="ctr">
                  <a:spcBef>
                    <a:spcPct val="50000"/>
                  </a:spcBef>
                </a:pPr>
                <a:r>
                  <a:rPr lang="en-US" sz="1600" dirty="0">
                    <a:latin typeface="Verdana" pitchFamily="34" charset="0"/>
                  </a:rPr>
                  <a:t>Digitization and miniaturization increase</a:t>
                </a:r>
              </a:p>
            </p:txBody>
          </p:sp>
        </p:grpSp>
        <p:cxnSp>
          <p:nvCxnSpPr>
            <p:cNvPr id="58" name="Connecteur droit avec flèche 57"/>
            <p:cNvCxnSpPr>
              <a:stCxn id="29" idx="0"/>
              <a:endCxn id="39" idx="2"/>
            </p:cNvCxnSpPr>
            <p:nvPr/>
          </p:nvCxnSpPr>
          <p:spPr bwMode="auto">
            <a:xfrm flipH="1">
              <a:off x="5742943" y="4460301"/>
              <a:ext cx="1633241" cy="35569"/>
            </a:xfrm>
            <a:prstGeom prst="straightConnector1">
              <a:avLst/>
            </a:prstGeom>
            <a:ln>
              <a:headEnd type="none" w="med" len="med"/>
              <a:tailEnd type="stealth" w="med" len="lg"/>
            </a:ln>
          </p:spPr>
          <p:style>
            <a:lnRef idx="3">
              <a:schemeClr val="dk1"/>
            </a:lnRef>
            <a:fillRef idx="0">
              <a:schemeClr val="dk1"/>
            </a:fillRef>
            <a:effectRef idx="2">
              <a:schemeClr val="dk1"/>
            </a:effectRef>
            <a:fontRef idx="minor">
              <a:schemeClr val="tx1"/>
            </a:fontRef>
          </p:style>
        </p:cxnSp>
        <p:cxnSp>
          <p:nvCxnSpPr>
            <p:cNvPr id="61" name="Connecteur droit avec flèche 60"/>
            <p:cNvCxnSpPr>
              <a:stCxn id="20" idx="0"/>
              <a:endCxn id="39" idx="0"/>
            </p:cNvCxnSpPr>
            <p:nvPr/>
          </p:nvCxnSpPr>
          <p:spPr bwMode="auto">
            <a:xfrm>
              <a:off x="4590308" y="3391960"/>
              <a:ext cx="135633" cy="1103910"/>
            </a:xfrm>
            <a:prstGeom prst="straightConnector1">
              <a:avLst/>
            </a:prstGeom>
            <a:ln>
              <a:headEnd type="none" w="med" len="med"/>
              <a:tailEnd type="stealth" w="med" len="lg"/>
            </a:ln>
          </p:spPr>
          <p:style>
            <a:lnRef idx="3">
              <a:schemeClr val="dk1"/>
            </a:lnRef>
            <a:fillRef idx="0">
              <a:schemeClr val="dk1"/>
            </a:fillRef>
            <a:effectRef idx="2">
              <a:schemeClr val="dk1"/>
            </a:effectRef>
            <a:fontRef idx="minor">
              <a:schemeClr val="tx1"/>
            </a:fontRef>
          </p:style>
        </p:cxnSp>
      </p:grpSp>
      <p:grpSp>
        <p:nvGrpSpPr>
          <p:cNvPr id="77" name="Groupe 76"/>
          <p:cNvGrpSpPr/>
          <p:nvPr/>
        </p:nvGrpSpPr>
        <p:grpSpPr>
          <a:xfrm>
            <a:off x="662732" y="2576438"/>
            <a:ext cx="2016222" cy="2061950"/>
            <a:chOff x="677252" y="3477453"/>
            <a:chExt cx="2016222" cy="2061950"/>
          </a:xfrm>
        </p:grpSpPr>
        <p:grpSp>
          <p:nvGrpSpPr>
            <p:cNvPr id="31" name="Groupe 30"/>
            <p:cNvGrpSpPr/>
            <p:nvPr/>
          </p:nvGrpSpPr>
          <p:grpSpPr>
            <a:xfrm>
              <a:off x="677252" y="4305705"/>
              <a:ext cx="2016222" cy="1233698"/>
              <a:chOff x="9958232" y="3728164"/>
              <a:chExt cx="2016222" cy="1233698"/>
            </a:xfrm>
          </p:grpSpPr>
          <p:grpSp>
            <p:nvGrpSpPr>
              <p:cNvPr id="32" name="Groupe 31"/>
              <p:cNvGrpSpPr/>
              <p:nvPr/>
            </p:nvGrpSpPr>
            <p:grpSpPr>
              <a:xfrm>
                <a:off x="10151543" y="3728164"/>
                <a:ext cx="1598984" cy="1233698"/>
                <a:chOff x="8229600" y="4293096"/>
                <a:chExt cx="662880" cy="729642"/>
              </a:xfrm>
            </p:grpSpPr>
            <p:sp>
              <p:nvSpPr>
                <p:cNvPr id="34" name="Arc 33"/>
                <p:cNvSpPr/>
                <p:nvPr/>
              </p:nvSpPr>
              <p:spPr>
                <a:xfrm>
                  <a:off x="8229600" y="4365104"/>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sp>
              <p:nvSpPr>
                <p:cNvPr id="35" name="Arc 34"/>
                <p:cNvSpPr/>
                <p:nvPr/>
              </p:nvSpPr>
              <p:spPr>
                <a:xfrm rot="10800000">
                  <a:off x="8234846" y="4293096"/>
                  <a:ext cx="657634" cy="657634"/>
                </a:xfrm>
                <a:prstGeom prst="arc">
                  <a:avLst>
                    <a:gd name="adj1" fmla="val 13200000"/>
                    <a:gd name="adj2" fmla="val 19200000"/>
                  </a:avLst>
                </a:prstGeom>
              </p:spPr>
              <p:style>
                <a:lnRef idx="3">
                  <a:schemeClr val="dk1"/>
                </a:lnRef>
                <a:fillRef idx="0">
                  <a:schemeClr val="dk1"/>
                </a:fillRef>
                <a:effectRef idx="2">
                  <a:schemeClr val="dk1"/>
                </a:effectRef>
                <a:fontRef idx="minor">
                  <a:schemeClr val="tx1"/>
                </a:fontRef>
              </p:style>
              <p:txBody>
                <a:bodyPr/>
                <a:lstStyle/>
                <a:p>
                  <a:endParaRPr lang="fr-FR" dirty="0"/>
                </a:p>
              </p:txBody>
            </p:sp>
          </p:grpSp>
          <p:sp>
            <p:nvSpPr>
              <p:cNvPr id="33" name="ZoneTexte 32"/>
              <p:cNvSpPr txBox="1"/>
              <p:nvPr/>
            </p:nvSpPr>
            <p:spPr>
              <a:xfrm>
                <a:off x="9958232" y="4005064"/>
                <a:ext cx="2016222" cy="830997"/>
              </a:xfrm>
              <a:prstGeom prst="rect">
                <a:avLst/>
              </a:prstGeom>
              <a:noFill/>
            </p:spPr>
            <p:txBody>
              <a:bodyPr wrap="square" rtlCol="0">
                <a:spAutoFit/>
              </a:bodyPr>
              <a:lstStyle/>
              <a:p>
                <a:pPr algn="ctr">
                  <a:spcBef>
                    <a:spcPct val="50000"/>
                  </a:spcBef>
                </a:pPr>
                <a:r>
                  <a:rPr lang="en-US" sz="1600" dirty="0">
                    <a:latin typeface="Verdana" pitchFamily="34" charset="0"/>
                  </a:rPr>
                  <a:t>Computers become easier to use</a:t>
                </a:r>
              </a:p>
            </p:txBody>
          </p:sp>
        </p:grpSp>
        <p:cxnSp>
          <p:nvCxnSpPr>
            <p:cNvPr id="64" name="Connecteur droit avec flèche 63"/>
            <p:cNvCxnSpPr>
              <a:stCxn id="20" idx="2"/>
              <a:endCxn id="34" idx="2"/>
            </p:cNvCxnSpPr>
            <p:nvPr/>
          </p:nvCxnSpPr>
          <p:spPr bwMode="auto">
            <a:xfrm flipH="1">
              <a:off x="2172229" y="3477453"/>
              <a:ext cx="515497" cy="1079294"/>
            </a:xfrm>
            <a:prstGeom prst="straightConnector1">
              <a:avLst/>
            </a:prstGeom>
            <a:ln>
              <a:headEnd type="none" w="med" len="med"/>
              <a:tailEnd type="stealth" w="med" len="lg"/>
            </a:ln>
          </p:spPr>
          <p:style>
            <a:lnRef idx="3">
              <a:schemeClr val="dk1"/>
            </a:lnRef>
            <a:fillRef idx="0">
              <a:schemeClr val="dk1"/>
            </a:fillRef>
            <a:effectRef idx="2">
              <a:schemeClr val="dk1"/>
            </a:effectRef>
            <a:fontRef idx="minor">
              <a:schemeClr val="tx1"/>
            </a:fontRef>
          </p:style>
        </p:cxnSp>
      </p:grpSp>
      <p:grpSp>
        <p:nvGrpSpPr>
          <p:cNvPr id="73" name="Groupe 72"/>
          <p:cNvGrpSpPr/>
          <p:nvPr/>
        </p:nvGrpSpPr>
        <p:grpSpPr>
          <a:xfrm>
            <a:off x="1685363" y="4372598"/>
            <a:ext cx="5766957" cy="2250057"/>
            <a:chOff x="1652295" y="4523135"/>
            <a:chExt cx="5766957" cy="2250057"/>
          </a:xfrm>
        </p:grpSpPr>
        <p:sp>
          <p:nvSpPr>
            <p:cNvPr id="43" name="ZoneTexte 42"/>
            <p:cNvSpPr txBox="1"/>
            <p:nvPr/>
          </p:nvSpPr>
          <p:spPr>
            <a:xfrm>
              <a:off x="1652295" y="5879013"/>
              <a:ext cx="5766957" cy="830997"/>
            </a:xfrm>
            <a:prstGeom prst="rect">
              <a:avLst/>
            </a:prstGeom>
            <a:noFill/>
          </p:spPr>
          <p:txBody>
            <a:bodyPr wrap="square" rtlCol="0">
              <a:spAutoFit/>
            </a:bodyPr>
            <a:lstStyle/>
            <a:p>
              <a:pPr algn="ctr">
                <a:spcBef>
                  <a:spcPct val="50000"/>
                </a:spcBef>
              </a:pPr>
              <a:r>
                <a:rPr lang="en-US" sz="1600" b="1" dirty="0">
                  <a:latin typeface="Verdana" pitchFamily="34" charset="0"/>
                </a:rPr>
                <a:t>Interconnected computing devices become more pervasive and embedded in more aspect of our lives</a:t>
              </a:r>
            </a:p>
          </p:txBody>
        </p:sp>
        <p:sp>
          <p:nvSpPr>
            <p:cNvPr id="47" name="Arc 46"/>
            <p:cNvSpPr/>
            <p:nvPr/>
          </p:nvSpPr>
          <p:spPr>
            <a:xfrm rot="10800000">
              <a:off x="3203849" y="5661247"/>
              <a:ext cx="2710953" cy="1111945"/>
            </a:xfrm>
            <a:prstGeom prst="arc">
              <a:avLst>
                <a:gd name="adj1" fmla="val 11777647"/>
                <a:gd name="adj2" fmla="val 20722118"/>
              </a:avLst>
            </a:prstGeom>
            <a:ln w="57150">
              <a:solidFill>
                <a:srgbClr val="FF9900"/>
              </a:solidFill>
            </a:ln>
          </p:spPr>
          <p:style>
            <a:lnRef idx="3">
              <a:schemeClr val="dk1"/>
            </a:lnRef>
            <a:fillRef idx="0">
              <a:schemeClr val="dk1"/>
            </a:fillRef>
            <a:effectRef idx="2">
              <a:schemeClr val="dk1"/>
            </a:effectRef>
            <a:fontRef idx="minor">
              <a:schemeClr val="tx1"/>
            </a:fontRef>
          </p:style>
          <p:txBody>
            <a:bodyPr/>
            <a:lstStyle/>
            <a:p>
              <a:endParaRPr lang="fr-FR" b="1" dirty="0"/>
            </a:p>
          </p:txBody>
        </p:sp>
        <p:sp>
          <p:nvSpPr>
            <p:cNvPr id="48" name="Arc 47"/>
            <p:cNvSpPr/>
            <p:nvPr/>
          </p:nvSpPr>
          <p:spPr>
            <a:xfrm>
              <a:off x="3180298" y="5629423"/>
              <a:ext cx="2710953" cy="1111945"/>
            </a:xfrm>
            <a:prstGeom prst="arc">
              <a:avLst>
                <a:gd name="adj1" fmla="val 11777647"/>
                <a:gd name="adj2" fmla="val 20722118"/>
              </a:avLst>
            </a:prstGeom>
            <a:ln w="57150">
              <a:solidFill>
                <a:srgbClr val="FF9900"/>
              </a:solidFill>
            </a:ln>
          </p:spPr>
          <p:style>
            <a:lnRef idx="3">
              <a:schemeClr val="dk1"/>
            </a:lnRef>
            <a:fillRef idx="0">
              <a:schemeClr val="dk1"/>
            </a:fillRef>
            <a:effectRef idx="2">
              <a:schemeClr val="dk1"/>
            </a:effectRef>
            <a:fontRef idx="minor">
              <a:schemeClr val="tx1"/>
            </a:fontRef>
          </p:style>
          <p:txBody>
            <a:bodyPr/>
            <a:lstStyle/>
            <a:p>
              <a:endParaRPr lang="fr-FR" b="1" dirty="0"/>
            </a:p>
          </p:txBody>
        </p:sp>
        <p:cxnSp>
          <p:nvCxnSpPr>
            <p:cNvPr id="67" name="Connecteur droit avec flèche 66"/>
            <p:cNvCxnSpPr>
              <a:stCxn id="40" idx="0"/>
              <a:endCxn id="48" idx="2"/>
            </p:cNvCxnSpPr>
            <p:nvPr/>
          </p:nvCxnSpPr>
          <p:spPr bwMode="auto">
            <a:xfrm>
              <a:off x="4822429" y="4547751"/>
              <a:ext cx="856846" cy="1339116"/>
            </a:xfrm>
            <a:prstGeom prst="straightConnector1">
              <a:avLst/>
            </a:prstGeom>
            <a:ln>
              <a:solidFill>
                <a:srgbClr val="FF9900"/>
              </a:solidFill>
              <a:headEnd type="none" w="med" len="med"/>
              <a:tailEnd type="stealth" w="med" len="lg"/>
            </a:ln>
          </p:spPr>
          <p:style>
            <a:lnRef idx="3">
              <a:schemeClr val="dk1"/>
            </a:lnRef>
            <a:fillRef idx="0">
              <a:schemeClr val="dk1"/>
            </a:fillRef>
            <a:effectRef idx="2">
              <a:schemeClr val="dk1"/>
            </a:effectRef>
            <a:fontRef idx="minor">
              <a:schemeClr val="tx1"/>
            </a:fontRef>
          </p:style>
        </p:cxnSp>
        <p:cxnSp>
          <p:nvCxnSpPr>
            <p:cNvPr id="71" name="Connecteur droit avec flèche 70"/>
            <p:cNvCxnSpPr>
              <a:stCxn id="35" idx="0"/>
              <a:endCxn id="48" idx="0"/>
            </p:cNvCxnSpPr>
            <p:nvPr/>
          </p:nvCxnSpPr>
          <p:spPr bwMode="auto">
            <a:xfrm>
              <a:off x="2137295" y="4523135"/>
              <a:ext cx="1294633" cy="1339596"/>
            </a:xfrm>
            <a:prstGeom prst="straightConnector1">
              <a:avLst/>
            </a:prstGeom>
            <a:ln>
              <a:solidFill>
                <a:srgbClr val="FF9900"/>
              </a:solidFill>
              <a:headEnd type="none" w="med" len="med"/>
              <a:tailEnd type="stealth" w="med" len="lg"/>
            </a:ln>
          </p:spPr>
          <p:style>
            <a:lnRef idx="3">
              <a:schemeClr val="dk1"/>
            </a:lnRef>
            <a:fillRef idx="0">
              <a:schemeClr val="dk1"/>
            </a:fillRef>
            <a:effectRef idx="2">
              <a:schemeClr val="dk1"/>
            </a:effectRef>
            <a:fontRef idx="minor">
              <a:schemeClr val="tx1"/>
            </a:fontRef>
          </p:style>
        </p:cxnSp>
      </p:grpSp>
      <p:sp>
        <p:nvSpPr>
          <p:cNvPr id="56" name="Rectangle 55"/>
          <p:cNvSpPr>
            <a:spLocks noChangeArrowheads="1"/>
          </p:cNvSpPr>
          <p:nvPr/>
        </p:nvSpPr>
        <p:spPr bwMode="auto">
          <a:xfrm>
            <a:off x="413898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a:solidFill>
                  <a:schemeClr val="accent3"/>
                </a:solidFill>
                <a:latin typeface="+mn-lt"/>
              </a:rPr>
              <a:t>What’s</a:t>
            </a:r>
            <a:r>
              <a:rPr lang="fr-FR" sz="1000" dirty="0">
                <a:solidFill>
                  <a:schemeClr val="accent3"/>
                </a:solidFill>
                <a:latin typeface="+mn-lt"/>
              </a:rPr>
              <a:t> </a:t>
            </a:r>
            <a:r>
              <a:rPr lang="fr-FR" sz="1000" dirty="0" err="1">
                <a:solidFill>
                  <a:schemeClr val="accent3"/>
                </a:solidFill>
                <a:latin typeface="+mn-lt"/>
              </a:rPr>
              <a:t>next</a:t>
            </a:r>
            <a:endParaRPr lang="fr-FR" sz="1000" dirty="0">
              <a:solidFill>
                <a:schemeClr val="accent3"/>
              </a:solidFill>
              <a:latin typeface="+mn-lt"/>
            </a:endParaRPr>
          </a:p>
        </p:txBody>
      </p:sp>
    </p:spTree>
    <p:extLst>
      <p:ext uri="{BB962C8B-B14F-4D97-AF65-F5344CB8AC3E}">
        <p14:creationId xmlns:p14="http://schemas.microsoft.com/office/powerpoint/2010/main" val="2878571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35575" y="434310"/>
            <a:ext cx="9091613" cy="749300"/>
          </a:xfrm>
        </p:spPr>
        <p:txBody>
          <a:bodyPr/>
          <a:lstStyle/>
          <a:p>
            <a:pPr eaLnBrk="1" hangingPunct="1"/>
            <a:r>
              <a:rPr lang="it-IT" sz="2400" dirty="0">
                <a:ea typeface="Lucida Sans Unicode" pitchFamily="34" charset="0"/>
              </a:rPr>
              <a:t>A big screen game is just something by geeks? </a:t>
            </a:r>
          </a:p>
        </p:txBody>
      </p:sp>
      <p:pic>
        <p:nvPicPr>
          <p:cNvPr id="16" name="Picture 3">
            <a:hlinkClick r:id="rId3"/>
          </p:cNvPr>
          <p:cNvPicPr>
            <a:picLocks noChangeAspect="1" noChangeArrowheads="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549063" y="511492"/>
            <a:ext cx="594937" cy="59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a:spLocks noChangeArrowheads="1"/>
          </p:cNvSpPr>
          <p:nvPr/>
        </p:nvSpPr>
        <p:spPr bwMode="auto">
          <a:xfrm>
            <a:off x="521910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Implications</a:t>
            </a:r>
          </a:p>
        </p:txBody>
      </p:sp>
      <p:pic>
        <p:nvPicPr>
          <p:cNvPr id="18" name="Picture 4">
            <a:hlinkClick r:id="rId6" action="ppaction://hlinkfile"/>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30736" y="1158209"/>
            <a:ext cx="822837" cy="795455"/>
          </a:xfrm>
          <a:prstGeom prst="rect">
            <a:avLst/>
          </a:prstGeom>
          <a:noFill/>
          <a:ln w="9525">
            <a:noFill/>
            <a:miter lim="800000"/>
            <a:headEnd/>
            <a:tailEnd/>
          </a:ln>
        </p:spPr>
      </p:pic>
      <p:pic>
        <p:nvPicPr>
          <p:cNvPr id="19" name="Picture 2">
            <a:hlinkClick r:id="rId6" action="ppaction://hlinkfile"/>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497" y="1656185"/>
            <a:ext cx="2609876" cy="57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e 19"/>
          <p:cNvGrpSpPr/>
          <p:nvPr/>
        </p:nvGrpSpPr>
        <p:grpSpPr>
          <a:xfrm>
            <a:off x="432540" y="2448272"/>
            <a:ext cx="4071843" cy="3820930"/>
            <a:chOff x="432540" y="2924944"/>
            <a:chExt cx="4071843" cy="3820930"/>
          </a:xfrm>
        </p:grpSpPr>
        <p:pic>
          <p:nvPicPr>
            <p:cNvPr id="21" name="Picture 3"/>
            <p:cNvPicPr>
              <a:picLocks noChangeAspect="1" noChangeArrowheads="1"/>
            </p:cNvPicPr>
            <p:nvPr/>
          </p:nvPicPr>
          <p:blipFill>
            <a:blip r:embed="rId9" cstate="screen">
              <a:extLst>
                <a:ext uri="{BEBA8EAE-BF5A-486C-A8C5-ECC9F3942E4B}">
                  <a14:imgProps xmlns:a14="http://schemas.microsoft.com/office/drawing/2010/main">
                    <a14:imgLayer r:embed="rId10">
                      <a14:imgEffect>
                        <a14:sharpenSoften amount="10000"/>
                      </a14:imgEffect>
                      <a14:imgEffect>
                        <a14:brightnessContrast bright="-5000" contrast="13000"/>
                      </a14:imgEffect>
                    </a14:imgLayer>
                  </a14:imgProps>
                </a:ext>
                <a:ext uri="{28A0092B-C50C-407E-A947-70E740481C1C}">
                  <a14:useLocalDpi xmlns:a14="http://schemas.microsoft.com/office/drawing/2010/main"/>
                </a:ext>
              </a:extLst>
            </a:blip>
            <a:srcRect/>
            <a:stretch>
              <a:fillRect/>
            </a:stretch>
          </p:blipFill>
          <p:spPr bwMode="auto">
            <a:xfrm>
              <a:off x="683568" y="2924944"/>
              <a:ext cx="1950267" cy="19104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11000"/>
                      </a14:imgEffect>
                      <a14:imgEffect>
                        <a14:colorTemperature colorTemp="6550"/>
                      </a14:imgEffect>
                      <a14:imgEffect>
                        <a14:brightnessContrast bright="-20000" contrast="28000"/>
                      </a14:imgEffect>
                    </a14:imgLayer>
                  </a14:imgProps>
                </a:ext>
                <a:ext uri="{28A0092B-C50C-407E-A947-70E740481C1C}">
                  <a14:useLocalDpi xmlns:a14="http://schemas.microsoft.com/office/drawing/2010/main"/>
                </a:ext>
              </a:extLst>
            </a:blip>
            <a:srcRect/>
            <a:stretch>
              <a:fillRect/>
            </a:stretch>
          </p:blipFill>
          <p:spPr bwMode="auto">
            <a:xfrm>
              <a:off x="1763688" y="4578813"/>
              <a:ext cx="2740695" cy="21670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432540" y="4725144"/>
              <a:ext cx="1391728" cy="1862048"/>
            </a:xfrm>
            <a:prstGeom prst="rect">
              <a:avLst/>
            </a:prstGeom>
            <a:noFill/>
          </p:spPr>
          <p:txBody>
            <a:bodyPr wrap="none" rtlCol="0">
              <a:spAutoFit/>
            </a:bodyPr>
            <a:lstStyle/>
            <a:p>
              <a:r>
                <a:rPr lang="fr-FR" sz="11500" b="1" dirty="0"/>
                <a:t>+</a:t>
              </a:r>
              <a:endParaRPr lang="fr-FR" b="1" dirty="0"/>
            </a:p>
          </p:txBody>
        </p:sp>
      </p:grpSp>
      <p:grpSp>
        <p:nvGrpSpPr>
          <p:cNvPr id="24" name="Groupe 23"/>
          <p:cNvGrpSpPr/>
          <p:nvPr/>
        </p:nvGrpSpPr>
        <p:grpSpPr>
          <a:xfrm>
            <a:off x="4476416" y="2877940"/>
            <a:ext cx="4776104" cy="2468143"/>
            <a:chOff x="4476416" y="3354612"/>
            <a:chExt cx="4776104" cy="2468143"/>
          </a:xfrm>
        </p:grpSpPr>
        <p:sp>
          <p:nvSpPr>
            <p:cNvPr id="25" name="ZoneTexte 24"/>
            <p:cNvSpPr txBox="1"/>
            <p:nvPr/>
          </p:nvSpPr>
          <p:spPr>
            <a:xfrm>
              <a:off x="4476416" y="3656222"/>
              <a:ext cx="1391728" cy="1862048"/>
            </a:xfrm>
            <a:prstGeom prst="rect">
              <a:avLst/>
            </a:prstGeom>
            <a:noFill/>
          </p:spPr>
          <p:txBody>
            <a:bodyPr wrap="none" rtlCol="0">
              <a:spAutoFit/>
            </a:bodyPr>
            <a:lstStyle/>
            <a:p>
              <a:r>
                <a:rPr lang="fr-FR" sz="11500" b="1" dirty="0"/>
                <a:t>=</a:t>
              </a:r>
              <a:endParaRPr lang="fr-FR" b="1" dirty="0"/>
            </a:p>
          </p:txBody>
        </p:sp>
        <p:grpSp>
          <p:nvGrpSpPr>
            <p:cNvPr id="26" name="Groupe 25"/>
            <p:cNvGrpSpPr/>
            <p:nvPr/>
          </p:nvGrpSpPr>
          <p:grpSpPr>
            <a:xfrm>
              <a:off x="4944902" y="3354612"/>
              <a:ext cx="4307618" cy="2468143"/>
              <a:chOff x="4644370" y="4221087"/>
              <a:chExt cx="4307618" cy="2468143"/>
            </a:xfrm>
          </p:grpSpPr>
          <p:pic>
            <p:nvPicPr>
              <p:cNvPr id="27" name="Picture 5"/>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28302" y1="82254" x2="31237" y2="87606"/>
                          </a14:backgroundRemoval>
                        </a14:imgEffect>
                        <a14:imgEffect>
                          <a14:brightnessContrast bright="-3000" contrast="11000"/>
                        </a14:imgEffect>
                      </a14:imgLayer>
                    </a14:imgProps>
                  </a:ext>
                  <a:ext uri="{28A0092B-C50C-407E-A947-70E740481C1C}">
                    <a14:useLocalDpi xmlns:a14="http://schemas.microsoft.com/office/drawing/2010/main"/>
                  </a:ext>
                </a:extLst>
              </a:blip>
              <a:srcRect/>
              <a:stretch>
                <a:fillRect/>
              </a:stretch>
            </p:blipFill>
            <p:spPr bwMode="auto">
              <a:xfrm>
                <a:off x="4644370" y="4221087"/>
                <a:ext cx="3312488" cy="246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0" b="100000" l="0" r="100000">
                            <a14:foregroundMark x1="44643" y1="44776" x2="77902" y2="67164"/>
                          </a14:backgroundRemoval>
                        </a14:imgEffect>
                      </a14:imgLayer>
                    </a14:imgProps>
                  </a:ext>
                  <a:ext uri="{28A0092B-C50C-407E-A947-70E740481C1C}">
                    <a14:useLocalDpi xmlns:a14="http://schemas.microsoft.com/office/drawing/2010/main"/>
                  </a:ext>
                </a:extLst>
              </a:blip>
              <a:srcRect/>
              <a:stretch>
                <a:fillRect/>
              </a:stretch>
            </p:blipFill>
            <p:spPr bwMode="auto">
              <a:xfrm rot="20952259">
                <a:off x="6485716" y="5213871"/>
                <a:ext cx="2466272" cy="147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9705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iPad Menu at McDonald’s?</a:t>
            </a:r>
            <a:endParaRPr lang="en-US" dirty="0"/>
          </a:p>
        </p:txBody>
      </p:sp>
      <p:pic>
        <p:nvPicPr>
          <p:cNvPr id="1026" name="Picture 2" descr="http://static.bbci.co.uk/wwtravel/img/ic/624-330/12997906653294424128_1.jpg"/>
          <p:cNvPicPr>
            <a:picLocks noChangeAspect="1" noChangeArrowheads="1"/>
          </p:cNvPicPr>
          <p:nvPr/>
        </p:nvPicPr>
        <p:blipFill rotWithShape="1">
          <a:blip r:embed="rId3">
            <a:extLst>
              <a:ext uri="{28A0092B-C50C-407E-A947-70E740481C1C}">
                <a14:useLocalDpi xmlns:a14="http://schemas.microsoft.com/office/drawing/2010/main" val="0"/>
              </a:ext>
            </a:extLst>
          </a:blip>
          <a:srcRect l="8312" r="9328"/>
          <a:stretch/>
        </p:blipFill>
        <p:spPr bwMode="auto">
          <a:xfrm>
            <a:off x="-1" y="1069217"/>
            <a:ext cx="9144001" cy="5871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hlinkClick r:id="rId4" action="ppaction://hlinkfile"/>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335494" y="4898921"/>
            <a:ext cx="1739982" cy="1682080"/>
          </a:xfrm>
          <a:prstGeom prst="rect">
            <a:avLst/>
          </a:prstGeom>
          <a:noFill/>
          <a:ln w="9525">
            <a:noFill/>
            <a:miter lim="800000"/>
            <a:headEnd/>
            <a:tailEnd/>
          </a:ln>
        </p:spPr>
      </p:pic>
      <p:sp>
        <p:nvSpPr>
          <p:cNvPr id="3" name="Rectangle 2"/>
          <p:cNvSpPr/>
          <p:nvPr/>
        </p:nvSpPr>
        <p:spPr>
          <a:xfrm>
            <a:off x="1673424" y="6581001"/>
            <a:ext cx="7470576" cy="276999"/>
          </a:xfrm>
          <a:prstGeom prst="rect">
            <a:avLst/>
          </a:prstGeom>
        </p:spPr>
        <p:txBody>
          <a:bodyPr wrap="square">
            <a:spAutoFit/>
          </a:bodyPr>
          <a:lstStyle/>
          <a:p>
            <a:pPr algn="r"/>
            <a:r>
              <a:rPr lang="fr-FR" sz="1200" dirty="0">
                <a:hlinkClick r:id="rId6"/>
              </a:rPr>
              <a:t>http://eatocracy.cnn.com/2012/12/21/ipad-ordering-becoming-the-new-norm-at-airport-restaurants/</a:t>
            </a:r>
            <a:r>
              <a:rPr lang="fr-FR" sz="1200" dirty="0"/>
              <a:t> </a:t>
            </a:r>
          </a:p>
        </p:txBody>
      </p:sp>
      <p:pic>
        <p:nvPicPr>
          <p:cNvPr id="8" name="Picture 3">
            <a:hlinkClick r:id="rId7"/>
          </p:cNvPr>
          <p:cNvPicPr>
            <a:picLocks noChangeAspect="1" noChangeArrowheads="1"/>
          </p:cNvPicPr>
          <p:nvPr/>
        </p:nvPicPr>
        <p:blipFill>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549063" y="511492"/>
            <a:ext cx="594937" cy="59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a:spLocks noChangeArrowheads="1"/>
          </p:cNvSpPr>
          <p:nvPr/>
        </p:nvSpPr>
        <p:spPr bwMode="auto">
          <a:xfrm>
            <a:off x="521910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Implications</a:t>
            </a:r>
          </a:p>
        </p:txBody>
      </p:sp>
    </p:spTree>
    <p:extLst>
      <p:ext uri="{BB962C8B-B14F-4D97-AF65-F5344CB8AC3E}">
        <p14:creationId xmlns:p14="http://schemas.microsoft.com/office/powerpoint/2010/main" val="3135186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fr-FR" dirty="0" err="1">
                <a:ea typeface="Lucida Sans Unicode" pitchFamily="34" charset="0"/>
              </a:rPr>
              <a:t>Moore’s</a:t>
            </a:r>
            <a:r>
              <a:rPr lang="fr-FR" dirty="0">
                <a:ea typeface="Lucida Sans Unicode" pitchFamily="34" charset="0"/>
              </a:rPr>
              <a:t> </a:t>
            </a:r>
            <a:r>
              <a:rPr lang="fr-FR" dirty="0" err="1">
                <a:ea typeface="Lucida Sans Unicode" pitchFamily="34" charset="0"/>
              </a:rPr>
              <a:t>law</a:t>
            </a:r>
            <a:endParaRPr lang="en-US" dirty="0">
              <a:ea typeface="Lucida Sans Unicode" pitchFamily="34" charset="0"/>
            </a:endParaRPr>
          </a:p>
        </p:txBody>
      </p:sp>
      <p:sp>
        <p:nvSpPr>
          <p:cNvPr id="22" name="ZoneTexte 6"/>
          <p:cNvSpPr txBox="1">
            <a:spLocks noChangeArrowheads="1"/>
          </p:cNvSpPr>
          <p:nvPr/>
        </p:nvSpPr>
        <p:spPr bwMode="auto">
          <a:xfrm>
            <a:off x="-36512" y="6608385"/>
            <a:ext cx="9144000" cy="276999"/>
          </a:xfrm>
          <a:prstGeom prst="rect">
            <a:avLst/>
          </a:prstGeom>
          <a:noFill/>
          <a:ln w="9525">
            <a:noFill/>
            <a:miter lim="800000"/>
            <a:headEnd/>
            <a:tailEnd/>
          </a:ln>
        </p:spPr>
        <p:txBody>
          <a:bodyPr wrap="square">
            <a:spAutoFit/>
          </a:bodyPr>
          <a:lstStyle/>
          <a:p>
            <a:pPr>
              <a:buClr>
                <a:srgbClr val="000000"/>
              </a:buClr>
              <a:buSzPct val="100000"/>
              <a:buFont typeface="Times New Roman" pitchFamily="18" charset="0"/>
              <a:buNone/>
            </a:pPr>
            <a:r>
              <a:rPr lang="fr-FR" sz="1200" dirty="0">
                <a:solidFill>
                  <a:schemeClr val="tx1"/>
                </a:solidFill>
              </a:rPr>
              <a:t>Source : </a:t>
            </a:r>
            <a:r>
              <a:rPr lang="fr-FR" sz="1200" dirty="0">
                <a:hlinkClick r:id="rId3"/>
              </a:rPr>
              <a:t>http://en.wikipedia.org/wiki/Transistor_count</a:t>
            </a:r>
            <a:r>
              <a:rPr lang="fr-FR" sz="1200" dirty="0"/>
              <a:t> </a:t>
            </a:r>
            <a:endParaRPr lang="fr-FR" sz="1200" dirty="0">
              <a:solidFill>
                <a:schemeClr val="tx1"/>
              </a:solidFill>
            </a:endParaRPr>
          </a:p>
        </p:txBody>
      </p:sp>
      <p:pic>
        <p:nvPicPr>
          <p:cNvPr id="2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526" b="100000" l="0" r="100000">
                        <a14:backgroundMark x1="1489" y1="89737" x2="1737" y2="99737"/>
                      </a14:backgroundRemoval>
                    </a14:imgEffect>
                  </a14:imgLayer>
                </a14:imgProps>
              </a:ext>
            </a:extLst>
          </a:blip>
          <a:srcRect/>
          <a:stretch>
            <a:fillRect/>
          </a:stretch>
        </p:blipFill>
        <p:spPr bwMode="auto">
          <a:xfrm>
            <a:off x="5508104" y="2144916"/>
            <a:ext cx="5026129" cy="4735795"/>
          </a:xfrm>
          <a:prstGeom prst="rect">
            <a:avLst/>
          </a:prstGeom>
          <a:noFill/>
          <a:ln w="9525">
            <a:noFill/>
            <a:miter lim="800000"/>
            <a:headEnd/>
            <a:tailEnd/>
          </a:ln>
          <a:effectLst/>
          <a:scene3d>
            <a:camera prst="orthographicFront">
              <a:rot lat="0" lon="0" rev="0"/>
            </a:camera>
            <a:lightRig rig="contrasting" dir="t">
              <a:rot lat="0" lon="0" rev="1500000"/>
            </a:lightRig>
          </a:scene3d>
          <a:sp3d prstMaterial="metal">
            <a:bevelT w="88900" h="88900"/>
          </a:sp3d>
        </p:spPr>
      </p:pic>
      <p:sp>
        <p:nvSpPr>
          <p:cNvPr id="30" name="ZoneTexte 29"/>
          <p:cNvSpPr txBox="1"/>
          <p:nvPr/>
        </p:nvSpPr>
        <p:spPr>
          <a:xfrm>
            <a:off x="5241366" y="5795972"/>
            <a:ext cx="691215" cy="369332"/>
          </a:xfrm>
          <a:prstGeom prst="rect">
            <a:avLst/>
          </a:prstGeom>
          <a:noFill/>
        </p:spPr>
        <p:txBody>
          <a:bodyPr wrap="none" rtlCol="0">
            <a:spAutoFit/>
          </a:bodyPr>
          <a:lstStyle/>
          <a:p>
            <a:r>
              <a:rPr lang="fr-FR" dirty="0">
                <a:solidFill>
                  <a:schemeClr val="tx1"/>
                </a:solidFill>
              </a:rPr>
              <a:t>2014</a:t>
            </a:r>
          </a:p>
        </p:txBody>
      </p:sp>
      <p:sp>
        <p:nvSpPr>
          <p:cNvPr id="31" name="ZoneTexte 30"/>
          <p:cNvSpPr txBox="1"/>
          <p:nvPr/>
        </p:nvSpPr>
        <p:spPr>
          <a:xfrm>
            <a:off x="1135048" y="5795972"/>
            <a:ext cx="691215" cy="369332"/>
          </a:xfrm>
          <a:prstGeom prst="rect">
            <a:avLst/>
          </a:prstGeom>
          <a:noFill/>
        </p:spPr>
        <p:txBody>
          <a:bodyPr wrap="none" rtlCol="0">
            <a:spAutoFit/>
          </a:bodyPr>
          <a:lstStyle/>
          <a:p>
            <a:r>
              <a:rPr lang="fr-FR" dirty="0"/>
              <a:t>1971</a:t>
            </a:r>
          </a:p>
        </p:txBody>
      </p:sp>
      <p:cxnSp>
        <p:nvCxnSpPr>
          <p:cNvPr id="32" name="Connecteur droit 31"/>
          <p:cNvCxnSpPr/>
          <p:nvPr/>
        </p:nvCxnSpPr>
        <p:spPr bwMode="auto">
          <a:xfrm>
            <a:off x="1331640" y="5733256"/>
            <a:ext cx="4574923" cy="0"/>
          </a:xfrm>
          <a:prstGeom prst="line">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3" name="Connecteur droit avec flèche 32"/>
          <p:cNvCxnSpPr/>
          <p:nvPr/>
        </p:nvCxnSpPr>
        <p:spPr bwMode="auto">
          <a:xfrm flipV="1">
            <a:off x="1331640" y="1500706"/>
            <a:ext cx="0" cy="4232550"/>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sp>
        <p:nvSpPr>
          <p:cNvPr id="34" name="ZoneTexte 33"/>
          <p:cNvSpPr txBox="1"/>
          <p:nvPr/>
        </p:nvSpPr>
        <p:spPr>
          <a:xfrm>
            <a:off x="-63514" y="1624397"/>
            <a:ext cx="1395154" cy="646331"/>
          </a:xfrm>
          <a:prstGeom prst="rect">
            <a:avLst/>
          </a:prstGeom>
          <a:noFill/>
        </p:spPr>
        <p:txBody>
          <a:bodyPr wrap="square" rtlCol="0">
            <a:spAutoFit/>
          </a:bodyPr>
          <a:lstStyle/>
          <a:p>
            <a:pPr algn="r"/>
            <a:r>
              <a:rPr lang="fr-FR" dirty="0" err="1"/>
              <a:t>Processing</a:t>
            </a:r>
            <a:endParaRPr lang="fr-FR" dirty="0"/>
          </a:p>
          <a:p>
            <a:pPr algn="r"/>
            <a:r>
              <a:rPr lang="fr-FR" b="1" dirty="0"/>
              <a:t>power</a:t>
            </a:r>
          </a:p>
        </p:txBody>
      </p:sp>
      <p:sp>
        <p:nvSpPr>
          <p:cNvPr id="35" name="Rectangle 34"/>
          <p:cNvSpPr/>
          <p:nvPr/>
        </p:nvSpPr>
        <p:spPr>
          <a:xfrm>
            <a:off x="3419872" y="6310134"/>
            <a:ext cx="2231351" cy="400110"/>
          </a:xfrm>
          <a:prstGeom prst="rect">
            <a:avLst/>
          </a:prstGeom>
        </p:spPr>
        <p:txBody>
          <a:bodyPr wrap="square">
            <a:spAutoFit/>
          </a:bodyPr>
          <a:lstStyle/>
          <a:p>
            <a:pPr marL="342900" indent="-339725" algn="r">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Gordon Moore</a:t>
            </a:r>
            <a:endParaRPr lang="en-US" sz="1400" dirty="0">
              <a:solidFill>
                <a:srgbClr val="000000"/>
              </a:solidFill>
            </a:endParaRPr>
          </a:p>
        </p:txBody>
      </p:sp>
      <p:grpSp>
        <p:nvGrpSpPr>
          <p:cNvPr id="36" name="Groupe 35"/>
          <p:cNvGrpSpPr/>
          <p:nvPr/>
        </p:nvGrpSpPr>
        <p:grpSpPr>
          <a:xfrm>
            <a:off x="-949095" y="-665169"/>
            <a:ext cx="7249912" cy="6254409"/>
            <a:chOff x="-896518" y="324592"/>
            <a:chExt cx="7249912" cy="5373076"/>
          </a:xfrm>
        </p:grpSpPr>
        <p:sp>
          <p:nvSpPr>
            <p:cNvPr id="37" name="Arc 36"/>
            <p:cNvSpPr/>
            <p:nvPr/>
          </p:nvSpPr>
          <p:spPr bwMode="auto">
            <a:xfrm rot="8127993">
              <a:off x="-896518" y="324592"/>
              <a:ext cx="6983814" cy="5112780"/>
            </a:xfrm>
            <a:prstGeom prst="arc">
              <a:avLst>
                <a:gd name="adj1" fmla="val 13729883"/>
                <a:gd name="adj2" fmla="val 19704689"/>
              </a:avLst>
            </a:prstGeom>
            <a:ln w="1651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sp>
          <p:nvSpPr>
            <p:cNvPr id="38" name="ZoneTexte 37"/>
            <p:cNvSpPr txBox="1"/>
            <p:nvPr/>
          </p:nvSpPr>
          <p:spPr>
            <a:xfrm>
              <a:off x="1384217" y="5174448"/>
              <a:ext cx="1385316" cy="523220"/>
            </a:xfrm>
            <a:prstGeom prst="rect">
              <a:avLst/>
            </a:prstGeom>
            <a:noFill/>
          </p:spPr>
          <p:txBody>
            <a:bodyPr wrap="none" rtlCol="0">
              <a:spAutoFit/>
            </a:bodyPr>
            <a:lstStyle/>
            <a:p>
              <a:r>
                <a:rPr lang="fr-FR" sz="2800" dirty="0">
                  <a:solidFill>
                    <a:schemeClr val="tx1"/>
                  </a:solidFill>
                </a:rPr>
                <a:t>2,3x10</a:t>
              </a:r>
              <a:r>
                <a:rPr lang="fr-FR" sz="2800" baseline="30000" dirty="0">
                  <a:solidFill>
                    <a:schemeClr val="tx1"/>
                  </a:solidFill>
                </a:rPr>
                <a:t>3</a:t>
              </a:r>
            </a:p>
          </p:txBody>
        </p:sp>
        <p:sp>
          <p:nvSpPr>
            <p:cNvPr id="39" name="ZoneTexte 38"/>
            <p:cNvSpPr txBox="1"/>
            <p:nvPr/>
          </p:nvSpPr>
          <p:spPr>
            <a:xfrm>
              <a:off x="5272649" y="2666475"/>
              <a:ext cx="1080745" cy="523220"/>
            </a:xfrm>
            <a:prstGeom prst="rect">
              <a:avLst/>
            </a:prstGeom>
            <a:noFill/>
          </p:spPr>
          <p:txBody>
            <a:bodyPr wrap="none" rtlCol="0">
              <a:spAutoFit/>
            </a:bodyPr>
            <a:lstStyle/>
            <a:p>
              <a:r>
                <a:rPr lang="fr-FR" sz="2800" dirty="0"/>
                <a:t>5</a:t>
              </a:r>
              <a:r>
                <a:rPr lang="fr-FR" sz="2800" dirty="0">
                  <a:solidFill>
                    <a:schemeClr val="tx1"/>
                  </a:solidFill>
                </a:rPr>
                <a:t>x10</a:t>
              </a:r>
              <a:r>
                <a:rPr lang="fr-FR" sz="2800" baseline="30000" dirty="0">
                  <a:solidFill>
                    <a:schemeClr val="tx1"/>
                  </a:solidFill>
                </a:rPr>
                <a:t>9</a:t>
              </a:r>
            </a:p>
          </p:txBody>
        </p:sp>
        <p:sp>
          <p:nvSpPr>
            <p:cNvPr id="40" name="ZoneTexte 39"/>
            <p:cNvSpPr txBox="1"/>
            <p:nvPr/>
          </p:nvSpPr>
          <p:spPr>
            <a:xfrm>
              <a:off x="2564299" y="3933055"/>
              <a:ext cx="3579826" cy="769441"/>
            </a:xfrm>
            <a:prstGeom prst="rect">
              <a:avLst/>
            </a:prstGeom>
            <a:noFill/>
          </p:spPr>
          <p:txBody>
            <a:bodyPr wrap="none" rtlCol="0">
              <a:spAutoFit/>
            </a:bodyPr>
            <a:lstStyle/>
            <a:p>
              <a:r>
                <a:rPr lang="fr-FR" sz="4400" b="1" dirty="0">
                  <a:solidFill>
                    <a:schemeClr val="tx1"/>
                  </a:solidFill>
                </a:rPr>
                <a:t>X 2 200 000</a:t>
              </a:r>
            </a:p>
          </p:txBody>
        </p:sp>
      </p:grpSp>
      <p:sp>
        <p:nvSpPr>
          <p:cNvPr id="41" name="Rectangle 40"/>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283938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204"/>
            <a:ext cx="4917613" cy="568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www.foodtrucknco.fr/wp-content/uploads/2014/09/burger-gourmet-5.jpg"/>
          <p:cNvPicPr>
            <a:picLocks noChangeAspect="1" noChangeArrowheads="1"/>
          </p:cNvPicPr>
          <p:nvPr/>
        </p:nvPicPr>
        <p:blipFill rotWithShape="1">
          <a:blip r:embed="rId3">
            <a:extLst>
              <a:ext uri="{28A0092B-C50C-407E-A947-70E740481C1C}">
                <a14:useLocalDpi xmlns:a14="http://schemas.microsoft.com/office/drawing/2010/main" val="0"/>
              </a:ext>
            </a:extLst>
          </a:blip>
          <a:srcRect t="7769" r="16029" b="10518"/>
          <a:stretch/>
        </p:blipFill>
        <p:spPr bwMode="auto">
          <a:xfrm>
            <a:off x="4803250" y="1047205"/>
            <a:ext cx="4340750" cy="58107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21910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Implications</a:t>
            </a:r>
          </a:p>
        </p:txBody>
      </p:sp>
      <p:sp>
        <p:nvSpPr>
          <p:cNvPr id="7" name="Titre 1"/>
          <p:cNvSpPr>
            <a:spLocks noGrp="1"/>
          </p:cNvSpPr>
          <p:nvPr>
            <p:ph type="title"/>
          </p:nvPr>
        </p:nvSpPr>
        <p:spPr>
          <a:xfrm>
            <a:off x="0" y="530548"/>
            <a:ext cx="9091613" cy="522287"/>
          </a:xfrm>
        </p:spPr>
        <p:txBody>
          <a:bodyPr/>
          <a:lstStyle/>
          <a:p>
            <a:r>
              <a:rPr lang="fr-FR" dirty="0"/>
              <a:t>iPad Menu at McDonald’s? </a:t>
            </a:r>
            <a:r>
              <a:rPr lang="fr-FR" dirty="0" err="1"/>
              <a:t>What’s</a:t>
            </a:r>
            <a:r>
              <a:rPr lang="fr-FR" dirty="0"/>
              <a:t> </a:t>
            </a:r>
            <a:r>
              <a:rPr lang="fr-FR" dirty="0" err="1"/>
              <a:t>next</a:t>
            </a:r>
            <a:r>
              <a:rPr lang="fr-FR" dirty="0"/>
              <a:t>?</a:t>
            </a:r>
            <a:endParaRPr lang="en-US" dirty="0"/>
          </a:p>
        </p:txBody>
      </p:sp>
    </p:spTree>
    <p:extLst>
      <p:ext uri="{BB962C8B-B14F-4D97-AF65-F5344CB8AC3E}">
        <p14:creationId xmlns:p14="http://schemas.microsoft.com/office/powerpoint/2010/main" val="364942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1429" y="1629375"/>
            <a:ext cx="5619083" cy="4031873"/>
          </a:xfrm>
          <a:prstGeom prst="rect">
            <a:avLst/>
          </a:prstGeom>
        </p:spPr>
        <p:txBody>
          <a:bodyPr wrap="square">
            <a:spAutoFit/>
          </a:bodyPr>
          <a:lstStyle/>
          <a:p>
            <a:r>
              <a:rPr lang="en-US" sz="3200" dirty="0">
                <a:latin typeface="Bookman Old Style" pitchFamily="18" charset="0"/>
              </a:rPr>
              <a:t>To become an </a:t>
            </a:r>
            <a:r>
              <a:rPr lang="en-US" sz="3200" b="1" dirty="0">
                <a:latin typeface="Bookman Old Style" pitchFamily="18" charset="0"/>
              </a:rPr>
              <a:t>organizational leader</a:t>
            </a:r>
            <a:r>
              <a:rPr lang="en-US" sz="3200" dirty="0">
                <a:latin typeface="Bookman Old Style" pitchFamily="18" charset="0"/>
              </a:rPr>
              <a:t>, you will need to demonstrate that you can </a:t>
            </a:r>
            <a:r>
              <a:rPr lang="en-US" sz="3200" b="1" dirty="0">
                <a:latin typeface="Bookman Old Style" pitchFamily="18" charset="0"/>
              </a:rPr>
              <a:t>design</a:t>
            </a:r>
            <a:r>
              <a:rPr lang="en-US" sz="3200" dirty="0">
                <a:latin typeface="Bookman Old Style" pitchFamily="18" charset="0"/>
              </a:rPr>
              <a:t>, </a:t>
            </a:r>
            <a:r>
              <a:rPr lang="en-US" sz="3200" b="1" dirty="0">
                <a:latin typeface="Bookman Old Style" pitchFamily="18" charset="0"/>
              </a:rPr>
              <a:t>lead</a:t>
            </a:r>
            <a:r>
              <a:rPr lang="en-US" sz="3200" dirty="0">
                <a:latin typeface="Bookman Old Style" pitchFamily="18" charset="0"/>
              </a:rPr>
              <a:t>, and </a:t>
            </a:r>
            <a:r>
              <a:rPr lang="en-US" sz="3200" b="1" dirty="0">
                <a:latin typeface="Bookman Old Style" pitchFamily="18" charset="0"/>
              </a:rPr>
              <a:t>execute</a:t>
            </a:r>
            <a:r>
              <a:rPr lang="en-US" sz="3200" dirty="0">
                <a:latin typeface="Bookman Old Style" pitchFamily="18" charset="0"/>
              </a:rPr>
              <a:t> </a:t>
            </a:r>
            <a:r>
              <a:rPr lang="en-US" sz="3200" b="1" dirty="0">
                <a:latin typeface="Bookman Old Style" pitchFamily="18" charset="0"/>
              </a:rPr>
              <a:t>transformational</a:t>
            </a:r>
            <a:r>
              <a:rPr lang="en-US" sz="3200" dirty="0">
                <a:latin typeface="Bookman Old Style" pitchFamily="18" charset="0"/>
              </a:rPr>
              <a:t> [</a:t>
            </a:r>
            <a:r>
              <a:rPr lang="en-US" sz="3200" b="1" dirty="0">
                <a:latin typeface="Bookman Old Style" pitchFamily="18" charset="0"/>
              </a:rPr>
              <a:t>information systems</a:t>
            </a:r>
            <a:r>
              <a:rPr lang="en-US" sz="3200" dirty="0">
                <a:latin typeface="Bookman Old Style" pitchFamily="18" charset="0"/>
              </a:rPr>
              <a:t>] projects.</a:t>
            </a:r>
          </a:p>
        </p:txBody>
      </p:sp>
      <p:pic>
        <p:nvPicPr>
          <p:cNvPr id="4" name="Picture 2"/>
          <p:cNvPicPr>
            <a:picLocks noChangeAspect="1" noChangeArrowheads="1"/>
          </p:cNvPicPr>
          <p:nvPr/>
        </p:nvPicPr>
        <p:blipFill>
          <a:blip r:embed="rId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flipH="1" flipV="1">
            <a:off x="5580112" y="5157192"/>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3563888" y="6362164"/>
            <a:ext cx="5940152" cy="523220"/>
          </a:xfrm>
          <a:prstGeom prst="rect">
            <a:avLst/>
          </a:prstGeom>
          <a:noFill/>
          <a:ln w="9525">
            <a:noFill/>
            <a:miter lim="800000"/>
            <a:headEnd/>
            <a:tailEnd/>
          </a:ln>
        </p:spPr>
        <p:txBody>
          <a:bodyPr wrap="square" anchor="ctr">
            <a:spAutoFit/>
          </a:bodyPr>
          <a:lstStyle/>
          <a:p>
            <a:pPr eaLnBrk="0" hangingPunct="0"/>
            <a:r>
              <a:rPr lang="en-US" sz="1400" b="1" dirty="0">
                <a:ea typeface="Tahoma" pitchFamily="34" charset="0"/>
                <a:cs typeface="Tahoma" pitchFamily="34" charset="0"/>
              </a:rPr>
              <a:t>Richard T. Watson </a:t>
            </a:r>
            <a:r>
              <a:rPr lang="en-US" sz="1400" dirty="0">
                <a:ea typeface="Tahoma" pitchFamily="34" charset="0"/>
                <a:cs typeface="Tahoma" pitchFamily="34" charset="0"/>
              </a:rPr>
              <a:t>J. Rex Fuqua Distinguished Chair for Internet Strategy University of Georgia's Terry College of Business</a:t>
            </a:r>
          </a:p>
        </p:txBody>
      </p:sp>
      <p:pic>
        <p:nvPicPr>
          <p:cNvPr id="2050" name="Picture 2" descr="http://people.terry.uga.edu/rwatson/images/photo201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15493" y1="58674" x2="47887" y2="93031"/>
                        <a14:foregroundMark x1="73709" y1="61209" x2="95976" y2="91618"/>
                        <a14:foregroundMark x1="65526" y1="58918" x2="61167" y2="59503"/>
                        <a14:foregroundMark x1="74111" y1="35965" x2="67270" y2="17105"/>
                        <a14:foregroundMark x1="69685" y1="20322" x2="73843" y2="28363"/>
                        <a14:foregroundMark x1="73172" y1="31384" x2="73441" y2="24659"/>
                        <a14:foregroundMark x1="66465" y1="18177" x2="54863" y2="10088"/>
                        <a14:foregroundMark x1="66868" y1="16910" x2="56204" y2="9211"/>
                        <a14:foregroundMark x1="59021" y1="8333" x2="58484" y2="11062"/>
                        <a14:foregroundMark x1="62039" y1="12914" x2="65258" y2="14766"/>
                        <a14:foregroundMark x1="52985" y1="9600" x2="49899" y2="8041"/>
                        <a14:foregroundMark x1="43427" y1="10060" x2="25000" y2="21142"/>
                        <a14:foregroundMark x1="41315" y1="9292" x2="29108" y2="16539"/>
                        <a14:foregroundMark x1="49178" y1="60955" x2="4930" y2="87042"/>
                        <a14:foregroundMark x1="17606" y1="86275" x2="28638" y2="93862"/>
                        <a14:backgroundMark x1="13481" y1="17446" x2="13481" y2="45273"/>
                        <a14:backgroundMark x1="4460" y1="48338" x2="28638" y2="45695"/>
                        <a14:backgroundMark x1="94484" y1="59847" x2="98122" y2="60614"/>
                      </a14:backgroundRemoval>
                    </a14:imgEffect>
                  </a14:imgLayer>
                </a14:imgProps>
              </a:ext>
              <a:ext uri="{28A0092B-C50C-407E-A947-70E740481C1C}">
                <a14:useLocalDpi xmlns:a14="http://schemas.microsoft.com/office/drawing/2010/main" val="0"/>
              </a:ext>
            </a:extLst>
          </a:blip>
          <a:srcRect l="13162"/>
          <a:stretch/>
        </p:blipFill>
        <p:spPr bwMode="auto">
          <a:xfrm>
            <a:off x="0" y="1124745"/>
            <a:ext cx="3635896" cy="5760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2706930" y="1747206"/>
            <a:ext cx="854499" cy="93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521910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Implications</a:t>
            </a:r>
          </a:p>
        </p:txBody>
      </p:sp>
      <p:sp>
        <p:nvSpPr>
          <p:cNvPr id="10" name="Rectangle 3"/>
          <p:cNvSpPr txBox="1">
            <a:spLocks noChangeArrowheads="1"/>
          </p:cNvSpPr>
          <p:nvPr/>
        </p:nvSpPr>
        <p:spPr>
          <a:xfrm>
            <a:off x="35496" y="507309"/>
            <a:ext cx="8229600" cy="617435"/>
          </a:xfrm>
          <a:prstGeom prst="rect">
            <a:avLst/>
          </a:prstGeom>
        </p:spPr>
        <p:txBody>
          <a:bodyPr/>
          <a:lstStyle/>
          <a:p>
            <a:pPr>
              <a:defRPr/>
            </a:pPr>
            <a:r>
              <a:rPr lang="fr-FR" sz="3200" b="1" kern="0" dirty="0">
                <a:solidFill>
                  <a:srgbClr val="FFFFFF"/>
                </a:solidFill>
                <a:latin typeface="+mj-lt"/>
                <a:cs typeface="+mj-cs"/>
              </a:rPr>
              <a:t>And </a:t>
            </a:r>
            <a:r>
              <a:rPr lang="fr-FR" sz="3200" b="1" kern="0" dirty="0" err="1">
                <a:solidFill>
                  <a:srgbClr val="FFFFFF"/>
                </a:solidFill>
                <a:latin typeface="+mj-lt"/>
                <a:cs typeface="+mj-cs"/>
              </a:rPr>
              <a:t>that’s</a:t>
            </a:r>
            <a:r>
              <a:rPr lang="fr-FR" sz="3200" b="1" kern="0" dirty="0">
                <a:solidFill>
                  <a:srgbClr val="FFFFFF"/>
                </a:solidFill>
                <a:latin typeface="+mj-lt"/>
                <a:cs typeface="+mj-cs"/>
              </a:rPr>
              <a:t> </a:t>
            </a:r>
            <a:r>
              <a:rPr lang="fr-FR" sz="3200" b="1" kern="0" dirty="0" err="1">
                <a:solidFill>
                  <a:srgbClr val="FFFFFF"/>
                </a:solidFill>
                <a:latin typeface="+mj-lt"/>
                <a:cs typeface="+mj-cs"/>
              </a:rPr>
              <a:t>just</a:t>
            </a:r>
            <a:r>
              <a:rPr lang="fr-FR" sz="3200" b="1" kern="0" dirty="0">
                <a:solidFill>
                  <a:srgbClr val="FFFFFF"/>
                </a:solidFill>
                <a:latin typeface="+mj-lt"/>
                <a:cs typeface="+mj-cs"/>
              </a:rPr>
              <a:t> the </a:t>
            </a:r>
            <a:r>
              <a:rPr lang="fr-FR" sz="3200" b="1" kern="0" dirty="0" err="1">
                <a:solidFill>
                  <a:srgbClr val="FFFFFF"/>
                </a:solidFill>
                <a:latin typeface="+mj-lt"/>
                <a:cs typeface="+mj-cs"/>
              </a:rPr>
              <a:t>beginning</a:t>
            </a:r>
            <a:r>
              <a:rPr lang="fr-FR" sz="3200" b="1" kern="0" dirty="0">
                <a:solidFill>
                  <a:srgbClr val="FFFFFF"/>
                </a:solidFill>
                <a:latin typeface="+mj-lt"/>
                <a:cs typeface="+mj-cs"/>
              </a:rPr>
              <a:t>!</a:t>
            </a:r>
          </a:p>
        </p:txBody>
      </p:sp>
    </p:spTree>
    <p:extLst>
      <p:ext uri="{BB962C8B-B14F-4D97-AF65-F5344CB8AC3E}">
        <p14:creationId xmlns:p14="http://schemas.microsoft.com/office/powerpoint/2010/main" val="1510516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r="14821"/>
          <a:stretch/>
        </p:blipFill>
        <p:spPr bwMode="auto">
          <a:xfrm>
            <a:off x="4541707" y="1052737"/>
            <a:ext cx="4609309"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35496" y="435301"/>
            <a:ext cx="8229600" cy="617435"/>
          </a:xfrm>
          <a:prstGeom prst="rect">
            <a:avLst/>
          </a:prstGeom>
        </p:spPr>
        <p:txBody>
          <a:bodyPr/>
          <a:lstStyle/>
          <a:p>
            <a:pPr>
              <a:defRPr/>
            </a:pPr>
            <a:r>
              <a:rPr lang="fr-FR" sz="3200" b="1" kern="0" dirty="0">
                <a:solidFill>
                  <a:srgbClr val="FFFFFF"/>
                </a:solidFill>
                <a:latin typeface="+mj-lt"/>
                <a:cs typeface="+mj-cs"/>
              </a:rPr>
              <a:t>And </a:t>
            </a:r>
            <a:r>
              <a:rPr lang="fr-FR" sz="3200" b="1" kern="0" dirty="0" err="1">
                <a:solidFill>
                  <a:srgbClr val="FFFFFF"/>
                </a:solidFill>
                <a:latin typeface="+mj-lt"/>
                <a:cs typeface="+mj-cs"/>
              </a:rPr>
              <a:t>that’s</a:t>
            </a:r>
            <a:r>
              <a:rPr lang="fr-FR" sz="3200" b="1" kern="0" dirty="0">
                <a:solidFill>
                  <a:srgbClr val="FFFFFF"/>
                </a:solidFill>
                <a:latin typeface="+mj-lt"/>
                <a:cs typeface="+mj-cs"/>
              </a:rPr>
              <a:t> </a:t>
            </a:r>
            <a:r>
              <a:rPr lang="fr-FR" sz="3200" b="1" kern="0" dirty="0" err="1">
                <a:solidFill>
                  <a:srgbClr val="FFFFFF"/>
                </a:solidFill>
                <a:latin typeface="+mj-lt"/>
                <a:cs typeface="+mj-cs"/>
              </a:rPr>
              <a:t>just</a:t>
            </a:r>
            <a:r>
              <a:rPr lang="fr-FR" sz="3200" b="1" kern="0" dirty="0">
                <a:solidFill>
                  <a:srgbClr val="FFFFFF"/>
                </a:solidFill>
                <a:latin typeface="+mj-lt"/>
                <a:cs typeface="+mj-cs"/>
              </a:rPr>
              <a:t> the </a:t>
            </a:r>
            <a:r>
              <a:rPr lang="fr-FR" sz="3200" b="1" kern="0" dirty="0" err="1">
                <a:solidFill>
                  <a:srgbClr val="FFFFFF"/>
                </a:solidFill>
                <a:latin typeface="+mj-lt"/>
                <a:cs typeface="+mj-cs"/>
              </a:rPr>
              <a:t>beginning</a:t>
            </a:r>
            <a:r>
              <a:rPr lang="fr-FR" sz="3200" b="1" kern="0" dirty="0">
                <a:solidFill>
                  <a:srgbClr val="FFFFFF"/>
                </a:solidFill>
                <a:latin typeface="+mj-lt"/>
                <a:cs typeface="+mj-cs"/>
              </a:rPr>
              <a:t>!</a:t>
            </a:r>
          </a:p>
        </p:txBody>
      </p:sp>
      <p:sp>
        <p:nvSpPr>
          <p:cNvPr id="11" name="Rectangle 10"/>
          <p:cNvSpPr/>
          <p:nvPr/>
        </p:nvSpPr>
        <p:spPr>
          <a:xfrm>
            <a:off x="3923928" y="6237312"/>
            <a:ext cx="1487858" cy="400110"/>
          </a:xfrm>
          <a:prstGeom prst="rect">
            <a:avLst/>
          </a:prstGeom>
        </p:spPr>
        <p:txBody>
          <a:bodyPr wrap="square">
            <a:spAutoFit/>
          </a:bodyPr>
          <a:lstStyle/>
          <a:p>
            <a:pPr marL="342900" indent="-339725" algn="r">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Vinton Cerf</a:t>
            </a:r>
            <a:endParaRPr lang="en-US" sz="1400" dirty="0">
              <a:solidFill>
                <a:srgbClr val="000000"/>
              </a:solidFill>
            </a:endParaRPr>
          </a:p>
        </p:txBody>
      </p:sp>
      <p:grpSp>
        <p:nvGrpSpPr>
          <p:cNvPr id="3" name="Groupe 2"/>
          <p:cNvGrpSpPr/>
          <p:nvPr/>
        </p:nvGrpSpPr>
        <p:grpSpPr>
          <a:xfrm>
            <a:off x="225767" y="1641223"/>
            <a:ext cx="5354345" cy="4460790"/>
            <a:chOff x="513799" y="2180263"/>
            <a:chExt cx="5354345" cy="4460790"/>
          </a:xfrm>
        </p:grpSpPr>
        <p:sp>
          <p:nvSpPr>
            <p:cNvPr id="2" name="Rectangle 1"/>
            <p:cNvSpPr/>
            <p:nvPr/>
          </p:nvSpPr>
          <p:spPr>
            <a:xfrm>
              <a:off x="827584" y="2239848"/>
              <a:ext cx="5040560" cy="4401205"/>
            </a:xfrm>
            <a:prstGeom prst="rect">
              <a:avLst/>
            </a:prstGeom>
          </p:spPr>
          <p:txBody>
            <a:bodyPr wrap="square" anchor="ctr">
              <a:spAutoFit/>
            </a:bodyPr>
            <a:lstStyle/>
            <a:p>
              <a:pPr>
                <a:defRPr/>
              </a:pPr>
              <a:r>
                <a:rPr lang="en-US" sz="4000" dirty="0">
                  <a:latin typeface="Bookman Old Style" pitchFamily="18" charset="0"/>
                </a:rPr>
                <a:t>  There will continue </a:t>
              </a:r>
            </a:p>
            <a:p>
              <a:pPr>
                <a:defRPr/>
              </a:pPr>
              <a:r>
                <a:rPr lang="en-US" sz="4000" dirty="0">
                  <a:latin typeface="Bookman Old Style" pitchFamily="18" charset="0"/>
                </a:rPr>
                <a:t>to be a </a:t>
              </a:r>
              <a:r>
                <a:rPr lang="en-US" sz="4000" b="1" dirty="0">
                  <a:latin typeface="Bookman Old Style" pitchFamily="18" charset="0"/>
                </a:rPr>
                <a:t>proliferation</a:t>
              </a:r>
              <a:r>
                <a:rPr lang="en-US" sz="4000" dirty="0">
                  <a:latin typeface="Bookman Old Style" pitchFamily="18" charset="0"/>
                </a:rPr>
                <a:t> </a:t>
              </a:r>
            </a:p>
            <a:p>
              <a:pPr>
                <a:defRPr/>
              </a:pPr>
              <a:r>
                <a:rPr lang="en-US" sz="4000" dirty="0">
                  <a:latin typeface="Bookman Old Style" pitchFamily="18" charset="0"/>
                </a:rPr>
                <a:t>of </a:t>
              </a:r>
              <a:r>
                <a:rPr lang="en-US" sz="4000" b="1" dirty="0">
                  <a:latin typeface="Bookman Old Style" pitchFamily="18" charset="0"/>
                </a:rPr>
                <a:t>devices</a:t>
              </a:r>
              <a:r>
                <a:rPr lang="en-US" sz="4000" dirty="0">
                  <a:latin typeface="Bookman Old Style" pitchFamily="18" charset="0"/>
                </a:rPr>
                <a:t> and </a:t>
              </a:r>
            </a:p>
            <a:p>
              <a:pPr>
                <a:defRPr/>
              </a:pPr>
              <a:r>
                <a:rPr lang="en-US" sz="4000" dirty="0">
                  <a:latin typeface="Bookman Old Style" pitchFamily="18" charset="0"/>
                </a:rPr>
                <a:t>of </a:t>
              </a:r>
              <a:r>
                <a:rPr lang="en-US" sz="4000" b="1" dirty="0">
                  <a:latin typeface="Bookman Old Style" pitchFamily="18" charset="0"/>
                </a:rPr>
                <a:t>information</a:t>
              </a:r>
              <a:r>
                <a:rPr lang="en-US" sz="4000" dirty="0">
                  <a:latin typeface="Bookman Old Style" pitchFamily="18" charset="0"/>
                </a:rPr>
                <a:t> </a:t>
              </a:r>
            </a:p>
            <a:p>
              <a:pPr>
                <a:defRPr/>
              </a:pPr>
              <a:r>
                <a:rPr lang="en-US" sz="4000" dirty="0">
                  <a:latin typeface="Bookman Old Style" pitchFamily="18" charset="0"/>
                </a:rPr>
                <a:t>on the </a:t>
              </a:r>
              <a:r>
                <a:rPr lang="en-US" sz="4000" b="1" dirty="0">
                  <a:latin typeface="Bookman Old Style" pitchFamily="18" charset="0"/>
                </a:rPr>
                <a:t>Internet</a:t>
              </a:r>
              <a:endParaRPr lang="en-US" sz="4000" dirty="0">
                <a:latin typeface="Bookman Old Style" pitchFamily="18" charset="0"/>
              </a:endParaRPr>
            </a:p>
          </p:txBody>
        </p:sp>
        <p:pic>
          <p:nvPicPr>
            <p:cNvPr id="12"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513799" y="2180263"/>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flipH="1" flipV="1">
              <a:off x="4124543" y="3463984"/>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0" y="6597352"/>
            <a:ext cx="9180512" cy="276999"/>
          </a:xfrm>
          <a:prstGeom prst="rect">
            <a:avLst/>
          </a:prstGeom>
        </p:spPr>
        <p:txBody>
          <a:bodyPr wrap="square">
            <a:spAutoFit/>
          </a:bodyPr>
          <a:lstStyle/>
          <a:p>
            <a:r>
              <a:rPr lang="fr-FR" sz="1200" dirty="0">
                <a:solidFill>
                  <a:schemeClr val="bg2">
                    <a:lumMod val="40000"/>
                    <a:lumOff val="60000"/>
                  </a:schemeClr>
                </a:solidFill>
              </a:rPr>
              <a:t>Photo : http://www.guardian.co.uk/technology/2008/oct/02/interviews.internet</a:t>
            </a:r>
          </a:p>
        </p:txBody>
      </p:sp>
      <p:sp>
        <p:nvSpPr>
          <p:cNvPr id="15" name="Rectangle 14"/>
          <p:cNvSpPr>
            <a:spLocks noChangeArrowheads="1"/>
          </p:cNvSpPr>
          <p:nvPr/>
        </p:nvSpPr>
        <p:spPr bwMode="auto">
          <a:xfrm>
            <a:off x="5219105"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Implications</a:t>
            </a:r>
          </a:p>
        </p:txBody>
      </p:sp>
    </p:spTree>
    <p:extLst>
      <p:ext uri="{BB962C8B-B14F-4D97-AF65-F5344CB8AC3E}">
        <p14:creationId xmlns:p14="http://schemas.microsoft.com/office/powerpoint/2010/main" val="3193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07504" y="1124744"/>
            <a:ext cx="8928992" cy="5624512"/>
          </a:xfrm>
          <a:prstGeom prst="rect">
            <a:avLst/>
          </a:prstGeom>
          <a:noFill/>
          <a:ln w="9525">
            <a:noFill/>
            <a:round/>
            <a:headEnd/>
            <a:tailEnd/>
          </a:ln>
        </p:spPr>
        <p:txBody>
          <a:bodyPr/>
          <a:lstStyle/>
          <a:p>
            <a:pPr>
              <a:spcBef>
                <a:spcPts val="500"/>
              </a:spcBef>
              <a:spcAft>
                <a:spcPts val="150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1600" dirty="0">
                <a:solidFill>
                  <a:srgbClr val="000000"/>
                </a:solidFill>
              </a:rPr>
              <a:t>•	General and functional managers, those individuals in organizations who have the responsibility to lead a functional area or a business, can no longer abdicate their right, and duty, to be involved in information systems and IT decisions. They should act in partnership with the firm’s information systems and technology professionals.</a:t>
            </a:r>
          </a:p>
          <a:p>
            <a:pPr>
              <a:spcBef>
                <a:spcPts val="500"/>
              </a:spcBef>
              <a:spcAft>
                <a:spcPts val="150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1600" dirty="0">
                <a:solidFill>
                  <a:srgbClr val="000000"/>
                </a:solidFill>
              </a:rPr>
              <a:t>•	The information systems skill set required of the modern general and functional manager pertains to decisions about identifying opportunities to use information technologies to the firm’s advantage; planning for the use of information systems resources; and managing the design, development, selection, and implementation of information systems. While end-user skills (i.e., the ability to use computers proficiently) are an important asset for any knowledge worker, the critical skills for modern managers relate to the organizational, not personal, uses of information technology.</a:t>
            </a:r>
          </a:p>
          <a:p>
            <a:pPr>
              <a:spcBef>
                <a:spcPts val="500"/>
              </a:spcBef>
              <a:spcAft>
                <a:spcPts val="150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1600" dirty="0">
                <a:solidFill>
                  <a:srgbClr val="000000"/>
                </a:solidFill>
              </a:rPr>
              <a:t>•	Chief information officers (CIOs), the leading figures in the information systems and technology function, are increasingly being selected from the functional and managerial ranks rather than from the technology ranks.</a:t>
            </a:r>
          </a:p>
          <a:p>
            <a:pPr>
              <a:spcBef>
                <a:spcPts val="500"/>
              </a:spcBef>
              <a:spcAft>
                <a:spcPts val="150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1600" dirty="0">
                <a:solidFill>
                  <a:srgbClr val="000000"/>
                </a:solidFill>
              </a:rPr>
              <a:t>•	The enduring effects of Moore’s law have led to increasingly powerful yet cheaper computing strength, declining costs of computer memory, and a dramatic improvement in the ease and breadth of use of digital devices. Moreover, increasingly available network connectivity and storage capacity, improved battery life for portable devices, and the proliferation of intelligent devices have contributed to dramatically change the business and social landscape.</a:t>
            </a:r>
          </a:p>
        </p:txBody>
      </p:sp>
      <p:sp>
        <p:nvSpPr>
          <p:cNvPr id="5" name="Rectangle 7"/>
          <p:cNvSpPr>
            <a:spLocks noChangeArrowheads="1"/>
          </p:cNvSpPr>
          <p:nvPr/>
        </p:nvSpPr>
        <p:spPr bwMode="auto">
          <a:xfrm>
            <a:off x="0" y="-4699"/>
            <a:ext cx="9144000" cy="1033462"/>
          </a:xfrm>
          <a:prstGeom prst="rect">
            <a:avLst/>
          </a:prstGeom>
          <a:solidFill>
            <a:srgbClr val="E4E4E4"/>
          </a:solidFill>
          <a:ln w="9525">
            <a:noFill/>
            <a:miter lim="800000"/>
            <a:headEnd/>
            <a:tailEnd/>
          </a:ln>
          <a:effectLst/>
        </p:spPr>
        <p:txBody>
          <a:bodyPr wrap="none" anchor="ctr"/>
          <a:lstStyle/>
          <a:p>
            <a:pPr algn="ctr"/>
            <a:endParaRPr lang="fr-FR"/>
          </a:p>
        </p:txBody>
      </p:sp>
      <p:sp>
        <p:nvSpPr>
          <p:cNvPr id="35842" name="Text Box 2"/>
          <p:cNvSpPr txBox="1">
            <a:spLocks noChangeArrowheads="1"/>
          </p:cNvSpPr>
          <p:nvPr/>
        </p:nvSpPr>
        <p:spPr bwMode="auto">
          <a:xfrm>
            <a:off x="457200" y="-59468"/>
            <a:ext cx="8229600" cy="1143000"/>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dirty="0" err="1">
                <a:solidFill>
                  <a:schemeClr val="tx2">
                    <a:lumMod val="50000"/>
                    <a:lumOff val="50000"/>
                  </a:schemeClr>
                </a:solidFill>
                <a:latin typeface="+mj-lt"/>
              </a:rPr>
              <a:t>What</a:t>
            </a:r>
            <a:r>
              <a:rPr lang="fr-FR" sz="3600" dirty="0">
                <a:solidFill>
                  <a:schemeClr val="tx2">
                    <a:lumMod val="50000"/>
                    <a:lumOff val="50000"/>
                  </a:schemeClr>
                </a:solidFill>
                <a:latin typeface="+mj-lt"/>
              </a:rPr>
              <a:t> </a:t>
            </a:r>
            <a:r>
              <a:rPr lang="fr-FR" sz="3600" dirty="0" err="1">
                <a:solidFill>
                  <a:schemeClr val="tx2">
                    <a:lumMod val="50000"/>
                    <a:lumOff val="50000"/>
                  </a:schemeClr>
                </a:solidFill>
                <a:latin typeface="+mj-lt"/>
              </a:rPr>
              <a:t>we</a:t>
            </a:r>
            <a:r>
              <a:rPr lang="fr-FR" sz="3600" dirty="0">
                <a:solidFill>
                  <a:schemeClr val="tx2">
                    <a:lumMod val="50000"/>
                    <a:lumOff val="50000"/>
                  </a:schemeClr>
                </a:solidFill>
                <a:latin typeface="+mj-lt"/>
              </a:rPr>
              <a:t> </a:t>
            </a:r>
            <a:r>
              <a:rPr lang="fr-FR" sz="3600" b="1" dirty="0" err="1">
                <a:solidFill>
                  <a:schemeClr val="tx2">
                    <a:lumMod val="50000"/>
                    <a:lumOff val="50000"/>
                  </a:schemeClr>
                </a:solidFill>
                <a:latin typeface="+mj-lt"/>
              </a:rPr>
              <a:t>learned</a:t>
            </a:r>
            <a:r>
              <a:rPr lang="fr-FR" sz="3600" dirty="0">
                <a:solidFill>
                  <a:schemeClr val="tx2">
                    <a:lumMod val="50000"/>
                    <a:lumOff val="50000"/>
                  </a:schemeClr>
                </a:solidFill>
                <a:latin typeface="+mj-lt"/>
              </a:rPr>
              <a:t>!</a:t>
            </a:r>
            <a:endParaRPr lang="fr-FR" sz="4400" dirty="0">
              <a:solidFill>
                <a:schemeClr val="tx2">
                  <a:lumMod val="50000"/>
                  <a:lumOff val="50000"/>
                </a:schemeClr>
              </a:solidFill>
              <a:latin typeface="+mj-lt"/>
            </a:endParaRPr>
          </a:p>
        </p:txBody>
      </p:sp>
    </p:spTree>
    <p:extLst>
      <p:ext uri="{BB962C8B-B14F-4D97-AF65-F5344CB8AC3E}">
        <p14:creationId xmlns:p14="http://schemas.microsoft.com/office/powerpoint/2010/main" val="3514738082"/>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268760"/>
            <a:ext cx="8640960" cy="4770537"/>
          </a:xfrm>
          <a:prstGeom prst="rect">
            <a:avLst/>
          </a:prstGeom>
        </p:spPr>
        <p:txBody>
          <a:bodyPr wrap="square">
            <a:spAutoFit/>
          </a:bodyPr>
          <a:lstStyle/>
          <a:p>
            <a:r>
              <a:rPr lang="fr-FR" sz="1600" dirty="0"/>
              <a:t>Gordon Moore </a:t>
            </a:r>
            <a:r>
              <a:rPr lang="fr-FR" sz="1600" dirty="0" err="1"/>
              <a:t>picture</a:t>
            </a:r>
            <a:r>
              <a:rPr lang="fr-FR" sz="1600" dirty="0"/>
              <a:t> : </a:t>
            </a:r>
          </a:p>
          <a:p>
            <a:r>
              <a:rPr lang="fr-FR" sz="1600" dirty="0">
                <a:hlinkClick r:id="rId2"/>
              </a:rPr>
              <a:t>http://celebslists.com/images/gordon-moore-04.jpg</a:t>
            </a:r>
            <a:r>
              <a:rPr lang="fr-FR" sz="1600" dirty="0"/>
              <a:t> </a:t>
            </a:r>
          </a:p>
          <a:p>
            <a:endParaRPr lang="fr-FR" sz="1600" dirty="0"/>
          </a:p>
          <a:p>
            <a:r>
              <a:rPr lang="fr-FR" sz="1600" dirty="0"/>
              <a:t>Samsung </a:t>
            </a:r>
            <a:r>
              <a:rPr lang="fr-FR" sz="1600" dirty="0" err="1"/>
              <a:t>Galaxy</a:t>
            </a:r>
            <a:r>
              <a:rPr lang="fr-FR" sz="1600" dirty="0"/>
              <a:t> Camera : </a:t>
            </a:r>
          </a:p>
          <a:p>
            <a:r>
              <a:rPr lang="fr-FR" sz="1600" dirty="0">
                <a:hlinkClick r:id="rId3"/>
              </a:rPr>
              <a:t>http://static.viedegeek.fr/media/2013/04/Samsung-galaxy-camera-android.jpg</a:t>
            </a:r>
            <a:endParaRPr lang="fr-FR" sz="1600" dirty="0"/>
          </a:p>
          <a:p>
            <a:endParaRPr lang="fr-FR" sz="1600" dirty="0"/>
          </a:p>
          <a:p>
            <a:r>
              <a:rPr lang="fr-FR" sz="1600" dirty="0"/>
              <a:t>4G LTE Car: </a:t>
            </a:r>
          </a:p>
          <a:p>
            <a:r>
              <a:rPr lang="fr-FR" sz="1600" dirty="0">
                <a:hlinkClick r:id="rId4"/>
              </a:rPr>
              <a:t>http://www.extremetech.com/wp-content/uploads/2013/02/GM-OnStar-003-medium.jpg</a:t>
            </a:r>
            <a:r>
              <a:rPr lang="fr-FR" sz="1600" dirty="0"/>
              <a:t> </a:t>
            </a:r>
          </a:p>
          <a:p>
            <a:endParaRPr lang="fr-FR" sz="1600" dirty="0"/>
          </a:p>
          <a:p>
            <a:r>
              <a:rPr lang="fr-FR" sz="1600" dirty="0"/>
              <a:t>Michael Dell </a:t>
            </a:r>
            <a:r>
              <a:rPr lang="fr-FR" sz="1600" dirty="0" err="1"/>
              <a:t>picture</a:t>
            </a:r>
            <a:r>
              <a:rPr lang="fr-FR" sz="1600" dirty="0"/>
              <a:t>: </a:t>
            </a:r>
            <a:r>
              <a:rPr lang="fr-FR" sz="1600" dirty="0">
                <a:hlinkClick r:id="rId5"/>
              </a:rPr>
              <a:t>http://hollywoodnose.com/images/net_worth1/michael-dell-wealth/how-much-is-michael-dell-worth.jpg</a:t>
            </a:r>
            <a:r>
              <a:rPr lang="fr-FR" sz="1600" dirty="0"/>
              <a:t> </a:t>
            </a:r>
          </a:p>
          <a:p>
            <a:endParaRPr lang="fr-FR" sz="1600" dirty="0"/>
          </a:p>
          <a:p>
            <a:r>
              <a:rPr lang="fr-FR" sz="1600" dirty="0"/>
              <a:t>Scott Eckert </a:t>
            </a:r>
            <a:r>
              <a:rPr lang="fr-FR" sz="1600" dirty="0" err="1"/>
              <a:t>picture</a:t>
            </a:r>
            <a:r>
              <a:rPr lang="fr-FR" sz="1600" dirty="0"/>
              <a:t>: </a:t>
            </a:r>
            <a:r>
              <a:rPr lang="fr-FR" sz="1600" dirty="0">
                <a:hlinkClick r:id="rId6"/>
              </a:rPr>
              <a:t>http://www.robotshop.com/blog/en/files/Scott-Eckert.jpg</a:t>
            </a:r>
            <a:r>
              <a:rPr lang="fr-FR" sz="1600" dirty="0"/>
              <a:t> </a:t>
            </a:r>
          </a:p>
          <a:p>
            <a:endParaRPr lang="fr-FR" sz="1600" dirty="0"/>
          </a:p>
          <a:p>
            <a:r>
              <a:rPr lang="fr-FR" sz="1600" dirty="0"/>
              <a:t>Picture slide Mc Donald : </a:t>
            </a:r>
          </a:p>
          <a:p>
            <a:r>
              <a:rPr lang="fr-FR" sz="1600" dirty="0">
                <a:hlinkClick r:id="rId7"/>
              </a:rPr>
              <a:t>http://www.mcdonalds.fr/produits/desserts/sundae</a:t>
            </a:r>
            <a:r>
              <a:rPr lang="fr-FR" sz="1600" dirty="0"/>
              <a:t> </a:t>
            </a:r>
            <a:r>
              <a:rPr lang="fr-FR" sz="1600" dirty="0">
                <a:hlinkClick r:id="rId8"/>
              </a:rPr>
              <a:t>http://www.markethinkzone.com/wp-content/uploads/2013/06/mcdonalds_logo.jpg</a:t>
            </a:r>
            <a:r>
              <a:rPr lang="fr-FR" sz="1600" dirty="0"/>
              <a:t>, </a:t>
            </a:r>
            <a:r>
              <a:rPr lang="fr-FR" sz="1600" dirty="0">
                <a:hlinkClick r:id="rId9"/>
              </a:rPr>
              <a:t>http://veritra.com/sites/default/files/free.jpeg</a:t>
            </a:r>
            <a:r>
              <a:rPr lang="fr-FR" sz="1600" dirty="0"/>
              <a:t> </a:t>
            </a:r>
          </a:p>
          <a:p>
            <a:endParaRPr lang="fr-FR" sz="1600" dirty="0"/>
          </a:p>
          <a:p>
            <a:endParaRPr lang="fr-FR" sz="1600" dirty="0"/>
          </a:p>
        </p:txBody>
      </p:sp>
      <p:sp>
        <p:nvSpPr>
          <p:cNvPr id="3" name="Rectangle 7"/>
          <p:cNvSpPr>
            <a:spLocks noChangeArrowheads="1"/>
          </p:cNvSpPr>
          <p:nvPr/>
        </p:nvSpPr>
        <p:spPr bwMode="auto">
          <a:xfrm>
            <a:off x="0" y="-22479"/>
            <a:ext cx="9144000" cy="1033462"/>
          </a:xfrm>
          <a:prstGeom prst="rect">
            <a:avLst/>
          </a:prstGeom>
          <a:solidFill>
            <a:srgbClr val="E4E4E4"/>
          </a:solidFill>
          <a:ln w="9525">
            <a:noFill/>
            <a:miter lim="800000"/>
            <a:headEnd/>
            <a:tailEnd/>
          </a:ln>
          <a:effectLst/>
        </p:spPr>
        <p:txBody>
          <a:bodyPr wrap="none" anchor="ctr"/>
          <a:lstStyle/>
          <a:p>
            <a:pPr algn="ctr"/>
            <a:endParaRPr lang="fr-FR"/>
          </a:p>
        </p:txBody>
      </p:sp>
      <p:sp>
        <p:nvSpPr>
          <p:cNvPr id="4" name="Text Box 2"/>
          <p:cNvSpPr txBox="1">
            <a:spLocks noChangeArrowheads="1"/>
          </p:cNvSpPr>
          <p:nvPr/>
        </p:nvSpPr>
        <p:spPr bwMode="auto">
          <a:xfrm>
            <a:off x="457200" y="-77248"/>
            <a:ext cx="8229600" cy="1143000"/>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dirty="0" err="1">
                <a:solidFill>
                  <a:schemeClr val="tx2">
                    <a:lumMod val="50000"/>
                    <a:lumOff val="50000"/>
                  </a:schemeClr>
                </a:solidFill>
                <a:latin typeface="+mj-lt"/>
              </a:rPr>
              <a:t>Other</a:t>
            </a:r>
            <a:r>
              <a:rPr lang="fr-FR" sz="3600" dirty="0">
                <a:solidFill>
                  <a:schemeClr val="tx2">
                    <a:lumMod val="50000"/>
                    <a:lumOff val="50000"/>
                  </a:schemeClr>
                </a:solidFill>
                <a:latin typeface="+mj-lt"/>
              </a:rPr>
              <a:t> sources </a:t>
            </a:r>
            <a:endParaRPr lang="fr-FR" sz="4400" dirty="0">
              <a:solidFill>
                <a:schemeClr val="tx2">
                  <a:lumMod val="50000"/>
                  <a:lumOff val="50000"/>
                </a:schemeClr>
              </a:solidFill>
              <a:latin typeface="+mj-lt"/>
            </a:endParaRPr>
          </a:p>
        </p:txBody>
      </p:sp>
    </p:spTree>
    <p:extLst>
      <p:ext uri="{BB962C8B-B14F-4D97-AF65-F5344CB8AC3E}">
        <p14:creationId xmlns:p14="http://schemas.microsoft.com/office/powerpoint/2010/main" val="190917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Dropping</a:t>
            </a:r>
            <a:r>
              <a:rPr lang="fr-FR" dirty="0"/>
              <a:t> </a:t>
            </a:r>
            <a:r>
              <a:rPr lang="fr-FR" dirty="0" err="1"/>
              <a:t>prices</a:t>
            </a:r>
            <a:r>
              <a:rPr lang="fr-FR" dirty="0"/>
              <a:t>!</a:t>
            </a:r>
          </a:p>
        </p:txBody>
      </p:sp>
      <p:sp>
        <p:nvSpPr>
          <p:cNvPr id="20" name="ZoneTexte 6"/>
          <p:cNvSpPr txBox="1">
            <a:spLocks noChangeArrowheads="1"/>
          </p:cNvSpPr>
          <p:nvPr/>
        </p:nvSpPr>
        <p:spPr bwMode="auto">
          <a:xfrm>
            <a:off x="-50368" y="6608385"/>
            <a:ext cx="9144000" cy="276999"/>
          </a:xfrm>
          <a:prstGeom prst="rect">
            <a:avLst/>
          </a:prstGeom>
          <a:noFill/>
          <a:ln w="9525">
            <a:noFill/>
            <a:miter lim="800000"/>
            <a:headEnd/>
            <a:tailEnd/>
          </a:ln>
        </p:spPr>
        <p:txBody>
          <a:bodyPr wrap="square">
            <a:spAutoFit/>
          </a:bodyPr>
          <a:lstStyle/>
          <a:p>
            <a:pPr algn="ctr">
              <a:buClr>
                <a:srgbClr val="000000"/>
              </a:buClr>
              <a:buSzPct val="100000"/>
              <a:buFont typeface="Times New Roman" pitchFamily="18" charset="0"/>
              <a:buNone/>
            </a:pPr>
            <a:r>
              <a:rPr lang="fr-FR" sz="1200" dirty="0">
                <a:solidFill>
                  <a:schemeClr val="tx1"/>
                </a:solidFill>
              </a:rPr>
              <a:t>Source : </a:t>
            </a:r>
            <a:r>
              <a:rPr lang="fr-FR" sz="1200" dirty="0">
                <a:hlinkClick r:id="rId3"/>
              </a:rPr>
              <a:t>http://www.singularity.com/charts/page62.html</a:t>
            </a:r>
            <a:r>
              <a:rPr lang="fr-FR" sz="1200" dirty="0"/>
              <a:t> </a:t>
            </a:r>
            <a:endParaRPr lang="fr-FR" sz="1200" dirty="0">
              <a:solidFill>
                <a:schemeClr val="tx1"/>
              </a:solidFill>
            </a:endParaRPr>
          </a:p>
        </p:txBody>
      </p:sp>
      <p:sp>
        <p:nvSpPr>
          <p:cNvPr id="21" name="ZoneTexte 20"/>
          <p:cNvSpPr txBox="1"/>
          <p:nvPr/>
        </p:nvSpPr>
        <p:spPr>
          <a:xfrm>
            <a:off x="7052670" y="5618065"/>
            <a:ext cx="691215" cy="369332"/>
          </a:xfrm>
          <a:prstGeom prst="rect">
            <a:avLst/>
          </a:prstGeom>
          <a:noFill/>
        </p:spPr>
        <p:txBody>
          <a:bodyPr wrap="none" rtlCol="0">
            <a:spAutoFit/>
          </a:bodyPr>
          <a:lstStyle/>
          <a:p>
            <a:r>
              <a:rPr lang="fr-FR" dirty="0">
                <a:solidFill>
                  <a:schemeClr val="tx1"/>
                </a:solidFill>
              </a:rPr>
              <a:t>2016</a:t>
            </a:r>
          </a:p>
        </p:txBody>
      </p:sp>
      <p:sp>
        <p:nvSpPr>
          <p:cNvPr id="22" name="ZoneTexte 21"/>
          <p:cNvSpPr txBox="1"/>
          <p:nvPr/>
        </p:nvSpPr>
        <p:spPr>
          <a:xfrm>
            <a:off x="2266968" y="5618065"/>
            <a:ext cx="691215" cy="369332"/>
          </a:xfrm>
          <a:prstGeom prst="rect">
            <a:avLst/>
          </a:prstGeom>
          <a:noFill/>
        </p:spPr>
        <p:txBody>
          <a:bodyPr wrap="none" rtlCol="0">
            <a:spAutoFit/>
          </a:bodyPr>
          <a:lstStyle/>
          <a:p>
            <a:r>
              <a:rPr lang="fr-FR" dirty="0"/>
              <a:t>1995</a:t>
            </a:r>
          </a:p>
        </p:txBody>
      </p:sp>
      <p:cxnSp>
        <p:nvCxnSpPr>
          <p:cNvPr id="23" name="Connecteur droit 22"/>
          <p:cNvCxnSpPr/>
          <p:nvPr/>
        </p:nvCxnSpPr>
        <p:spPr bwMode="auto">
          <a:xfrm>
            <a:off x="2209298" y="5618065"/>
            <a:ext cx="6093262" cy="0"/>
          </a:xfrm>
          <a:prstGeom prst="line">
            <a:avLst/>
          </a:prstGeom>
          <a:ln>
            <a:headEnd type="none" w="med" len="med"/>
            <a:tailEnd type="stealth" w="med" len="med"/>
          </a:ln>
        </p:spPr>
        <p:style>
          <a:lnRef idx="1">
            <a:schemeClr val="dk1"/>
          </a:lnRef>
          <a:fillRef idx="0">
            <a:schemeClr val="dk1"/>
          </a:fillRef>
          <a:effectRef idx="0">
            <a:schemeClr val="dk1"/>
          </a:effectRef>
          <a:fontRef idx="minor">
            <a:schemeClr val="tx1"/>
          </a:fontRef>
        </p:style>
      </p:cxnSp>
      <p:cxnSp>
        <p:nvCxnSpPr>
          <p:cNvPr id="24" name="Connecteur droit avec flèche 23"/>
          <p:cNvCxnSpPr/>
          <p:nvPr/>
        </p:nvCxnSpPr>
        <p:spPr bwMode="auto">
          <a:xfrm flipV="1">
            <a:off x="2209298" y="1556792"/>
            <a:ext cx="0" cy="4493321"/>
          </a:xfrm>
          <a:prstGeom prst="straightConnector1">
            <a:avLst/>
          </a:prstGeom>
          <a:ln>
            <a:headEnd type="none" w="med" len="med"/>
            <a:tailEnd type="stealth"/>
          </a:ln>
        </p:spPr>
        <p:style>
          <a:lnRef idx="1">
            <a:schemeClr val="dk1"/>
          </a:lnRef>
          <a:fillRef idx="0">
            <a:schemeClr val="dk1"/>
          </a:fillRef>
          <a:effectRef idx="0">
            <a:schemeClr val="dk1"/>
          </a:effectRef>
          <a:fontRef idx="minor">
            <a:schemeClr val="tx1"/>
          </a:fontRef>
        </p:style>
      </p:cxnSp>
      <p:grpSp>
        <p:nvGrpSpPr>
          <p:cNvPr id="25" name="Groupe 24"/>
          <p:cNvGrpSpPr/>
          <p:nvPr/>
        </p:nvGrpSpPr>
        <p:grpSpPr>
          <a:xfrm>
            <a:off x="2123728" y="891752"/>
            <a:ext cx="8219374" cy="4708989"/>
            <a:chOff x="2209592" y="1294975"/>
            <a:chExt cx="8219374" cy="4708989"/>
          </a:xfrm>
        </p:grpSpPr>
        <p:sp>
          <p:nvSpPr>
            <p:cNvPr id="26" name="Arc 25"/>
            <p:cNvSpPr/>
            <p:nvPr/>
          </p:nvSpPr>
          <p:spPr bwMode="auto">
            <a:xfrm rot="11797195">
              <a:off x="2376452" y="1294975"/>
              <a:ext cx="8052514" cy="4356982"/>
            </a:xfrm>
            <a:prstGeom prst="arc">
              <a:avLst>
                <a:gd name="adj1" fmla="val 13588692"/>
                <a:gd name="adj2" fmla="val 21051353"/>
              </a:avLst>
            </a:prstGeom>
            <a:ln w="1651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sp>
          <p:nvSpPr>
            <p:cNvPr id="27" name="ZoneTexte 26"/>
            <p:cNvSpPr txBox="1"/>
            <p:nvPr/>
          </p:nvSpPr>
          <p:spPr>
            <a:xfrm>
              <a:off x="3516379" y="4088395"/>
              <a:ext cx="3130985" cy="769441"/>
            </a:xfrm>
            <a:prstGeom prst="rect">
              <a:avLst/>
            </a:prstGeom>
            <a:noFill/>
          </p:spPr>
          <p:txBody>
            <a:bodyPr wrap="none" rtlCol="0">
              <a:spAutoFit/>
            </a:bodyPr>
            <a:lstStyle/>
            <a:p>
              <a:r>
                <a:rPr lang="fr-FR" sz="4400" b="1" dirty="0">
                  <a:solidFill>
                    <a:schemeClr val="tx1"/>
                  </a:solidFill>
                </a:rPr>
                <a:t>÷ 500 000</a:t>
              </a:r>
              <a:endParaRPr lang="fr-FR" sz="4400" b="1" baseline="30000" dirty="0">
                <a:solidFill>
                  <a:schemeClr val="tx1"/>
                </a:solidFill>
              </a:endParaRPr>
            </a:p>
          </p:txBody>
        </p:sp>
        <p:sp>
          <p:nvSpPr>
            <p:cNvPr id="29" name="ZoneTexte 28"/>
            <p:cNvSpPr txBox="1"/>
            <p:nvPr/>
          </p:nvSpPr>
          <p:spPr>
            <a:xfrm>
              <a:off x="7624121" y="5634632"/>
              <a:ext cx="994183" cy="369332"/>
            </a:xfrm>
            <a:prstGeom prst="rect">
              <a:avLst/>
            </a:prstGeom>
            <a:noFill/>
          </p:spPr>
          <p:txBody>
            <a:bodyPr wrap="none" rtlCol="0">
              <a:spAutoFit/>
            </a:bodyPr>
            <a:lstStyle/>
            <a:p>
              <a:r>
                <a:rPr lang="fr-FR" b="1" dirty="0"/>
                <a:t>0,0002</a:t>
              </a:r>
            </a:p>
          </p:txBody>
        </p:sp>
        <p:sp>
          <p:nvSpPr>
            <p:cNvPr id="30" name="ZoneTexte 29"/>
            <p:cNvSpPr txBox="1"/>
            <p:nvPr/>
          </p:nvSpPr>
          <p:spPr>
            <a:xfrm>
              <a:off x="2209592" y="2608087"/>
              <a:ext cx="627095" cy="369332"/>
            </a:xfrm>
            <a:prstGeom prst="rect">
              <a:avLst/>
            </a:prstGeom>
            <a:noFill/>
          </p:spPr>
          <p:txBody>
            <a:bodyPr wrap="none" rtlCol="0">
              <a:spAutoFit/>
            </a:bodyPr>
            <a:lstStyle/>
            <a:p>
              <a:r>
                <a:rPr lang="fr-FR" b="1" dirty="0"/>
                <a:t>100</a:t>
              </a:r>
            </a:p>
          </p:txBody>
        </p:sp>
      </p:grpSp>
      <p:sp>
        <p:nvSpPr>
          <p:cNvPr id="31" name="ZoneTexte 30"/>
          <p:cNvSpPr txBox="1"/>
          <p:nvPr/>
        </p:nvSpPr>
        <p:spPr>
          <a:xfrm>
            <a:off x="-194384" y="1628800"/>
            <a:ext cx="2421697" cy="646331"/>
          </a:xfrm>
          <a:prstGeom prst="rect">
            <a:avLst/>
          </a:prstGeom>
          <a:noFill/>
        </p:spPr>
        <p:txBody>
          <a:bodyPr wrap="square" rtlCol="0">
            <a:spAutoFit/>
          </a:bodyPr>
          <a:lstStyle/>
          <a:p>
            <a:pPr algn="r"/>
            <a:r>
              <a:rPr lang="fr-FR" dirty="0"/>
              <a:t>Price/Performance</a:t>
            </a:r>
          </a:p>
          <a:p>
            <a:pPr algn="r"/>
            <a:r>
              <a:rPr lang="fr-FR" dirty="0"/>
              <a:t>index</a:t>
            </a:r>
          </a:p>
        </p:txBody>
      </p:sp>
      <p:sp>
        <p:nvSpPr>
          <p:cNvPr id="32" name="Rectangle 31"/>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326176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Dropping</a:t>
            </a:r>
            <a:r>
              <a:rPr lang="fr-FR" dirty="0"/>
              <a:t> </a:t>
            </a:r>
            <a:r>
              <a:rPr lang="fr-FR" dirty="0" err="1"/>
              <a:t>storage</a:t>
            </a:r>
            <a:r>
              <a:rPr lang="fr-FR" dirty="0"/>
              <a:t> </a:t>
            </a:r>
            <a:r>
              <a:rPr lang="fr-FR" dirty="0" err="1"/>
              <a:t>costs</a:t>
            </a:r>
            <a:endParaRPr lang="fr-FR" dirty="0"/>
          </a:p>
        </p:txBody>
      </p:sp>
      <p:sp>
        <p:nvSpPr>
          <p:cNvPr id="9" name="ZoneTexte 8"/>
          <p:cNvSpPr txBox="1"/>
          <p:nvPr/>
        </p:nvSpPr>
        <p:spPr>
          <a:xfrm>
            <a:off x="7210370" y="6021286"/>
            <a:ext cx="691215" cy="369332"/>
          </a:xfrm>
          <a:prstGeom prst="rect">
            <a:avLst/>
          </a:prstGeom>
          <a:noFill/>
        </p:spPr>
        <p:txBody>
          <a:bodyPr wrap="none" rtlCol="0">
            <a:spAutoFit/>
          </a:bodyPr>
          <a:lstStyle/>
          <a:p>
            <a:r>
              <a:rPr lang="fr-FR" dirty="0">
                <a:solidFill>
                  <a:schemeClr val="tx1"/>
                </a:solidFill>
              </a:rPr>
              <a:t>2015</a:t>
            </a:r>
          </a:p>
        </p:txBody>
      </p:sp>
      <p:sp>
        <p:nvSpPr>
          <p:cNvPr id="11" name="ZoneTexte 10"/>
          <p:cNvSpPr txBox="1"/>
          <p:nvPr/>
        </p:nvSpPr>
        <p:spPr>
          <a:xfrm>
            <a:off x="2025794" y="6021286"/>
            <a:ext cx="691215" cy="369332"/>
          </a:xfrm>
          <a:prstGeom prst="rect">
            <a:avLst/>
          </a:prstGeom>
          <a:noFill/>
        </p:spPr>
        <p:txBody>
          <a:bodyPr wrap="none" rtlCol="0">
            <a:spAutoFit/>
          </a:bodyPr>
          <a:lstStyle/>
          <a:p>
            <a:r>
              <a:rPr lang="fr-FR" dirty="0"/>
              <a:t>1995</a:t>
            </a:r>
          </a:p>
        </p:txBody>
      </p:sp>
      <p:cxnSp>
        <p:nvCxnSpPr>
          <p:cNvPr id="13" name="Connecteur droit 12"/>
          <p:cNvCxnSpPr/>
          <p:nvPr/>
        </p:nvCxnSpPr>
        <p:spPr bwMode="auto">
          <a:xfrm>
            <a:off x="1874216" y="6021286"/>
            <a:ext cx="5878808" cy="0"/>
          </a:xfrm>
          <a:prstGeom prst="line">
            <a:avLst/>
          </a:prstGeom>
          <a:ln>
            <a:headEnd type="none" w="med" len="med"/>
            <a:tailEnd type="stealth" w="med" len="med"/>
          </a:ln>
        </p:spPr>
        <p:style>
          <a:lnRef idx="1">
            <a:schemeClr val="dk1"/>
          </a:lnRef>
          <a:fillRef idx="0">
            <a:schemeClr val="dk1"/>
          </a:fillRef>
          <a:effectRef idx="0">
            <a:schemeClr val="dk1"/>
          </a:effectRef>
          <a:fontRef idx="minor">
            <a:schemeClr val="tx1"/>
          </a:fontRef>
        </p:style>
      </p:cxnSp>
      <p:cxnSp>
        <p:nvCxnSpPr>
          <p:cNvPr id="14" name="Connecteur droit avec flèche 13"/>
          <p:cNvCxnSpPr/>
          <p:nvPr/>
        </p:nvCxnSpPr>
        <p:spPr bwMode="auto">
          <a:xfrm flipH="1" flipV="1">
            <a:off x="1874216" y="1772816"/>
            <a:ext cx="1" cy="4617802"/>
          </a:xfrm>
          <a:prstGeom prst="straightConnector1">
            <a:avLst/>
          </a:prstGeom>
          <a:ln>
            <a:headEnd type="none" w="med" len="med"/>
            <a:tailEnd type="stealth"/>
          </a:ln>
        </p:spPr>
        <p:style>
          <a:lnRef idx="1">
            <a:schemeClr val="dk1"/>
          </a:lnRef>
          <a:fillRef idx="0">
            <a:schemeClr val="dk1"/>
          </a:fillRef>
          <a:effectRef idx="0">
            <a:schemeClr val="dk1"/>
          </a:effectRef>
          <a:fontRef idx="minor">
            <a:schemeClr val="tx1"/>
          </a:fontRef>
        </p:style>
      </p:cxnSp>
      <p:sp>
        <p:nvSpPr>
          <p:cNvPr id="15" name="ZoneTexte 14"/>
          <p:cNvSpPr txBox="1"/>
          <p:nvPr/>
        </p:nvSpPr>
        <p:spPr>
          <a:xfrm>
            <a:off x="104212" y="2361652"/>
            <a:ext cx="1771395" cy="646331"/>
          </a:xfrm>
          <a:prstGeom prst="rect">
            <a:avLst/>
          </a:prstGeom>
          <a:noFill/>
        </p:spPr>
        <p:txBody>
          <a:bodyPr wrap="square" rtlCol="0">
            <a:spAutoFit/>
          </a:bodyPr>
          <a:lstStyle/>
          <a:p>
            <a:pPr algn="r"/>
            <a:r>
              <a:rPr lang="fr-FR" dirty="0" err="1"/>
              <a:t>Cost</a:t>
            </a:r>
            <a:r>
              <a:rPr lang="fr-FR" dirty="0"/>
              <a:t> for 1Gb of </a:t>
            </a:r>
            <a:r>
              <a:rPr lang="fr-FR" dirty="0" err="1"/>
              <a:t>storage</a:t>
            </a:r>
            <a:endParaRPr lang="fr-FR" dirty="0"/>
          </a:p>
        </p:txBody>
      </p:sp>
      <p:grpSp>
        <p:nvGrpSpPr>
          <p:cNvPr id="18" name="Groupe 17"/>
          <p:cNvGrpSpPr/>
          <p:nvPr/>
        </p:nvGrpSpPr>
        <p:grpSpPr>
          <a:xfrm>
            <a:off x="1809770" y="764704"/>
            <a:ext cx="7816663" cy="4777947"/>
            <a:chOff x="1809770" y="1171331"/>
            <a:chExt cx="7816663" cy="4777947"/>
          </a:xfrm>
        </p:grpSpPr>
        <p:sp>
          <p:nvSpPr>
            <p:cNvPr id="19" name="Arc 18"/>
            <p:cNvSpPr/>
            <p:nvPr/>
          </p:nvSpPr>
          <p:spPr bwMode="auto">
            <a:xfrm rot="11797195">
              <a:off x="2093640" y="1171331"/>
              <a:ext cx="7532793" cy="4527844"/>
            </a:xfrm>
            <a:prstGeom prst="arc">
              <a:avLst>
                <a:gd name="adj1" fmla="val 13161311"/>
                <a:gd name="adj2" fmla="val 21051353"/>
              </a:avLst>
            </a:prstGeom>
            <a:ln w="1651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sp>
          <p:nvSpPr>
            <p:cNvPr id="20" name="ZoneTexte 19"/>
            <p:cNvSpPr txBox="1"/>
            <p:nvPr/>
          </p:nvSpPr>
          <p:spPr>
            <a:xfrm>
              <a:off x="3331955" y="3979802"/>
              <a:ext cx="2771913" cy="769441"/>
            </a:xfrm>
            <a:prstGeom prst="rect">
              <a:avLst/>
            </a:prstGeom>
            <a:noFill/>
          </p:spPr>
          <p:txBody>
            <a:bodyPr wrap="none" rtlCol="0">
              <a:spAutoFit/>
            </a:bodyPr>
            <a:lstStyle/>
            <a:p>
              <a:r>
                <a:rPr lang="fr-FR" sz="4400" b="1" dirty="0"/>
                <a:t>÷ </a:t>
              </a:r>
              <a:r>
                <a:rPr lang="fr-FR" sz="4400" b="1" dirty="0">
                  <a:solidFill>
                    <a:schemeClr val="tx1"/>
                  </a:solidFill>
                </a:rPr>
                <a:t>42 000</a:t>
              </a:r>
              <a:endParaRPr lang="fr-FR" sz="4400" b="1" baseline="30000" dirty="0">
                <a:solidFill>
                  <a:schemeClr val="tx1"/>
                </a:solidFill>
              </a:endParaRPr>
            </a:p>
          </p:txBody>
        </p:sp>
        <p:sp>
          <p:nvSpPr>
            <p:cNvPr id="21" name="ZoneTexte 20"/>
            <p:cNvSpPr txBox="1"/>
            <p:nvPr/>
          </p:nvSpPr>
          <p:spPr>
            <a:xfrm>
              <a:off x="7469709" y="5579946"/>
              <a:ext cx="846707" cy="369332"/>
            </a:xfrm>
            <a:prstGeom prst="rect">
              <a:avLst/>
            </a:prstGeom>
            <a:noFill/>
          </p:spPr>
          <p:txBody>
            <a:bodyPr wrap="none" rtlCol="0">
              <a:spAutoFit/>
            </a:bodyPr>
            <a:lstStyle/>
            <a:p>
              <a:r>
                <a:rPr lang="fr-FR" b="1" dirty="0"/>
                <a:t>0,03$</a:t>
              </a:r>
            </a:p>
          </p:txBody>
        </p:sp>
        <p:sp>
          <p:nvSpPr>
            <p:cNvPr id="22" name="ZoneTexte 21"/>
            <p:cNvSpPr txBox="1"/>
            <p:nvPr/>
          </p:nvSpPr>
          <p:spPr>
            <a:xfrm>
              <a:off x="1809770" y="2492894"/>
              <a:ext cx="922047" cy="369332"/>
            </a:xfrm>
            <a:prstGeom prst="rect">
              <a:avLst/>
            </a:prstGeom>
            <a:noFill/>
          </p:spPr>
          <p:txBody>
            <a:bodyPr wrap="none" rtlCol="0">
              <a:spAutoFit/>
            </a:bodyPr>
            <a:lstStyle/>
            <a:p>
              <a:r>
                <a:rPr lang="fr-FR" b="1" dirty="0"/>
                <a:t>1260$</a:t>
              </a:r>
            </a:p>
          </p:txBody>
        </p:sp>
      </p:grpSp>
      <p:sp>
        <p:nvSpPr>
          <p:cNvPr id="24" name="Rectangle 23"/>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
        <p:nvSpPr>
          <p:cNvPr id="16" name="Rectangle 15"/>
          <p:cNvSpPr/>
          <p:nvPr/>
        </p:nvSpPr>
        <p:spPr>
          <a:xfrm>
            <a:off x="-36512" y="6608385"/>
            <a:ext cx="9154585" cy="276999"/>
          </a:xfrm>
          <a:prstGeom prst="rect">
            <a:avLst/>
          </a:prstGeom>
        </p:spPr>
        <p:txBody>
          <a:bodyPr wrap="square">
            <a:spAutoFit/>
          </a:bodyPr>
          <a:lstStyle/>
          <a:p>
            <a:pPr algn="ctr"/>
            <a:r>
              <a:rPr lang="fr-FR" sz="1200" dirty="0"/>
              <a:t>Source : </a:t>
            </a:r>
            <a:r>
              <a:rPr lang="fr-FR" sz="1200" dirty="0">
                <a:hlinkClick r:id="rId3"/>
              </a:rPr>
              <a:t>http://www.mkomo.com/cost-per-gigabyte-update</a:t>
            </a:r>
            <a:r>
              <a:rPr lang="fr-FR" sz="1200" dirty="0"/>
              <a:t> </a:t>
            </a:r>
          </a:p>
        </p:txBody>
      </p:sp>
    </p:spTree>
    <p:extLst>
      <p:ext uri="{BB962C8B-B14F-4D97-AF65-F5344CB8AC3E}">
        <p14:creationId xmlns:p14="http://schemas.microsoft.com/office/powerpoint/2010/main" val="188580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548680"/>
            <a:ext cx="9144000" cy="504056"/>
          </a:xfrm>
        </p:spPr>
        <p:txBody>
          <a:bodyPr/>
          <a:lstStyle/>
          <a:p>
            <a:pPr eaLnBrk="1" hangingPunct="1"/>
            <a:r>
              <a:rPr lang="fr-FR" dirty="0">
                <a:ea typeface="Lucida Sans Unicode" pitchFamily="34" charset="0"/>
              </a:rPr>
              <a:t>The explosion of the net</a:t>
            </a:r>
          </a:p>
        </p:txBody>
      </p:sp>
      <p:cxnSp>
        <p:nvCxnSpPr>
          <p:cNvPr id="17" name="Connecteur droit 16"/>
          <p:cNvCxnSpPr/>
          <p:nvPr/>
        </p:nvCxnSpPr>
        <p:spPr bwMode="auto">
          <a:xfrm flipV="1">
            <a:off x="1634847" y="5989930"/>
            <a:ext cx="5989905" cy="3346"/>
          </a:xfrm>
          <a:prstGeom prst="line">
            <a:avLst/>
          </a:prstGeom>
          <a:ln>
            <a:headEnd type="none" w="med" len="med"/>
            <a:tailEnd type="stealth" w="med" len="med"/>
          </a:ln>
        </p:spPr>
        <p:style>
          <a:lnRef idx="1">
            <a:schemeClr val="dk1"/>
          </a:lnRef>
          <a:fillRef idx="0">
            <a:schemeClr val="dk1"/>
          </a:fillRef>
          <a:effectRef idx="0">
            <a:schemeClr val="dk1"/>
          </a:effectRef>
          <a:fontRef idx="minor">
            <a:schemeClr val="tx1"/>
          </a:fontRef>
        </p:style>
      </p:cxnSp>
      <p:sp>
        <p:nvSpPr>
          <p:cNvPr id="6" name="ZoneTexte 6"/>
          <p:cNvSpPr txBox="1">
            <a:spLocks noChangeArrowheads="1"/>
          </p:cNvSpPr>
          <p:nvPr/>
        </p:nvSpPr>
        <p:spPr bwMode="auto">
          <a:xfrm>
            <a:off x="0" y="6607571"/>
            <a:ext cx="9144000" cy="277813"/>
          </a:xfrm>
          <a:prstGeom prst="rect">
            <a:avLst/>
          </a:prstGeom>
          <a:solidFill>
            <a:schemeClr val="bg1"/>
          </a:solidFill>
          <a:ln w="9525">
            <a:noFill/>
            <a:miter lim="800000"/>
            <a:headEnd/>
            <a:tailEnd/>
          </a:ln>
        </p:spPr>
        <p:txBody>
          <a:bodyPr>
            <a:spAutoFit/>
          </a:bodyPr>
          <a:lstStyle/>
          <a:p>
            <a:pPr algn="ctr">
              <a:buClr>
                <a:srgbClr val="000000"/>
              </a:buClr>
              <a:buSzPct val="100000"/>
              <a:buFont typeface="Times New Roman" pitchFamily="18" charset="0"/>
              <a:buNone/>
            </a:pPr>
            <a:r>
              <a:rPr lang="fr-FR" sz="1200" dirty="0">
                <a:solidFill>
                  <a:schemeClr val="tx1"/>
                </a:solidFill>
              </a:rPr>
              <a:t>Source : </a:t>
            </a:r>
            <a:r>
              <a:rPr lang="fr-FR" sz="1200" dirty="0">
                <a:solidFill>
                  <a:schemeClr val="tx1"/>
                </a:solidFill>
                <a:hlinkClick r:id="rId3"/>
              </a:rPr>
              <a:t>Internet </a:t>
            </a:r>
            <a:r>
              <a:rPr lang="fr-FR" sz="1200" dirty="0" err="1">
                <a:solidFill>
                  <a:schemeClr val="tx1"/>
                </a:solidFill>
                <a:hlinkClick r:id="rId3"/>
              </a:rPr>
              <a:t>Systems</a:t>
            </a:r>
            <a:r>
              <a:rPr lang="fr-FR" sz="1200" dirty="0">
                <a:solidFill>
                  <a:schemeClr val="tx1"/>
                </a:solidFill>
                <a:hlinkClick r:id="rId3"/>
              </a:rPr>
              <a:t> Consortium</a:t>
            </a:r>
            <a:endParaRPr lang="fr-FR" sz="1200" dirty="0">
              <a:solidFill>
                <a:schemeClr val="tx1"/>
              </a:solidFill>
            </a:endParaRPr>
          </a:p>
        </p:txBody>
      </p:sp>
      <p:sp>
        <p:nvSpPr>
          <p:cNvPr id="7" name="ZoneTexte 6"/>
          <p:cNvSpPr txBox="1"/>
          <p:nvPr/>
        </p:nvSpPr>
        <p:spPr>
          <a:xfrm>
            <a:off x="1648537" y="6011996"/>
            <a:ext cx="691215" cy="369332"/>
          </a:xfrm>
          <a:prstGeom prst="rect">
            <a:avLst/>
          </a:prstGeom>
          <a:noFill/>
        </p:spPr>
        <p:txBody>
          <a:bodyPr wrap="none" rtlCol="0">
            <a:spAutoFit/>
          </a:bodyPr>
          <a:lstStyle/>
          <a:p>
            <a:r>
              <a:rPr lang="fr-FR" dirty="0"/>
              <a:t>1994</a:t>
            </a:r>
          </a:p>
        </p:txBody>
      </p:sp>
      <p:sp>
        <p:nvSpPr>
          <p:cNvPr id="9" name="ZoneTexte 8"/>
          <p:cNvSpPr txBox="1"/>
          <p:nvPr/>
        </p:nvSpPr>
        <p:spPr>
          <a:xfrm>
            <a:off x="6732240" y="5993276"/>
            <a:ext cx="691215" cy="369332"/>
          </a:xfrm>
          <a:prstGeom prst="rect">
            <a:avLst/>
          </a:prstGeom>
          <a:noFill/>
        </p:spPr>
        <p:txBody>
          <a:bodyPr wrap="none" rtlCol="0">
            <a:spAutoFit/>
          </a:bodyPr>
          <a:lstStyle/>
          <a:p>
            <a:r>
              <a:rPr lang="fr-FR" dirty="0"/>
              <a:t>2015</a:t>
            </a:r>
          </a:p>
        </p:txBody>
      </p:sp>
      <p:cxnSp>
        <p:nvCxnSpPr>
          <p:cNvPr id="19" name="Connecteur droit avec flèche 18"/>
          <p:cNvCxnSpPr/>
          <p:nvPr/>
        </p:nvCxnSpPr>
        <p:spPr bwMode="auto">
          <a:xfrm flipH="1" flipV="1">
            <a:off x="1634847" y="1484785"/>
            <a:ext cx="13690" cy="4752527"/>
          </a:xfrm>
          <a:prstGeom prst="straightConnector1">
            <a:avLst/>
          </a:prstGeom>
          <a:ln>
            <a:headEnd type="none" w="med" len="med"/>
            <a:tailEnd type="stealth"/>
          </a:ln>
        </p:spPr>
        <p:style>
          <a:lnRef idx="1">
            <a:schemeClr val="dk1"/>
          </a:lnRef>
          <a:fillRef idx="0">
            <a:schemeClr val="dk1"/>
          </a:fillRef>
          <a:effectRef idx="0">
            <a:schemeClr val="dk1"/>
          </a:effectRef>
          <a:fontRef idx="minor">
            <a:schemeClr val="tx1"/>
          </a:fontRef>
        </p:style>
      </p:cxnSp>
      <p:sp>
        <p:nvSpPr>
          <p:cNvPr id="21" name="ZoneTexte 20"/>
          <p:cNvSpPr txBox="1"/>
          <p:nvPr/>
        </p:nvSpPr>
        <p:spPr>
          <a:xfrm>
            <a:off x="596937" y="1590207"/>
            <a:ext cx="1032654" cy="646331"/>
          </a:xfrm>
          <a:prstGeom prst="rect">
            <a:avLst/>
          </a:prstGeom>
          <a:noFill/>
        </p:spPr>
        <p:txBody>
          <a:bodyPr wrap="none" rtlCol="0">
            <a:spAutoFit/>
          </a:bodyPr>
          <a:lstStyle/>
          <a:p>
            <a:pPr algn="r"/>
            <a:r>
              <a:rPr lang="fr-FR" dirty="0"/>
              <a:t>Network</a:t>
            </a:r>
            <a:br>
              <a:rPr lang="fr-FR" dirty="0"/>
            </a:br>
            <a:r>
              <a:rPr lang="fr-FR" dirty="0" err="1"/>
              <a:t>Nodes</a:t>
            </a:r>
            <a:endParaRPr lang="fr-FR" dirty="0"/>
          </a:p>
        </p:txBody>
      </p:sp>
      <p:grpSp>
        <p:nvGrpSpPr>
          <p:cNvPr id="3" name="Groupe 2"/>
          <p:cNvGrpSpPr/>
          <p:nvPr/>
        </p:nvGrpSpPr>
        <p:grpSpPr>
          <a:xfrm>
            <a:off x="6016" y="-27384"/>
            <a:ext cx="8101951" cy="5481900"/>
            <a:chOff x="6016" y="507380"/>
            <a:chExt cx="8101951" cy="5481900"/>
          </a:xfrm>
        </p:grpSpPr>
        <p:sp>
          <p:nvSpPr>
            <p:cNvPr id="16" name="Arc 15"/>
            <p:cNvSpPr/>
            <p:nvPr/>
          </p:nvSpPr>
          <p:spPr bwMode="auto">
            <a:xfrm rot="8127993">
              <a:off x="6016" y="507380"/>
              <a:ext cx="8101951" cy="4527844"/>
            </a:xfrm>
            <a:prstGeom prst="arc">
              <a:avLst>
                <a:gd name="adj1" fmla="val 13421082"/>
                <a:gd name="adj2" fmla="val 20656489"/>
              </a:avLst>
            </a:prstGeom>
            <a:ln w="1651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grpSp>
          <p:nvGrpSpPr>
            <p:cNvPr id="2" name="Groupe 1"/>
            <p:cNvGrpSpPr/>
            <p:nvPr/>
          </p:nvGrpSpPr>
          <p:grpSpPr>
            <a:xfrm>
              <a:off x="1641747" y="2370296"/>
              <a:ext cx="5666557" cy="3618984"/>
              <a:chOff x="1641747" y="2370296"/>
              <a:chExt cx="5666557" cy="3618984"/>
            </a:xfrm>
          </p:grpSpPr>
          <p:sp>
            <p:nvSpPr>
              <p:cNvPr id="8" name="ZoneTexte 7"/>
              <p:cNvSpPr txBox="1"/>
              <p:nvPr/>
            </p:nvSpPr>
            <p:spPr>
              <a:xfrm>
                <a:off x="1641747" y="5619948"/>
                <a:ext cx="1130053" cy="369332"/>
              </a:xfrm>
              <a:prstGeom prst="rect">
                <a:avLst/>
              </a:prstGeom>
              <a:noFill/>
            </p:spPr>
            <p:txBody>
              <a:bodyPr wrap="none" rtlCol="0">
                <a:spAutoFit/>
              </a:bodyPr>
              <a:lstStyle/>
              <a:p>
                <a:r>
                  <a:rPr lang="fr-FR" dirty="0"/>
                  <a:t>4 Millions</a:t>
                </a:r>
              </a:p>
            </p:txBody>
          </p:sp>
          <p:sp>
            <p:nvSpPr>
              <p:cNvPr id="14" name="ZoneTexte 13"/>
              <p:cNvSpPr txBox="1"/>
              <p:nvPr/>
            </p:nvSpPr>
            <p:spPr>
              <a:xfrm>
                <a:off x="6393502" y="2370296"/>
                <a:ext cx="914802" cy="369332"/>
              </a:xfrm>
              <a:prstGeom prst="rect">
                <a:avLst/>
              </a:prstGeom>
              <a:noFill/>
            </p:spPr>
            <p:txBody>
              <a:bodyPr wrap="none" rtlCol="0">
                <a:spAutoFit/>
              </a:bodyPr>
              <a:lstStyle/>
              <a:p>
                <a:r>
                  <a:rPr lang="fr-FR" dirty="0"/>
                  <a:t>1Billion</a:t>
                </a:r>
              </a:p>
            </p:txBody>
          </p:sp>
          <p:sp>
            <p:nvSpPr>
              <p:cNvPr id="12" name="ZoneTexte 11"/>
              <p:cNvSpPr txBox="1"/>
              <p:nvPr/>
            </p:nvSpPr>
            <p:spPr>
              <a:xfrm>
                <a:off x="3796077" y="4253829"/>
                <a:ext cx="1813317" cy="769441"/>
              </a:xfrm>
              <a:prstGeom prst="rect">
                <a:avLst/>
              </a:prstGeom>
              <a:noFill/>
            </p:spPr>
            <p:txBody>
              <a:bodyPr wrap="none" rtlCol="0">
                <a:spAutoFit/>
              </a:bodyPr>
              <a:lstStyle/>
              <a:p>
                <a:r>
                  <a:rPr lang="fr-FR" sz="4400" b="1" dirty="0">
                    <a:solidFill>
                      <a:schemeClr val="tx1"/>
                    </a:solidFill>
                  </a:rPr>
                  <a:t>X 250</a:t>
                </a:r>
              </a:p>
            </p:txBody>
          </p:sp>
        </p:grpSp>
      </p:grpSp>
      <p:sp>
        <p:nvSpPr>
          <p:cNvPr id="18" name="Rectangle 17"/>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379354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a:t>
            </a:r>
            <a:r>
              <a:rPr lang="fr-FR" dirty="0" err="1"/>
              <a:t>IoT</a:t>
            </a:r>
            <a:r>
              <a:rPr lang="fr-FR" dirty="0"/>
              <a:t> </a:t>
            </a:r>
            <a:r>
              <a:rPr lang="fr-FR" dirty="0" err="1"/>
              <a:t>pervasivness</a:t>
            </a:r>
            <a:endParaRPr lang="fr-FR" dirty="0"/>
          </a:p>
        </p:txBody>
      </p:sp>
      <p:cxnSp>
        <p:nvCxnSpPr>
          <p:cNvPr id="3" name="Connecteur droit 2"/>
          <p:cNvCxnSpPr/>
          <p:nvPr/>
        </p:nvCxnSpPr>
        <p:spPr bwMode="auto">
          <a:xfrm flipV="1">
            <a:off x="2355860" y="5845914"/>
            <a:ext cx="5989905" cy="3346"/>
          </a:xfrm>
          <a:prstGeom prst="line">
            <a:avLst/>
          </a:prstGeom>
          <a:ln>
            <a:headEnd type="none" w="med" len="med"/>
            <a:tailEnd type="stealth" w="med" len="med"/>
          </a:ln>
        </p:spPr>
        <p:style>
          <a:lnRef idx="1">
            <a:schemeClr val="dk1"/>
          </a:lnRef>
          <a:fillRef idx="0">
            <a:schemeClr val="dk1"/>
          </a:fillRef>
          <a:effectRef idx="0">
            <a:schemeClr val="dk1"/>
          </a:effectRef>
          <a:fontRef idx="minor">
            <a:schemeClr val="tx1"/>
          </a:fontRef>
        </p:style>
      </p:cxnSp>
      <p:sp>
        <p:nvSpPr>
          <p:cNvPr id="4" name="ZoneTexte 6"/>
          <p:cNvSpPr txBox="1">
            <a:spLocks noChangeArrowheads="1"/>
          </p:cNvSpPr>
          <p:nvPr/>
        </p:nvSpPr>
        <p:spPr bwMode="auto">
          <a:xfrm>
            <a:off x="0" y="6607571"/>
            <a:ext cx="9144000" cy="277813"/>
          </a:xfrm>
          <a:prstGeom prst="rect">
            <a:avLst/>
          </a:prstGeom>
          <a:solidFill>
            <a:schemeClr val="bg1"/>
          </a:solidFill>
          <a:ln w="9525">
            <a:noFill/>
            <a:miter lim="800000"/>
            <a:headEnd/>
            <a:tailEnd/>
          </a:ln>
        </p:spPr>
        <p:txBody>
          <a:bodyPr>
            <a:spAutoFit/>
          </a:bodyPr>
          <a:ls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buClr>
                <a:srgbClr val="000000"/>
              </a:buClr>
              <a:buSzPct val="100000"/>
              <a:buFont typeface="Times New Roman" pitchFamily="18" charset="0"/>
              <a:buNone/>
            </a:pPr>
            <a:r>
              <a:rPr lang="fr-FR" sz="1200" dirty="0">
                <a:solidFill>
                  <a:schemeClr val="tx1"/>
                </a:solidFill>
              </a:rPr>
              <a:t>Source </a:t>
            </a:r>
            <a:r>
              <a:rPr lang="fr-FR" sz="1200" dirty="0">
                <a:hlinkClick r:id="rId2"/>
              </a:rPr>
              <a:t>https://www.ncta.com/platform/broadband-internet/behind-the-numbers-growth-in-the-internet-of-things/</a:t>
            </a:r>
            <a:r>
              <a:rPr lang="fr-FR" sz="1200" dirty="0"/>
              <a:t> </a:t>
            </a:r>
            <a:endParaRPr lang="fr-FR" sz="1200" dirty="0">
              <a:solidFill>
                <a:schemeClr val="tx1"/>
              </a:solidFill>
            </a:endParaRPr>
          </a:p>
        </p:txBody>
      </p:sp>
      <p:sp>
        <p:nvSpPr>
          <p:cNvPr id="5" name="ZoneTexte 6"/>
          <p:cNvSpPr txBox="1"/>
          <p:nvPr/>
        </p:nvSpPr>
        <p:spPr>
          <a:xfrm>
            <a:off x="2369550" y="5867980"/>
            <a:ext cx="691215" cy="369332"/>
          </a:xfrm>
          <a:prstGeom prst="rect">
            <a:avLst/>
          </a:prstGeom>
          <a:noFill/>
        </p:spPr>
        <p:txBody>
          <a:bodyPr wrap="none" rtlCol="0">
            <a:spAutoFit/>
          </a:bodyPr>
          <a:ls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fr-FR" dirty="0"/>
              <a:t>1992</a:t>
            </a:r>
          </a:p>
        </p:txBody>
      </p:sp>
      <p:sp>
        <p:nvSpPr>
          <p:cNvPr id="6" name="ZoneTexte 8"/>
          <p:cNvSpPr txBox="1"/>
          <p:nvPr/>
        </p:nvSpPr>
        <p:spPr>
          <a:xfrm>
            <a:off x="7453253" y="5849260"/>
            <a:ext cx="691215" cy="369332"/>
          </a:xfrm>
          <a:prstGeom prst="rect">
            <a:avLst/>
          </a:prstGeom>
          <a:noFill/>
        </p:spPr>
        <p:txBody>
          <a:bodyPr wrap="none" rtlCol="0">
            <a:spAutoFit/>
          </a:bodyPr>
          <a:ls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fr-FR" dirty="0"/>
              <a:t>2016</a:t>
            </a:r>
          </a:p>
        </p:txBody>
      </p:sp>
      <p:cxnSp>
        <p:nvCxnSpPr>
          <p:cNvPr id="7" name="Connecteur droit avec flèche 6"/>
          <p:cNvCxnSpPr/>
          <p:nvPr/>
        </p:nvCxnSpPr>
        <p:spPr bwMode="auto">
          <a:xfrm flipV="1">
            <a:off x="2350604" y="1844826"/>
            <a:ext cx="5257" cy="4517250"/>
          </a:xfrm>
          <a:prstGeom prst="straightConnector1">
            <a:avLst/>
          </a:prstGeom>
          <a:ln>
            <a:headEnd type="none" w="med" len="med"/>
            <a:tailEnd type="stealth"/>
          </a:ln>
        </p:spPr>
        <p:style>
          <a:lnRef idx="1">
            <a:schemeClr val="dk1"/>
          </a:lnRef>
          <a:fillRef idx="0">
            <a:schemeClr val="dk1"/>
          </a:fillRef>
          <a:effectRef idx="0">
            <a:schemeClr val="dk1"/>
          </a:effectRef>
          <a:fontRef idx="minor">
            <a:schemeClr val="tx1"/>
          </a:fontRef>
        </p:style>
      </p:cxnSp>
      <p:sp>
        <p:nvSpPr>
          <p:cNvPr id="8" name="ZoneTexte 20"/>
          <p:cNvSpPr txBox="1"/>
          <p:nvPr/>
        </p:nvSpPr>
        <p:spPr>
          <a:xfrm>
            <a:off x="53180" y="2062589"/>
            <a:ext cx="2297424" cy="646331"/>
          </a:xfrm>
          <a:prstGeom prst="rect">
            <a:avLst/>
          </a:prstGeom>
          <a:noFill/>
        </p:spPr>
        <p:txBody>
          <a:bodyPr wrap="none" rtlCol="0">
            <a:spAutoFit/>
          </a:bodyPr>
          <a:ls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r"/>
            <a:r>
              <a:rPr lang="fr-FR" dirty="0"/>
              <a:t>Internet of </a:t>
            </a:r>
            <a:r>
              <a:rPr lang="fr-FR" dirty="0" err="1"/>
              <a:t>Things</a:t>
            </a:r>
            <a:endParaRPr lang="fr-FR" dirty="0"/>
          </a:p>
          <a:p>
            <a:pPr algn="r"/>
            <a:r>
              <a:rPr lang="fr-FR" b="1" dirty="0" err="1"/>
              <a:t>connected</a:t>
            </a:r>
            <a:r>
              <a:rPr lang="fr-FR" b="1" dirty="0"/>
              <a:t> </a:t>
            </a:r>
            <a:r>
              <a:rPr lang="fr-FR" b="1" dirty="0" err="1"/>
              <a:t>objects</a:t>
            </a:r>
            <a:endParaRPr lang="fr-FR" dirty="0"/>
          </a:p>
        </p:txBody>
      </p:sp>
      <p:sp>
        <p:nvSpPr>
          <p:cNvPr id="9" name="ZoneTexte 8"/>
          <p:cNvSpPr txBox="1"/>
          <p:nvPr/>
        </p:nvSpPr>
        <p:spPr>
          <a:xfrm>
            <a:off x="3636829" y="3358955"/>
            <a:ext cx="2696572" cy="769441"/>
          </a:xfrm>
          <a:prstGeom prst="rect">
            <a:avLst/>
          </a:prstGeom>
          <a:noFill/>
        </p:spPr>
        <p:txBody>
          <a:bodyPr wrap="none" rtlCol="0">
            <a:spAutoFit/>
          </a:bodyPr>
          <a:lstStyle/>
          <a:p>
            <a:r>
              <a:rPr lang="fr-FR" sz="4400" b="1" dirty="0">
                <a:solidFill>
                  <a:schemeClr val="tx1"/>
                </a:solidFill>
              </a:rPr>
              <a:t>X 22 900</a:t>
            </a:r>
          </a:p>
        </p:txBody>
      </p:sp>
      <p:sp>
        <p:nvSpPr>
          <p:cNvPr id="10" name="ZoneTexte 9"/>
          <p:cNvSpPr txBox="1"/>
          <p:nvPr/>
        </p:nvSpPr>
        <p:spPr>
          <a:xfrm>
            <a:off x="2362760" y="4979589"/>
            <a:ext cx="1027461" cy="369332"/>
          </a:xfrm>
          <a:prstGeom prst="rect">
            <a:avLst/>
          </a:prstGeom>
          <a:noFill/>
        </p:spPr>
        <p:txBody>
          <a:bodyPr wrap="none" rtlCol="0">
            <a:spAutoFit/>
          </a:bodyPr>
          <a:lstStyle/>
          <a:p>
            <a:r>
              <a:rPr lang="fr-FR" dirty="0"/>
              <a:t>1 Million</a:t>
            </a:r>
          </a:p>
        </p:txBody>
      </p:sp>
      <p:sp>
        <p:nvSpPr>
          <p:cNvPr id="11" name="ZoneTexte 10"/>
          <p:cNvSpPr txBox="1"/>
          <p:nvPr/>
        </p:nvSpPr>
        <p:spPr>
          <a:xfrm>
            <a:off x="6903778" y="1628800"/>
            <a:ext cx="1708738" cy="369332"/>
          </a:xfrm>
          <a:prstGeom prst="rect">
            <a:avLst/>
          </a:prstGeom>
          <a:noFill/>
        </p:spPr>
        <p:txBody>
          <a:bodyPr wrap="none" rtlCol="0">
            <a:spAutoFit/>
          </a:bodyPr>
          <a:lstStyle/>
          <a:p>
            <a:r>
              <a:rPr lang="fr-FR" dirty="0"/>
              <a:t>22 900 Millions</a:t>
            </a:r>
          </a:p>
        </p:txBody>
      </p:sp>
      <p:sp>
        <p:nvSpPr>
          <p:cNvPr id="12" name="Arc 11"/>
          <p:cNvSpPr/>
          <p:nvPr/>
        </p:nvSpPr>
        <p:spPr bwMode="auto">
          <a:xfrm rot="8125381">
            <a:off x="727029" y="21590"/>
            <a:ext cx="8101951" cy="4527844"/>
          </a:xfrm>
          <a:prstGeom prst="arc">
            <a:avLst>
              <a:gd name="adj1" fmla="val 13152541"/>
              <a:gd name="adj2" fmla="val 20613279"/>
            </a:avLst>
          </a:prstGeom>
          <a:ln w="1651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ahoma" pitchFamily="34" charset="0"/>
            </a:endParaRPr>
          </a:p>
        </p:txBody>
      </p:sp>
      <p:sp>
        <p:nvSpPr>
          <p:cNvPr id="13" name="Rectangle 12"/>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20699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at a crossroad</a:t>
            </a:r>
          </a:p>
        </p:txBody>
      </p:sp>
      <p:sp>
        <p:nvSpPr>
          <p:cNvPr id="3" name="Rectangle 2"/>
          <p:cNvSpPr/>
          <p:nvPr/>
        </p:nvSpPr>
        <p:spPr>
          <a:xfrm>
            <a:off x="6488168" y="6608385"/>
            <a:ext cx="2702022" cy="276999"/>
          </a:xfrm>
          <a:prstGeom prst="rect">
            <a:avLst/>
          </a:prstGeom>
        </p:spPr>
        <p:txBody>
          <a:bodyPr wrap="none">
            <a:spAutoFit/>
          </a:bodyPr>
          <a:lstStyle/>
          <a:p>
            <a:pPr algn="r">
              <a:defRPr/>
            </a:pPr>
            <a:r>
              <a:rPr lang="fr-FR" sz="1200" dirty="0">
                <a:solidFill>
                  <a:schemeClr val="bg2">
                    <a:lumMod val="60000"/>
                    <a:lumOff val="40000"/>
                  </a:schemeClr>
                </a:solidFill>
              </a:rPr>
              <a:t>Photo : https://vimeo.com/64520891</a:t>
            </a:r>
          </a:p>
        </p:txBody>
      </p:sp>
      <p:sp>
        <p:nvSpPr>
          <p:cNvPr id="4" name="Rectangle 3"/>
          <p:cNvSpPr/>
          <p:nvPr/>
        </p:nvSpPr>
        <p:spPr>
          <a:xfrm>
            <a:off x="3707904" y="6485274"/>
            <a:ext cx="2231351" cy="400110"/>
          </a:xfrm>
          <a:prstGeom prst="rect">
            <a:avLst/>
          </a:prstGeom>
        </p:spPr>
        <p:txBody>
          <a:bodyPr wrap="square">
            <a:spAutoFit/>
          </a:bodyPr>
          <a:lstStyle/>
          <a:p>
            <a:pPr marL="342900" indent="-339725">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Andreas </a:t>
            </a:r>
            <a:r>
              <a:rPr lang="en-US" sz="2000" dirty="0" err="1">
                <a:solidFill>
                  <a:srgbClr val="000000"/>
                </a:solidFill>
              </a:rPr>
              <a:t>Weigend</a:t>
            </a:r>
            <a:endParaRPr lang="en-US" sz="1400" dirty="0">
              <a:solidFill>
                <a:srgbClr val="000000"/>
              </a:solidFill>
            </a:endParaRPr>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8" b="100000" l="1563" r="98021">
                        <a14:foregroundMark x1="43542" y1="57398" x2="46250" y2="61607"/>
                        <a14:foregroundMark x1="61563" y1="61224" x2="60208" y2="62883"/>
                        <a14:foregroundMark x1="71771" y1="10714" x2="58542" y2="3571"/>
                        <a14:backgroundMark x1="41771" y1="1913" x2="14896" y2="60332"/>
                        <a14:backgroundMark x1="76875" y1="42347" x2="93958" y2="67474"/>
                        <a14:backgroundMark x1="70729" y1="3189" x2="66042" y2="1531"/>
                        <a14:backgroundMark x1="46563" y1="5612" x2="48958" y2="3571"/>
                        <a14:backgroundMark x1="51042" y1="2679" x2="61250" y2="1020"/>
                        <a14:backgroundMark x1="65000" y1="2296" x2="63229" y2="1020"/>
                        <a14:backgroundMark x1="84063" y1="6122" x2="90833" y2="16071"/>
                      </a14:backgroundRemoval>
                    </a14:imgEffect>
                  </a14:imgLayer>
                </a14:imgProps>
              </a:ext>
              <a:ext uri="{28A0092B-C50C-407E-A947-70E740481C1C}">
                <a14:useLocalDpi xmlns:a14="http://schemas.microsoft.com/office/drawing/2010/main" val="0"/>
              </a:ext>
            </a:extLst>
          </a:blip>
          <a:srcRect/>
          <a:stretch>
            <a:fillRect/>
          </a:stretch>
        </p:blipFill>
        <p:spPr bwMode="auto">
          <a:xfrm>
            <a:off x="-2048555" y="2046154"/>
            <a:ext cx="6095769" cy="497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e 5"/>
          <p:cNvGrpSpPr/>
          <p:nvPr/>
        </p:nvGrpSpPr>
        <p:grpSpPr>
          <a:xfrm>
            <a:off x="2699792" y="2060848"/>
            <a:ext cx="6264696" cy="4165831"/>
            <a:chOff x="3013350" y="3380113"/>
            <a:chExt cx="6264696" cy="4165831"/>
          </a:xfrm>
        </p:grpSpPr>
        <p:sp>
          <p:nvSpPr>
            <p:cNvPr id="7" name="Rectangle 6"/>
            <p:cNvSpPr/>
            <p:nvPr/>
          </p:nvSpPr>
          <p:spPr>
            <a:xfrm>
              <a:off x="3769942" y="3390960"/>
              <a:ext cx="5508104" cy="4154984"/>
            </a:xfrm>
            <a:prstGeom prst="rect">
              <a:avLst/>
            </a:prstGeom>
          </p:spPr>
          <p:txBody>
            <a:bodyPr wrap="square">
              <a:spAutoFit/>
            </a:bodyPr>
            <a:lstStyle/>
            <a:p>
              <a:r>
                <a:rPr lang="en-US" sz="4400" dirty="0">
                  <a:latin typeface="Bookman Old Style" pitchFamily="18" charset="0"/>
                </a:rPr>
                <a:t>In a </a:t>
              </a:r>
              <a:r>
                <a:rPr lang="en-US" sz="4400" b="1" dirty="0">
                  <a:latin typeface="Bookman Old Style" pitchFamily="18" charset="0"/>
                </a:rPr>
                <a:t>single day, </a:t>
              </a:r>
              <a:r>
                <a:rPr lang="en-US" sz="4400" dirty="0">
                  <a:latin typeface="Bookman Old Style" pitchFamily="18" charset="0"/>
                </a:rPr>
                <a:t>we are </a:t>
              </a:r>
              <a:r>
                <a:rPr lang="en-US" sz="4400" b="1" dirty="0">
                  <a:latin typeface="Bookman Old Style" pitchFamily="18" charset="0"/>
                </a:rPr>
                <a:t>creating more data </a:t>
              </a:r>
              <a:r>
                <a:rPr lang="en-US" sz="4400" dirty="0">
                  <a:latin typeface="Bookman Old Style" pitchFamily="18" charset="0"/>
                </a:rPr>
                <a:t>than </a:t>
              </a:r>
              <a:r>
                <a:rPr lang="en-US" sz="4400" b="1" dirty="0">
                  <a:latin typeface="Bookman Old Style" pitchFamily="18" charset="0"/>
                </a:rPr>
                <a:t>mankind </a:t>
              </a:r>
              <a:r>
                <a:rPr lang="en-US" sz="4400" dirty="0">
                  <a:latin typeface="Bookman Old Style" pitchFamily="18" charset="0"/>
                </a:rPr>
                <a:t>did from its beginning</a:t>
              </a:r>
              <a:r>
                <a:rPr lang="en-US" sz="4400" b="1" dirty="0">
                  <a:latin typeface="Bookman Old Style" pitchFamily="18" charset="0"/>
                </a:rPr>
                <a:t> through 2000</a:t>
              </a:r>
            </a:p>
          </p:txBody>
        </p:sp>
        <p:pic>
          <p:nvPicPr>
            <p:cNvPr id="8" name="Picture 2"/>
            <p:cNvPicPr>
              <a:picLocks noChangeAspect="1" noChangeArrowheads="1"/>
            </p:cNvPicPr>
            <p:nvPr/>
          </p:nvPicPr>
          <p:blipFill>
            <a:blip r:embed="rId4" cstate="screen">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5">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rot="10800000">
              <a:off x="8053911" y="6740390"/>
              <a:ext cx="549767" cy="60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7">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a:off x="3013350" y="3380113"/>
              <a:ext cx="736937" cy="80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spTree>
    <p:extLst>
      <p:ext uri="{BB962C8B-B14F-4D97-AF65-F5344CB8AC3E}">
        <p14:creationId xmlns:p14="http://schemas.microsoft.com/office/powerpoint/2010/main" val="6568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015" y="525882"/>
            <a:ext cx="9144000" cy="526854"/>
          </a:xfrm>
          <a:prstGeom prst="rect">
            <a:avLst/>
          </a:prstGeom>
          <a:noFill/>
          <a:ln w="9525">
            <a:noFill/>
            <a:round/>
            <a:headEnd/>
            <a:tailEnd/>
          </a:ln>
        </p:spPr>
        <p:txBody>
          <a:bodyPr lIns="90000" tIns="46800" rIns="90000" bIns="46800" anchor="ctr"/>
          <a:lstStyle/>
          <a:p>
            <a:pPr>
              <a:defRPr/>
            </a:pPr>
            <a:r>
              <a:rPr lang="fr-FR" sz="3600" b="1" kern="0" dirty="0">
                <a:solidFill>
                  <a:schemeClr val="bg1"/>
                </a:solidFill>
                <a:latin typeface="+mj-lt"/>
                <a:cs typeface="+mj-cs"/>
              </a:rPr>
              <a:t>And </a:t>
            </a:r>
            <a:r>
              <a:rPr lang="fr-FR" sz="3600" b="1" kern="0" dirty="0" err="1">
                <a:solidFill>
                  <a:schemeClr val="bg1"/>
                </a:solidFill>
                <a:latin typeface="+mj-lt"/>
                <a:cs typeface="+mj-cs"/>
              </a:rPr>
              <a:t>it’s</a:t>
            </a:r>
            <a:r>
              <a:rPr lang="fr-FR" sz="3600" b="1" kern="0" dirty="0">
                <a:solidFill>
                  <a:schemeClr val="bg1"/>
                </a:solidFill>
                <a:latin typeface="+mj-lt"/>
                <a:cs typeface="+mj-cs"/>
              </a:rPr>
              <a:t> </a:t>
            </a:r>
            <a:r>
              <a:rPr lang="fr-FR" sz="3600" b="1" kern="0" dirty="0" err="1">
                <a:solidFill>
                  <a:schemeClr val="bg1"/>
                </a:solidFill>
                <a:latin typeface="+mj-lt"/>
                <a:cs typeface="+mj-cs"/>
              </a:rPr>
              <a:t>just</a:t>
            </a:r>
            <a:r>
              <a:rPr lang="fr-FR" sz="3600" b="1" kern="0" dirty="0">
                <a:solidFill>
                  <a:schemeClr val="bg1"/>
                </a:solidFill>
                <a:latin typeface="+mj-lt"/>
                <a:cs typeface="+mj-cs"/>
              </a:rPr>
              <a:t> the </a:t>
            </a:r>
            <a:r>
              <a:rPr lang="fr-FR" sz="3600" b="1" kern="0" dirty="0" err="1">
                <a:solidFill>
                  <a:schemeClr val="bg1"/>
                </a:solidFill>
                <a:latin typeface="+mj-lt"/>
                <a:cs typeface="+mj-cs"/>
              </a:rPr>
              <a:t>beginning</a:t>
            </a:r>
            <a:r>
              <a:rPr lang="fr-FR" sz="3600" b="1" kern="0" dirty="0">
                <a:solidFill>
                  <a:schemeClr val="bg1"/>
                </a:solidFill>
                <a:latin typeface="+mj-lt"/>
                <a:cs typeface="+mj-cs"/>
              </a:rPr>
              <a:t>!</a:t>
            </a:r>
          </a:p>
        </p:txBody>
      </p:sp>
      <p:pic>
        <p:nvPicPr>
          <p:cNvPr id="18435" name="Picture 5">
            <a:hlinkClick r:id="rId3" action="ppaction://hlinkfile"/>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96" b="99306" l="0" r="100000">
                        <a14:backgroundMark x1="4991" y1="32639" x2="9639" y2="37153"/>
                        <a14:backgroundMark x1="87780" y1="34722" x2="97935" y2="41840"/>
                        <a14:backgroundMark x1="16179" y1="36285" x2="3098" y2="47396"/>
                        <a14:backgroundMark x1="20138" y1="71875" x2="28744" y2="68229"/>
                        <a14:backgroundMark x1="85714" y1="70833" x2="78141" y2="68750"/>
                        <a14:backgroundMark x1="76248" y1="46354" x2="78657" y2="46354"/>
                        <a14:backgroundMark x1="25818" y1="46354" x2="25818" y2="46354"/>
                      </a14:backgroundRemoval>
                    </a14:imgEffect>
                  </a14:imgLayer>
                </a14:imgProps>
              </a:ext>
            </a:extLst>
          </a:blip>
          <a:srcRect/>
          <a:stretch>
            <a:fillRect/>
          </a:stretch>
        </p:blipFill>
        <p:spPr bwMode="auto">
          <a:xfrm>
            <a:off x="-320473" y="1772817"/>
            <a:ext cx="5230769" cy="5184576"/>
          </a:xfrm>
          <a:prstGeom prst="rect">
            <a:avLst/>
          </a:prstGeom>
          <a:noFill/>
          <a:ln w="9525">
            <a:noFill/>
            <a:miter lim="800000"/>
            <a:headEnd/>
            <a:tailEnd/>
          </a:ln>
          <a:effectLst>
            <a:outerShdw blurRad="149987" dist="250190" dir="8460000" algn="ctr">
              <a:srgbClr val="000000">
                <a:alpha val="28000"/>
              </a:srgbClr>
            </a:outerShdw>
          </a:effectLst>
        </p:spPr>
      </p:pic>
      <p:sp>
        <p:nvSpPr>
          <p:cNvPr id="9" name="Rectangle 8"/>
          <p:cNvSpPr/>
          <p:nvPr/>
        </p:nvSpPr>
        <p:spPr>
          <a:xfrm>
            <a:off x="6187550" y="6581001"/>
            <a:ext cx="2956450" cy="276999"/>
          </a:xfrm>
          <a:prstGeom prst="rect">
            <a:avLst/>
          </a:prstGeom>
        </p:spPr>
        <p:txBody>
          <a:bodyPr wrap="none">
            <a:spAutoFit/>
          </a:bodyPr>
          <a:lstStyle/>
          <a:p>
            <a:pPr>
              <a:defRPr/>
            </a:pPr>
            <a:r>
              <a:rPr lang="fr-FR" sz="1200" dirty="0">
                <a:solidFill>
                  <a:schemeClr val="bg2">
                    <a:lumMod val="60000"/>
                    <a:lumOff val="40000"/>
                  </a:schemeClr>
                </a:solidFill>
              </a:rPr>
              <a:t>http://www.paganelliphotography.com/</a:t>
            </a:r>
          </a:p>
        </p:txBody>
      </p:sp>
      <p:sp>
        <p:nvSpPr>
          <p:cNvPr id="11" name="Rectangle 10"/>
          <p:cNvSpPr/>
          <p:nvPr/>
        </p:nvSpPr>
        <p:spPr>
          <a:xfrm>
            <a:off x="4932937" y="6485274"/>
            <a:ext cx="2231351" cy="400110"/>
          </a:xfrm>
          <a:prstGeom prst="rect">
            <a:avLst/>
          </a:prstGeom>
        </p:spPr>
        <p:txBody>
          <a:bodyPr wrap="square">
            <a:spAutoFit/>
          </a:bodyPr>
          <a:lstStyle/>
          <a:p>
            <a:pPr marL="342900" indent="-339725">
              <a:spcBef>
                <a:spcPts val="8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2000" dirty="0">
                <a:solidFill>
                  <a:srgbClr val="000000"/>
                </a:solidFill>
              </a:rPr>
              <a:t>Vinton Cerf</a:t>
            </a:r>
            <a:endParaRPr lang="en-US" sz="1400" dirty="0">
              <a:solidFill>
                <a:srgbClr val="000000"/>
              </a:solidFill>
            </a:endParaRPr>
          </a:p>
        </p:txBody>
      </p:sp>
      <p:pic>
        <p:nvPicPr>
          <p:cNvPr id="13" name="Picture 3">
            <a:hlinkClick r:id="rId6"/>
          </p:cNvPr>
          <p:cNvPicPr>
            <a:picLocks noChangeAspect="1" noChangeArrowheads="1"/>
          </p:cNvPicPr>
          <p:nvPr/>
        </p:nvPicPr>
        <p:blipFill>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549063" y="511492"/>
            <a:ext cx="594937" cy="59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197971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a:solidFill>
                  <a:schemeClr val="accent3"/>
                </a:solidFill>
                <a:latin typeface="+mn-lt"/>
              </a:rPr>
              <a:t>Main trends</a:t>
            </a:r>
          </a:p>
        </p:txBody>
      </p:sp>
      <p:grpSp>
        <p:nvGrpSpPr>
          <p:cNvPr id="15" name="Groupe 14"/>
          <p:cNvGrpSpPr/>
          <p:nvPr/>
        </p:nvGrpSpPr>
        <p:grpSpPr>
          <a:xfrm>
            <a:off x="3326713" y="1823332"/>
            <a:ext cx="5709783" cy="3477876"/>
            <a:chOff x="3279366" y="3390959"/>
            <a:chExt cx="5709783" cy="3477876"/>
          </a:xfrm>
        </p:grpSpPr>
        <p:sp>
          <p:nvSpPr>
            <p:cNvPr id="17" name="Rectangle 16"/>
            <p:cNvSpPr/>
            <p:nvPr/>
          </p:nvSpPr>
          <p:spPr>
            <a:xfrm>
              <a:off x="4043564" y="3390960"/>
              <a:ext cx="4945585" cy="3477875"/>
            </a:xfrm>
            <a:prstGeom prst="rect">
              <a:avLst/>
            </a:prstGeom>
          </p:spPr>
          <p:txBody>
            <a:bodyPr wrap="none">
              <a:spAutoFit/>
            </a:bodyPr>
            <a:lstStyle/>
            <a:p>
              <a:r>
                <a:rPr lang="fr-FR" sz="4400" b="1" dirty="0">
                  <a:latin typeface="Bookman Old Style" pitchFamily="18" charset="0"/>
                </a:rPr>
                <a:t>99% </a:t>
              </a:r>
              <a:r>
                <a:rPr lang="fr-FR" sz="4400" dirty="0">
                  <a:latin typeface="Bookman Old Style" pitchFamily="18" charset="0"/>
                </a:rPr>
                <a:t>of the </a:t>
              </a:r>
            </a:p>
            <a:p>
              <a:r>
                <a:rPr lang="fr-FR" sz="4400" b="1" dirty="0">
                  <a:latin typeface="Bookman Old Style" pitchFamily="18" charset="0"/>
                </a:rPr>
                <a:t>application</a:t>
              </a:r>
              <a:r>
                <a:rPr lang="fr-FR" sz="4400" dirty="0">
                  <a:latin typeface="Bookman Old Style" pitchFamily="18" charset="0"/>
                </a:rPr>
                <a:t> have</a:t>
              </a:r>
            </a:p>
            <a:p>
              <a:r>
                <a:rPr lang="fr-FR" sz="4400" b="1" dirty="0">
                  <a:latin typeface="Bookman Old Style" pitchFamily="18" charset="0"/>
                </a:rPr>
                <a:t>	not</a:t>
              </a:r>
              <a:r>
                <a:rPr lang="fr-FR" sz="4400" dirty="0">
                  <a:latin typeface="Bookman Old Style" pitchFamily="18" charset="0"/>
                </a:rPr>
                <a:t> been</a:t>
              </a:r>
            </a:p>
            <a:p>
              <a:r>
                <a:rPr lang="fr-FR" sz="4400" b="1" dirty="0">
                  <a:latin typeface="Bookman Old Style" pitchFamily="18" charset="0"/>
                </a:rPr>
                <a:t>	</a:t>
              </a:r>
              <a:r>
                <a:rPr lang="fr-FR" sz="4400" b="1" dirty="0" err="1">
                  <a:latin typeface="Bookman Old Style" pitchFamily="18" charset="0"/>
                </a:rPr>
                <a:t>invented</a:t>
              </a:r>
              <a:r>
                <a:rPr lang="fr-FR" sz="4400" dirty="0">
                  <a:latin typeface="Bookman Old Style" pitchFamily="18" charset="0"/>
                </a:rPr>
                <a:t>!</a:t>
              </a:r>
            </a:p>
            <a:p>
              <a:r>
                <a:rPr lang="fr-FR" sz="4400" dirty="0">
                  <a:latin typeface="Bookman Old Style" pitchFamily="18" charset="0"/>
                </a:rPr>
                <a:t> </a:t>
              </a:r>
              <a:endParaRPr lang="fr-FR" sz="4400" dirty="0"/>
            </a:p>
          </p:txBody>
        </p:sp>
        <p:pic>
          <p:nvPicPr>
            <p:cNvPr id="18" name="Picture 2"/>
            <p:cNvPicPr>
              <a:picLocks noChangeAspect="1" noChangeArrowheads="1"/>
            </p:cNvPicPr>
            <p:nvPr/>
          </p:nvPicPr>
          <p:blipFill>
            <a:blip r:embed="rId9">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0">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a:off x="3279366" y="3390959"/>
              <a:ext cx="736937" cy="80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1" cstate="screen">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2">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rot="10800000">
              <a:off x="8079342" y="5455092"/>
              <a:ext cx="549767" cy="60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174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èle_Officiel">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76200">
          <a:solidFill>
            <a:srgbClr val="FFC000"/>
          </a:solidFill>
          <a:headEnd type="stealth" w="med" len="med"/>
          <a:tailEnd type="none" w="med" len="med"/>
        </a:ln>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Tahoma" pitchFamily="34" charset="0"/>
          </a:defRPr>
        </a:defPPr>
      </a:lstStyle>
      <a:style>
        <a:lnRef idx="3">
          <a:schemeClr val="accent2"/>
        </a:lnRef>
        <a:fillRef idx="0">
          <a:schemeClr val="accent2"/>
        </a:fillRef>
        <a:effectRef idx="2">
          <a:schemeClr val="accent2"/>
        </a:effectRef>
        <a:fontRef idx="minor">
          <a:schemeClr val="tx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23615</TotalTime>
  <Words>1036</Words>
  <Application>Microsoft Office PowerPoint</Application>
  <PresentationFormat>Affichage à l'écran (4:3)</PresentationFormat>
  <Paragraphs>273</Paragraphs>
  <Slides>34</Slides>
  <Notes>26</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34</vt:i4>
      </vt:variant>
    </vt:vector>
  </HeadingPairs>
  <TitlesOfParts>
    <vt:vector size="46" baseType="lpstr">
      <vt:lpstr>Arial</vt:lpstr>
      <vt:lpstr>Bookman Old Style</vt:lpstr>
      <vt:lpstr>Corbel</vt:lpstr>
      <vt:lpstr>Lato</vt:lpstr>
      <vt:lpstr>Lucida Sans Unicode</vt:lpstr>
      <vt:lpstr>MS Mincho</vt:lpstr>
      <vt:lpstr>Stencil</vt:lpstr>
      <vt:lpstr>Tahoma</vt:lpstr>
      <vt:lpstr>Times New Roman</vt:lpstr>
      <vt:lpstr>Trebuchet MS</vt:lpstr>
      <vt:lpstr>Verdana</vt:lpstr>
      <vt:lpstr>Modèle_Officiel</vt:lpstr>
      <vt:lpstr>Présentation PowerPoint</vt:lpstr>
      <vt:lpstr>A « textbook » for better learning</vt:lpstr>
      <vt:lpstr>Moore’s law</vt:lpstr>
      <vt:lpstr>Dropping prices!</vt:lpstr>
      <vt:lpstr>Dropping storage costs</vt:lpstr>
      <vt:lpstr>The explosion of the net</vt:lpstr>
      <vt:lpstr>The IoT pervasivness</vt:lpstr>
      <vt:lpstr>Big Data at a crossroad</vt:lpstr>
      <vt:lpstr>Présentation PowerPoint</vt:lpstr>
      <vt:lpstr>And it’s just the beginning!</vt:lpstr>
      <vt:lpstr>IT Trends of Managerial Significance</vt:lpstr>
      <vt:lpstr>Présentation PowerPoint</vt:lpstr>
      <vt:lpstr>Facing Termination</vt:lpstr>
      <vt:lpstr>What about you?</vt:lpstr>
      <vt:lpstr>Présentation PowerPoint</vt:lpstr>
      <vt:lpstr>Présentation PowerPoint</vt:lpstr>
      <vt:lpstr>Présentation PowerPoint</vt:lpstr>
      <vt:lpstr>The one you should listen to: IT professionals</vt:lpstr>
      <vt:lpstr>The whole system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big screen game is just something by geeks? </vt:lpstr>
      <vt:lpstr>iPad Menu at McDonald’s?</vt:lpstr>
      <vt:lpstr>iPad Menu at McDonald’s? What’s next?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Dalz</dc:creator>
  <cp:lastModifiedBy>Federico Pigni</cp:lastModifiedBy>
  <cp:revision>271</cp:revision>
  <cp:lastPrinted>2012-03-28T10:11:55Z</cp:lastPrinted>
  <dcterms:created xsi:type="dcterms:W3CDTF">2012-03-22T17:01:56Z</dcterms:created>
  <dcterms:modified xsi:type="dcterms:W3CDTF">2016-05-06T05:27:49Z</dcterms:modified>
</cp:coreProperties>
</file>