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47"/>
  </p:notesMasterIdLst>
  <p:sldIdLst>
    <p:sldId id="256" r:id="rId2"/>
    <p:sldId id="270" r:id="rId3"/>
    <p:sldId id="289" r:id="rId4"/>
    <p:sldId id="257" r:id="rId5"/>
    <p:sldId id="272" r:id="rId6"/>
    <p:sldId id="287" r:id="rId7"/>
    <p:sldId id="271" r:id="rId8"/>
    <p:sldId id="278" r:id="rId9"/>
    <p:sldId id="277" r:id="rId10"/>
    <p:sldId id="279" r:id="rId11"/>
    <p:sldId id="291" r:id="rId12"/>
    <p:sldId id="280" r:id="rId13"/>
    <p:sldId id="273" r:id="rId14"/>
    <p:sldId id="283" r:id="rId15"/>
    <p:sldId id="284" r:id="rId16"/>
    <p:sldId id="281" r:id="rId17"/>
    <p:sldId id="292" r:id="rId18"/>
    <p:sldId id="274" r:id="rId19"/>
    <p:sldId id="282" r:id="rId20"/>
    <p:sldId id="285" r:id="rId21"/>
    <p:sldId id="286" r:id="rId22"/>
    <p:sldId id="293" r:id="rId23"/>
    <p:sldId id="290" r:id="rId24"/>
    <p:sldId id="288" r:id="rId25"/>
    <p:sldId id="297" r:id="rId26"/>
    <p:sldId id="298" r:id="rId27"/>
    <p:sldId id="299" r:id="rId28"/>
    <p:sldId id="300" r:id="rId29"/>
    <p:sldId id="301" r:id="rId30"/>
    <p:sldId id="302" r:id="rId31"/>
    <p:sldId id="303" r:id="rId32"/>
    <p:sldId id="304" r:id="rId33"/>
    <p:sldId id="305" r:id="rId34"/>
    <p:sldId id="306" r:id="rId35"/>
    <p:sldId id="276" r:id="rId36"/>
    <p:sldId id="260" r:id="rId37"/>
    <p:sldId id="261" r:id="rId38"/>
    <p:sldId id="262" r:id="rId39"/>
    <p:sldId id="263" r:id="rId40"/>
    <p:sldId id="264" r:id="rId41"/>
    <p:sldId id="265" r:id="rId42"/>
    <p:sldId id="266" r:id="rId43"/>
    <p:sldId id="267" r:id="rId44"/>
    <p:sldId id="268" r:id="rId45"/>
    <p:sldId id="269"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D5F2FD-BDA5-4FB3-BD17-7F56EB6932F4}" type="datetimeFigureOut">
              <a:rPr lang="en-US" smtClean="0"/>
              <a:t>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318F9C-E6B5-4377-901B-DBC0C29192F8}" type="slidenum">
              <a:rPr lang="en-US" smtClean="0"/>
              <a:t>‹#›</a:t>
            </a:fld>
            <a:endParaRPr lang="en-US"/>
          </a:p>
        </p:txBody>
      </p:sp>
    </p:spTree>
    <p:extLst>
      <p:ext uri="{BB962C8B-B14F-4D97-AF65-F5344CB8AC3E}">
        <p14:creationId xmlns:p14="http://schemas.microsoft.com/office/powerpoint/2010/main" val="3682181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1" dirty="0" smtClean="0"/>
              <a:t>Initiating and designing specific strategic information systems</a:t>
            </a:r>
          </a:p>
          <a:p>
            <a:pPr marL="628650" lvl="1" indent="-171450">
              <a:buFont typeface="Arial" pitchFamily="34" charset="0"/>
              <a:buChar char="•"/>
            </a:pPr>
            <a:r>
              <a:rPr lang="en-US" b="0" dirty="0" smtClean="0"/>
              <a:t>As an end user, your information needs will often mandate the development of new strategic information systems.</a:t>
            </a:r>
          </a:p>
          <a:p>
            <a:pPr marL="628650" lvl="1" indent="-171450">
              <a:buFont typeface="Arial" pitchFamily="34" charset="0"/>
              <a:buChar char="•"/>
            </a:pPr>
            <a:r>
              <a:rPr lang="en-US" b="0" dirty="0" smtClean="0"/>
              <a:t>You will decide which strategic systems you need (because you know your business needs better than the MIS department does), and you will provide input into developing these systems.</a:t>
            </a:r>
          </a:p>
          <a:p>
            <a:pPr marL="171450" indent="-171450">
              <a:buFont typeface="Arial" pitchFamily="34" charset="0"/>
              <a:buChar char="•"/>
            </a:pPr>
            <a:r>
              <a:rPr lang="en-US" b="1" dirty="0" smtClean="0"/>
              <a:t>Incorporating the Internet and electronic commerce into the business</a:t>
            </a:r>
          </a:p>
          <a:p>
            <a:pPr marL="628650" lvl="1" indent="-171450">
              <a:buFont typeface="Arial" pitchFamily="34" charset="0"/>
              <a:buChar char="•"/>
            </a:pPr>
            <a:r>
              <a:rPr lang="en-US" dirty="0" smtClean="0"/>
              <a:t>As an end user, you will be primarily responsible for effectively using the Internet and electronic commerce in your business. You will work with the MIS department to accomplish this task.</a:t>
            </a:r>
          </a:p>
          <a:p>
            <a:pPr marL="171450" indent="-171450">
              <a:buFont typeface="Arial" pitchFamily="34" charset="0"/>
              <a:buChar char="•"/>
            </a:pPr>
            <a:r>
              <a:rPr lang="en-US" b="1" dirty="0" smtClean="0"/>
              <a:t>Managing system integration, including the Internet, intranets, and extranets</a:t>
            </a:r>
          </a:p>
          <a:p>
            <a:pPr marL="628650" lvl="1" indent="-171450">
              <a:buFont typeface="Arial" pitchFamily="34" charset="0"/>
              <a:buChar char="•"/>
            </a:pPr>
            <a:r>
              <a:rPr lang="en-US" dirty="0" smtClean="0"/>
              <a:t>As an end user, your business needs will determine how you want to use the Internet, your corporate intranets, and extranets to accomplish your goals. You will be primarily responsible for advising the MIS department on the most effective use of the Internet, your corporate intranets, and extranets.</a:t>
            </a:r>
          </a:p>
          <a:p>
            <a:pPr marL="171450" indent="-171450">
              <a:buFont typeface="Arial" pitchFamily="34" charset="0"/>
              <a:buChar char="•"/>
            </a:pPr>
            <a:r>
              <a:rPr lang="en-US" b="1" dirty="0" smtClean="0"/>
              <a:t>Educating the non-MIS managers about IT</a:t>
            </a:r>
          </a:p>
          <a:p>
            <a:pPr marL="628650" lvl="1" indent="-171450">
              <a:buFont typeface="Arial" pitchFamily="34" charset="0"/>
              <a:buChar char="•"/>
            </a:pPr>
            <a:r>
              <a:rPr lang="en-US" dirty="0" smtClean="0"/>
              <a:t>Your department will be primarily responsible for advising the MIS department on how best to educate and train your employees about IT.</a:t>
            </a:r>
          </a:p>
          <a:p>
            <a:pPr marL="171450" indent="-171450">
              <a:buFont typeface="Arial" pitchFamily="34" charset="0"/>
              <a:buChar char="•"/>
            </a:pPr>
            <a:r>
              <a:rPr lang="en-US" b="1" dirty="0" smtClean="0"/>
              <a:t>Educating the MIS staff about the business</a:t>
            </a:r>
          </a:p>
          <a:p>
            <a:pPr marL="628650" lvl="1" indent="-171450">
              <a:buFont typeface="Arial" pitchFamily="34" charset="0"/>
              <a:buChar char="•"/>
            </a:pPr>
            <a:r>
              <a:rPr lang="en-US" dirty="0" smtClean="0"/>
              <a:t>Communication between the MIS department and the business units is a two-way street. You will be responsible for educating the MIS staff on your business, its needs, and its goals.</a:t>
            </a:r>
            <a:endParaRPr lang="en-US" dirty="0"/>
          </a:p>
        </p:txBody>
      </p:sp>
      <p:sp>
        <p:nvSpPr>
          <p:cNvPr id="4" name="Slide Number Placeholder 3"/>
          <p:cNvSpPr>
            <a:spLocks noGrp="1"/>
          </p:cNvSpPr>
          <p:nvPr>
            <p:ph type="sldNum" sz="quarter" idx="10"/>
          </p:nvPr>
        </p:nvSpPr>
        <p:spPr/>
        <p:txBody>
          <a:bodyPr/>
          <a:lstStyle/>
          <a:p>
            <a:pPr>
              <a:defRPr/>
            </a:pPr>
            <a:fld id="{F1258034-CA6A-43A1-8991-130E2231F47C}" type="slidenum">
              <a:rPr lang="en-US" smtClean="0"/>
              <a:pPr>
                <a:defRPr/>
              </a:pPr>
              <a:t>21</a:t>
            </a:fld>
            <a:endParaRPr lang="en-US"/>
          </a:p>
        </p:txBody>
      </p:sp>
    </p:spTree>
    <p:extLst>
      <p:ext uri="{BB962C8B-B14F-4D97-AF65-F5344CB8AC3E}">
        <p14:creationId xmlns:p14="http://schemas.microsoft.com/office/powerpoint/2010/main" val="3189753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827CCE-47D9-485E-B03D-51A65051A42A}"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1864298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EEDC623-479B-4FAF-89BD-AF2FCE07C2E3}" type="datetimeFigureOut">
              <a:rPr lang="en-US" smtClean="0"/>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3995934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5EEDC623-479B-4FAF-89BD-AF2FCE07C2E3}"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3337512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5EEDC623-479B-4FAF-89BD-AF2FCE07C2E3}" type="datetimeFigureOut">
              <a:rPr lang="en-US" smtClean="0"/>
              <a:t>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21205812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DC623-479B-4FAF-89BD-AF2FCE07C2E3}"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766468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EDC623-479B-4FAF-89BD-AF2FCE07C2E3}"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1584464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827CCE-47D9-485E-B03D-51A65051A42A}"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417728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EDC623-479B-4FAF-89BD-AF2FCE07C2E3}" type="datetimeFigureOut">
              <a:rPr lang="en-US" smtClean="0"/>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3071929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827CCE-47D9-485E-B03D-51A65051A42A}" type="datetimeFigureOut">
              <a:rPr lang="en-US" smtClean="0"/>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160787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EEDC623-479B-4FAF-89BD-AF2FCE07C2E3}" type="datetimeFigureOut">
              <a:rPr lang="en-US" smtClean="0"/>
              <a:t>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199454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EEDC623-479B-4FAF-89BD-AF2FCE07C2E3}" type="datetimeFigureOut">
              <a:rPr lang="en-US" smtClean="0"/>
              <a:t>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1907370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EDC623-479B-4FAF-89BD-AF2FCE07C2E3}" type="datetimeFigureOut">
              <a:rPr lang="en-US" smtClean="0"/>
              <a:t>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1524712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EEDC623-479B-4FAF-89BD-AF2FCE07C2E3}" type="datetimeFigureOut">
              <a:rPr lang="en-US" smtClean="0"/>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2157961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5EEDC623-479B-4FAF-89BD-AF2FCE07C2E3}" type="datetimeFigureOut">
              <a:rPr lang="en-US" smtClean="0"/>
              <a:t>1/9/2017</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DC082AD0-2055-42AC-A396-E81206049800}" type="slidenum">
              <a:rPr lang="en-US" smtClean="0"/>
              <a:t>‹#›</a:t>
            </a:fld>
            <a:endParaRPr lang="en-US"/>
          </a:p>
        </p:txBody>
      </p:sp>
    </p:spTree>
    <p:extLst>
      <p:ext uri="{BB962C8B-B14F-4D97-AF65-F5344CB8AC3E}">
        <p14:creationId xmlns:p14="http://schemas.microsoft.com/office/powerpoint/2010/main" val="2305891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5EEDC623-479B-4FAF-89BD-AF2FCE07C2E3}" type="datetimeFigureOut">
              <a:rPr lang="en-US" smtClean="0"/>
              <a:t>1/9/2017</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C082AD0-2055-42AC-A396-E81206049800}" type="slidenum">
              <a:rPr lang="en-US" smtClean="0"/>
              <a:t>‹#›</a:t>
            </a:fld>
            <a:endParaRPr lang="en-US"/>
          </a:p>
        </p:txBody>
      </p:sp>
    </p:spTree>
    <p:extLst>
      <p:ext uri="{BB962C8B-B14F-4D97-AF65-F5344CB8AC3E}">
        <p14:creationId xmlns:p14="http://schemas.microsoft.com/office/powerpoint/2010/main" val="379854095"/>
      </p:ext>
    </p:extLst>
  </p:cSld>
  <p:clrMap bg1="dk1" tx1="lt1" bg2="dk2" tx2="lt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123test.com/disc-personality-test/" TargetMode="External"/><Relationship Id="rId2" Type="http://schemas.openxmlformats.org/officeDocument/2006/relationships/hyperlink" Target="http://www.humanmetrics.com/cgi-win/jtypes2.asp"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ls.gov/oes/current/oes113021.ht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Role of the IT Manager</a:t>
            </a:r>
            <a:endParaRPr lang="en-US" dirty="0"/>
          </a:p>
        </p:txBody>
      </p:sp>
      <p:sp>
        <p:nvSpPr>
          <p:cNvPr id="3" name="Subtitle 2"/>
          <p:cNvSpPr>
            <a:spLocks noGrp="1"/>
          </p:cNvSpPr>
          <p:nvPr>
            <p:ph type="subTitle" idx="1"/>
          </p:nvPr>
        </p:nvSpPr>
        <p:spPr/>
        <p:txBody>
          <a:bodyPr>
            <a:normAutofit lnSpcReduction="10000"/>
          </a:bodyPr>
          <a:lstStyle/>
          <a:p>
            <a:r>
              <a:rPr lang="en-US" dirty="0" smtClean="0"/>
              <a:t>Dr. Carl M. Rebman, Jr.</a:t>
            </a:r>
          </a:p>
          <a:p>
            <a:endParaRPr lang="en-US" dirty="0"/>
          </a:p>
        </p:txBody>
      </p:sp>
    </p:spTree>
    <p:extLst>
      <p:ext uri="{BB962C8B-B14F-4D97-AF65-F5344CB8AC3E}">
        <p14:creationId xmlns:p14="http://schemas.microsoft.com/office/powerpoint/2010/main" val="3954918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Styles</a:t>
            </a:r>
            <a:endParaRPr lang="en-US" dirty="0"/>
          </a:p>
        </p:txBody>
      </p:sp>
      <p:sp>
        <p:nvSpPr>
          <p:cNvPr id="3" name="Content Placeholder 2"/>
          <p:cNvSpPr>
            <a:spLocks noGrp="1"/>
          </p:cNvSpPr>
          <p:nvPr>
            <p:ph idx="1"/>
          </p:nvPr>
        </p:nvSpPr>
        <p:spPr/>
        <p:txBody>
          <a:bodyPr/>
          <a:lstStyle/>
          <a:p>
            <a:r>
              <a:rPr lang="en-US" dirty="0" smtClean="0"/>
              <a:t>Commanding – “Follow me because I say so”</a:t>
            </a:r>
          </a:p>
          <a:p>
            <a:r>
              <a:rPr lang="en-US" dirty="0" smtClean="0"/>
              <a:t>Pacesetting – “Follow me – do what I do”</a:t>
            </a:r>
          </a:p>
          <a:p>
            <a:r>
              <a:rPr lang="en-US" dirty="0" smtClean="0"/>
              <a:t>Visionary – “Follow me because I see the future”</a:t>
            </a:r>
          </a:p>
          <a:p>
            <a:r>
              <a:rPr lang="en-US" dirty="0" smtClean="0"/>
              <a:t>Affiliative – “Follow me because we are in this together”</a:t>
            </a:r>
          </a:p>
          <a:p>
            <a:r>
              <a:rPr lang="en-US" dirty="0" smtClean="0"/>
              <a:t>Consulting – “Try doing it this way”</a:t>
            </a:r>
          </a:p>
          <a:p>
            <a:r>
              <a:rPr lang="en-US" dirty="0" smtClean="0"/>
              <a:t>Democratic – “What do you think?”</a:t>
            </a:r>
          </a:p>
          <a:p>
            <a:pPr marL="0" indent="0">
              <a:buNone/>
            </a:pPr>
            <a:endParaRPr lang="en-US" dirty="0"/>
          </a:p>
        </p:txBody>
      </p:sp>
    </p:spTree>
    <p:extLst>
      <p:ext uri="{BB962C8B-B14F-4D97-AF65-F5344CB8AC3E}">
        <p14:creationId xmlns:p14="http://schemas.microsoft.com/office/powerpoint/2010/main" val="2250481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Pros and cons of Management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58014305"/>
              </p:ext>
            </p:extLst>
          </p:nvPr>
        </p:nvGraphicFramePr>
        <p:xfrm>
          <a:off x="819150" y="2222500"/>
          <a:ext cx="10553702" cy="4074160"/>
        </p:xfrm>
        <a:graphic>
          <a:graphicData uri="http://schemas.openxmlformats.org/drawingml/2006/table">
            <a:tbl>
              <a:tblPr firstRow="1" bandRow="1">
                <a:tableStyleId>{5C22544A-7EE6-4342-B048-85BDC9FD1C3A}</a:tableStyleId>
              </a:tblPr>
              <a:tblGrid>
                <a:gridCol w="5276851"/>
                <a:gridCol w="5276851"/>
              </a:tblGrid>
              <a:tr h="370840">
                <a:tc>
                  <a:txBody>
                    <a:bodyPr/>
                    <a:lstStyle/>
                    <a:p>
                      <a:r>
                        <a:rPr lang="en-US" dirty="0" smtClean="0"/>
                        <a:t>Pro</a:t>
                      </a:r>
                      <a:endParaRPr lang="en-US" dirty="0"/>
                    </a:p>
                  </a:txBody>
                  <a:tcPr marL="186128" marR="186128"/>
                </a:tc>
                <a:tc>
                  <a:txBody>
                    <a:bodyPr/>
                    <a:lstStyle/>
                    <a:p>
                      <a:r>
                        <a:rPr lang="en-US" dirty="0" smtClean="0"/>
                        <a:t>Con</a:t>
                      </a:r>
                      <a:endParaRPr lang="en-US" dirty="0"/>
                    </a:p>
                  </a:txBody>
                  <a:tcPr marL="186128" marR="186128"/>
                </a:tc>
              </a:tr>
              <a:tr h="370840">
                <a:tc>
                  <a:txBody>
                    <a:bodyPr/>
                    <a:lstStyle/>
                    <a:p>
                      <a:r>
                        <a:rPr lang="en-US" sz="1400" dirty="0" smtClean="0"/>
                        <a:t>May have more control over your life and you can delegate</a:t>
                      </a:r>
                      <a:endParaRPr lang="en-US" sz="1400" dirty="0"/>
                    </a:p>
                  </a:txBody>
                  <a:tcPr marL="186128" marR="186128"/>
                </a:tc>
                <a:tc>
                  <a:txBody>
                    <a:bodyPr/>
                    <a:lstStyle/>
                    <a:p>
                      <a:r>
                        <a:rPr lang="en-US" sz="1400" dirty="0" smtClean="0"/>
                        <a:t>May have less control over your life as you have to deal with OPP</a:t>
                      </a:r>
                      <a:endParaRPr lang="en-US" sz="1400" dirty="0"/>
                    </a:p>
                  </a:txBody>
                  <a:tcPr marL="186128" marR="186128"/>
                </a:tc>
              </a:tr>
              <a:tr h="370840">
                <a:tc>
                  <a:txBody>
                    <a:bodyPr/>
                    <a:lstStyle/>
                    <a:p>
                      <a:r>
                        <a:rPr lang="en-US" sz="1400" dirty="0" smtClean="0"/>
                        <a:t>Typically</a:t>
                      </a:r>
                      <a:r>
                        <a:rPr lang="en-US" sz="1400" baseline="0" dirty="0" smtClean="0"/>
                        <a:t> can make more money</a:t>
                      </a:r>
                      <a:endParaRPr lang="en-US" sz="1400" dirty="0"/>
                    </a:p>
                  </a:txBody>
                  <a:tcPr marL="186128" marR="186128"/>
                </a:tc>
                <a:tc>
                  <a:txBody>
                    <a:bodyPr/>
                    <a:lstStyle/>
                    <a:p>
                      <a:r>
                        <a:rPr lang="en-US" sz="1400" dirty="0" smtClean="0"/>
                        <a:t>Have more responsibilities</a:t>
                      </a:r>
                      <a:endParaRPr lang="en-US" sz="1400" dirty="0"/>
                    </a:p>
                  </a:txBody>
                  <a:tcPr marL="186128" marR="186128"/>
                </a:tc>
              </a:tr>
              <a:tr h="370840">
                <a:tc>
                  <a:txBody>
                    <a:bodyPr/>
                    <a:lstStyle/>
                    <a:p>
                      <a:r>
                        <a:rPr lang="en-US" sz="1400" dirty="0" smtClean="0"/>
                        <a:t>Do work on a larger scale</a:t>
                      </a:r>
                      <a:endParaRPr lang="en-US" sz="1400" dirty="0"/>
                    </a:p>
                  </a:txBody>
                  <a:tcPr marL="186128" marR="186128"/>
                </a:tc>
                <a:tc>
                  <a:txBody>
                    <a:bodyPr/>
                    <a:lstStyle/>
                    <a:p>
                      <a:r>
                        <a:rPr lang="en-US" sz="1400" dirty="0" smtClean="0"/>
                        <a:t>Often</a:t>
                      </a:r>
                      <a:r>
                        <a:rPr lang="en-US" sz="1400" baseline="0" dirty="0" smtClean="0"/>
                        <a:t> perceived as not doing much work other than going to meetings</a:t>
                      </a:r>
                      <a:endParaRPr lang="en-US" sz="1400" dirty="0"/>
                    </a:p>
                  </a:txBody>
                  <a:tcPr marL="186128" marR="186128"/>
                </a:tc>
              </a:tr>
              <a:tr h="370840">
                <a:tc>
                  <a:txBody>
                    <a:bodyPr/>
                    <a:lstStyle/>
                    <a:p>
                      <a:r>
                        <a:rPr lang="en-US" sz="1400" dirty="0" smtClean="0"/>
                        <a:t>Have greater</a:t>
                      </a:r>
                      <a:r>
                        <a:rPr lang="en-US" sz="1400" baseline="0" dirty="0" smtClean="0"/>
                        <a:t> potential to make a difference</a:t>
                      </a:r>
                      <a:endParaRPr lang="en-US" sz="1400" dirty="0"/>
                    </a:p>
                  </a:txBody>
                  <a:tcPr marL="186128" marR="186128"/>
                </a:tc>
                <a:tc>
                  <a:txBody>
                    <a:bodyPr/>
                    <a:lstStyle/>
                    <a:p>
                      <a:r>
                        <a:rPr lang="en-US" sz="1400" dirty="0" smtClean="0"/>
                        <a:t>Numerous</a:t>
                      </a:r>
                      <a:r>
                        <a:rPr lang="en-US" sz="1400" baseline="0" dirty="0" smtClean="0"/>
                        <a:t> headaches comes with different demands, managing people, budgets</a:t>
                      </a:r>
                      <a:endParaRPr lang="en-US" sz="1400" dirty="0"/>
                    </a:p>
                  </a:txBody>
                  <a:tcPr marL="186128" marR="186128"/>
                </a:tc>
              </a:tr>
              <a:tr h="370840">
                <a:tc>
                  <a:txBody>
                    <a:bodyPr/>
                    <a:lstStyle/>
                    <a:p>
                      <a:r>
                        <a:rPr lang="en-US" sz="1400" dirty="0" smtClean="0"/>
                        <a:t>You get all</a:t>
                      </a:r>
                      <a:r>
                        <a:rPr lang="en-US" sz="1400" baseline="0" dirty="0" smtClean="0"/>
                        <a:t> the credit</a:t>
                      </a:r>
                      <a:endParaRPr lang="en-US" sz="1400" dirty="0"/>
                    </a:p>
                  </a:txBody>
                  <a:tcPr marL="186128" marR="186128"/>
                </a:tc>
                <a:tc>
                  <a:txBody>
                    <a:bodyPr/>
                    <a:lstStyle/>
                    <a:p>
                      <a:r>
                        <a:rPr lang="en-US" sz="1400" dirty="0" smtClean="0"/>
                        <a:t>You get all the blame</a:t>
                      </a:r>
                      <a:endParaRPr lang="en-US" sz="1400" dirty="0"/>
                    </a:p>
                  </a:txBody>
                  <a:tcPr marL="186128" marR="186128"/>
                </a:tc>
              </a:tr>
              <a:tr h="370840">
                <a:tc>
                  <a:txBody>
                    <a:bodyPr/>
                    <a:lstStyle/>
                    <a:p>
                      <a:r>
                        <a:rPr lang="en-US" sz="1400" dirty="0" smtClean="0"/>
                        <a:t>Get the opportunity</a:t>
                      </a:r>
                      <a:r>
                        <a:rPr lang="en-US" sz="1400" baseline="0" dirty="0" smtClean="0"/>
                        <a:t> to develop non-IT skills</a:t>
                      </a:r>
                      <a:endParaRPr lang="en-US" sz="1400" dirty="0"/>
                    </a:p>
                  </a:txBody>
                  <a:tcPr marL="186128" marR="186128"/>
                </a:tc>
                <a:tc>
                  <a:txBody>
                    <a:bodyPr/>
                    <a:lstStyle/>
                    <a:p>
                      <a:r>
                        <a:rPr lang="en-US" sz="1400" dirty="0" smtClean="0"/>
                        <a:t>Have to make tough hire/fire</a:t>
                      </a:r>
                      <a:r>
                        <a:rPr lang="en-US" sz="1400" baseline="0" dirty="0" smtClean="0"/>
                        <a:t> decisions</a:t>
                      </a:r>
                      <a:endParaRPr lang="en-US" sz="1400" dirty="0"/>
                    </a:p>
                  </a:txBody>
                  <a:tcPr marL="186128" marR="186128"/>
                </a:tc>
              </a:tr>
              <a:tr h="370840">
                <a:tc>
                  <a:txBody>
                    <a:bodyPr/>
                    <a:lstStyle/>
                    <a:p>
                      <a:r>
                        <a:rPr lang="en-US" sz="1400" dirty="0" smtClean="0"/>
                        <a:t>Get the opportunity to set strategy,</a:t>
                      </a:r>
                      <a:r>
                        <a:rPr lang="en-US" sz="1400" baseline="0" dirty="0" smtClean="0"/>
                        <a:t> can add more value to company</a:t>
                      </a:r>
                    </a:p>
                  </a:txBody>
                  <a:tcPr marL="186128" marR="186128"/>
                </a:tc>
                <a:tc>
                  <a:txBody>
                    <a:bodyPr/>
                    <a:lstStyle/>
                    <a:p>
                      <a:endParaRPr lang="en-US" sz="1400" dirty="0"/>
                    </a:p>
                  </a:txBody>
                  <a:tcPr marL="186128" marR="186128"/>
                </a:tc>
              </a:tr>
              <a:tr h="370840">
                <a:tc>
                  <a:txBody>
                    <a:bodyPr/>
                    <a:lstStyle/>
                    <a:p>
                      <a:r>
                        <a:rPr lang="en-US" sz="1400" baseline="0" dirty="0" smtClean="0"/>
                        <a:t>Have the opportunity to develop, coach, and mentor other people</a:t>
                      </a:r>
                    </a:p>
                  </a:txBody>
                  <a:tcPr marL="186128" marR="186128"/>
                </a:tc>
                <a:tc>
                  <a:txBody>
                    <a:bodyPr/>
                    <a:lstStyle/>
                    <a:p>
                      <a:endParaRPr lang="en-US" sz="1400" dirty="0"/>
                    </a:p>
                  </a:txBody>
                  <a:tcPr marL="186128" marR="186128"/>
                </a:tc>
              </a:tr>
            </a:tbl>
          </a:graphicData>
        </a:graphic>
      </p:graphicFrame>
    </p:spTree>
    <p:extLst>
      <p:ext uri="{BB962C8B-B14F-4D97-AF65-F5344CB8AC3E}">
        <p14:creationId xmlns:p14="http://schemas.microsoft.com/office/powerpoint/2010/main" val="1370363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and Leadership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9073790"/>
              </p:ext>
            </p:extLst>
          </p:nvPr>
        </p:nvGraphicFramePr>
        <p:xfrm>
          <a:off x="819150" y="2222500"/>
          <a:ext cx="10553700" cy="4377509"/>
        </p:xfrm>
        <a:graphic>
          <a:graphicData uri="http://schemas.openxmlformats.org/drawingml/2006/table">
            <a:tbl>
              <a:tblPr firstRow="1" bandRow="1">
                <a:tableStyleId>{5C22544A-7EE6-4342-B048-85BDC9FD1C3A}</a:tableStyleId>
              </a:tblPr>
              <a:tblGrid>
                <a:gridCol w="3517900">
                  <a:extLst>
                    <a:ext uri="{9D8B030D-6E8A-4147-A177-3AD203B41FA5}">
                      <a16:colId xmlns:a16="http://schemas.microsoft.com/office/drawing/2014/main" xmlns="" val="3877787575"/>
                    </a:ext>
                  </a:extLst>
                </a:gridCol>
                <a:gridCol w="3517900">
                  <a:extLst>
                    <a:ext uri="{9D8B030D-6E8A-4147-A177-3AD203B41FA5}">
                      <a16:colId xmlns:a16="http://schemas.microsoft.com/office/drawing/2014/main" xmlns="" val="331884284"/>
                    </a:ext>
                  </a:extLst>
                </a:gridCol>
                <a:gridCol w="3517900">
                  <a:extLst>
                    <a:ext uri="{9D8B030D-6E8A-4147-A177-3AD203B41FA5}">
                      <a16:colId xmlns:a16="http://schemas.microsoft.com/office/drawing/2014/main" xmlns="" val="2182521700"/>
                    </a:ext>
                  </a:extLst>
                </a:gridCol>
              </a:tblGrid>
              <a:tr h="370840">
                <a:tc>
                  <a:txBody>
                    <a:bodyPr/>
                    <a:lstStyle/>
                    <a:p>
                      <a:endParaRPr lang="en-US" dirty="0"/>
                    </a:p>
                  </a:txBody>
                  <a:tcPr/>
                </a:tc>
                <a:tc>
                  <a:txBody>
                    <a:bodyPr/>
                    <a:lstStyle/>
                    <a:p>
                      <a:r>
                        <a:rPr lang="en-US" dirty="0" smtClean="0"/>
                        <a:t>Management</a:t>
                      </a:r>
                      <a:endParaRPr lang="en-US" dirty="0"/>
                    </a:p>
                  </a:txBody>
                  <a:tcPr/>
                </a:tc>
                <a:tc>
                  <a:txBody>
                    <a:bodyPr/>
                    <a:lstStyle/>
                    <a:p>
                      <a:r>
                        <a:rPr lang="en-US" dirty="0" smtClean="0"/>
                        <a:t>Leadership</a:t>
                      </a:r>
                      <a:endParaRPr lang="en-US" dirty="0"/>
                    </a:p>
                  </a:txBody>
                  <a:tcPr/>
                </a:tc>
                <a:extLst>
                  <a:ext uri="{0D108BD9-81ED-4DB2-BD59-A6C34878D82A}">
                    <a16:rowId xmlns:a16="http://schemas.microsoft.com/office/drawing/2014/main" xmlns="" val="1293708502"/>
                  </a:ext>
                </a:extLst>
              </a:tr>
              <a:tr h="1255849">
                <a:tc>
                  <a:txBody>
                    <a:bodyPr/>
                    <a:lstStyle/>
                    <a:p>
                      <a:r>
                        <a:rPr lang="en-US" dirty="0" smtClean="0"/>
                        <a:t>Creating an</a:t>
                      </a:r>
                      <a:r>
                        <a:rPr lang="en-US" baseline="0" dirty="0" smtClean="0"/>
                        <a:t> agenda</a:t>
                      </a:r>
                      <a:endParaRPr lang="en-US" dirty="0"/>
                    </a:p>
                  </a:txBody>
                  <a:tcPr/>
                </a:tc>
                <a:tc>
                  <a:txBody>
                    <a:bodyPr/>
                    <a:lstStyle/>
                    <a:p>
                      <a:r>
                        <a:rPr lang="en-US" sz="1000" dirty="0" smtClean="0"/>
                        <a:t>Planning and budgeting</a:t>
                      </a:r>
                      <a:r>
                        <a:rPr lang="en-US" sz="1000" baseline="0" dirty="0" smtClean="0"/>
                        <a:t> – establishing detailed steps and timetables for achieving needed results and then allocating the resources necessary to make it happen</a:t>
                      </a:r>
                      <a:endParaRPr lang="en-US" sz="1000" dirty="0"/>
                    </a:p>
                  </a:txBody>
                  <a:tcPr/>
                </a:tc>
                <a:tc>
                  <a:txBody>
                    <a:bodyPr/>
                    <a:lstStyle/>
                    <a:p>
                      <a:r>
                        <a:rPr lang="en-US" sz="1000" dirty="0" smtClean="0"/>
                        <a:t>Establishing direction – developing a vision for the future,</a:t>
                      </a:r>
                      <a:r>
                        <a:rPr lang="en-US" sz="1000" baseline="0" dirty="0" smtClean="0"/>
                        <a:t> often the distant future, and strategies for producing the changes needed to achieve that vision</a:t>
                      </a:r>
                      <a:endParaRPr lang="en-US" sz="1000" dirty="0"/>
                    </a:p>
                  </a:txBody>
                  <a:tcPr/>
                </a:tc>
                <a:extLst>
                  <a:ext uri="{0D108BD9-81ED-4DB2-BD59-A6C34878D82A}">
                    <a16:rowId xmlns:a16="http://schemas.microsoft.com/office/drawing/2014/main" xmlns="" val="2421590248"/>
                  </a:ext>
                </a:extLst>
              </a:tr>
              <a:tr h="370840">
                <a:tc>
                  <a:txBody>
                    <a:bodyPr/>
                    <a:lstStyle/>
                    <a:p>
                      <a:r>
                        <a:rPr lang="en-US" dirty="0" smtClean="0"/>
                        <a:t>Developing</a:t>
                      </a:r>
                      <a:r>
                        <a:rPr lang="en-US" baseline="0" dirty="0" smtClean="0"/>
                        <a:t> a network for achieving the goals</a:t>
                      </a:r>
                      <a:endParaRPr lang="en-US" dirty="0"/>
                    </a:p>
                  </a:txBody>
                  <a:tcPr/>
                </a:tc>
                <a:tc>
                  <a:txBody>
                    <a:bodyPr/>
                    <a:lstStyle/>
                    <a:p>
                      <a:r>
                        <a:rPr lang="en-US" sz="1000" dirty="0" smtClean="0"/>
                        <a:t>Organizing and staffing – establishing</a:t>
                      </a:r>
                      <a:r>
                        <a:rPr lang="en-US" sz="1000" baseline="0" dirty="0" smtClean="0"/>
                        <a:t> some structure for accomplishing plan requirements, staffing the structure with individuals, delegating responsibility, and authority for carrying out the plan, providing policies and procedures to help guide people and creating methods or systems to monitor implementation</a:t>
                      </a:r>
                      <a:endParaRPr lang="en-US" sz="1000" dirty="0"/>
                    </a:p>
                  </a:txBody>
                  <a:tcPr/>
                </a:tc>
                <a:tc>
                  <a:txBody>
                    <a:bodyPr/>
                    <a:lstStyle/>
                    <a:p>
                      <a:r>
                        <a:rPr lang="en-US" sz="1000" dirty="0" smtClean="0"/>
                        <a:t>Aligning people</a:t>
                      </a:r>
                      <a:r>
                        <a:rPr lang="en-US" sz="1000" baseline="0" dirty="0" smtClean="0"/>
                        <a:t>- communicating the direction by words and deeds to all those whose cooperation may be needed so as to influence the creation of teams and coalitions that understand the vision and strategies, and accept their validity</a:t>
                      </a:r>
                      <a:endParaRPr lang="en-US" sz="1000" dirty="0"/>
                    </a:p>
                  </a:txBody>
                  <a:tcPr/>
                </a:tc>
                <a:extLst>
                  <a:ext uri="{0D108BD9-81ED-4DB2-BD59-A6C34878D82A}">
                    <a16:rowId xmlns:a16="http://schemas.microsoft.com/office/drawing/2014/main" xmlns="" val="1157371171"/>
                  </a:ext>
                </a:extLst>
              </a:tr>
              <a:tr h="370840">
                <a:tc>
                  <a:txBody>
                    <a:bodyPr/>
                    <a:lstStyle/>
                    <a:p>
                      <a:r>
                        <a:rPr lang="en-US" dirty="0" smtClean="0"/>
                        <a:t>Execution</a:t>
                      </a:r>
                      <a:endParaRPr lang="en-US" dirty="0"/>
                    </a:p>
                  </a:txBody>
                  <a:tcPr/>
                </a:tc>
                <a:tc>
                  <a:txBody>
                    <a:bodyPr/>
                    <a:lstStyle/>
                    <a:p>
                      <a:r>
                        <a:rPr lang="en-US" sz="1000" dirty="0" smtClean="0"/>
                        <a:t>Controlling</a:t>
                      </a:r>
                      <a:r>
                        <a:rPr lang="en-US" sz="1000" baseline="0" dirty="0" smtClean="0"/>
                        <a:t> and problem solving—monitoring results vs plan in some detail, identifying deviations, and then planning and organizing to solve these problems</a:t>
                      </a:r>
                      <a:endParaRPr lang="en-US" sz="1000" dirty="0"/>
                    </a:p>
                  </a:txBody>
                  <a:tcPr/>
                </a:tc>
                <a:tc>
                  <a:txBody>
                    <a:bodyPr/>
                    <a:lstStyle/>
                    <a:p>
                      <a:r>
                        <a:rPr lang="en-US" sz="1000" dirty="0" smtClean="0"/>
                        <a:t>Motivating</a:t>
                      </a:r>
                      <a:r>
                        <a:rPr lang="en-US" sz="1000" baseline="0" dirty="0" smtClean="0"/>
                        <a:t> and inspiring – energizing people to overcome major political, bureaucratic, and resources barriers to change by satisfying vey basics, but often unfilled human needs</a:t>
                      </a:r>
                      <a:endParaRPr lang="en-US" sz="1000" dirty="0"/>
                    </a:p>
                  </a:txBody>
                  <a:tcPr/>
                </a:tc>
                <a:extLst>
                  <a:ext uri="{0D108BD9-81ED-4DB2-BD59-A6C34878D82A}">
                    <a16:rowId xmlns:a16="http://schemas.microsoft.com/office/drawing/2014/main" xmlns="" val="1609963699"/>
                  </a:ext>
                </a:extLst>
              </a:tr>
              <a:tr h="370840">
                <a:tc>
                  <a:txBody>
                    <a:bodyPr/>
                    <a:lstStyle/>
                    <a:p>
                      <a:r>
                        <a:rPr lang="en-US" dirty="0" smtClean="0"/>
                        <a:t>Outcomes</a:t>
                      </a:r>
                      <a:endParaRPr lang="en-US" dirty="0"/>
                    </a:p>
                  </a:txBody>
                  <a:tcPr/>
                </a:tc>
                <a:tc>
                  <a:txBody>
                    <a:bodyPr/>
                    <a:lstStyle/>
                    <a:p>
                      <a:r>
                        <a:rPr lang="en-US" sz="1050" dirty="0" smtClean="0"/>
                        <a:t>Produces a degree of predictability</a:t>
                      </a:r>
                      <a:r>
                        <a:rPr lang="en-US" sz="1050" baseline="0" dirty="0" smtClean="0"/>
                        <a:t> and order and has the potential of consistently producing key results expected by various stakeholders (e.g. for customers—always being on time, for stakeholders being on budget</a:t>
                      </a:r>
                      <a:endParaRPr lang="en-US" sz="1050" dirty="0"/>
                    </a:p>
                  </a:txBody>
                  <a:tcPr/>
                </a:tc>
                <a:tc>
                  <a:txBody>
                    <a:bodyPr/>
                    <a:lstStyle/>
                    <a:p>
                      <a:r>
                        <a:rPr lang="en-US" sz="1050" dirty="0" smtClean="0"/>
                        <a:t>Produces change, often to a dramatic degree, and has the potential of producing</a:t>
                      </a:r>
                      <a:r>
                        <a:rPr lang="en-US" sz="1050" baseline="0" dirty="0" smtClean="0"/>
                        <a:t> extremely useful change (e.g. new products that customers want, new approaches to labor relations that help make a firm more competitive</a:t>
                      </a:r>
                      <a:endParaRPr lang="en-US" sz="1050" dirty="0"/>
                    </a:p>
                  </a:txBody>
                  <a:tcPr/>
                </a:tc>
                <a:extLst>
                  <a:ext uri="{0D108BD9-81ED-4DB2-BD59-A6C34878D82A}">
                    <a16:rowId xmlns:a16="http://schemas.microsoft.com/office/drawing/2014/main" xmlns="" val="1497066507"/>
                  </a:ext>
                </a:extLst>
              </a:tr>
            </a:tbl>
          </a:graphicData>
        </a:graphic>
      </p:graphicFrame>
    </p:spTree>
    <p:extLst>
      <p:ext uri="{BB962C8B-B14F-4D97-AF65-F5344CB8AC3E}">
        <p14:creationId xmlns:p14="http://schemas.microsoft.com/office/powerpoint/2010/main" val="16384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smtClean="0"/>
              <a:t>Other Important </a:t>
            </a:r>
            <a:r>
              <a:rPr lang="en-US" dirty="0"/>
              <a:t>S</a:t>
            </a:r>
            <a:r>
              <a:rPr lang="en-US" dirty="0" smtClean="0"/>
              <a:t>kills for an IT Manager</a:t>
            </a:r>
            <a:endParaRPr lang="en-US" dirty="0"/>
          </a:p>
        </p:txBody>
      </p:sp>
      <p:sp>
        <p:nvSpPr>
          <p:cNvPr id="3" name="Content Placeholder 2"/>
          <p:cNvSpPr>
            <a:spLocks noGrp="1"/>
          </p:cNvSpPr>
          <p:nvPr>
            <p:ph idx="1"/>
          </p:nvPr>
        </p:nvSpPr>
        <p:spPr/>
        <p:txBody>
          <a:bodyPr/>
          <a:lstStyle/>
          <a:p>
            <a:r>
              <a:rPr lang="en-US" dirty="0" smtClean="0"/>
              <a:t>Communicate</a:t>
            </a:r>
          </a:p>
          <a:p>
            <a:r>
              <a:rPr lang="en-US" dirty="0" smtClean="0"/>
              <a:t>Promote</a:t>
            </a:r>
          </a:p>
          <a:p>
            <a:r>
              <a:rPr lang="en-US" dirty="0" smtClean="0"/>
              <a:t>Make a friend</a:t>
            </a:r>
            <a:endParaRPr lang="en-US" dirty="0"/>
          </a:p>
        </p:txBody>
      </p:sp>
    </p:spTree>
    <p:extLst>
      <p:ext uri="{BB962C8B-B14F-4D97-AF65-F5344CB8AC3E}">
        <p14:creationId xmlns:p14="http://schemas.microsoft.com/office/powerpoint/2010/main" val="113206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Comments on the IT Manager </a:t>
            </a:r>
            <a:r>
              <a:rPr lang="en-US" dirty="0"/>
              <a:t>R</a:t>
            </a:r>
            <a:r>
              <a:rPr lang="en-US" dirty="0" smtClean="0"/>
              <a:t>ole</a:t>
            </a:r>
            <a:endParaRPr lang="en-US" dirty="0"/>
          </a:p>
        </p:txBody>
      </p:sp>
      <p:sp>
        <p:nvSpPr>
          <p:cNvPr id="3" name="Content Placeholder 2"/>
          <p:cNvSpPr>
            <a:spLocks noGrp="1"/>
          </p:cNvSpPr>
          <p:nvPr>
            <p:ph idx="1"/>
          </p:nvPr>
        </p:nvSpPr>
        <p:spPr/>
        <p:txBody>
          <a:bodyPr/>
          <a:lstStyle/>
          <a:p>
            <a:r>
              <a:rPr lang="en-US" dirty="0"/>
              <a:t>What can make being an IT manager a challenge is that there is not one specific thing that you need to do. Instead, </a:t>
            </a:r>
            <a:r>
              <a:rPr lang="en-US" b="1" dirty="0"/>
              <a:t>there are a number of different things that you’ll be called on to do</a:t>
            </a:r>
            <a:r>
              <a:rPr lang="en-US" dirty="0"/>
              <a:t> – perhaps several times during a day</a:t>
            </a:r>
            <a:r>
              <a:rPr lang="en-US" dirty="0" smtClean="0"/>
              <a:t>.</a:t>
            </a:r>
          </a:p>
          <a:p>
            <a:r>
              <a:rPr lang="en-US" dirty="0"/>
              <a:t>At any moment in time, you may be called on to play a different role. This role could be that of a teacher, a coach, a performance appraiser, a standards setter, or even a motivator</a:t>
            </a:r>
            <a:r>
              <a:rPr lang="en-US" dirty="0" smtClean="0"/>
              <a:t>.</a:t>
            </a:r>
          </a:p>
          <a:p>
            <a:r>
              <a:rPr lang="en-US" dirty="0"/>
              <a:t>Many people who suddenly find themselves in the role of an IT manager assume that they’ll be able to accomplish their new goals by </a:t>
            </a:r>
            <a:r>
              <a:rPr lang="en-US" b="1" dirty="0"/>
              <a:t>telling the members of their team what they need to </a:t>
            </a:r>
            <a:r>
              <a:rPr lang="en-US" b="1" dirty="0" smtClean="0"/>
              <a:t>do.</a:t>
            </a:r>
          </a:p>
          <a:p>
            <a:r>
              <a:rPr lang="en-US" dirty="0"/>
              <a:t>Instead, what you need to do is to search for ways that you can </a:t>
            </a:r>
            <a:r>
              <a:rPr lang="en-US" b="1" dirty="0"/>
              <a:t>enable the members of your team to become self-directed</a:t>
            </a:r>
            <a:r>
              <a:rPr lang="en-US" dirty="0"/>
              <a:t>. </a:t>
            </a:r>
          </a:p>
        </p:txBody>
      </p:sp>
    </p:spTree>
    <p:extLst>
      <p:ext uri="{BB962C8B-B14F-4D97-AF65-F5344CB8AC3E}">
        <p14:creationId xmlns:p14="http://schemas.microsoft.com/office/powerpoint/2010/main" val="420552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Ten Priorities for IT Managers	</a:t>
            </a:r>
            <a:endParaRPr lang="en-US" dirty="0"/>
          </a:p>
        </p:txBody>
      </p:sp>
      <p:sp>
        <p:nvSpPr>
          <p:cNvPr id="3" name="Content Placeholder 2"/>
          <p:cNvSpPr>
            <a:spLocks noGrp="1"/>
          </p:cNvSpPr>
          <p:nvPr>
            <p:ph idx="1"/>
          </p:nvPr>
        </p:nvSpPr>
        <p:spPr>
          <a:xfrm>
            <a:off x="818712" y="2408349"/>
            <a:ext cx="10554574" cy="3450449"/>
          </a:xfrm>
        </p:spPr>
        <p:txBody>
          <a:bodyPr>
            <a:normAutofit fontScale="85000" lnSpcReduction="10000"/>
          </a:bodyPr>
          <a:lstStyle/>
          <a:p>
            <a:pPr>
              <a:buFont typeface="+mj-lt"/>
              <a:buAutoNum type="arabicPeriod"/>
            </a:pPr>
            <a:r>
              <a:rPr lang="en-US" dirty="0" smtClean="0"/>
              <a:t>Lead don’t just manage.</a:t>
            </a:r>
          </a:p>
          <a:p>
            <a:pPr>
              <a:buFont typeface="+mj-lt"/>
              <a:buAutoNum type="arabicPeriod"/>
            </a:pPr>
            <a:r>
              <a:rPr lang="en-US" dirty="0" smtClean="0"/>
              <a:t>Understand the fundaments of your organization</a:t>
            </a:r>
          </a:p>
          <a:p>
            <a:pPr>
              <a:buFont typeface="+mj-lt"/>
              <a:buAutoNum type="arabicPeriod"/>
            </a:pPr>
            <a:r>
              <a:rPr lang="en-US" dirty="0" smtClean="0"/>
              <a:t>Create a vision for how IT will help your organization</a:t>
            </a:r>
          </a:p>
          <a:p>
            <a:pPr>
              <a:buFont typeface="+mj-lt"/>
              <a:buAutoNum type="arabicPeriod"/>
            </a:pPr>
            <a:r>
              <a:rPr lang="en-US" dirty="0" smtClean="0"/>
              <a:t>Shape and inform expectations for an IT-enabled enterprise</a:t>
            </a:r>
          </a:p>
          <a:p>
            <a:pPr>
              <a:buFont typeface="+mj-lt"/>
              <a:buAutoNum type="arabicPeriod"/>
            </a:pPr>
            <a:r>
              <a:rPr lang="en-US" dirty="0" smtClean="0"/>
              <a:t>Work to create clear and appropriate IT governance</a:t>
            </a:r>
          </a:p>
          <a:p>
            <a:pPr>
              <a:buFont typeface="+mj-lt"/>
              <a:buAutoNum type="arabicPeriod"/>
            </a:pPr>
            <a:r>
              <a:rPr lang="en-US" dirty="0" smtClean="0"/>
              <a:t>Weave business and IT strategy together.</a:t>
            </a:r>
          </a:p>
          <a:p>
            <a:pPr>
              <a:buFont typeface="+mj-lt"/>
              <a:buAutoNum type="arabicPeriod"/>
            </a:pPr>
            <a:r>
              <a:rPr lang="en-US" dirty="0" smtClean="0"/>
              <a:t>Work to build a new IT organization that is leaner and more focused than its more traditional predecessor.</a:t>
            </a:r>
          </a:p>
          <a:p>
            <a:pPr>
              <a:buFont typeface="+mj-lt"/>
              <a:buAutoNum type="arabicPeriod"/>
            </a:pPr>
            <a:r>
              <a:rPr lang="en-US" dirty="0" smtClean="0"/>
              <a:t>Develop and nurture a high-performing team in your IT organization.</a:t>
            </a:r>
          </a:p>
          <a:p>
            <a:pPr>
              <a:buFont typeface="+mj-lt"/>
              <a:buAutoNum type="arabicPeriod"/>
            </a:pPr>
            <a:r>
              <a:rPr lang="en-US" dirty="0" smtClean="0"/>
              <a:t>Manage the enterprise and IT risks.</a:t>
            </a:r>
          </a:p>
          <a:p>
            <a:pPr>
              <a:buFont typeface="+mj-lt"/>
              <a:buAutoNum type="arabicPeriod"/>
            </a:pPr>
            <a:r>
              <a:rPr lang="en-US" dirty="0" smtClean="0"/>
              <a:t>Communicate IT performance in business-relevant language.</a:t>
            </a:r>
          </a:p>
          <a:p>
            <a:pPr>
              <a:buFont typeface="+mj-lt"/>
              <a:buAutoNum type="arabicPeriod"/>
            </a:pPr>
            <a:endParaRPr lang="en-US" dirty="0"/>
          </a:p>
        </p:txBody>
      </p:sp>
    </p:spTree>
    <p:extLst>
      <p:ext uri="{BB962C8B-B14F-4D97-AF65-F5344CB8AC3E}">
        <p14:creationId xmlns:p14="http://schemas.microsoft.com/office/powerpoint/2010/main" val="4044259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a:t>
            </a:r>
            <a:r>
              <a:rPr lang="en-US" dirty="0"/>
              <a:t>S</a:t>
            </a:r>
            <a:r>
              <a:rPr lang="en-US" dirty="0" smtClean="0"/>
              <a:t>takeholders and the Business Ecosystem</a:t>
            </a:r>
            <a:endParaRPr lang="en-US" dirty="0"/>
          </a:p>
        </p:txBody>
      </p:sp>
      <p:pic>
        <p:nvPicPr>
          <p:cNvPr id="4" name="Content Placeholder 3"/>
          <p:cNvPicPr>
            <a:picLocks noGrp="1" noChangeAspect="1"/>
          </p:cNvPicPr>
          <p:nvPr>
            <p:ph idx="1"/>
          </p:nvPr>
        </p:nvPicPr>
        <p:blipFill>
          <a:blip r:embed="rId2"/>
          <a:stretch>
            <a:fillRect/>
          </a:stretch>
        </p:blipFill>
        <p:spPr>
          <a:xfrm>
            <a:off x="2403566" y="2222501"/>
            <a:ext cx="6017623" cy="4209716"/>
          </a:xfrm>
          <a:prstGeom prst="rect">
            <a:avLst/>
          </a:prstGeom>
        </p:spPr>
      </p:pic>
    </p:spTree>
    <p:extLst>
      <p:ext uri="{BB962C8B-B14F-4D97-AF65-F5344CB8AC3E}">
        <p14:creationId xmlns:p14="http://schemas.microsoft.com/office/powerpoint/2010/main" val="3106370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in Four directions	</a:t>
            </a:r>
            <a:endParaRPr lang="en-US" dirty="0"/>
          </a:p>
        </p:txBody>
      </p:sp>
      <p:sp>
        <p:nvSpPr>
          <p:cNvPr id="3" name="Content Placeholder 2"/>
          <p:cNvSpPr>
            <a:spLocks noGrp="1"/>
          </p:cNvSpPr>
          <p:nvPr>
            <p:ph idx="1"/>
          </p:nvPr>
        </p:nvSpPr>
        <p:spPr/>
        <p:txBody>
          <a:bodyPr/>
          <a:lstStyle/>
          <a:p>
            <a:r>
              <a:rPr lang="en-US" dirty="0" smtClean="0"/>
              <a:t>Managing up</a:t>
            </a:r>
          </a:p>
          <a:p>
            <a:r>
              <a:rPr lang="en-US" dirty="0" smtClean="0"/>
              <a:t>Managing your peers</a:t>
            </a:r>
          </a:p>
          <a:p>
            <a:r>
              <a:rPr lang="en-US" dirty="0" smtClean="0"/>
              <a:t>Managing your users/customers/clients</a:t>
            </a:r>
          </a:p>
          <a:p>
            <a:r>
              <a:rPr lang="en-US" dirty="0" smtClean="0"/>
              <a:t>Managing your staff</a:t>
            </a:r>
            <a:endParaRPr lang="en-US" dirty="0"/>
          </a:p>
        </p:txBody>
      </p:sp>
    </p:spTree>
    <p:extLst>
      <p:ext uri="{BB962C8B-B14F-4D97-AF65-F5344CB8AC3E}">
        <p14:creationId xmlns:p14="http://schemas.microsoft.com/office/powerpoint/2010/main" val="3176794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402481" y="2222500"/>
            <a:ext cx="7387037" cy="3636963"/>
          </a:xfrm>
          <a:prstGeom prst="rect">
            <a:avLst/>
          </a:prstGeom>
        </p:spPr>
      </p:pic>
    </p:spTree>
    <p:extLst>
      <p:ext uri="{BB962C8B-B14F-4D97-AF65-F5344CB8AC3E}">
        <p14:creationId xmlns:p14="http://schemas.microsoft.com/office/powerpoint/2010/main" val="1952092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Segment your stakeholders with PUL</a:t>
            </a:r>
            <a:endParaRPr lang="en-US" dirty="0"/>
          </a:p>
        </p:txBody>
      </p:sp>
      <p:sp>
        <p:nvSpPr>
          <p:cNvPr id="3" name="Content Placeholder 2"/>
          <p:cNvSpPr>
            <a:spLocks noGrp="1"/>
          </p:cNvSpPr>
          <p:nvPr>
            <p:ph idx="1"/>
          </p:nvPr>
        </p:nvSpPr>
        <p:spPr/>
        <p:txBody>
          <a:bodyPr/>
          <a:lstStyle/>
          <a:p>
            <a:r>
              <a:rPr lang="en-US" b="1" dirty="0" smtClean="0"/>
              <a:t>Power (clout</a:t>
            </a:r>
            <a:r>
              <a:rPr lang="en-US" dirty="0" smtClean="0"/>
              <a:t>):; how much political, financial, or other clout does a stakeholder have to affection a decision. The more power the more pull.</a:t>
            </a:r>
          </a:p>
          <a:p>
            <a:r>
              <a:rPr lang="en-US" b="1" dirty="0" smtClean="0"/>
              <a:t>Urgency(immediacy of a claim</a:t>
            </a:r>
            <a:r>
              <a:rPr lang="en-US" dirty="0" smtClean="0"/>
              <a:t>) What’s the true time pressure of a stakeholder’s claim? Immediacy can increase pull.</a:t>
            </a:r>
          </a:p>
          <a:p>
            <a:r>
              <a:rPr lang="en-US" b="1" dirty="0" smtClean="0"/>
              <a:t>Legitimacy (right to make a claim</a:t>
            </a:r>
            <a:r>
              <a:rPr lang="en-US" dirty="0" smtClean="0"/>
              <a:t>) How much moral, legal, contractual, or other right does a stakeholder have in a decision? The more legitimate the stakeholder’s right to be heard the greater the pull.</a:t>
            </a:r>
            <a:endParaRPr lang="en-US" dirty="0"/>
          </a:p>
        </p:txBody>
      </p:sp>
    </p:spTree>
    <p:extLst>
      <p:ext uri="{BB962C8B-B14F-4D97-AF65-F5344CB8AC3E}">
        <p14:creationId xmlns:p14="http://schemas.microsoft.com/office/powerpoint/2010/main" val="2273994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IT Manager </a:t>
            </a:r>
            <a:r>
              <a:rPr lang="en-US" dirty="0"/>
              <a:t>D</a:t>
            </a:r>
            <a:r>
              <a:rPr lang="en-US" dirty="0" smtClean="0"/>
              <a:t>escription</a:t>
            </a:r>
            <a:endParaRPr lang="en-US" dirty="0"/>
          </a:p>
        </p:txBody>
      </p:sp>
      <p:sp>
        <p:nvSpPr>
          <p:cNvPr id="3" name="Content Placeholder 2"/>
          <p:cNvSpPr>
            <a:spLocks noGrp="1"/>
          </p:cNvSpPr>
          <p:nvPr>
            <p:ph idx="1"/>
          </p:nvPr>
        </p:nvSpPr>
        <p:spPr/>
        <p:txBody>
          <a:bodyPr>
            <a:normAutofit/>
          </a:bodyPr>
          <a:lstStyle/>
          <a:p>
            <a:r>
              <a:rPr lang="en-US" dirty="0"/>
              <a:t>As businesses are increasingly reliant on technology, your role as IT manager is crucial to business continuity and success. </a:t>
            </a:r>
            <a:br>
              <a:rPr lang="en-US" dirty="0"/>
            </a:br>
            <a:r>
              <a:rPr lang="en-US" dirty="0"/>
              <a:t/>
            </a:r>
            <a:br>
              <a:rPr lang="en-US" dirty="0"/>
            </a:br>
            <a:r>
              <a:rPr lang="en-US" dirty="0"/>
              <a:t>You will be advising </a:t>
            </a:r>
            <a:r>
              <a:rPr lang="en-US" dirty="0" smtClean="0"/>
              <a:t>organizations </a:t>
            </a:r>
            <a:r>
              <a:rPr lang="en-US" dirty="0"/>
              <a:t>on IT solutions that will best help them grow and perform more efficiently. You’ll work with companies from beginning to end, outlining the most effective resources and oversee projects through design, development to completion.</a:t>
            </a:r>
            <a:br>
              <a:rPr lang="en-US" dirty="0"/>
            </a:br>
            <a:r>
              <a:rPr lang="en-US" dirty="0"/>
              <a:t/>
            </a:r>
            <a:br>
              <a:rPr lang="en-US" dirty="0"/>
            </a:br>
            <a:endParaRPr lang="en-US" dirty="0"/>
          </a:p>
        </p:txBody>
      </p:sp>
    </p:spTree>
    <p:extLst>
      <p:ext uri="{BB962C8B-B14F-4D97-AF65-F5344CB8AC3E}">
        <p14:creationId xmlns:p14="http://schemas.microsoft.com/office/powerpoint/2010/main" val="1127795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Different </a:t>
            </a:r>
            <a:r>
              <a:rPr lang="en-US" dirty="0"/>
              <a:t>R</a:t>
            </a:r>
            <a:r>
              <a:rPr lang="en-US" dirty="0" smtClean="0"/>
              <a:t>elationship </a:t>
            </a:r>
            <a:r>
              <a:rPr lang="en-US" dirty="0"/>
              <a:t>R</a:t>
            </a:r>
            <a:r>
              <a:rPr lang="en-US" dirty="0" smtClean="0"/>
              <a:t>oles	</a:t>
            </a:r>
            <a:endParaRPr lang="en-US" dirty="0"/>
          </a:p>
        </p:txBody>
      </p:sp>
      <p:sp>
        <p:nvSpPr>
          <p:cNvPr id="3" name="Content Placeholder 2"/>
          <p:cNvSpPr>
            <a:spLocks noGrp="1"/>
          </p:cNvSpPr>
          <p:nvPr>
            <p:ph idx="1"/>
          </p:nvPr>
        </p:nvSpPr>
        <p:spPr/>
        <p:txBody>
          <a:bodyPr/>
          <a:lstStyle/>
          <a:p>
            <a:r>
              <a:rPr lang="en-US" b="1" dirty="0" smtClean="0"/>
              <a:t>Adversarial</a:t>
            </a:r>
            <a:r>
              <a:rPr lang="en-US" dirty="0" smtClean="0"/>
              <a:t> – friction due to differences in opinions regarding operations, governance</a:t>
            </a:r>
          </a:p>
          <a:p>
            <a:r>
              <a:rPr lang="en-US" b="1" dirty="0" smtClean="0"/>
              <a:t>Transactional</a:t>
            </a:r>
            <a:r>
              <a:rPr lang="en-US" dirty="0" smtClean="0"/>
              <a:t> – IT is viewed as a service provider as opposed to strategic partner</a:t>
            </a:r>
          </a:p>
          <a:p>
            <a:r>
              <a:rPr lang="en-US" b="1" dirty="0" smtClean="0"/>
              <a:t>Aspiring</a:t>
            </a:r>
            <a:r>
              <a:rPr lang="en-US" dirty="0" smtClean="0"/>
              <a:t> – IT performance is high and department works proactively towards company’s mission</a:t>
            </a:r>
          </a:p>
          <a:p>
            <a:r>
              <a:rPr lang="en-US" b="1" dirty="0" smtClean="0"/>
              <a:t>Trusted Ally </a:t>
            </a:r>
            <a:r>
              <a:rPr lang="en-US" dirty="0" smtClean="0"/>
              <a:t>– perhaps the highest level of interaction where IT is perceived and considered to be a valued strategic partner</a:t>
            </a:r>
            <a:endParaRPr lang="en-US" dirty="0"/>
          </a:p>
        </p:txBody>
      </p:sp>
    </p:spTree>
    <p:extLst>
      <p:ext uri="{BB962C8B-B14F-4D97-AF65-F5344CB8AC3E}">
        <p14:creationId xmlns:p14="http://schemas.microsoft.com/office/powerpoint/2010/main" val="3950102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The new strategic value of IT</a:t>
            </a:r>
            <a:endParaRPr lang="en-US" dirty="0" smtClean="0">
              <a:effectLst>
                <a:outerShdw blurRad="38100" dist="38100" dir="2700000" algn="tl">
                  <a:srgbClr val="000000">
                    <a:alpha val="43137"/>
                  </a:srgbClr>
                </a:outerShdw>
              </a:effectLst>
            </a:endParaRPr>
          </a:p>
        </p:txBody>
      </p:sp>
      <p:sp>
        <p:nvSpPr>
          <p:cNvPr id="2" name="Text Placeholder 1"/>
          <p:cNvSpPr>
            <a:spLocks noGrp="1"/>
          </p:cNvSpPr>
          <p:nvPr>
            <p:ph type="body" idx="1"/>
          </p:nvPr>
        </p:nvSpPr>
        <p:spPr/>
        <p:txBody>
          <a:bodyPr/>
          <a:lstStyle/>
          <a:p>
            <a:r>
              <a:rPr lang="en-US" dirty="0" smtClean="0">
                <a:solidFill>
                  <a:srgbClr val="C00000"/>
                </a:solidFill>
              </a:rPr>
              <a:t>Traditional</a:t>
            </a:r>
            <a:endParaRPr lang="en-US" dirty="0">
              <a:solidFill>
                <a:srgbClr val="C00000"/>
              </a:solidFill>
            </a:endParaRPr>
          </a:p>
        </p:txBody>
      </p:sp>
      <p:sp>
        <p:nvSpPr>
          <p:cNvPr id="3" name="Content Placeholder 2"/>
          <p:cNvSpPr>
            <a:spLocks noGrp="1"/>
          </p:cNvSpPr>
          <p:nvPr>
            <p:ph sz="half" idx="2"/>
          </p:nvPr>
        </p:nvSpPr>
        <p:spPr/>
        <p:txBody>
          <a:bodyPr/>
          <a:lstStyle/>
          <a:p>
            <a:r>
              <a:rPr lang="en-US" dirty="0"/>
              <a:t>Managing systems development </a:t>
            </a:r>
            <a:endParaRPr lang="en-US" dirty="0" smtClean="0"/>
          </a:p>
          <a:p>
            <a:r>
              <a:rPr lang="en-US" dirty="0" smtClean="0"/>
              <a:t>Systems </a:t>
            </a:r>
            <a:r>
              <a:rPr lang="en-US" dirty="0"/>
              <a:t>project management</a:t>
            </a:r>
          </a:p>
          <a:p>
            <a:r>
              <a:rPr lang="en-US" dirty="0"/>
              <a:t>Managing computer </a:t>
            </a:r>
            <a:r>
              <a:rPr lang="en-US" dirty="0" smtClean="0"/>
              <a:t>operations</a:t>
            </a:r>
          </a:p>
          <a:p>
            <a:r>
              <a:rPr lang="en-US" dirty="0"/>
              <a:t>Providing technical services</a:t>
            </a:r>
          </a:p>
          <a:p>
            <a:r>
              <a:rPr lang="en-US" dirty="0"/>
              <a:t>Infrastructure planning, development, and control</a:t>
            </a:r>
          </a:p>
          <a:p>
            <a:endParaRPr lang="en-US" dirty="0"/>
          </a:p>
          <a:p>
            <a:endParaRPr lang="en-US" dirty="0"/>
          </a:p>
        </p:txBody>
      </p:sp>
      <p:sp>
        <p:nvSpPr>
          <p:cNvPr id="4" name="Text Placeholder 3"/>
          <p:cNvSpPr>
            <a:spLocks noGrp="1"/>
          </p:cNvSpPr>
          <p:nvPr>
            <p:ph type="body" sz="quarter" idx="3"/>
          </p:nvPr>
        </p:nvSpPr>
        <p:spPr/>
        <p:txBody>
          <a:bodyPr/>
          <a:lstStyle/>
          <a:p>
            <a:r>
              <a:rPr lang="en-US" dirty="0" smtClean="0">
                <a:solidFill>
                  <a:srgbClr val="C00000"/>
                </a:solidFill>
              </a:rPr>
              <a:t>New (Consultative)</a:t>
            </a:r>
            <a:endParaRPr lang="en-US" dirty="0">
              <a:solidFill>
                <a:srgbClr val="C00000"/>
              </a:solidFill>
            </a:endParaRPr>
          </a:p>
        </p:txBody>
      </p:sp>
      <p:sp>
        <p:nvSpPr>
          <p:cNvPr id="5" name="Content Placeholder 4"/>
          <p:cNvSpPr>
            <a:spLocks noGrp="1"/>
          </p:cNvSpPr>
          <p:nvPr>
            <p:ph sz="quarter" idx="4"/>
          </p:nvPr>
        </p:nvSpPr>
        <p:spPr/>
        <p:txBody>
          <a:bodyPr/>
          <a:lstStyle/>
          <a:p>
            <a:pPr eaLnBrk="1" hangingPunct="1"/>
            <a:r>
              <a:rPr lang="en-US" dirty="0"/>
              <a:t>Incorporating Ecommerce into the business</a:t>
            </a:r>
          </a:p>
          <a:p>
            <a:pPr eaLnBrk="1" hangingPunct="1"/>
            <a:r>
              <a:rPr lang="en-US" dirty="0"/>
              <a:t>Managing system integration</a:t>
            </a:r>
          </a:p>
          <a:p>
            <a:pPr eaLnBrk="1" hangingPunct="1"/>
            <a:r>
              <a:rPr lang="en-US" dirty="0"/>
              <a:t>Internet, Intranet, Extranet</a:t>
            </a:r>
          </a:p>
          <a:p>
            <a:pPr eaLnBrk="1" hangingPunct="1"/>
            <a:r>
              <a:rPr lang="en-US" dirty="0"/>
              <a:t>Education </a:t>
            </a:r>
          </a:p>
          <a:p>
            <a:pPr eaLnBrk="1" hangingPunct="1"/>
            <a:r>
              <a:rPr lang="en-US" dirty="0"/>
              <a:t>Managing Outsourcing</a:t>
            </a:r>
          </a:p>
          <a:p>
            <a:endParaRPr lang="en-US" dirty="0"/>
          </a:p>
        </p:txBody>
      </p:sp>
      <p:pic>
        <p:nvPicPr>
          <p:cNvPr id="1536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37997" y="106407"/>
            <a:ext cx="1600200" cy="106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8"/>
          <p:cNvSpPr>
            <a:spLocks noChangeArrowheads="1"/>
          </p:cNvSpPr>
          <p:nvPr/>
        </p:nvSpPr>
        <p:spPr bwMode="auto">
          <a:xfrm>
            <a:off x="8337996" y="1241427"/>
            <a:ext cx="400640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900" i="1" dirty="0"/>
              <a:t>Source: Howard </a:t>
            </a:r>
            <a:r>
              <a:rPr lang="en-US" sz="900" i="1" dirty="0" err="1"/>
              <a:t>Kingsnorth</a:t>
            </a:r>
            <a:r>
              <a:rPr lang="en-US" sz="900" i="1" dirty="0"/>
              <a:t>/The Image</a:t>
            </a:r>
          </a:p>
          <a:p>
            <a:r>
              <a:rPr lang="en-US" sz="900" dirty="0"/>
              <a:t>Bank/Getty Images, Inc.</a:t>
            </a:r>
          </a:p>
        </p:txBody>
      </p:sp>
    </p:spTree>
    <p:extLst>
      <p:ext uri="{BB962C8B-B14F-4D97-AF65-F5344CB8AC3E}">
        <p14:creationId xmlns:p14="http://schemas.microsoft.com/office/powerpoint/2010/main" val="1051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Developing and IT Strategy</a:t>
            </a:r>
            <a:endParaRPr lang="en-US" dirty="0"/>
          </a:p>
        </p:txBody>
      </p:sp>
      <p:sp>
        <p:nvSpPr>
          <p:cNvPr id="8" name="Content Placeholder 7"/>
          <p:cNvSpPr>
            <a:spLocks noGrp="1"/>
          </p:cNvSpPr>
          <p:nvPr>
            <p:ph idx="1"/>
          </p:nvPr>
        </p:nvSpPr>
        <p:spPr/>
        <p:txBody>
          <a:bodyPr/>
          <a:lstStyle/>
          <a:p>
            <a:r>
              <a:rPr lang="en-US" dirty="0" smtClean="0"/>
              <a:t>Determine how important technology is to your organization</a:t>
            </a:r>
          </a:p>
          <a:p>
            <a:r>
              <a:rPr lang="en-US" dirty="0" smtClean="0"/>
              <a:t>Determine who you are customers are and what there needs are</a:t>
            </a:r>
          </a:p>
          <a:p>
            <a:r>
              <a:rPr lang="en-US" dirty="0" smtClean="0"/>
              <a:t>Keep your department central to the company’s operations</a:t>
            </a:r>
          </a:p>
          <a:p>
            <a:r>
              <a:rPr lang="en-US" dirty="0" smtClean="0"/>
              <a:t>Determine who your team members are</a:t>
            </a:r>
          </a:p>
        </p:txBody>
      </p:sp>
    </p:spTree>
    <p:extLst>
      <p:ext uri="{BB962C8B-B14F-4D97-AF65-F5344CB8AC3E}">
        <p14:creationId xmlns:p14="http://schemas.microsoft.com/office/powerpoint/2010/main" val="2615786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Tactics for dealing with Haters	</a:t>
            </a:r>
            <a:endParaRPr lang="en-US" dirty="0"/>
          </a:p>
        </p:txBody>
      </p:sp>
      <p:sp>
        <p:nvSpPr>
          <p:cNvPr id="3" name="Content Placeholder 2"/>
          <p:cNvSpPr>
            <a:spLocks noGrp="1"/>
          </p:cNvSpPr>
          <p:nvPr>
            <p:ph idx="1"/>
          </p:nvPr>
        </p:nvSpPr>
        <p:spPr/>
        <p:txBody>
          <a:bodyPr>
            <a:normAutofit fontScale="85000" lnSpcReduction="20000"/>
          </a:bodyPr>
          <a:lstStyle/>
          <a:p>
            <a:pPr>
              <a:buFont typeface="+mj-lt"/>
              <a:buAutoNum type="arabicPeriod"/>
            </a:pPr>
            <a:r>
              <a:rPr lang="en-US" dirty="0" smtClean="0"/>
              <a:t>It doesn’t matter how many don’t get it. What matters is how many people do.</a:t>
            </a:r>
          </a:p>
          <a:p>
            <a:pPr>
              <a:buFont typeface="+mj-lt"/>
              <a:buAutoNum type="arabicPeriod"/>
            </a:pPr>
            <a:r>
              <a:rPr lang="en-US" dirty="0" smtClean="0"/>
              <a:t>10% of people will find a way to take anything personally. Expect it and treat it like math.</a:t>
            </a:r>
          </a:p>
          <a:p>
            <a:pPr>
              <a:buFont typeface="+mj-lt"/>
              <a:buAutoNum type="arabicPeriod"/>
            </a:pPr>
            <a:r>
              <a:rPr lang="en-US" dirty="0" smtClean="0"/>
              <a:t>When in doubt starve it (criticism) of oxygen ( ignore it 90%) . Pour gasoline on it (promote it 8%). Engage in it (2%).</a:t>
            </a:r>
          </a:p>
          <a:p>
            <a:pPr>
              <a:buFont typeface="+mj-lt"/>
              <a:buAutoNum type="arabicPeriod"/>
            </a:pPr>
            <a:r>
              <a:rPr lang="en-US" dirty="0" smtClean="0"/>
              <a:t>If you respond don’t over-apologize.</a:t>
            </a:r>
          </a:p>
          <a:p>
            <a:pPr>
              <a:buFont typeface="+mj-lt"/>
              <a:buAutoNum type="arabicPeriod"/>
            </a:pPr>
            <a:r>
              <a:rPr lang="en-US" dirty="0" smtClean="0"/>
              <a:t>You can’t reason someone out of something they didn’t reason themselves into.</a:t>
            </a:r>
          </a:p>
          <a:p>
            <a:pPr>
              <a:buFont typeface="+mj-lt"/>
              <a:buAutoNum type="arabicPeriod"/>
            </a:pPr>
            <a:r>
              <a:rPr lang="en-US" dirty="0" smtClean="0"/>
              <a:t>“Trying to get everyone to like you is a sign a mediocrity. You’ll avoid the tough decisions, and you’ll avoid confronting the people who need to be confronted” Colin Powell</a:t>
            </a:r>
          </a:p>
          <a:p>
            <a:pPr>
              <a:buFont typeface="+mj-lt"/>
              <a:buAutoNum type="arabicPeriod"/>
            </a:pPr>
            <a:r>
              <a:rPr lang="en-US" dirty="0" smtClean="0"/>
              <a:t>“If you want to improve, be content to be though foolish and stupid” Epictetus</a:t>
            </a:r>
          </a:p>
          <a:p>
            <a:pPr>
              <a:buFont typeface="+mj-lt"/>
              <a:buAutoNum type="arabicPeriod"/>
            </a:pPr>
            <a:r>
              <a:rPr lang="en-US" dirty="0" smtClean="0"/>
              <a:t>“Living well is the best revenge” George Herbert</a:t>
            </a:r>
          </a:p>
          <a:p>
            <a:pPr marL="0" indent="0">
              <a:buNone/>
            </a:pPr>
            <a:endParaRPr lang="en-US" dirty="0"/>
          </a:p>
          <a:p>
            <a:pPr marL="0" indent="0">
              <a:buNone/>
            </a:pPr>
            <a:r>
              <a:rPr lang="en-US" i="1" dirty="0" smtClean="0"/>
              <a:t>Taken from Tools of Titans: The tactics, routines and habits of billionaires. Tim Ferris</a:t>
            </a:r>
          </a:p>
          <a:p>
            <a:pPr>
              <a:buFont typeface="+mj-lt"/>
              <a:buAutoNum type="arabicPeriod"/>
            </a:pPr>
            <a:endParaRPr lang="en-US" dirty="0"/>
          </a:p>
        </p:txBody>
      </p:sp>
    </p:spTree>
    <p:extLst>
      <p:ext uri="{BB962C8B-B14F-4D97-AF65-F5344CB8AC3E}">
        <p14:creationId xmlns:p14="http://schemas.microsoft.com/office/powerpoint/2010/main" val="1066204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712" y="419053"/>
            <a:ext cx="10571998" cy="970450"/>
          </a:xfrm>
        </p:spPr>
        <p:txBody>
          <a:bodyPr/>
          <a:lstStyle/>
          <a:p>
            <a:r>
              <a:rPr lang="en-US" dirty="0" smtClean="0"/>
              <a:t>Quotes from actual IT Directors</a:t>
            </a:r>
            <a:endParaRPr lang="en-US" dirty="0"/>
          </a:p>
        </p:txBody>
      </p:sp>
      <p:sp>
        <p:nvSpPr>
          <p:cNvPr id="3" name="Content Placeholder 2"/>
          <p:cNvSpPr>
            <a:spLocks noGrp="1"/>
          </p:cNvSpPr>
          <p:nvPr>
            <p:ph idx="1"/>
          </p:nvPr>
        </p:nvSpPr>
        <p:spPr/>
        <p:txBody>
          <a:bodyPr>
            <a:normAutofit fontScale="70000" lnSpcReduction="20000"/>
          </a:bodyPr>
          <a:lstStyle/>
          <a:p>
            <a:r>
              <a:rPr lang="en-US" dirty="0"/>
              <a:t>What/how would you define the role of an IT manager?</a:t>
            </a:r>
          </a:p>
          <a:p>
            <a:r>
              <a:rPr lang="en-US" dirty="0"/>
              <a:t>a.       Make sure the company is secure from harm: theft, data loss, malware, attack, </a:t>
            </a:r>
            <a:r>
              <a:rPr lang="en-US" u="sng" dirty="0"/>
              <a:t>while at the same time allowing innovation to flourish</a:t>
            </a:r>
            <a:r>
              <a:rPr lang="en-US" dirty="0"/>
              <a:t>.  There must be a combination of security </a:t>
            </a:r>
            <a:r>
              <a:rPr lang="en-US" u="sng" dirty="0"/>
              <a:t>and</a:t>
            </a:r>
            <a:r>
              <a:rPr lang="en-US" dirty="0"/>
              <a:t> the ability to conduct business.</a:t>
            </a:r>
          </a:p>
          <a:p>
            <a:r>
              <a:rPr lang="en-US" dirty="0"/>
              <a:t>b.       Create and nurture relationships with the management of the company.</a:t>
            </a:r>
          </a:p>
          <a:p>
            <a:r>
              <a:rPr lang="en-US" dirty="0"/>
              <a:t>c.       Work with company managers and employees to define processes.  Get to know and understand the business, which will then help you design and manage the IT.</a:t>
            </a:r>
          </a:p>
          <a:p>
            <a:r>
              <a:rPr lang="en-US" dirty="0"/>
              <a:t>d.       Assist with systems evaluation, purchase, implementation, integration, support.</a:t>
            </a:r>
          </a:p>
          <a:p>
            <a:r>
              <a:rPr lang="en-US" dirty="0"/>
              <a:t>e.       Integrate applications.  This is where the company saves a substantial amount of money.</a:t>
            </a:r>
          </a:p>
          <a:p>
            <a:r>
              <a:rPr lang="en-US" dirty="0"/>
              <a:t>f.        Negotiate the best prices for hardware, software, services.  The negotiation class I took was one of the most valuable I have ever taken.</a:t>
            </a:r>
          </a:p>
          <a:p>
            <a:r>
              <a:rPr lang="en-US" dirty="0"/>
              <a:t>g.       Budget and keep costs in line.  Bigger part of the job than people recognize.</a:t>
            </a:r>
          </a:p>
          <a:p>
            <a:r>
              <a:rPr lang="en-US" dirty="0"/>
              <a:t>h.       Make sure company is in compliance with laws and regulations.</a:t>
            </a:r>
          </a:p>
          <a:p>
            <a:r>
              <a:rPr lang="en-US" dirty="0" err="1"/>
              <a:t>i</a:t>
            </a:r>
            <a:r>
              <a:rPr lang="en-US" dirty="0"/>
              <a:t>.         Hire and retain the best IT employees.  Takes more time than people recognize.</a:t>
            </a:r>
          </a:p>
          <a:p>
            <a:r>
              <a:rPr lang="en-US" dirty="0"/>
              <a:t>j.         Train and nurture IT employees.  Saves money and headache.</a:t>
            </a:r>
          </a:p>
          <a:p>
            <a:endParaRPr lang="en-US" dirty="0"/>
          </a:p>
        </p:txBody>
      </p:sp>
    </p:spTree>
    <p:extLst>
      <p:ext uri="{BB962C8B-B14F-4D97-AF65-F5344CB8AC3E}">
        <p14:creationId xmlns:p14="http://schemas.microsoft.com/office/powerpoint/2010/main" val="868391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What qualities/characteristics do you feel is important for an IT manager to have? Or what do you look for in a candidate</a:t>
            </a:r>
            <a:r>
              <a:rPr lang="en-US" sz="2800" dirty="0" smtClean="0"/>
              <a:t>?</a:t>
            </a:r>
            <a:endParaRPr lang="en-US" sz="2800" dirty="0"/>
          </a:p>
        </p:txBody>
      </p:sp>
      <p:sp>
        <p:nvSpPr>
          <p:cNvPr id="3" name="Content Placeholder 2"/>
          <p:cNvSpPr>
            <a:spLocks noGrp="1"/>
          </p:cNvSpPr>
          <p:nvPr>
            <p:ph idx="1"/>
          </p:nvPr>
        </p:nvSpPr>
        <p:spPr/>
        <p:txBody>
          <a:bodyPr/>
          <a:lstStyle/>
          <a:p>
            <a:r>
              <a:rPr lang="en-US" dirty="0"/>
              <a:t>a.      Business skills.  This improves IT skills and value.</a:t>
            </a:r>
          </a:p>
          <a:p>
            <a:r>
              <a:rPr lang="en-US" dirty="0"/>
              <a:t>b.      Communication skills: essential for success.</a:t>
            </a:r>
          </a:p>
          <a:p>
            <a:r>
              <a:rPr lang="en-US" dirty="0"/>
              <a:t>c.       Technical understanding: notice this comes in third place!</a:t>
            </a:r>
          </a:p>
          <a:p>
            <a:r>
              <a:rPr lang="en-US" dirty="0"/>
              <a:t>d.      Customer service attitude – after all, IT is a service.</a:t>
            </a:r>
          </a:p>
          <a:p>
            <a:r>
              <a:rPr lang="en-US" dirty="0"/>
              <a:t>e.      Team player – if you cannot collaborate, you hurt the company and your career.</a:t>
            </a:r>
          </a:p>
          <a:p>
            <a:pPr marL="0" indent="0">
              <a:buNone/>
            </a:pPr>
            <a:endParaRPr lang="en-US" dirty="0"/>
          </a:p>
        </p:txBody>
      </p:sp>
    </p:spTree>
    <p:extLst>
      <p:ext uri="{BB962C8B-B14F-4D97-AF65-F5344CB8AC3E}">
        <p14:creationId xmlns:p14="http://schemas.microsoft.com/office/powerpoint/2010/main" val="548776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How/what qualities does an IT Manager need to have to be a leader</a:t>
            </a:r>
            <a:endParaRPr lang="en-US" dirty="0"/>
          </a:p>
        </p:txBody>
      </p:sp>
      <p:sp>
        <p:nvSpPr>
          <p:cNvPr id="3" name="Content Placeholder 2"/>
          <p:cNvSpPr>
            <a:spLocks noGrp="1"/>
          </p:cNvSpPr>
          <p:nvPr>
            <p:ph idx="1"/>
          </p:nvPr>
        </p:nvSpPr>
        <p:spPr/>
        <p:txBody>
          <a:bodyPr/>
          <a:lstStyle/>
          <a:p>
            <a:r>
              <a:rPr lang="en-US" dirty="0"/>
              <a:t>a.      Empathy – the ability to feel what the team members are going through.  This allows the leader to communicate per person need.  This therefore increases productivity and reduces turnover and their related expenses.</a:t>
            </a:r>
          </a:p>
          <a:p>
            <a:r>
              <a:rPr lang="en-US" dirty="0"/>
              <a:t>b.      Public speaking skills – very valuable in a corporate setting.  Public speakers are admired and looked upon as experts.</a:t>
            </a:r>
          </a:p>
          <a:p>
            <a:r>
              <a:rPr lang="en-US" dirty="0"/>
              <a:t>c.       Desire to serve others, to help others, teach others.</a:t>
            </a:r>
          </a:p>
          <a:p>
            <a:r>
              <a:rPr lang="en-US" dirty="0"/>
              <a:t>d.      Reader – books, magazines, </a:t>
            </a:r>
            <a:r>
              <a:rPr lang="en-US" dirty="0" err="1"/>
              <a:t>etc</a:t>
            </a:r>
            <a:r>
              <a:rPr lang="en-US" dirty="0"/>
              <a:t> to keep up on the latest trends.</a:t>
            </a:r>
          </a:p>
          <a:p>
            <a:r>
              <a:rPr lang="en-US" dirty="0"/>
              <a:t>e.      Networker – builds relationships, helps to hear what’s the latest going on in the company and the industry.</a:t>
            </a:r>
          </a:p>
          <a:p>
            <a:endParaRPr lang="en-US" dirty="0"/>
          </a:p>
        </p:txBody>
      </p:sp>
    </p:spTree>
    <p:extLst>
      <p:ext uri="{BB962C8B-B14F-4D97-AF65-F5344CB8AC3E}">
        <p14:creationId xmlns:p14="http://schemas.microsoft.com/office/powerpoint/2010/main" val="295546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Can you think of a challenging experience either you had as an IT Manager (or one that you knew)?</a:t>
            </a:r>
            <a:endParaRPr lang="en-US" sz="3200" dirty="0"/>
          </a:p>
        </p:txBody>
      </p:sp>
      <p:sp>
        <p:nvSpPr>
          <p:cNvPr id="3" name="Content Placeholder 2"/>
          <p:cNvSpPr>
            <a:spLocks noGrp="1"/>
          </p:cNvSpPr>
          <p:nvPr>
            <p:ph idx="1"/>
          </p:nvPr>
        </p:nvSpPr>
        <p:spPr/>
        <p:txBody>
          <a:bodyPr/>
          <a:lstStyle/>
          <a:p>
            <a:r>
              <a:rPr lang="en-US" dirty="0"/>
              <a:t>a.      Layoffs: from 290 to 37 people.  An IT department of one – me.  Becoming a jack-of-all-trades and keeping a positive, I Believe attitude.</a:t>
            </a:r>
          </a:p>
          <a:p>
            <a:r>
              <a:rPr lang="en-US" dirty="0"/>
              <a:t>b.      Growing an IT department from one (me) to 67 people.  How to hire, who to hire, how to budget, etc.</a:t>
            </a:r>
          </a:p>
          <a:p>
            <a:r>
              <a:rPr lang="en-US" dirty="0"/>
              <a:t>c.       A poison employee who was undermining the company and not working.  How to deal with them, get help from HR, and turn them around.</a:t>
            </a:r>
          </a:p>
          <a:p>
            <a:endParaRPr lang="en-US" dirty="0"/>
          </a:p>
        </p:txBody>
      </p:sp>
    </p:spTree>
    <p:extLst>
      <p:ext uri="{BB962C8B-B14F-4D97-AF65-F5344CB8AC3E}">
        <p14:creationId xmlns:p14="http://schemas.microsoft.com/office/powerpoint/2010/main" val="2988388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Can you think of a positive experience either you had as an IT Manager (or one that you knew)?</a:t>
            </a:r>
            <a:endParaRPr lang="en-US" sz="3200" dirty="0"/>
          </a:p>
        </p:txBody>
      </p:sp>
      <p:sp>
        <p:nvSpPr>
          <p:cNvPr id="3" name="Content Placeholder 2"/>
          <p:cNvSpPr>
            <a:spLocks noGrp="1"/>
          </p:cNvSpPr>
          <p:nvPr>
            <p:ph idx="1"/>
          </p:nvPr>
        </p:nvSpPr>
        <p:spPr/>
        <p:txBody>
          <a:bodyPr/>
          <a:lstStyle/>
          <a:p>
            <a:r>
              <a:rPr lang="en-US" dirty="0"/>
              <a:t>a.      Growing a company from 37 people to 2,100.  Exciting!</a:t>
            </a:r>
          </a:p>
          <a:p>
            <a:r>
              <a:rPr lang="en-US" dirty="0"/>
              <a:t>b.      Hiring people who did not have specific IT skills, but had the right attitude and intelligence.  Believing in them and mentoring them to become successful in the IT as well as other industries.</a:t>
            </a:r>
          </a:p>
          <a:p>
            <a:endParaRPr lang="en-US" dirty="0"/>
          </a:p>
        </p:txBody>
      </p:sp>
    </p:spTree>
    <p:extLst>
      <p:ext uri="{BB962C8B-B14F-4D97-AF65-F5344CB8AC3E}">
        <p14:creationId xmlns:p14="http://schemas.microsoft.com/office/powerpoint/2010/main" val="3818644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Any other advice you could provide for a person who is either contemplating or about to become an IT Manager.</a:t>
            </a:r>
            <a:endParaRPr lang="en-US" sz="2800" dirty="0"/>
          </a:p>
        </p:txBody>
      </p:sp>
      <p:sp>
        <p:nvSpPr>
          <p:cNvPr id="3" name="Content Placeholder 2"/>
          <p:cNvSpPr>
            <a:spLocks noGrp="1"/>
          </p:cNvSpPr>
          <p:nvPr>
            <p:ph idx="1"/>
          </p:nvPr>
        </p:nvSpPr>
        <p:spPr/>
        <p:txBody>
          <a:bodyPr/>
          <a:lstStyle/>
          <a:p>
            <a:r>
              <a:rPr lang="en-US" dirty="0"/>
              <a:t>a.      Understand business first.  This will help IT decisions.</a:t>
            </a:r>
          </a:p>
          <a:p>
            <a:r>
              <a:rPr lang="en-US" dirty="0"/>
              <a:t>b.      Become a strong public speaker.  A public speaker is admired and seen as an expert.</a:t>
            </a:r>
          </a:p>
          <a:p>
            <a:r>
              <a:rPr lang="en-US" dirty="0"/>
              <a:t>c.       Grow and nurture your people network.</a:t>
            </a:r>
          </a:p>
          <a:p>
            <a:r>
              <a:rPr lang="en-US" dirty="0"/>
              <a:t>d.      Read, read, read.  Keep up on the IT industry, as well as the industry your company is in.</a:t>
            </a:r>
          </a:p>
          <a:p>
            <a:r>
              <a:rPr lang="en-US" dirty="0"/>
              <a:t>e.      Take a negotiating class.</a:t>
            </a:r>
          </a:p>
          <a:p>
            <a:r>
              <a:rPr lang="en-US" dirty="0"/>
              <a:t>f.        Learn budgeting and accounting concepts.</a:t>
            </a:r>
          </a:p>
          <a:p>
            <a:r>
              <a:rPr lang="en-US" dirty="0"/>
              <a:t>g.      Learn about Compliance.</a:t>
            </a:r>
          </a:p>
          <a:p>
            <a:endParaRPr lang="en-US" dirty="0"/>
          </a:p>
        </p:txBody>
      </p:sp>
    </p:spTree>
    <p:extLst>
      <p:ext uri="{BB962C8B-B14F-4D97-AF65-F5344CB8AC3E}">
        <p14:creationId xmlns:p14="http://schemas.microsoft.com/office/powerpoint/2010/main" val="1293196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IT Manager Description continued</a:t>
            </a:r>
            <a:endParaRPr lang="en-US" dirty="0"/>
          </a:p>
        </p:txBody>
      </p:sp>
      <p:sp>
        <p:nvSpPr>
          <p:cNvPr id="3" name="Content Placeholder 2"/>
          <p:cNvSpPr>
            <a:spLocks noGrp="1"/>
          </p:cNvSpPr>
          <p:nvPr>
            <p:ph idx="1"/>
          </p:nvPr>
        </p:nvSpPr>
        <p:spPr/>
        <p:txBody>
          <a:bodyPr/>
          <a:lstStyle/>
          <a:p>
            <a:r>
              <a:rPr lang="en-US" dirty="0"/>
              <a:t>You’ll be working closely with the client to ensure projects are completed on time and to budget. You’ll be in charge of your project team and it’ll be your responsibility to ensure everyone is doing the right thing at the right time.</a:t>
            </a:r>
            <a:br>
              <a:rPr lang="en-US" dirty="0"/>
            </a:br>
            <a:r>
              <a:rPr lang="en-US" dirty="0"/>
              <a:t/>
            </a:r>
            <a:br>
              <a:rPr lang="en-US" dirty="0"/>
            </a:br>
            <a:r>
              <a:rPr lang="en-US" dirty="0"/>
              <a:t>It can be a highly varied job, and you’ll find there are opportunities to work alongside a wide range of sectors. For example, you might be helping to create a new patient database for the NHS or assisting a private company to switch to a new phone system.</a:t>
            </a:r>
          </a:p>
          <a:p>
            <a:endParaRPr lang="en-US" dirty="0"/>
          </a:p>
        </p:txBody>
      </p:sp>
    </p:spTree>
    <p:extLst>
      <p:ext uri="{BB962C8B-B14F-4D97-AF65-F5344CB8AC3E}">
        <p14:creationId xmlns:p14="http://schemas.microsoft.com/office/powerpoint/2010/main" val="4129109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Teams</a:t>
            </a:r>
            <a:endParaRPr lang="en-US" dirty="0"/>
          </a:p>
        </p:txBody>
      </p:sp>
      <p:sp>
        <p:nvSpPr>
          <p:cNvPr id="3" name="Content Placeholder 2"/>
          <p:cNvSpPr>
            <a:spLocks noGrp="1"/>
          </p:cNvSpPr>
          <p:nvPr>
            <p:ph idx="1"/>
          </p:nvPr>
        </p:nvSpPr>
        <p:spPr/>
        <p:txBody>
          <a:bodyPr/>
          <a:lstStyle/>
          <a:p>
            <a:r>
              <a:rPr lang="en-US" dirty="0"/>
              <a:t>The job of every IT manager is to find ways to use your IT manager skills to get </a:t>
            </a:r>
            <a:r>
              <a:rPr lang="en-US" b="1" dirty="0"/>
              <a:t>the most productive work out of your team</a:t>
            </a:r>
            <a:r>
              <a:rPr lang="en-US" dirty="0"/>
              <a:t>.</a:t>
            </a:r>
            <a:endParaRPr lang="en-US" dirty="0" smtClean="0"/>
          </a:p>
          <a:p>
            <a:r>
              <a:rPr lang="en-US" dirty="0" smtClean="0"/>
              <a:t>As </a:t>
            </a:r>
            <a:r>
              <a:rPr lang="en-US" dirty="0"/>
              <a:t>an IT manager you are not going to be effective if you don’t have a team to manage. Trying to manage a collection of individuals will be too hard and will consume too much of your time. </a:t>
            </a:r>
            <a:endParaRPr lang="en-US" dirty="0" smtClean="0"/>
          </a:p>
        </p:txBody>
      </p:sp>
    </p:spTree>
    <p:extLst>
      <p:ext uri="{BB962C8B-B14F-4D97-AF65-F5344CB8AC3E}">
        <p14:creationId xmlns:p14="http://schemas.microsoft.com/office/powerpoint/2010/main" val="934411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138229" y="2222500"/>
            <a:ext cx="5915542" cy="3636963"/>
          </a:xfrm>
          <a:prstGeom prst="rect">
            <a:avLst/>
          </a:prstGeom>
        </p:spPr>
      </p:pic>
    </p:spTree>
    <p:extLst>
      <p:ext uri="{BB962C8B-B14F-4D97-AF65-F5344CB8AC3E}">
        <p14:creationId xmlns:p14="http://schemas.microsoft.com/office/powerpoint/2010/main" val="1742777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Myers/Briggs Test</a:t>
            </a:r>
            <a:endParaRPr lang="en-US" dirty="0"/>
          </a:p>
        </p:txBody>
      </p:sp>
      <p:sp>
        <p:nvSpPr>
          <p:cNvPr id="3" name="Content Placeholder 2"/>
          <p:cNvSpPr>
            <a:spLocks noGrp="1"/>
          </p:cNvSpPr>
          <p:nvPr>
            <p:ph idx="1"/>
          </p:nvPr>
        </p:nvSpPr>
        <p:spPr/>
        <p:txBody>
          <a:bodyPr>
            <a:normAutofit fontScale="85000" lnSpcReduction="10000"/>
          </a:bodyPr>
          <a:lstStyle/>
          <a:p>
            <a:r>
              <a:rPr lang="en-US" dirty="0"/>
              <a:t>According to Carl G. Jung's theory of psychological types [Jung, 1971], people can be characterized by their preference of general attitude:</a:t>
            </a:r>
          </a:p>
          <a:p>
            <a:pPr lvl="1"/>
            <a:r>
              <a:rPr lang="en-US" b="1" dirty="0"/>
              <a:t>Extraverted (E) vs. Introverted (I),</a:t>
            </a:r>
          </a:p>
          <a:p>
            <a:r>
              <a:rPr lang="en-US" dirty="0"/>
              <a:t>their preference of one of the two functions of perception:</a:t>
            </a:r>
          </a:p>
          <a:p>
            <a:pPr lvl="1"/>
            <a:r>
              <a:rPr lang="en-US" b="1" dirty="0"/>
              <a:t>Sensing (S) vs. Intuition (N),</a:t>
            </a:r>
          </a:p>
          <a:p>
            <a:r>
              <a:rPr lang="en-US" dirty="0"/>
              <a:t>and their preference of one of the two functions of judging:</a:t>
            </a:r>
          </a:p>
          <a:p>
            <a:pPr lvl="1"/>
            <a:r>
              <a:rPr lang="en-US" b="1" dirty="0"/>
              <a:t>Thinking (T) vs. Feeling (F)</a:t>
            </a:r>
          </a:p>
          <a:p>
            <a:r>
              <a:rPr lang="en-US" dirty="0"/>
              <a:t>The three areas of preferences introduced by Jung are </a:t>
            </a:r>
            <a:r>
              <a:rPr lang="en-US" i="1" dirty="0"/>
              <a:t>dichotomies</a:t>
            </a:r>
            <a:r>
              <a:rPr lang="en-US" dirty="0"/>
              <a:t> (i.e. bipolar dimensions where each pole represents a different preference). Jung also proposed that in a person one of the four functions above is dominant – either a function of perception or a function of judging. Isabel Briggs Myers, a researcher and practitioner of Jung’s theory, proposed to see the judging-perceiving relationship as a fourth dichotomy influencing personality type [Briggs Myers, 1980]:</a:t>
            </a:r>
          </a:p>
          <a:p>
            <a:pPr lvl="1"/>
            <a:r>
              <a:rPr lang="en-US" b="1" dirty="0"/>
              <a:t>Judging (J) vs. Perceiving (P</a:t>
            </a:r>
            <a:r>
              <a:rPr lang="en-US" b="1" dirty="0" smtClean="0"/>
              <a:t>)</a:t>
            </a:r>
            <a:endParaRPr lang="en-US" b="1" dirty="0"/>
          </a:p>
        </p:txBody>
      </p:sp>
    </p:spTree>
    <p:extLst>
      <p:ext uri="{BB962C8B-B14F-4D97-AF65-F5344CB8AC3E}">
        <p14:creationId xmlns:p14="http://schemas.microsoft.com/office/powerpoint/2010/main" val="1875196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Myers/Briggs </a:t>
            </a:r>
            <a:r>
              <a:rPr lang="en-US" dirty="0" smtClean="0"/>
              <a:t>Test continued</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first criterion, </a:t>
            </a:r>
            <a:r>
              <a:rPr lang="en-US" b="1" dirty="0"/>
              <a:t>Extraversion – Introversion</a:t>
            </a:r>
            <a:r>
              <a:rPr lang="en-US" dirty="0"/>
              <a:t>, signifies the source and direction of a person’s energy expression. An extravert’s source and direction of energy expression is mainly in the external world, while an introvert has a source of energy mainly in their own internal world.</a:t>
            </a:r>
          </a:p>
          <a:p>
            <a:r>
              <a:rPr lang="en-US" dirty="0"/>
              <a:t>The second criterion, </a:t>
            </a:r>
            <a:r>
              <a:rPr lang="en-US" b="1" dirty="0"/>
              <a:t>Sensing – Intuition</a:t>
            </a:r>
            <a:r>
              <a:rPr lang="en-US" dirty="0"/>
              <a:t>, represents the method by which someone perceives information. Sensing means that a person mainly believes information he or she receives directly from the external world. Intuition means that a person believes mainly information he or she receives from the internal or imaginative world.</a:t>
            </a:r>
          </a:p>
          <a:p>
            <a:r>
              <a:rPr lang="en-US" dirty="0"/>
              <a:t>The third criterion, </a:t>
            </a:r>
            <a:r>
              <a:rPr lang="en-US" b="1" dirty="0"/>
              <a:t>Thinking – Feeling</a:t>
            </a:r>
            <a:r>
              <a:rPr lang="en-US" dirty="0"/>
              <a:t>, represents how a person processes information. Thinking means that a person makes a decision mainly through logic. Feeling means that, as a rule, he or she makes a decision based on emotion, i.e. based on what they feel they should do.</a:t>
            </a:r>
          </a:p>
          <a:p>
            <a:r>
              <a:rPr lang="en-US" dirty="0"/>
              <a:t>The fourth criterion, </a:t>
            </a:r>
            <a:r>
              <a:rPr lang="en-US" b="1" dirty="0"/>
              <a:t>Judging – Perceiving</a:t>
            </a:r>
            <a:r>
              <a:rPr lang="en-US" dirty="0"/>
              <a:t>, reflects how a person implements the information he or she has processed. Judging means that a person organizes all of his life events and, as a rule, sticks to his plans. Perceiving means that he or she is inclined to improvise and explore alternative options.</a:t>
            </a:r>
          </a:p>
          <a:p>
            <a:r>
              <a:rPr lang="en-US" dirty="0"/>
              <a:t>All possible permutations of preferences in the 4 dichotomies above yield 16 different combinations</a:t>
            </a:r>
          </a:p>
          <a:p>
            <a:endParaRPr lang="en-US" dirty="0"/>
          </a:p>
          <a:p>
            <a:endParaRPr lang="en-US" dirty="0"/>
          </a:p>
        </p:txBody>
      </p:sp>
    </p:spTree>
    <p:extLst>
      <p:ext uri="{BB962C8B-B14F-4D97-AF65-F5344CB8AC3E}">
        <p14:creationId xmlns:p14="http://schemas.microsoft.com/office/powerpoint/2010/main" val="33858134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online tests for personality styles</a:t>
            </a:r>
            <a:endParaRPr lang="en-US" dirty="0"/>
          </a:p>
        </p:txBody>
      </p:sp>
      <p:sp>
        <p:nvSpPr>
          <p:cNvPr id="3" name="Content Placeholder 2"/>
          <p:cNvSpPr>
            <a:spLocks noGrp="1"/>
          </p:cNvSpPr>
          <p:nvPr>
            <p:ph idx="1"/>
          </p:nvPr>
        </p:nvSpPr>
        <p:spPr/>
        <p:txBody>
          <a:bodyPr/>
          <a:lstStyle/>
          <a:p>
            <a:r>
              <a:rPr lang="en-US" dirty="0">
                <a:hlinkClick r:id="rId2"/>
              </a:rPr>
              <a:t>http://www.humanmetrics.com/cgi-win/jtypes2.asp</a:t>
            </a:r>
            <a:r>
              <a:rPr lang="en-US" dirty="0"/>
              <a:t> </a:t>
            </a:r>
          </a:p>
          <a:p>
            <a:endParaRPr lang="en-US" dirty="0"/>
          </a:p>
          <a:p>
            <a:r>
              <a:rPr lang="en-US" dirty="0">
                <a:hlinkClick r:id="rId3"/>
              </a:rPr>
              <a:t>https://www.123test.com/disc-personality-test/</a:t>
            </a:r>
            <a:r>
              <a:rPr lang="en-US" dirty="0"/>
              <a:t> </a:t>
            </a:r>
          </a:p>
          <a:p>
            <a:endParaRPr lang="en-US" dirty="0"/>
          </a:p>
        </p:txBody>
      </p:sp>
    </p:spTree>
    <p:extLst>
      <p:ext uri="{BB962C8B-B14F-4D97-AF65-F5344CB8AC3E}">
        <p14:creationId xmlns:p14="http://schemas.microsoft.com/office/powerpoint/2010/main" val="35356477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8" name="Picture 7" descr="Habemus Mierda: Pedazo de novel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0967" y="3096984"/>
            <a:ext cx="2596019" cy="2596019"/>
          </a:xfrm>
          <a:prstGeom prst="rect">
            <a:avLst/>
          </a:prstGeom>
        </p:spPr>
      </p:pic>
    </p:spTree>
    <p:extLst>
      <p:ext uri="{BB962C8B-B14F-4D97-AF65-F5344CB8AC3E}">
        <p14:creationId xmlns:p14="http://schemas.microsoft.com/office/powerpoint/2010/main" val="10923627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of Job Descriptions </a:t>
            </a:r>
            <a:r>
              <a:rPr lang="en-US" dirty="0" smtClean="0"/>
              <a:t/>
            </a:r>
            <a:br>
              <a:rPr lang="en-US" dirty="0" smtClean="0"/>
            </a:br>
            <a:r>
              <a:rPr lang="en-US" b="1" dirty="0" smtClean="0"/>
              <a:t>Software </a:t>
            </a:r>
            <a:r>
              <a:rPr lang="en-US" dirty="0"/>
              <a:t>E</a:t>
            </a:r>
            <a:r>
              <a:rPr lang="en-US" b="1" dirty="0" smtClean="0"/>
              <a:t>ngineer</a:t>
            </a:r>
            <a:endParaRPr lang="en-US" dirty="0"/>
          </a:p>
        </p:txBody>
      </p:sp>
      <p:sp>
        <p:nvSpPr>
          <p:cNvPr id="3" name="Content Placeholder 2"/>
          <p:cNvSpPr>
            <a:spLocks noGrp="1"/>
          </p:cNvSpPr>
          <p:nvPr>
            <p:ph idx="1"/>
          </p:nvPr>
        </p:nvSpPr>
        <p:spPr/>
        <p:txBody>
          <a:bodyPr>
            <a:normAutofit/>
          </a:bodyPr>
          <a:lstStyle/>
          <a:p>
            <a:pPr fontAlgn="base"/>
            <a:r>
              <a:rPr lang="en-US" b="1" dirty="0" smtClean="0"/>
              <a:t>Also </a:t>
            </a:r>
            <a:r>
              <a:rPr lang="en-US" b="1" dirty="0"/>
              <a:t>known as:</a:t>
            </a:r>
            <a:r>
              <a:rPr lang="en-US" dirty="0"/>
              <a:t> application programmer, software architect, system programmer/engineer.</a:t>
            </a:r>
          </a:p>
          <a:p>
            <a:pPr fontAlgn="base"/>
            <a:r>
              <a:rPr lang="en-US" b="1" dirty="0"/>
              <a:t>This job in brief:</a:t>
            </a:r>
            <a:r>
              <a:rPr lang="en-US" dirty="0"/>
              <a:t> The work of a software engineer typically includes designing and programming system-level software: operating systems, database systems, embedded systems and so on. They understand how both software and hardware function. The work can involve talking to clients and colleagues to assess and define what solution or system is needed, which means there's a lot of interaction as well as full-on technical work. Software engineers are often found in electronics and telecommunications companies. A computing, software engineering or related higher degree is often needed.</a:t>
            </a:r>
          </a:p>
          <a:p>
            <a:pPr fontAlgn="base"/>
            <a:r>
              <a:rPr lang="en-US" b="1" dirty="0"/>
              <a:t>Key skills required:</a:t>
            </a:r>
            <a:r>
              <a:rPr lang="en-US" dirty="0"/>
              <a:t> Analysis, logical thinking, teamwork and attention to detail.</a:t>
            </a:r>
          </a:p>
          <a:p>
            <a:endParaRPr lang="en-US" dirty="0"/>
          </a:p>
        </p:txBody>
      </p:sp>
    </p:spTree>
    <p:extLst>
      <p:ext uri="{BB962C8B-B14F-4D97-AF65-F5344CB8AC3E}">
        <p14:creationId xmlns:p14="http://schemas.microsoft.com/office/powerpoint/2010/main" val="16121302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Systems </a:t>
            </a:r>
            <a:r>
              <a:rPr lang="en-US" dirty="0"/>
              <a:t>A</a:t>
            </a:r>
            <a:r>
              <a:rPr lang="en-US" b="1" dirty="0" smtClean="0"/>
              <a:t>nalyst</a:t>
            </a:r>
            <a:endParaRPr lang="en-US" dirty="0"/>
          </a:p>
        </p:txBody>
      </p:sp>
      <p:sp>
        <p:nvSpPr>
          <p:cNvPr id="3" name="Content Placeholder 2"/>
          <p:cNvSpPr>
            <a:spLocks noGrp="1"/>
          </p:cNvSpPr>
          <p:nvPr>
            <p:ph idx="1"/>
          </p:nvPr>
        </p:nvSpPr>
        <p:spPr/>
        <p:txBody>
          <a:bodyPr>
            <a:normAutofit/>
          </a:bodyPr>
          <a:lstStyle/>
          <a:p>
            <a:pPr fontAlgn="base"/>
            <a:r>
              <a:rPr lang="en-US" b="1" dirty="0" smtClean="0"/>
              <a:t>Also </a:t>
            </a:r>
            <a:r>
              <a:rPr lang="en-US" b="1" dirty="0"/>
              <a:t>known as:</a:t>
            </a:r>
            <a:r>
              <a:rPr lang="en-US" dirty="0"/>
              <a:t> Product specialist, systems engineer, solutions specialist, technical designer.</a:t>
            </a:r>
          </a:p>
          <a:p>
            <a:pPr fontAlgn="base"/>
            <a:r>
              <a:rPr lang="en-US" b="1" dirty="0"/>
              <a:t>This job in brief:</a:t>
            </a:r>
            <a:r>
              <a:rPr lang="en-US" dirty="0"/>
              <a:t> Systems analysts investigate and </a:t>
            </a:r>
            <a:r>
              <a:rPr lang="en-US" dirty="0" err="1"/>
              <a:t>analyse</a:t>
            </a:r>
            <a:r>
              <a:rPr lang="en-US" dirty="0"/>
              <a:t> business problems and then design information systems that provide a feasible solution, typically in response to requests from their business or a customer. They gather requirements and identify the costs and the time needed to implement the project. The job needs a mix of business and technical knowledge, and a good understanding of people. It's a role for analyst programmers to move into and typically requires a few years' experience from graduation.</a:t>
            </a:r>
          </a:p>
          <a:p>
            <a:pPr fontAlgn="base"/>
            <a:r>
              <a:rPr lang="en-US" b="1" dirty="0"/>
              <a:t>Key skills include:</a:t>
            </a:r>
            <a:r>
              <a:rPr lang="en-US" dirty="0"/>
              <a:t> Ability to extract and </a:t>
            </a:r>
            <a:r>
              <a:rPr lang="en-US" dirty="0" err="1"/>
              <a:t>analyse</a:t>
            </a:r>
            <a:r>
              <a:rPr lang="en-US" dirty="0"/>
              <a:t> information, good communication, persuasion and sensitivity.</a:t>
            </a:r>
          </a:p>
          <a:p>
            <a:endParaRPr lang="en-US" dirty="0"/>
          </a:p>
        </p:txBody>
      </p:sp>
    </p:spTree>
    <p:extLst>
      <p:ext uri="{BB962C8B-B14F-4D97-AF65-F5344CB8AC3E}">
        <p14:creationId xmlns:p14="http://schemas.microsoft.com/office/powerpoint/2010/main" val="4005513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Business </a:t>
            </a:r>
            <a:r>
              <a:rPr lang="en-US" dirty="0"/>
              <a:t>A</a:t>
            </a:r>
            <a:r>
              <a:rPr lang="en-US" b="1" dirty="0" smtClean="0"/>
              <a:t>nalyst</a:t>
            </a:r>
            <a:endParaRPr lang="en-US" dirty="0"/>
          </a:p>
        </p:txBody>
      </p:sp>
      <p:sp>
        <p:nvSpPr>
          <p:cNvPr id="3" name="Content Placeholder 2"/>
          <p:cNvSpPr>
            <a:spLocks noGrp="1"/>
          </p:cNvSpPr>
          <p:nvPr>
            <p:ph idx="1"/>
          </p:nvPr>
        </p:nvSpPr>
        <p:spPr/>
        <p:txBody>
          <a:bodyPr>
            <a:normAutofit/>
          </a:bodyPr>
          <a:lstStyle/>
          <a:p>
            <a:pPr fontAlgn="base"/>
            <a:r>
              <a:rPr lang="en-US" b="1" dirty="0" smtClean="0"/>
              <a:t>Also </a:t>
            </a:r>
            <a:r>
              <a:rPr lang="en-US" b="1" dirty="0"/>
              <a:t>known as:</a:t>
            </a:r>
            <a:r>
              <a:rPr lang="en-US" dirty="0"/>
              <a:t> Business architect, enterprise-wide information specialist.</a:t>
            </a:r>
          </a:p>
          <a:p>
            <a:pPr fontAlgn="base"/>
            <a:r>
              <a:rPr lang="en-US" b="1" dirty="0"/>
              <a:t>This job in brief:</a:t>
            </a:r>
            <a:r>
              <a:rPr lang="en-US" dirty="0"/>
              <a:t> Business analysts are true midfielders, equally happy talking with technology people, business managers and end users. They identify opportunities for improvement to processes and business operations using information technology. The role is project based and begins with </a:t>
            </a:r>
            <a:r>
              <a:rPr lang="en-US" dirty="0" err="1"/>
              <a:t>analysing</a:t>
            </a:r>
            <a:r>
              <a:rPr lang="en-US" dirty="0"/>
              <a:t> a customer's needs, gathering and documenting requirements and creating a project plan to design the resulting technology solution. Business analysts need technology understanding, but don't necessarily need a technical degree.</a:t>
            </a:r>
          </a:p>
          <a:p>
            <a:pPr fontAlgn="base"/>
            <a:r>
              <a:rPr lang="en-US" b="1" dirty="0"/>
              <a:t>Key skills required:</a:t>
            </a:r>
            <a:r>
              <a:rPr lang="en-US" dirty="0"/>
              <a:t> Communication, presentation, facilitation, project management and problem solving.</a:t>
            </a:r>
          </a:p>
          <a:p>
            <a:endParaRPr lang="en-US" dirty="0"/>
          </a:p>
        </p:txBody>
      </p:sp>
    </p:spTree>
    <p:extLst>
      <p:ext uri="{BB962C8B-B14F-4D97-AF65-F5344CB8AC3E}">
        <p14:creationId xmlns:p14="http://schemas.microsoft.com/office/powerpoint/2010/main" val="25747120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Technical </a:t>
            </a:r>
            <a:r>
              <a:rPr lang="en-US" dirty="0"/>
              <a:t>S</a:t>
            </a:r>
            <a:r>
              <a:rPr lang="en-US" b="1" dirty="0" smtClean="0"/>
              <a:t>upport</a:t>
            </a:r>
            <a:endParaRPr lang="en-US" dirty="0"/>
          </a:p>
        </p:txBody>
      </p:sp>
      <p:sp>
        <p:nvSpPr>
          <p:cNvPr id="3" name="Content Placeholder 2"/>
          <p:cNvSpPr>
            <a:spLocks noGrp="1"/>
          </p:cNvSpPr>
          <p:nvPr>
            <p:ph idx="1"/>
          </p:nvPr>
        </p:nvSpPr>
        <p:spPr/>
        <p:txBody>
          <a:bodyPr>
            <a:normAutofit/>
          </a:bodyPr>
          <a:lstStyle/>
          <a:p>
            <a:pPr fontAlgn="base"/>
            <a:r>
              <a:rPr lang="en-US" b="1" dirty="0" smtClean="0"/>
              <a:t>Also </a:t>
            </a:r>
            <a:r>
              <a:rPr lang="en-US" b="1" dirty="0"/>
              <a:t>known as:</a:t>
            </a:r>
            <a:r>
              <a:rPr lang="en-US" dirty="0"/>
              <a:t> Helpdesk support, operations analyst, problem manager.</a:t>
            </a:r>
          </a:p>
          <a:p>
            <a:pPr fontAlgn="base"/>
            <a:r>
              <a:rPr lang="en-US" b="1" dirty="0"/>
              <a:t>This job in brief:</a:t>
            </a:r>
            <a:r>
              <a:rPr lang="en-US" dirty="0"/>
              <a:t> These are the professional troubleshooters of the IT world. Many technical support specialists work for hardware manufacturers and suppliers solving the problems of business customers or consumers, but many work for end-user companies supporting, monitoring and maintaining workplace technology and responding to users' requests for help. Some lines of support require professionals with specific experience and knowledge, but tech support can also be a good way into the industry for graduates.</a:t>
            </a:r>
          </a:p>
          <a:p>
            <a:pPr fontAlgn="base"/>
            <a:r>
              <a:rPr lang="en-US" b="1" dirty="0"/>
              <a:t>Key skills required:</a:t>
            </a:r>
            <a:r>
              <a:rPr lang="en-US" dirty="0"/>
              <a:t> Wide ranging tech knowledge, problem solving, communication/listening, patience and diplomacy.</a:t>
            </a:r>
          </a:p>
          <a:p>
            <a:endParaRPr lang="en-US" dirty="0"/>
          </a:p>
        </p:txBody>
      </p:sp>
    </p:spTree>
    <p:extLst>
      <p:ext uri="{BB962C8B-B14F-4D97-AF65-F5344CB8AC3E}">
        <p14:creationId xmlns:p14="http://schemas.microsoft.com/office/powerpoint/2010/main" val="2562129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IT Department	</a:t>
            </a:r>
            <a:endParaRPr lang="en-US" dirty="0"/>
          </a:p>
        </p:txBody>
      </p:sp>
      <p:sp>
        <p:nvSpPr>
          <p:cNvPr id="5" name="Content Placeholder 4"/>
          <p:cNvSpPr>
            <a:spLocks noGrp="1"/>
          </p:cNvSpPr>
          <p:nvPr>
            <p:ph idx="1"/>
          </p:nvPr>
        </p:nvSpPr>
        <p:spPr/>
        <p:txBody>
          <a:bodyPr>
            <a:normAutofit fontScale="85000" lnSpcReduction="20000"/>
          </a:bodyPr>
          <a:lstStyle/>
          <a:p>
            <a:r>
              <a:rPr lang="en-US" dirty="0" smtClean="0"/>
              <a:t>Programmers</a:t>
            </a:r>
          </a:p>
          <a:p>
            <a:pPr lvl="1"/>
            <a:r>
              <a:rPr lang="en-US" dirty="0" smtClean="0"/>
              <a:t>Highly trained specialists who write the software</a:t>
            </a:r>
          </a:p>
          <a:p>
            <a:r>
              <a:rPr lang="en-US" dirty="0" smtClean="0"/>
              <a:t>Systems Analysts</a:t>
            </a:r>
          </a:p>
          <a:p>
            <a:pPr lvl="1"/>
            <a:r>
              <a:rPr lang="en-US" dirty="0" smtClean="0"/>
              <a:t>Liaisons between the IT groups and the rest of the organizations. It is their job to translate business problems and requirements into information systems requirements</a:t>
            </a:r>
          </a:p>
          <a:p>
            <a:r>
              <a:rPr lang="en-US" dirty="0" smtClean="0"/>
              <a:t>IT Managers</a:t>
            </a:r>
          </a:p>
          <a:p>
            <a:pPr lvl="1"/>
            <a:r>
              <a:rPr lang="en-US" dirty="0" smtClean="0"/>
              <a:t>Leaders of teams of programmers and analysts, project managers, physical facility managers, telecommunications managers, or database specialists.</a:t>
            </a:r>
          </a:p>
          <a:p>
            <a:pPr lvl="1"/>
            <a:r>
              <a:rPr lang="en-US" dirty="0" smtClean="0"/>
              <a:t>They are also managers of computer operations and data entry staff.</a:t>
            </a:r>
          </a:p>
          <a:p>
            <a:pPr lvl="1"/>
            <a:r>
              <a:rPr lang="en-US" dirty="0" smtClean="0"/>
              <a:t>In addition they have to deal with external vendors such as hardware companies and manufacturers, software firms, and consultants.</a:t>
            </a:r>
          </a:p>
          <a:p>
            <a:pPr lvl="1"/>
            <a:r>
              <a:rPr lang="en-US" dirty="0" smtClean="0"/>
              <a:t>They often participate in the day-to-day operations and long term planning of information technology and systems.</a:t>
            </a:r>
          </a:p>
          <a:p>
            <a:r>
              <a:rPr lang="en-US" dirty="0" smtClean="0"/>
              <a:t>Other positions, CIO, CTO, CSO, CPO</a:t>
            </a:r>
          </a:p>
        </p:txBody>
      </p:sp>
    </p:spTree>
    <p:extLst>
      <p:ext uri="{BB962C8B-B14F-4D97-AF65-F5344CB8AC3E}">
        <p14:creationId xmlns:p14="http://schemas.microsoft.com/office/powerpoint/2010/main" val="2488800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Network </a:t>
            </a:r>
            <a:r>
              <a:rPr lang="en-US" dirty="0"/>
              <a:t>E</a:t>
            </a:r>
            <a:r>
              <a:rPr lang="en-US" b="1" dirty="0" smtClean="0"/>
              <a:t>ngineer</a:t>
            </a:r>
            <a:endParaRPr lang="en-US" dirty="0"/>
          </a:p>
        </p:txBody>
      </p:sp>
      <p:sp>
        <p:nvSpPr>
          <p:cNvPr id="3" name="Content Placeholder 2"/>
          <p:cNvSpPr>
            <a:spLocks noGrp="1"/>
          </p:cNvSpPr>
          <p:nvPr>
            <p:ph idx="1"/>
          </p:nvPr>
        </p:nvSpPr>
        <p:spPr/>
        <p:txBody>
          <a:bodyPr>
            <a:normAutofit/>
          </a:bodyPr>
          <a:lstStyle/>
          <a:p>
            <a:pPr fontAlgn="base"/>
            <a:r>
              <a:rPr lang="en-US" b="1" dirty="0" smtClean="0"/>
              <a:t>Also </a:t>
            </a:r>
            <a:r>
              <a:rPr lang="en-US" b="1" dirty="0"/>
              <a:t>known as:</a:t>
            </a:r>
            <a:r>
              <a:rPr lang="en-US" dirty="0"/>
              <a:t> Hardware engineer, network designer.</a:t>
            </a:r>
          </a:p>
          <a:p>
            <a:pPr fontAlgn="base"/>
            <a:r>
              <a:rPr lang="en-US" b="1" dirty="0"/>
              <a:t>This job in brief:</a:t>
            </a:r>
            <a:r>
              <a:rPr lang="en-US" dirty="0"/>
              <a:t> Network engineering is one of the more technically demanding IT jobs. Broadly speaking the role involves setting up, administering, maintaining and upgrading communication systems, local area networks and wide area networks for an </a:t>
            </a:r>
            <a:r>
              <a:rPr lang="en-US" dirty="0" err="1"/>
              <a:t>organisation</a:t>
            </a:r>
            <a:r>
              <a:rPr lang="en-US" dirty="0"/>
              <a:t>. Network engineers are also responsible for security, data storage and disaster recovery strategies. It is a highly technical role and you'll gather a hoard of specialist technical certifications as you progress. A telecoms or computer science-related degree is needed.</a:t>
            </a:r>
          </a:p>
          <a:p>
            <a:pPr fontAlgn="base"/>
            <a:r>
              <a:rPr lang="en-US" b="1" dirty="0"/>
              <a:t>Key skills include:</a:t>
            </a:r>
            <a:r>
              <a:rPr lang="en-US" dirty="0"/>
              <a:t> Specialist network knowledge, communication, planning, analysis and problem solving.</a:t>
            </a:r>
          </a:p>
          <a:p>
            <a:endParaRPr lang="en-US" dirty="0"/>
          </a:p>
        </p:txBody>
      </p:sp>
    </p:spTree>
    <p:extLst>
      <p:ext uri="{BB962C8B-B14F-4D97-AF65-F5344CB8AC3E}">
        <p14:creationId xmlns:p14="http://schemas.microsoft.com/office/powerpoint/2010/main" val="41813143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Technical </a:t>
            </a:r>
            <a:r>
              <a:rPr lang="en-US" dirty="0"/>
              <a:t>C</a:t>
            </a:r>
            <a:r>
              <a:rPr lang="en-US" b="1" dirty="0" smtClean="0"/>
              <a:t>onsultant</a:t>
            </a:r>
            <a:endParaRPr lang="en-US" dirty="0"/>
          </a:p>
        </p:txBody>
      </p:sp>
      <p:sp>
        <p:nvSpPr>
          <p:cNvPr id="3" name="Content Placeholder 2"/>
          <p:cNvSpPr>
            <a:spLocks noGrp="1"/>
          </p:cNvSpPr>
          <p:nvPr>
            <p:ph idx="1"/>
          </p:nvPr>
        </p:nvSpPr>
        <p:spPr/>
        <p:txBody>
          <a:bodyPr>
            <a:normAutofit/>
          </a:bodyPr>
          <a:lstStyle/>
          <a:p>
            <a:pPr fontAlgn="base"/>
            <a:r>
              <a:rPr lang="en-US" b="1" dirty="0" smtClean="0"/>
              <a:t>Also </a:t>
            </a:r>
            <a:r>
              <a:rPr lang="en-US" b="1" dirty="0"/>
              <a:t>known as:</a:t>
            </a:r>
            <a:r>
              <a:rPr lang="en-US" dirty="0"/>
              <a:t> IT consultant, application specialist, enterprise-wide information specialist.</a:t>
            </a:r>
          </a:p>
          <a:p>
            <a:pPr fontAlgn="base"/>
            <a:r>
              <a:rPr lang="en-US" b="1" dirty="0"/>
              <a:t>This job in brief:</a:t>
            </a:r>
            <a:r>
              <a:rPr lang="en-US" dirty="0"/>
              <a:t> The term 'consultant' can be a tagline for many IT jobs, but typically technical consultants provide technical expertise to, and develop and implement IT systems for, external clients. They can be involved at any or all stages of the project lifecycle: pitching for a contract; refining a specification with the client team; designing the system; managing part or all of the project; after sales support... or even developing the code. A technical degree is preferred, but not always necessary.</a:t>
            </a:r>
          </a:p>
          <a:p>
            <a:pPr fontAlgn="base"/>
            <a:r>
              <a:rPr lang="en-US" b="1" dirty="0"/>
              <a:t>Key skills include:</a:t>
            </a:r>
            <a:r>
              <a:rPr lang="en-US" dirty="0"/>
              <a:t> Communication, presentation, technical and business understanding, project management and teamwork.</a:t>
            </a:r>
          </a:p>
          <a:p>
            <a:endParaRPr lang="en-US" dirty="0"/>
          </a:p>
        </p:txBody>
      </p:sp>
    </p:spTree>
    <p:extLst>
      <p:ext uri="{BB962C8B-B14F-4D97-AF65-F5344CB8AC3E}">
        <p14:creationId xmlns:p14="http://schemas.microsoft.com/office/powerpoint/2010/main" val="33487463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Technical </a:t>
            </a:r>
            <a:r>
              <a:rPr lang="en-US" dirty="0"/>
              <a:t>S</a:t>
            </a:r>
            <a:r>
              <a:rPr lang="en-US" b="1" dirty="0" smtClean="0"/>
              <a:t>ales</a:t>
            </a:r>
            <a:endParaRPr lang="en-US" dirty="0"/>
          </a:p>
        </p:txBody>
      </p:sp>
      <p:sp>
        <p:nvSpPr>
          <p:cNvPr id="3" name="Content Placeholder 2"/>
          <p:cNvSpPr>
            <a:spLocks noGrp="1"/>
          </p:cNvSpPr>
          <p:nvPr>
            <p:ph idx="1"/>
          </p:nvPr>
        </p:nvSpPr>
        <p:spPr/>
        <p:txBody>
          <a:bodyPr>
            <a:normAutofit/>
          </a:bodyPr>
          <a:lstStyle/>
          <a:p>
            <a:pPr fontAlgn="base"/>
            <a:r>
              <a:rPr lang="en-US" dirty="0" smtClean="0"/>
              <a:t>Also </a:t>
            </a:r>
            <a:r>
              <a:rPr lang="en-US" dirty="0"/>
              <a:t>known as: Sales manager, account manager, sales executive.</a:t>
            </a:r>
          </a:p>
          <a:p>
            <a:pPr fontAlgn="base"/>
            <a:r>
              <a:rPr lang="en-US" b="1" dirty="0"/>
              <a:t>This job in brief:</a:t>
            </a:r>
            <a:r>
              <a:rPr lang="en-US" dirty="0"/>
              <a:t> Technical sales may be one of the least hands-on technical roles, but it still requires an understanding of how IT is used in business. You may sell hardware, or extol the business benefits of whole systems or services. Day to day, the job could involve phone calls, meetings, conferences and drafting proposals. There will be targets to meet and commission when you reach them. A technology degree isn't necessarily essential, but you will need to have a thorough technical understanding of the product you sell.</a:t>
            </a:r>
          </a:p>
          <a:p>
            <a:pPr fontAlgn="base"/>
            <a:r>
              <a:rPr lang="en-US" b="1" dirty="0"/>
              <a:t>Key skills required:</a:t>
            </a:r>
            <a:r>
              <a:rPr lang="en-US" dirty="0"/>
              <a:t> Product knowledge, persuasion, interpersonal skills, drive, mobility and business awareness.</a:t>
            </a:r>
            <a:br>
              <a:rPr lang="en-US" dirty="0"/>
            </a:br>
            <a:r>
              <a:rPr lang="en-US" dirty="0"/>
              <a:t>Project manager</a:t>
            </a:r>
          </a:p>
          <a:p>
            <a:pPr fontAlgn="base"/>
            <a:r>
              <a:rPr lang="en-US" b="1" dirty="0"/>
              <a:t>Also known as:</a:t>
            </a:r>
            <a:r>
              <a:rPr lang="en-US" dirty="0"/>
              <a:t> Product planner, project leader, master scheduler.</a:t>
            </a:r>
          </a:p>
          <a:p>
            <a:endParaRPr lang="en-US" dirty="0"/>
          </a:p>
        </p:txBody>
      </p:sp>
    </p:spTree>
    <p:extLst>
      <p:ext uri="{BB962C8B-B14F-4D97-AF65-F5344CB8AC3E}">
        <p14:creationId xmlns:p14="http://schemas.microsoft.com/office/powerpoint/2010/main" val="25944561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Manager</a:t>
            </a:r>
            <a:endParaRPr lang="en-US" b="1" dirty="0"/>
          </a:p>
        </p:txBody>
      </p:sp>
      <p:sp>
        <p:nvSpPr>
          <p:cNvPr id="3" name="Content Placeholder 2"/>
          <p:cNvSpPr>
            <a:spLocks noGrp="1"/>
          </p:cNvSpPr>
          <p:nvPr>
            <p:ph idx="1"/>
          </p:nvPr>
        </p:nvSpPr>
        <p:spPr/>
        <p:txBody>
          <a:bodyPr>
            <a:normAutofit/>
          </a:bodyPr>
          <a:lstStyle/>
          <a:p>
            <a:pPr fontAlgn="base"/>
            <a:r>
              <a:rPr lang="en-US" b="1" dirty="0"/>
              <a:t>Also known as:</a:t>
            </a:r>
            <a:r>
              <a:rPr lang="en-US" dirty="0"/>
              <a:t> Product planner, project leader, master scheduler.</a:t>
            </a:r>
          </a:p>
          <a:p>
            <a:pPr fontAlgn="base"/>
            <a:r>
              <a:rPr lang="en-US" b="1" dirty="0"/>
              <a:t>This job in brief:</a:t>
            </a:r>
            <a:r>
              <a:rPr lang="en-US" dirty="0"/>
              <a:t> Project managers </a:t>
            </a:r>
            <a:r>
              <a:rPr lang="en-US" dirty="0" smtClean="0"/>
              <a:t>organize </a:t>
            </a:r>
            <a:r>
              <a:rPr lang="en-US" dirty="0"/>
              <a:t>people, time and resources to make sure information technology projects meet stated requirements and are completed on time and on budget. They may manage a whole project from start to finish or manage part of a larger </a:t>
            </a:r>
            <a:r>
              <a:rPr lang="en-US" dirty="0" smtClean="0"/>
              <a:t>'program'. </a:t>
            </a:r>
            <a:r>
              <a:rPr lang="en-US" dirty="0"/>
              <a:t>It isn't an entry-level role: project managers have to be pretty clued up. This requires experience and a good foundation of technology and soft skills, which are essential for working with tech development teams and higher-level business managers.</a:t>
            </a:r>
          </a:p>
          <a:p>
            <a:pPr fontAlgn="base"/>
            <a:r>
              <a:rPr lang="en-US" b="1" dirty="0"/>
              <a:t>Key skills required:</a:t>
            </a:r>
            <a:r>
              <a:rPr lang="en-US" dirty="0"/>
              <a:t> </a:t>
            </a:r>
            <a:r>
              <a:rPr lang="en-US" dirty="0" smtClean="0"/>
              <a:t>Organization, </a:t>
            </a:r>
            <a:r>
              <a:rPr lang="en-US" dirty="0"/>
              <a:t>problem solving, communication, clear thinking, and the ability to stay calm under pressure.</a:t>
            </a:r>
          </a:p>
        </p:txBody>
      </p:sp>
    </p:spTree>
    <p:extLst>
      <p:ext uri="{BB962C8B-B14F-4D97-AF65-F5344CB8AC3E}">
        <p14:creationId xmlns:p14="http://schemas.microsoft.com/office/powerpoint/2010/main" val="41782821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Web </a:t>
            </a:r>
            <a:r>
              <a:rPr lang="en-US" dirty="0"/>
              <a:t>D</a:t>
            </a:r>
            <a:r>
              <a:rPr lang="en-US" b="1" dirty="0" smtClean="0"/>
              <a:t>eveloper</a:t>
            </a:r>
            <a:endParaRPr lang="en-US" dirty="0"/>
          </a:p>
        </p:txBody>
      </p:sp>
      <p:sp>
        <p:nvSpPr>
          <p:cNvPr id="3" name="Content Placeholder 2"/>
          <p:cNvSpPr>
            <a:spLocks noGrp="1"/>
          </p:cNvSpPr>
          <p:nvPr>
            <p:ph idx="1"/>
          </p:nvPr>
        </p:nvSpPr>
        <p:spPr/>
        <p:txBody>
          <a:bodyPr>
            <a:normAutofit/>
          </a:bodyPr>
          <a:lstStyle/>
          <a:p>
            <a:pPr fontAlgn="base"/>
            <a:r>
              <a:rPr lang="en-US" b="1" dirty="0" smtClean="0"/>
              <a:t>Also </a:t>
            </a:r>
            <a:r>
              <a:rPr lang="en-US" b="1" dirty="0"/>
              <a:t>known as:</a:t>
            </a:r>
            <a:r>
              <a:rPr lang="en-US" dirty="0"/>
              <a:t> Web designer, web producer, multimedia architect, internet engineer.</a:t>
            </a:r>
          </a:p>
          <a:p>
            <a:pPr fontAlgn="base"/>
            <a:r>
              <a:rPr lang="en-US" b="1" dirty="0"/>
              <a:t>This job in brief:</a:t>
            </a:r>
            <a:r>
              <a:rPr lang="en-US" dirty="0"/>
              <a:t> Web development is a broad term and covers everything to do with building websites and all the infrastructure that sits behind them. The job is still viewed as the trendy side of IT years after it first emerged. These days web development is pretty technical and involves some hardcore programming as well as the more creative side of designing the user interfaces of new websites. The role can be found in </a:t>
            </a:r>
            <a:r>
              <a:rPr lang="en-US" dirty="0" err="1"/>
              <a:t>organisations</a:t>
            </a:r>
            <a:r>
              <a:rPr lang="en-US" dirty="0"/>
              <a:t> large and small.</a:t>
            </a:r>
          </a:p>
          <a:p>
            <a:pPr fontAlgn="base"/>
            <a:r>
              <a:rPr lang="en-US" b="1" dirty="0"/>
              <a:t>Key skills required:</a:t>
            </a:r>
            <a:r>
              <a:rPr lang="en-US" dirty="0"/>
              <a:t> Basic understanding of web technologies (client side, server side and databases), analytical thinking, problem solving and creativity</a:t>
            </a:r>
          </a:p>
          <a:p>
            <a:endParaRPr lang="en-US" dirty="0"/>
          </a:p>
        </p:txBody>
      </p:sp>
    </p:spTree>
    <p:extLst>
      <p:ext uri="{BB962C8B-B14F-4D97-AF65-F5344CB8AC3E}">
        <p14:creationId xmlns:p14="http://schemas.microsoft.com/office/powerpoint/2010/main" val="33363545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Software </a:t>
            </a:r>
            <a:r>
              <a:rPr lang="en-US" dirty="0"/>
              <a:t>T</a:t>
            </a:r>
            <a:r>
              <a:rPr lang="en-US" b="1" dirty="0" smtClean="0"/>
              <a:t>ester</a:t>
            </a:r>
            <a:endParaRPr lang="en-US" dirty="0"/>
          </a:p>
        </p:txBody>
      </p:sp>
      <p:sp>
        <p:nvSpPr>
          <p:cNvPr id="3" name="Content Placeholder 2"/>
          <p:cNvSpPr>
            <a:spLocks noGrp="1"/>
          </p:cNvSpPr>
          <p:nvPr>
            <p:ph idx="1"/>
          </p:nvPr>
        </p:nvSpPr>
        <p:spPr/>
        <p:txBody>
          <a:bodyPr>
            <a:normAutofit/>
          </a:bodyPr>
          <a:lstStyle/>
          <a:p>
            <a:pPr fontAlgn="base"/>
            <a:r>
              <a:rPr lang="en-US" b="1" dirty="0" smtClean="0"/>
              <a:t>Also </a:t>
            </a:r>
            <a:r>
              <a:rPr lang="en-US" b="1" dirty="0"/>
              <a:t>known as:</a:t>
            </a:r>
            <a:r>
              <a:rPr lang="en-US" dirty="0"/>
              <a:t> Test analyst, software quality assurance tester.</a:t>
            </a:r>
          </a:p>
          <a:p>
            <a:pPr fontAlgn="base"/>
            <a:r>
              <a:rPr lang="en-US" b="1" dirty="0"/>
              <a:t>This job in brief:</a:t>
            </a:r>
            <a:r>
              <a:rPr lang="en-US" dirty="0"/>
              <a:t> Bugs can have a massive impact on the productivity and reputation of an IT firm. Testers try to anticipate all the ways an application or system might be used and how it could fail. They don't necessarily program but they do need a good understanding of code. Testers prepare test scripts and macros, and </a:t>
            </a:r>
            <a:r>
              <a:rPr lang="en-US" dirty="0" err="1"/>
              <a:t>analyse</a:t>
            </a:r>
            <a:r>
              <a:rPr lang="en-US" dirty="0"/>
              <a:t> results, which are fed back to the project leader so that fixes can be made. Testers can also be involved at the early stages of projects in order to anticipate pitfalls before work begins. You can potentially get to a high level as a tester.</a:t>
            </a:r>
          </a:p>
          <a:p>
            <a:pPr fontAlgn="base"/>
            <a:r>
              <a:rPr lang="en-US" b="1" dirty="0"/>
              <a:t>Key skills required:</a:t>
            </a:r>
            <a:r>
              <a:rPr lang="en-US" dirty="0"/>
              <a:t> Attention to detail, creativity, </a:t>
            </a:r>
            <a:r>
              <a:rPr lang="en-US" dirty="0" err="1"/>
              <a:t>organisation</a:t>
            </a:r>
            <a:r>
              <a:rPr lang="en-US" dirty="0"/>
              <a:t>, analytical and investigative thinking, and communication.</a:t>
            </a:r>
          </a:p>
        </p:txBody>
      </p:sp>
    </p:spTree>
    <p:extLst>
      <p:ext uri="{BB962C8B-B14F-4D97-AF65-F5344CB8AC3E}">
        <p14:creationId xmlns:p14="http://schemas.microsoft.com/office/powerpoint/2010/main" val="895210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IT Team</a:t>
            </a:r>
            <a:endParaRPr lang="en-US" dirty="0"/>
          </a:p>
        </p:txBody>
      </p:sp>
      <p:sp>
        <p:nvSpPr>
          <p:cNvPr id="3" name="Content Placeholder 2"/>
          <p:cNvSpPr>
            <a:spLocks noGrp="1"/>
          </p:cNvSpPr>
          <p:nvPr>
            <p:ph idx="1"/>
          </p:nvPr>
        </p:nvSpPr>
        <p:spPr>
          <a:xfrm>
            <a:off x="818712" y="2403566"/>
            <a:ext cx="10554574" cy="3455232"/>
          </a:xfrm>
        </p:spPr>
        <p:txBody>
          <a:bodyPr>
            <a:normAutofit fontScale="92500" lnSpcReduction="20000"/>
          </a:bodyPr>
          <a:lstStyle/>
          <a:p>
            <a:r>
              <a:rPr lang="en-US" dirty="0" smtClean="0"/>
              <a:t>Software Engineer</a:t>
            </a:r>
          </a:p>
          <a:p>
            <a:r>
              <a:rPr lang="en-US" dirty="0" smtClean="0"/>
              <a:t>Systems Analyst</a:t>
            </a:r>
          </a:p>
          <a:p>
            <a:r>
              <a:rPr lang="en-US" dirty="0" smtClean="0"/>
              <a:t>Business Analyst</a:t>
            </a:r>
          </a:p>
          <a:p>
            <a:r>
              <a:rPr lang="en-US" dirty="0" smtClean="0"/>
              <a:t>Network Engineer</a:t>
            </a:r>
          </a:p>
          <a:p>
            <a:r>
              <a:rPr lang="en-US" dirty="0" smtClean="0"/>
              <a:t>Technical Consultant</a:t>
            </a:r>
          </a:p>
          <a:p>
            <a:r>
              <a:rPr lang="en-US" dirty="0" smtClean="0"/>
              <a:t>Technical Sales</a:t>
            </a:r>
          </a:p>
          <a:p>
            <a:r>
              <a:rPr lang="en-US" dirty="0" smtClean="0"/>
              <a:t>Project Manager</a:t>
            </a:r>
          </a:p>
          <a:p>
            <a:r>
              <a:rPr lang="en-US" dirty="0" smtClean="0"/>
              <a:t>Web Developer</a:t>
            </a:r>
          </a:p>
          <a:p>
            <a:r>
              <a:rPr lang="en-US" dirty="0" smtClean="0"/>
              <a:t>Software Tester</a:t>
            </a:r>
          </a:p>
          <a:p>
            <a:r>
              <a:rPr lang="en-US" dirty="0" smtClean="0"/>
              <a:t>Helpdesk</a:t>
            </a:r>
          </a:p>
          <a:p>
            <a:endParaRPr lang="en-US" dirty="0" smtClean="0"/>
          </a:p>
          <a:p>
            <a:endParaRPr lang="en-US" dirty="0"/>
          </a:p>
        </p:txBody>
      </p:sp>
    </p:spTree>
    <p:extLst>
      <p:ext uri="{BB962C8B-B14F-4D97-AF65-F5344CB8AC3E}">
        <p14:creationId xmlns:p14="http://schemas.microsoft.com/office/powerpoint/2010/main" val="1171522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Current IS Managers Statistics</a:t>
            </a:r>
            <a:endParaRPr lang="en-US" dirty="0"/>
          </a:p>
        </p:txBody>
      </p:sp>
      <p:pic>
        <p:nvPicPr>
          <p:cNvPr id="4" name="Content Placeholder 3"/>
          <p:cNvPicPr>
            <a:picLocks noGrp="1" noChangeAspect="1"/>
          </p:cNvPicPr>
          <p:nvPr>
            <p:ph idx="1"/>
          </p:nvPr>
        </p:nvPicPr>
        <p:blipFill>
          <a:blip r:embed="rId2"/>
          <a:stretch>
            <a:fillRect/>
          </a:stretch>
        </p:blipFill>
        <p:spPr>
          <a:xfrm>
            <a:off x="2881311" y="3130119"/>
            <a:ext cx="6429375" cy="2762250"/>
          </a:xfrm>
          <a:prstGeom prst="rect">
            <a:avLst/>
          </a:prstGeom>
        </p:spPr>
      </p:pic>
      <p:sp>
        <p:nvSpPr>
          <p:cNvPr id="6" name="Rectangle 5"/>
          <p:cNvSpPr/>
          <p:nvPr/>
        </p:nvSpPr>
        <p:spPr>
          <a:xfrm>
            <a:off x="2991503" y="2489806"/>
            <a:ext cx="5646097" cy="369332"/>
          </a:xfrm>
          <a:prstGeom prst="rect">
            <a:avLst/>
          </a:prstGeom>
        </p:spPr>
        <p:txBody>
          <a:bodyPr wrap="none">
            <a:spAutoFit/>
          </a:bodyPr>
          <a:lstStyle/>
          <a:p>
            <a:r>
              <a:rPr lang="en-US" dirty="0">
                <a:hlinkClick r:id="rId3"/>
              </a:rPr>
              <a:t>https://</a:t>
            </a:r>
            <a:r>
              <a:rPr lang="en-US" dirty="0" smtClean="0">
                <a:hlinkClick r:id="rId3"/>
              </a:rPr>
              <a:t>www.bls.gov/oes/current/oes113021.htm</a:t>
            </a:r>
            <a:r>
              <a:rPr lang="en-US" dirty="0" smtClean="0"/>
              <a:t> </a:t>
            </a:r>
            <a:endParaRPr lang="en-US" dirty="0"/>
          </a:p>
        </p:txBody>
      </p:sp>
    </p:spTree>
    <p:extLst>
      <p:ext uri="{BB962C8B-B14F-4D97-AF65-F5344CB8AC3E}">
        <p14:creationId xmlns:p14="http://schemas.microsoft.com/office/powerpoint/2010/main" val="2707444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Activities of IT</a:t>
            </a:r>
            <a:endParaRPr lang="en-US" dirty="0"/>
          </a:p>
        </p:txBody>
      </p:sp>
      <p:sp>
        <p:nvSpPr>
          <p:cNvPr id="4" name="Content Placeholder 3"/>
          <p:cNvSpPr>
            <a:spLocks noGrp="1"/>
          </p:cNvSpPr>
          <p:nvPr>
            <p:ph sz="half" idx="1"/>
          </p:nvPr>
        </p:nvSpPr>
        <p:spPr/>
        <p:txBody>
          <a:bodyPr>
            <a:normAutofit lnSpcReduction="10000"/>
          </a:bodyPr>
          <a:lstStyle/>
          <a:p>
            <a:pPr fontAlgn="base"/>
            <a:r>
              <a:rPr lang="en-US" b="1" dirty="0"/>
              <a:t>Business analysis</a:t>
            </a:r>
            <a:endParaRPr lang="en-US" dirty="0"/>
          </a:p>
          <a:p>
            <a:r>
              <a:rPr lang="en-US" b="1" dirty="0"/>
              <a:t>Business intelligence</a:t>
            </a:r>
            <a:endParaRPr lang="en-US" dirty="0"/>
          </a:p>
          <a:p>
            <a:pPr fontAlgn="base"/>
            <a:r>
              <a:rPr lang="en-US" b="1" dirty="0"/>
              <a:t>Communications technology</a:t>
            </a:r>
            <a:endParaRPr lang="en-US" dirty="0"/>
          </a:p>
          <a:p>
            <a:pPr fontAlgn="base"/>
            <a:r>
              <a:rPr lang="en-US" b="1" dirty="0"/>
              <a:t>Consulting</a:t>
            </a:r>
            <a:endParaRPr lang="en-US" dirty="0"/>
          </a:p>
          <a:p>
            <a:pPr fontAlgn="base"/>
            <a:r>
              <a:rPr lang="en-US" b="1" dirty="0"/>
              <a:t>Data analytics</a:t>
            </a:r>
            <a:endParaRPr lang="en-US" dirty="0"/>
          </a:p>
          <a:p>
            <a:pPr fontAlgn="base"/>
            <a:r>
              <a:rPr lang="en-US" b="1" dirty="0"/>
              <a:t>Data/information management</a:t>
            </a:r>
            <a:endParaRPr lang="en-US" dirty="0"/>
          </a:p>
          <a:p>
            <a:pPr fontAlgn="base"/>
            <a:r>
              <a:rPr lang="en-US" b="1" dirty="0"/>
              <a:t>Development</a:t>
            </a:r>
            <a:endParaRPr lang="en-US" dirty="0"/>
          </a:p>
          <a:p>
            <a:pPr fontAlgn="base"/>
            <a:r>
              <a:rPr lang="en-US" b="1" dirty="0"/>
              <a:t>Infrastructure/architecture development</a:t>
            </a:r>
            <a:endParaRPr lang="en-US" dirty="0"/>
          </a:p>
          <a:p>
            <a:pPr fontAlgn="base"/>
            <a:r>
              <a:rPr lang="en-US" b="1" dirty="0"/>
              <a:t>Networks</a:t>
            </a:r>
            <a:endParaRPr lang="en-US" dirty="0"/>
          </a:p>
          <a:p>
            <a:endParaRPr lang="en-US" dirty="0"/>
          </a:p>
        </p:txBody>
      </p:sp>
      <p:sp>
        <p:nvSpPr>
          <p:cNvPr id="5" name="Content Placeholder 4"/>
          <p:cNvSpPr>
            <a:spLocks noGrp="1"/>
          </p:cNvSpPr>
          <p:nvPr>
            <p:ph sz="half" idx="2"/>
          </p:nvPr>
        </p:nvSpPr>
        <p:spPr/>
        <p:txBody>
          <a:bodyPr>
            <a:normAutofit lnSpcReduction="10000"/>
          </a:bodyPr>
          <a:lstStyle/>
          <a:p>
            <a:pPr fontAlgn="base"/>
            <a:r>
              <a:rPr lang="en-US" b="1" dirty="0"/>
              <a:t>Outsourcing services</a:t>
            </a:r>
            <a:endParaRPr lang="en-US" dirty="0"/>
          </a:p>
          <a:p>
            <a:pPr fontAlgn="base"/>
            <a:r>
              <a:rPr lang="en-US" b="1" dirty="0"/>
              <a:t>Package implementation</a:t>
            </a:r>
            <a:endParaRPr lang="en-US" dirty="0"/>
          </a:p>
          <a:p>
            <a:pPr fontAlgn="base"/>
            <a:r>
              <a:rPr lang="en-US" b="1" dirty="0"/>
              <a:t>Project delivery</a:t>
            </a:r>
            <a:endParaRPr lang="en-US" dirty="0"/>
          </a:p>
          <a:p>
            <a:pPr fontAlgn="base"/>
            <a:r>
              <a:rPr lang="en-US" b="1" dirty="0"/>
              <a:t>Research and development</a:t>
            </a:r>
            <a:endParaRPr lang="en-US" dirty="0"/>
          </a:p>
          <a:p>
            <a:pPr fontAlgn="base"/>
            <a:r>
              <a:rPr lang="en-US" b="1" dirty="0"/>
              <a:t>Security technology development</a:t>
            </a:r>
            <a:endParaRPr lang="en-US" dirty="0"/>
          </a:p>
          <a:p>
            <a:pPr fontAlgn="base"/>
            <a:r>
              <a:rPr lang="en-US" b="1" dirty="0"/>
              <a:t>Support</a:t>
            </a:r>
            <a:endParaRPr lang="en-US" dirty="0"/>
          </a:p>
          <a:p>
            <a:pPr fontAlgn="base"/>
            <a:r>
              <a:rPr lang="en-US" b="1" dirty="0"/>
              <a:t>Systems integration</a:t>
            </a:r>
            <a:endParaRPr lang="en-US" dirty="0"/>
          </a:p>
          <a:p>
            <a:pPr fontAlgn="base"/>
            <a:r>
              <a:rPr lang="en-US" b="1" dirty="0"/>
              <a:t>Web development</a:t>
            </a:r>
            <a:endParaRPr lang="en-US" dirty="0"/>
          </a:p>
          <a:p>
            <a:endParaRPr lang="en-US" dirty="0"/>
          </a:p>
        </p:txBody>
      </p:sp>
    </p:spTree>
    <p:extLst>
      <p:ext uri="{BB962C8B-B14F-4D97-AF65-F5344CB8AC3E}">
        <p14:creationId xmlns:p14="http://schemas.microsoft.com/office/powerpoint/2010/main" val="1228702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If you’re looking to become an IT manager, employers will be looking for the following attributes:</a:t>
            </a:r>
          </a:p>
        </p:txBody>
      </p:sp>
      <p:sp>
        <p:nvSpPr>
          <p:cNvPr id="3" name="Content Placeholder 2"/>
          <p:cNvSpPr>
            <a:spLocks noGrp="1"/>
          </p:cNvSpPr>
          <p:nvPr>
            <p:ph idx="1"/>
          </p:nvPr>
        </p:nvSpPr>
        <p:spPr/>
        <p:txBody>
          <a:bodyPr>
            <a:normAutofit lnSpcReduction="10000"/>
          </a:bodyPr>
          <a:lstStyle/>
          <a:p>
            <a:r>
              <a:rPr lang="en-US" dirty="0" smtClean="0"/>
              <a:t>You </a:t>
            </a:r>
            <a:r>
              <a:rPr lang="en-US" dirty="0"/>
              <a:t>should have</a:t>
            </a:r>
            <a:r>
              <a:rPr lang="en-US" dirty="0" smtClean="0"/>
              <a:t>:</a:t>
            </a:r>
          </a:p>
          <a:p>
            <a:pPr lvl="1"/>
            <a:r>
              <a:rPr lang="en-US" dirty="0" smtClean="0"/>
              <a:t>Excellent organizational skills</a:t>
            </a:r>
          </a:p>
          <a:p>
            <a:pPr lvl="1"/>
            <a:r>
              <a:rPr lang="en-US" dirty="0" smtClean="0"/>
              <a:t>Strong </a:t>
            </a:r>
            <a:r>
              <a:rPr lang="en-US" dirty="0"/>
              <a:t>leadership and decision making </a:t>
            </a:r>
            <a:r>
              <a:rPr lang="en-US" dirty="0" smtClean="0"/>
              <a:t>skills</a:t>
            </a:r>
          </a:p>
          <a:p>
            <a:pPr lvl="1"/>
            <a:r>
              <a:rPr lang="en-US" dirty="0" smtClean="0"/>
              <a:t>Excellent </a:t>
            </a:r>
            <a:r>
              <a:rPr lang="en-US" dirty="0"/>
              <a:t>analytical and problem solving </a:t>
            </a:r>
            <a:r>
              <a:rPr lang="en-US" dirty="0" smtClean="0"/>
              <a:t>skills</a:t>
            </a:r>
          </a:p>
          <a:p>
            <a:pPr lvl="1"/>
            <a:r>
              <a:rPr lang="en-US" dirty="0" smtClean="0"/>
              <a:t>Understanding </a:t>
            </a:r>
            <a:r>
              <a:rPr lang="en-US" dirty="0"/>
              <a:t>of complex information and </a:t>
            </a:r>
            <a:r>
              <a:rPr lang="en-US" dirty="0" smtClean="0"/>
              <a:t>requirements</a:t>
            </a:r>
          </a:p>
          <a:p>
            <a:pPr lvl="1"/>
            <a:r>
              <a:rPr lang="en-US" dirty="0" smtClean="0"/>
              <a:t>Good prioritization </a:t>
            </a:r>
            <a:r>
              <a:rPr lang="en-US" dirty="0"/>
              <a:t>skills and be flexible enough to adapt </a:t>
            </a:r>
            <a:r>
              <a:rPr lang="en-US" dirty="0" smtClean="0"/>
              <a:t>plans</a:t>
            </a:r>
          </a:p>
          <a:p>
            <a:pPr lvl="1"/>
            <a:r>
              <a:rPr lang="en-US" dirty="0" smtClean="0"/>
              <a:t>Great </a:t>
            </a:r>
            <a:r>
              <a:rPr lang="en-US" dirty="0"/>
              <a:t>IT skills combined with a good head for </a:t>
            </a:r>
            <a:r>
              <a:rPr lang="en-US" dirty="0" smtClean="0"/>
              <a:t>business</a:t>
            </a:r>
          </a:p>
          <a:p>
            <a:pPr lvl="1"/>
            <a:r>
              <a:rPr lang="en-US" dirty="0" smtClean="0"/>
              <a:t>Ability </a:t>
            </a:r>
            <a:r>
              <a:rPr lang="en-US" dirty="0"/>
              <a:t>to explain complex systems in simple </a:t>
            </a:r>
            <a:r>
              <a:rPr lang="en-US" dirty="0" smtClean="0"/>
              <a:t>terms</a:t>
            </a:r>
          </a:p>
          <a:p>
            <a:pPr lvl="1"/>
            <a:r>
              <a:rPr lang="en-US" dirty="0" smtClean="0"/>
              <a:t>Ability </a:t>
            </a:r>
            <a:r>
              <a:rPr lang="en-US" dirty="0"/>
              <a:t>to work to tight deadlines and within </a:t>
            </a:r>
            <a:r>
              <a:rPr lang="en-US" dirty="0" smtClean="0"/>
              <a:t>constraints</a:t>
            </a:r>
          </a:p>
          <a:p>
            <a:pPr lvl="1"/>
            <a:r>
              <a:rPr lang="en-US" dirty="0" smtClean="0"/>
              <a:t>Ability to work in teams</a:t>
            </a:r>
            <a:endParaRPr lang="en-US" dirty="0"/>
          </a:p>
          <a:p>
            <a:endParaRPr lang="en-US" dirty="0"/>
          </a:p>
        </p:txBody>
      </p:sp>
    </p:spTree>
    <p:extLst>
      <p:ext uri="{BB962C8B-B14F-4D97-AF65-F5344CB8AC3E}">
        <p14:creationId xmlns:p14="http://schemas.microsoft.com/office/powerpoint/2010/main" val="1791654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a:t>
            </a:r>
            <a:r>
              <a:rPr lang="en-US" dirty="0"/>
              <a:t>daily tasks may include:</a:t>
            </a:r>
          </a:p>
        </p:txBody>
      </p:sp>
      <p:sp>
        <p:nvSpPr>
          <p:cNvPr id="3" name="Content Placeholder 2"/>
          <p:cNvSpPr>
            <a:spLocks noGrp="1"/>
          </p:cNvSpPr>
          <p:nvPr>
            <p:ph idx="1"/>
          </p:nvPr>
        </p:nvSpPr>
        <p:spPr/>
        <p:txBody>
          <a:bodyPr>
            <a:normAutofit/>
          </a:bodyPr>
          <a:lstStyle/>
          <a:p>
            <a:r>
              <a:rPr lang="en-US" dirty="0" smtClean="0"/>
              <a:t>Speaking </a:t>
            </a:r>
            <a:r>
              <a:rPr lang="en-US" dirty="0"/>
              <a:t>to your management team/clients to find out what they want and to advise them objectively on where IT might make a difference to the </a:t>
            </a:r>
            <a:r>
              <a:rPr lang="en-US" dirty="0" smtClean="0"/>
              <a:t>business</a:t>
            </a:r>
          </a:p>
          <a:p>
            <a:r>
              <a:rPr lang="en-US" dirty="0"/>
              <a:t> Planning the stages of the project and how each affects the </a:t>
            </a:r>
            <a:r>
              <a:rPr lang="en-US" dirty="0" smtClean="0"/>
              <a:t>business</a:t>
            </a:r>
          </a:p>
          <a:p>
            <a:pPr lvl="1"/>
            <a:r>
              <a:rPr lang="en-US" dirty="0" smtClean="0"/>
              <a:t>Coordinating </a:t>
            </a:r>
            <a:r>
              <a:rPr lang="en-US" dirty="0"/>
              <a:t>the project </a:t>
            </a:r>
            <a:r>
              <a:rPr lang="en-US" dirty="0" smtClean="0"/>
              <a:t>team</a:t>
            </a:r>
          </a:p>
          <a:p>
            <a:pPr lvl="1"/>
            <a:r>
              <a:rPr lang="en-US" dirty="0" smtClean="0"/>
              <a:t>Agreeing </a:t>
            </a:r>
            <a:r>
              <a:rPr lang="en-US" dirty="0"/>
              <a:t>costs, timescales and standards to be met and monitoring these throughout the </a:t>
            </a:r>
            <a:r>
              <a:rPr lang="en-US" dirty="0" smtClean="0"/>
              <a:t>project</a:t>
            </a:r>
          </a:p>
          <a:p>
            <a:pPr lvl="1"/>
            <a:r>
              <a:rPr lang="en-US" dirty="0" smtClean="0"/>
              <a:t>Adjusting </a:t>
            </a:r>
            <a:r>
              <a:rPr lang="en-US" dirty="0"/>
              <a:t>the plans where </a:t>
            </a:r>
            <a:r>
              <a:rPr lang="en-US" dirty="0" smtClean="0"/>
              <a:t>needed</a:t>
            </a:r>
          </a:p>
          <a:p>
            <a:pPr lvl="1"/>
            <a:r>
              <a:rPr lang="en-US" dirty="0" smtClean="0"/>
              <a:t>Making </a:t>
            </a:r>
            <a:r>
              <a:rPr lang="en-US" dirty="0"/>
              <a:t>sure there is a smooth change over from the old system to the new </a:t>
            </a:r>
            <a:r>
              <a:rPr lang="en-US" dirty="0" smtClean="0"/>
              <a:t>one</a:t>
            </a:r>
          </a:p>
          <a:p>
            <a:pPr lvl="1"/>
            <a:r>
              <a:rPr lang="en-US" dirty="0" smtClean="0"/>
              <a:t>Keeping </a:t>
            </a:r>
            <a:r>
              <a:rPr lang="en-US" dirty="0"/>
              <a:t>management and clients updated on </a:t>
            </a:r>
            <a:r>
              <a:rPr lang="en-US" dirty="0" smtClean="0"/>
              <a:t>progress</a:t>
            </a:r>
          </a:p>
          <a:p>
            <a:pPr lvl="1"/>
            <a:r>
              <a:rPr lang="en-US" dirty="0" smtClean="0"/>
              <a:t>Evaluation </a:t>
            </a:r>
            <a:r>
              <a:rPr lang="en-US" dirty="0"/>
              <a:t>of each project stage and once completed </a:t>
            </a:r>
            <a:br>
              <a:rPr lang="en-US" dirty="0"/>
            </a:br>
            <a:endParaRPr lang="en-US" dirty="0"/>
          </a:p>
        </p:txBody>
      </p:sp>
    </p:spTree>
    <p:extLst>
      <p:ext uri="{BB962C8B-B14F-4D97-AF65-F5344CB8AC3E}">
        <p14:creationId xmlns:p14="http://schemas.microsoft.com/office/powerpoint/2010/main" val="33307520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1187</TotalTime>
  <Words>2016</Words>
  <Application>Microsoft Office PowerPoint</Application>
  <PresentationFormat>Widescreen</PresentationFormat>
  <Paragraphs>288</Paragraphs>
  <Slides>45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Century Gothic</vt:lpstr>
      <vt:lpstr>Wingdings 2</vt:lpstr>
      <vt:lpstr>Quotable</vt:lpstr>
      <vt:lpstr>The Role of the IT Manager</vt:lpstr>
      <vt:lpstr>The IT Manager Description</vt:lpstr>
      <vt:lpstr>The IT Manager Description continued</vt:lpstr>
      <vt:lpstr>The IT Department </vt:lpstr>
      <vt:lpstr>Your IT Team</vt:lpstr>
      <vt:lpstr> Current IS Managers Statistics</vt:lpstr>
      <vt:lpstr>Business Activities of IT</vt:lpstr>
      <vt:lpstr>If you’re looking to become an IT manager, employers will be looking for the following attributes:</vt:lpstr>
      <vt:lpstr>Your daily tasks may include:</vt:lpstr>
      <vt:lpstr>Leadership Styles</vt:lpstr>
      <vt:lpstr>Pros and cons of Management</vt:lpstr>
      <vt:lpstr>Management and Leadership</vt:lpstr>
      <vt:lpstr>3 Other Important Skills for an IT Manager</vt:lpstr>
      <vt:lpstr>Other Comments on the IT Manager Role</vt:lpstr>
      <vt:lpstr>Top Ten Priorities for IT Managers </vt:lpstr>
      <vt:lpstr>IT Stakeholders and the Business Ecosystem</vt:lpstr>
      <vt:lpstr>Managing in Four directions </vt:lpstr>
      <vt:lpstr>PowerPoint Presentation</vt:lpstr>
      <vt:lpstr>Segment your stakeholders with PUL</vt:lpstr>
      <vt:lpstr>Four Different Relationship Roles </vt:lpstr>
      <vt:lpstr>The new strategic value of IT</vt:lpstr>
      <vt:lpstr>Developing and IT Strategy</vt:lpstr>
      <vt:lpstr>8 Tactics for dealing with Haters </vt:lpstr>
      <vt:lpstr>Quotes from actual IT Directors</vt:lpstr>
      <vt:lpstr>What qualities/characteristics do you feel is important for an IT manager to have? Or what do you look for in a candidate?</vt:lpstr>
      <vt:lpstr>How/what qualities does an IT Manager need to have to be a leader</vt:lpstr>
      <vt:lpstr>Can you think of a challenging experience either you had as an IT Manager (or one that you knew)?</vt:lpstr>
      <vt:lpstr>Can you think of a positive experience either you had as an IT Manager (or one that you knew)?</vt:lpstr>
      <vt:lpstr>Any other advice you could provide for a person who is either contemplating or about to become an IT Manager.</vt:lpstr>
      <vt:lpstr>Importance of Teams</vt:lpstr>
      <vt:lpstr>PowerPoint Presentation</vt:lpstr>
      <vt:lpstr>Myers/Briggs Test</vt:lpstr>
      <vt:lpstr>Myers/Briggs Test continued</vt:lpstr>
      <vt:lpstr>Two online tests for personality styles</vt:lpstr>
      <vt:lpstr>Questions?</vt:lpstr>
      <vt:lpstr>Appendix of Job Descriptions  Software Engineer</vt:lpstr>
      <vt:lpstr>Systems Analyst</vt:lpstr>
      <vt:lpstr>Business Analyst</vt:lpstr>
      <vt:lpstr>Technical Support</vt:lpstr>
      <vt:lpstr>Network Engineer</vt:lpstr>
      <vt:lpstr>Technical Consultant</vt:lpstr>
      <vt:lpstr>Technical Sales</vt:lpstr>
      <vt:lpstr>Project Manager</vt:lpstr>
      <vt:lpstr>Web Developer</vt:lpstr>
      <vt:lpstr>Software Tester</vt:lpstr>
    </vt:vector>
  </TitlesOfParts>
  <Company>University of San Diego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IS manager</dc:title>
  <dc:creator>Carl M. Rebman Jr.</dc:creator>
  <cp:lastModifiedBy>carl rebman</cp:lastModifiedBy>
  <cp:revision>44</cp:revision>
  <dcterms:created xsi:type="dcterms:W3CDTF">2017-01-05T22:42:08Z</dcterms:created>
  <dcterms:modified xsi:type="dcterms:W3CDTF">2017-01-10T04:49:20Z</dcterms:modified>
</cp:coreProperties>
</file>