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0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1" r:id="rId3"/>
    <p:sldId id="262" r:id="rId4"/>
    <p:sldId id="263" r:id="rId5"/>
    <p:sldId id="313" r:id="rId6"/>
    <p:sldId id="265" r:id="rId7"/>
    <p:sldId id="266" r:id="rId8"/>
    <p:sldId id="300" r:id="rId9"/>
    <p:sldId id="268" r:id="rId10"/>
    <p:sldId id="30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302" r:id="rId25"/>
    <p:sldId id="286" r:id="rId26"/>
    <p:sldId id="287" r:id="rId27"/>
    <p:sldId id="303" r:id="rId28"/>
    <p:sldId id="288" r:id="rId29"/>
    <p:sldId id="304" r:id="rId30"/>
    <p:sldId id="281" r:id="rId31"/>
    <p:sldId id="282" r:id="rId32"/>
    <p:sldId id="283" r:id="rId33"/>
    <p:sldId id="306" r:id="rId34"/>
    <p:sldId id="305" r:id="rId35"/>
    <p:sldId id="307" r:id="rId36"/>
    <p:sldId id="284" r:id="rId37"/>
    <p:sldId id="289" r:id="rId38"/>
    <p:sldId id="290" r:id="rId39"/>
    <p:sldId id="291" r:id="rId40"/>
    <p:sldId id="292" r:id="rId41"/>
    <p:sldId id="308" r:id="rId42"/>
    <p:sldId id="294" r:id="rId43"/>
    <p:sldId id="309" r:id="rId44"/>
    <p:sldId id="310" r:id="rId45"/>
    <p:sldId id="295" r:id="rId46"/>
    <p:sldId id="296" r:id="rId47"/>
    <p:sldId id="297" r:id="rId48"/>
    <p:sldId id="311" r:id="rId49"/>
    <p:sldId id="312" r:id="rId50"/>
    <p:sldId id="298" r:id="rId51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A5"/>
    <a:srgbClr val="FFFFFF"/>
    <a:srgbClr val="96CDEE"/>
    <a:srgbClr val="0F3F5D"/>
    <a:srgbClr val="01773A"/>
    <a:srgbClr val="156B13"/>
    <a:srgbClr val="008000"/>
    <a:srgbClr val="F200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1" autoAdjust="0"/>
    <p:restoredTop sz="95280" autoAdjust="0"/>
  </p:normalViewPr>
  <p:slideViewPr>
    <p:cSldViewPr>
      <p:cViewPr varScale="1">
        <p:scale>
          <a:sx n="83" d="100"/>
          <a:sy n="83" d="100"/>
        </p:scale>
        <p:origin x="168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9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6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0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0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49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1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35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5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1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4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9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8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6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9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7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5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7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58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64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47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9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1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4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1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0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9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5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5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8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981EA-A6E2-4BCC-B65F-BC62BF3954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04120" y="6363869"/>
            <a:ext cx="6201666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415635"/>
            <a:ext cx="1151034" cy="3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720" y="6363035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88" y="6305978"/>
            <a:ext cx="1403024" cy="4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10241FA-A5BB-4895-A694-3E2C21DD3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8" r:id="rId6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2.gif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3.gif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5.gif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6.gif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7.gif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8.gif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30.gif"/><Relationship Id="rId4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2.gif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34.gif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35.gif"/><Relationship Id="rId4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Design 6e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2: Web Publishing Fundamentals</a:t>
            </a:r>
          </a:p>
        </p:txBody>
      </p:sp>
      <p:pic>
        <p:nvPicPr>
          <p:cNvPr id="5" name="Picture 4" descr="RGB color whe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038600"/>
            <a:ext cx="1600200" cy="1600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Cost Advantage (2 of 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151632"/>
          </a:xfrm>
        </p:spPr>
        <p:txBody>
          <a:bodyPr/>
          <a:lstStyle/>
          <a:p>
            <a:r>
              <a:rPr lang="en-US" sz="2800" dirty="0"/>
              <a:t>Developing a website can be expensive:</a:t>
            </a:r>
          </a:p>
          <a:p>
            <a:pPr lvl="1"/>
            <a:r>
              <a:rPr lang="en-US" sz="2600" dirty="0"/>
              <a:t>Web design</a:t>
            </a:r>
          </a:p>
          <a:p>
            <a:pPr lvl="1"/>
            <a:r>
              <a:rPr lang="en-US" sz="2600" dirty="0"/>
              <a:t>Content writing or adaptation</a:t>
            </a:r>
          </a:p>
          <a:p>
            <a:pPr lvl="1"/>
            <a:r>
              <a:rPr lang="en-US" sz="2600" dirty="0"/>
              <a:t>Multimedia development</a:t>
            </a:r>
          </a:p>
          <a:p>
            <a:pPr lvl="1"/>
            <a:r>
              <a:rPr lang="en-US" sz="2600" dirty="0"/>
              <a:t>Website hosting</a:t>
            </a:r>
          </a:p>
          <a:p>
            <a:pPr lvl="1"/>
            <a:r>
              <a:rPr lang="en-US" sz="2600" dirty="0"/>
              <a:t>Domain name registration</a:t>
            </a:r>
          </a:p>
          <a:p>
            <a:pPr lvl="1"/>
            <a:r>
              <a:rPr lang="en-US" sz="2600" dirty="0"/>
              <a:t>Promotional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32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Delivery Advantage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327065"/>
          </a:xfrm>
        </p:spPr>
        <p:txBody>
          <a:bodyPr/>
          <a:lstStyle/>
          <a:p>
            <a:r>
              <a:rPr lang="en-US" sz="2800" dirty="0"/>
              <a:t>Distributing information via the web can be fast and inexpensive</a:t>
            </a:r>
          </a:p>
          <a:p>
            <a:r>
              <a:rPr lang="en-US" sz="2800" dirty="0"/>
              <a:t>With the same immediacy and cost, the web can reach both global and local audiences</a:t>
            </a:r>
          </a:p>
          <a:p>
            <a:r>
              <a:rPr lang="en-US" sz="2800" dirty="0"/>
              <a:t>Consider the web when the need exists for economical and rapid distribution of information</a:t>
            </a:r>
          </a:p>
          <a:p>
            <a:r>
              <a:rPr lang="en-US" sz="2800" dirty="0"/>
              <a:t>Use your website to expand upon printed content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9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Basic Web Design Principles</a:t>
            </a:r>
          </a:p>
        </p:txBody>
      </p:sp>
      <p:grpSp>
        <p:nvGrpSpPr>
          <p:cNvPr id="9" name="Group 8" descr="Text: Balance and proximity"/>
          <p:cNvGrpSpPr/>
          <p:nvPr/>
        </p:nvGrpSpPr>
        <p:grpSpPr>
          <a:xfrm>
            <a:off x="725424" y="1538818"/>
            <a:ext cx="3657227" cy="2194336"/>
            <a:chOff x="655710" y="83"/>
            <a:chExt cx="3657227" cy="2194336"/>
          </a:xfrm>
        </p:grpSpPr>
        <p:sp>
          <p:nvSpPr>
            <p:cNvPr id="16" name="Rectangle 15"/>
            <p:cNvSpPr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Balance and proximity</a:t>
              </a:r>
            </a:p>
          </p:txBody>
        </p:sp>
      </p:grpSp>
      <p:grpSp>
        <p:nvGrpSpPr>
          <p:cNvPr id="10" name="Group 9" descr="Text: Contrast and focus"/>
          <p:cNvGrpSpPr/>
          <p:nvPr/>
        </p:nvGrpSpPr>
        <p:grpSpPr>
          <a:xfrm>
            <a:off x="4748375" y="1538818"/>
            <a:ext cx="3657227" cy="2194336"/>
            <a:chOff x="4678661" y="83"/>
            <a:chExt cx="3657227" cy="2194336"/>
          </a:xfrm>
        </p:grpSpPr>
        <p:sp>
          <p:nvSpPr>
            <p:cNvPr id="14" name="Rectangle 13"/>
            <p:cNvSpPr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Contrast and focus</a:t>
              </a:r>
            </a:p>
          </p:txBody>
        </p:sp>
      </p:grpSp>
      <p:grpSp>
        <p:nvGrpSpPr>
          <p:cNvPr id="11" name="Group 10" descr="Text: Unity and visual identity"/>
          <p:cNvGrpSpPr/>
          <p:nvPr/>
        </p:nvGrpSpPr>
        <p:grpSpPr>
          <a:xfrm>
            <a:off x="2736900" y="4098877"/>
            <a:ext cx="3657227" cy="2194336"/>
            <a:chOff x="2667186" y="2560142"/>
            <a:chExt cx="3657227" cy="2194336"/>
          </a:xfrm>
        </p:grpSpPr>
        <p:sp>
          <p:nvSpPr>
            <p:cNvPr id="12" name="Rectangle 11"/>
            <p:cNvSpPr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Unity and visual identity</a:t>
              </a:r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1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Balance and Proximity (1 of 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79277"/>
          </a:xfrm>
        </p:spPr>
        <p:txBody>
          <a:bodyPr/>
          <a:lstStyle/>
          <a:p>
            <a:r>
              <a:rPr lang="en-US" sz="2800" dirty="0"/>
              <a:t>Arrange web elements </a:t>
            </a:r>
            <a:r>
              <a:rPr lang="en-US" sz="2800" b="1" dirty="0"/>
              <a:t>symmetrically</a:t>
            </a:r>
            <a:r>
              <a:rPr lang="en-US" sz="2800" i="1" dirty="0"/>
              <a:t> </a:t>
            </a:r>
            <a:r>
              <a:rPr lang="en-US" sz="2800" dirty="0"/>
              <a:t>(centered and balanced)</a:t>
            </a:r>
            <a:r>
              <a:rPr lang="en-US" sz="2800" i="1" dirty="0"/>
              <a:t> </a:t>
            </a:r>
            <a:r>
              <a:rPr lang="en-US" sz="2800" dirty="0"/>
              <a:t>to suggest a conservative, safe, peaceful atmosphere</a:t>
            </a:r>
          </a:p>
          <a:p>
            <a:r>
              <a:rPr lang="en-US" sz="2800" dirty="0"/>
              <a:t>Arrange web elements </a:t>
            </a:r>
            <a:r>
              <a:rPr lang="en-US" sz="2800" b="1" dirty="0"/>
              <a:t>asymmetrically</a:t>
            </a:r>
            <a:r>
              <a:rPr lang="en-US" sz="2800" dirty="0"/>
              <a:t> (off balance) to create an energetic mood</a:t>
            </a:r>
          </a:p>
          <a:p>
            <a:pPr lvl="1"/>
            <a:r>
              <a:rPr lang="en-US" sz="2400" dirty="0"/>
              <a:t>Asymmetrical designs typically do not adapt well to mobile devices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90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Balance and Proximity (2 of 4)</a:t>
            </a:r>
          </a:p>
        </p:txBody>
      </p:sp>
      <p:pic>
        <p:nvPicPr>
          <p:cNvPr id="7" name="Picture 6" descr="Whole Foods website with symmetrical layout shown on laptop and smartphone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05800" cy="397445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72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Balance and Proximity (3 of 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354491"/>
          </a:xfrm>
        </p:spPr>
        <p:txBody>
          <a:bodyPr/>
          <a:lstStyle/>
          <a:p>
            <a:r>
              <a:rPr lang="en-US" sz="2800" b="1" dirty="0"/>
              <a:t>Proximity</a:t>
            </a:r>
            <a:r>
              <a:rPr lang="en-US" sz="2800" dirty="0"/>
              <a:t> (closeness) is closely associated with balance</a:t>
            </a:r>
          </a:p>
          <a:p>
            <a:r>
              <a:rPr lang="en-US" sz="2800" dirty="0"/>
              <a:t>Elements that have a relationship should be placed close to each other</a:t>
            </a:r>
          </a:p>
          <a:p>
            <a:r>
              <a:rPr lang="en-US" sz="2800" b="1" dirty="0"/>
              <a:t>White space </a:t>
            </a:r>
            <a:r>
              <a:rPr lang="en-US" sz="2800" dirty="0"/>
              <a:t>can help define proximity and organize webpage elements</a:t>
            </a:r>
            <a:endParaRPr lang="en-US" sz="28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45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Balance and Proximity (4 of 4)</a:t>
            </a:r>
          </a:p>
        </p:txBody>
      </p:sp>
      <p:pic>
        <p:nvPicPr>
          <p:cNvPr id="7" name="Content Placeholder 6" descr="Martha Stewart website uses proximity and white space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00200"/>
            <a:ext cx="7154025" cy="3276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36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Contrast and Focus (1 of 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363998"/>
          </a:xfrm>
        </p:spPr>
        <p:txBody>
          <a:bodyPr/>
          <a:lstStyle/>
          <a:p>
            <a:r>
              <a:rPr lang="en-US" sz="2800" b="1" dirty="0"/>
              <a:t>Contrast</a:t>
            </a:r>
            <a:r>
              <a:rPr lang="en-US" sz="2800" dirty="0"/>
              <a:t> is a mix of elements to stimulate attention</a:t>
            </a:r>
          </a:p>
          <a:p>
            <a:pPr lvl="1"/>
            <a:r>
              <a:rPr lang="en-US" sz="2400" dirty="0"/>
              <a:t>Use different text styles, colors, and size</a:t>
            </a:r>
          </a:p>
          <a:p>
            <a:r>
              <a:rPr lang="en-US" sz="2800" dirty="0"/>
              <a:t>Focus is the center of interest or activity</a:t>
            </a:r>
          </a:p>
          <a:p>
            <a:r>
              <a:rPr lang="en-US" sz="2800" dirty="0"/>
              <a:t>A webpage needs a focal point</a:t>
            </a:r>
          </a:p>
          <a:p>
            <a:r>
              <a:rPr lang="en-US" sz="2800" dirty="0"/>
              <a:t>Create webpages with contrast to elicit awareness and establish a focal point, the center of interest or activity</a:t>
            </a:r>
          </a:p>
          <a:p>
            <a:pPr lvl="1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3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Contrast and Focus (2 of 2)</a:t>
            </a:r>
          </a:p>
        </p:txBody>
      </p:sp>
      <p:pic>
        <p:nvPicPr>
          <p:cNvPr id="2" name="Content Placeholder 1" descr="William &amp; Mary website has a focal point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48400" cy="305708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65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Unity and Visual Identity (1 of 4)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68587"/>
          </a:xfrm>
        </p:spPr>
        <p:txBody>
          <a:bodyPr/>
          <a:lstStyle/>
          <a:p>
            <a:r>
              <a:rPr lang="en-US" sz="2800" dirty="0"/>
              <a:t>All pages at a website must have </a:t>
            </a:r>
            <a:r>
              <a:rPr lang="en-US" sz="2800" b="1" dirty="0"/>
              <a:t>unity</a:t>
            </a:r>
            <a:r>
              <a:rPr lang="en-US" sz="2800" dirty="0"/>
              <a:t>, a sense of oneness or belonging, to create the </a:t>
            </a:r>
            <a:r>
              <a:rPr lang="en-US" sz="2800" b="1" dirty="0"/>
              <a:t>visual identity</a:t>
            </a:r>
          </a:p>
          <a:p>
            <a:r>
              <a:rPr lang="en-US" sz="2800" dirty="0"/>
              <a:t>Create unity with consistency and repetition throughout a website</a:t>
            </a:r>
          </a:p>
          <a:p>
            <a:r>
              <a:rPr lang="en-US" sz="2800" dirty="0"/>
              <a:t>Unity is associated with </a:t>
            </a:r>
            <a:r>
              <a:rPr lang="en-US" sz="2800" b="1" dirty="0"/>
              <a:t>branding</a:t>
            </a:r>
            <a:endParaRPr lang="en-US" sz="2800" dirty="0"/>
          </a:p>
          <a:p>
            <a:pPr lvl="1"/>
            <a:r>
              <a:rPr lang="en-US" sz="2600" b="1" dirty="0"/>
              <a:t>Branding specifications</a:t>
            </a:r>
          </a:p>
          <a:p>
            <a:pPr lvl="1"/>
            <a:r>
              <a:rPr lang="en-US" sz="2600" b="1" dirty="0"/>
              <a:t>Tag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05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Chapter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Describe the advantages of web publishing</a:t>
            </a:r>
          </a:p>
          <a:p>
            <a:r>
              <a:rPr lang="en-US" sz="2800" dirty="0"/>
              <a:t>Discuss basic web design principles</a:t>
            </a:r>
          </a:p>
          <a:p>
            <a:r>
              <a:rPr lang="en-US" sz="2800" dirty="0"/>
              <a:t>Define the requirements for writing for the web</a:t>
            </a:r>
          </a:p>
          <a:p>
            <a:r>
              <a:rPr lang="en-US" sz="2800" dirty="0"/>
              <a:t>Explain the use of color as a web design tool</a:t>
            </a:r>
          </a:p>
          <a:p>
            <a:r>
              <a:rPr lang="en-US" sz="2800" dirty="0"/>
              <a:t>Identify web publishing issues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64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Unity and Visual Identity (2 of 4)</a:t>
            </a:r>
          </a:p>
        </p:txBody>
      </p:sp>
      <p:pic>
        <p:nvPicPr>
          <p:cNvPr id="5" name="Content Placeholder 4" descr="Subway website has consistent placement and repetition of logos and other elements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676400"/>
            <a:ext cx="7319773" cy="38100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80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Unity and Visual Identity (3 of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381917"/>
          </a:xfrm>
        </p:spPr>
        <p:txBody>
          <a:bodyPr/>
          <a:lstStyle/>
          <a:p>
            <a:r>
              <a:rPr lang="en-US" sz="2800" b="1" dirty="0"/>
              <a:t>Alignment</a:t>
            </a:r>
            <a:r>
              <a:rPr lang="en-US" sz="2800" dirty="0"/>
              <a:t> is the arrangement of objects in fixed or predetermined positions</a:t>
            </a:r>
          </a:p>
          <a:p>
            <a:r>
              <a:rPr lang="en-US" sz="2800" dirty="0"/>
              <a:t>Using grids for layout is part of RWD</a:t>
            </a:r>
            <a:endParaRPr lang="en-US" sz="28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5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Unity and Visual Identity (4 of 4)</a:t>
            </a:r>
          </a:p>
        </p:txBody>
      </p:sp>
      <p:pic>
        <p:nvPicPr>
          <p:cNvPr id="7" name="Content Placeholder 6" descr="GeneLab website uses horizontal and vertical alignment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609877" cy="31242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4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Color as Web Design Tool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199337"/>
          </a:xfrm>
        </p:spPr>
        <p:txBody>
          <a:bodyPr/>
          <a:lstStyle/>
          <a:p>
            <a:r>
              <a:rPr lang="en-US" sz="2800" dirty="0"/>
              <a:t>Color can be a powerful design tool</a:t>
            </a:r>
          </a:p>
          <a:p>
            <a:pPr lvl="1"/>
            <a:r>
              <a:rPr lang="en-US" sz="2600" dirty="0"/>
              <a:t>Reinforces branding</a:t>
            </a:r>
          </a:p>
          <a:p>
            <a:pPr lvl="1"/>
            <a:r>
              <a:rPr lang="en-US" sz="2600" dirty="0"/>
              <a:t>Brings focus</a:t>
            </a:r>
          </a:p>
          <a:p>
            <a:pPr lvl="1"/>
            <a:r>
              <a:rPr lang="en-US" sz="2600" dirty="0"/>
              <a:t>Increases contrast</a:t>
            </a:r>
          </a:p>
          <a:p>
            <a:pPr lvl="1"/>
            <a:r>
              <a:rPr lang="en-US" sz="2600" dirty="0"/>
              <a:t>Improves readability</a:t>
            </a:r>
          </a:p>
          <a:p>
            <a:pPr lvl="1"/>
            <a:r>
              <a:rPr lang="en-US" sz="2600" dirty="0"/>
              <a:t>Sets mood</a:t>
            </a:r>
          </a:p>
          <a:p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43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Color Wheel (1 of 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5773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color wheel </a:t>
            </a:r>
            <a:r>
              <a:rPr lang="en-US" sz="2800" dirty="0"/>
              <a:t>can help you choose effective and appealing color combinations</a:t>
            </a:r>
          </a:p>
          <a:p>
            <a:pPr lvl="1"/>
            <a:r>
              <a:rPr lang="en-US" sz="2400" b="1" dirty="0"/>
              <a:t>Primary colors</a:t>
            </a:r>
          </a:p>
          <a:p>
            <a:pPr lvl="1"/>
            <a:r>
              <a:rPr lang="en-US" sz="2400" b="1" dirty="0"/>
              <a:t>Secondary colors</a:t>
            </a:r>
          </a:p>
          <a:p>
            <a:pPr lvl="1"/>
            <a:r>
              <a:rPr lang="en-US" sz="2400" b="1" dirty="0"/>
              <a:t>Cool colors</a:t>
            </a:r>
          </a:p>
          <a:p>
            <a:pPr lvl="1"/>
            <a:r>
              <a:rPr lang="en-US" sz="2400" b="1" dirty="0"/>
              <a:t>Warm colors</a:t>
            </a:r>
          </a:p>
          <a:p>
            <a:pPr lvl="1"/>
            <a:r>
              <a:rPr lang="en-US" sz="2400" b="1" dirty="0"/>
              <a:t>Complementary colors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84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Color Wheel (2 of 2)</a:t>
            </a:r>
          </a:p>
        </p:txBody>
      </p:sp>
      <p:pic>
        <p:nvPicPr>
          <p:cNvPr id="3" name="Content Placeholder 2" descr="The color wheel shows relationships between colors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46993"/>
            <a:ext cx="4830763" cy="48307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76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RGB Color System (1 of 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50121"/>
          </a:xfrm>
        </p:spPr>
        <p:txBody>
          <a:bodyPr/>
          <a:lstStyle/>
          <a:p>
            <a:r>
              <a:rPr lang="en-US" sz="2800" dirty="0"/>
              <a:t>Monitors project color using the </a:t>
            </a:r>
            <a:r>
              <a:rPr lang="en-US" sz="2800" b="1" dirty="0"/>
              <a:t>RGB color system</a:t>
            </a:r>
          </a:p>
          <a:p>
            <a:pPr lvl="1"/>
            <a:r>
              <a:rPr lang="en-US" sz="2400" dirty="0"/>
              <a:t>Combines red, green, and blue light</a:t>
            </a:r>
          </a:p>
          <a:p>
            <a:pPr lvl="1"/>
            <a:r>
              <a:rPr lang="en-US" sz="2400" dirty="0"/>
              <a:t>Levels of intensity are measured from </a:t>
            </a:r>
            <a:br>
              <a:rPr lang="en-US" sz="2400" dirty="0"/>
            </a:br>
            <a:r>
              <a:rPr lang="en-US" sz="2400" dirty="0"/>
              <a:t>0 to 255</a:t>
            </a:r>
          </a:p>
          <a:p>
            <a:pPr lvl="1"/>
            <a:r>
              <a:rPr lang="en-US" sz="2400" b="1" dirty="0"/>
              <a:t>Values</a:t>
            </a:r>
          </a:p>
          <a:p>
            <a:pPr lvl="1"/>
            <a:r>
              <a:rPr lang="en-US" sz="2400" dirty="0"/>
              <a:t>A monitor’s </a:t>
            </a:r>
            <a:r>
              <a:rPr lang="en-US" sz="2400" b="1" dirty="0"/>
              <a:t>color depth </a:t>
            </a:r>
            <a:r>
              <a:rPr lang="en-US" sz="2400" dirty="0"/>
              <a:t>is the actual number of colors that a monitor displays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hexadecimal system </a:t>
            </a:r>
            <a:r>
              <a:rPr lang="en-US" sz="2400" dirty="0"/>
              <a:t>uses 16 symbols to signify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6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RGB Color System (2 of 2)</a:t>
            </a:r>
          </a:p>
        </p:txBody>
      </p:sp>
      <p:pic>
        <p:nvPicPr>
          <p:cNvPr id="2" name="Content Placeholder 1" descr="Web design tools allow you to specify hexadecimal color values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4600573" cy="3657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302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Target Audience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763834"/>
          </a:xfrm>
        </p:spPr>
        <p:txBody>
          <a:bodyPr/>
          <a:lstStyle/>
          <a:p>
            <a:r>
              <a:rPr lang="en-US" sz="2800" dirty="0"/>
              <a:t>Certain colors have come to symbolize particular qualities</a:t>
            </a:r>
          </a:p>
          <a:p>
            <a:r>
              <a:rPr lang="en-US" sz="2800" dirty="0"/>
              <a:t>Keep in mind the qualities generally associated with different colors when selecting colors for your website</a:t>
            </a:r>
          </a:p>
          <a:p>
            <a:r>
              <a:rPr lang="en-US" sz="2800" dirty="0"/>
              <a:t>Review several commercial and noncommercial website color schemes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23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Writing for the Web (1 of 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440942"/>
          </a:xfrm>
        </p:spPr>
        <p:txBody>
          <a:bodyPr/>
          <a:lstStyle/>
          <a:p>
            <a:r>
              <a:rPr lang="en-US" sz="3200" dirty="0"/>
              <a:t>Use language that is:</a:t>
            </a:r>
          </a:p>
          <a:p>
            <a:pPr lvl="1"/>
            <a:r>
              <a:rPr lang="en-US" sz="2400" dirty="0"/>
              <a:t>Straightforward</a:t>
            </a:r>
          </a:p>
          <a:p>
            <a:pPr lvl="1"/>
            <a:r>
              <a:rPr lang="en-US" sz="2400" dirty="0"/>
              <a:t>Contemporary</a:t>
            </a:r>
          </a:p>
          <a:p>
            <a:pPr lvl="1"/>
            <a:r>
              <a:rPr lang="en-US" sz="2400" dirty="0"/>
              <a:t>Geared toward an educated audience</a:t>
            </a:r>
          </a:p>
          <a:p>
            <a:r>
              <a:rPr lang="en-US" sz="2800" dirty="0"/>
              <a:t>Avoid overly-promotional language</a:t>
            </a:r>
          </a:p>
          <a:p>
            <a:r>
              <a:rPr lang="en-US" sz="2800" dirty="0"/>
              <a:t>Use headings to communicate content</a:t>
            </a:r>
          </a:p>
          <a:p>
            <a:r>
              <a:rPr lang="en-US" sz="2800" dirty="0"/>
              <a:t>Be cautious with humor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4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Advantages of Web Publishing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76199"/>
          </a:xfrm>
        </p:spPr>
        <p:txBody>
          <a:bodyPr/>
          <a:lstStyle/>
          <a:p>
            <a:r>
              <a:rPr lang="en-US" sz="2800" dirty="0"/>
              <a:t>Web publishing offers distinct advantages over print</a:t>
            </a:r>
          </a:p>
          <a:p>
            <a:pPr lvl="1"/>
            <a:r>
              <a:rPr lang="en-US" sz="2400" dirty="0"/>
              <a:t>Currency</a:t>
            </a:r>
          </a:p>
          <a:p>
            <a:pPr lvl="1"/>
            <a:r>
              <a:rPr lang="en-US" sz="2400" dirty="0"/>
              <a:t>Connectivity</a:t>
            </a:r>
          </a:p>
          <a:p>
            <a:pPr lvl="1"/>
            <a:r>
              <a:rPr lang="en-US" sz="2400" dirty="0"/>
              <a:t>Interactivity</a:t>
            </a:r>
          </a:p>
          <a:p>
            <a:pPr lvl="1"/>
            <a:r>
              <a:rPr lang="en-US" sz="2400" dirty="0"/>
              <a:t>Cost</a:t>
            </a:r>
          </a:p>
          <a:p>
            <a:pPr lvl="1"/>
            <a:r>
              <a:rPr lang="en-US" sz="2400" dirty="0"/>
              <a:t>Delivery</a:t>
            </a:r>
          </a:p>
          <a:p>
            <a:pPr lvl="1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947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Writing for the Web (2 of 2)</a:t>
            </a:r>
          </a:p>
        </p:txBody>
      </p:sp>
      <p:grpSp>
        <p:nvGrpSpPr>
          <p:cNvPr id="6" name="Group 5" descr="Text: Accuracy and Currency"/>
          <p:cNvGrpSpPr/>
          <p:nvPr/>
        </p:nvGrpSpPr>
        <p:grpSpPr>
          <a:xfrm>
            <a:off x="685800" y="1447800"/>
            <a:ext cx="3657227" cy="2194336"/>
            <a:chOff x="655710" y="83"/>
            <a:chExt cx="3657227" cy="2194336"/>
          </a:xfrm>
        </p:grpSpPr>
        <p:sp>
          <p:nvSpPr>
            <p:cNvPr id="7" name="Rectangle 6"/>
            <p:cNvSpPr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Accuracy and Currency</a:t>
              </a:r>
            </a:p>
          </p:txBody>
        </p:sp>
      </p:grpSp>
      <p:grpSp>
        <p:nvGrpSpPr>
          <p:cNvPr id="9" name="Group 8" descr="Text: Scannability"/>
          <p:cNvGrpSpPr/>
          <p:nvPr/>
        </p:nvGrpSpPr>
        <p:grpSpPr>
          <a:xfrm>
            <a:off x="4708751" y="1447800"/>
            <a:ext cx="3657227" cy="2194336"/>
            <a:chOff x="4678661" y="83"/>
            <a:chExt cx="3657227" cy="2194336"/>
          </a:xfrm>
        </p:grpSpPr>
        <p:sp>
          <p:nvSpPr>
            <p:cNvPr id="10" name="Rectangle 9"/>
            <p:cNvSpPr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 err="1"/>
                <a:t>Scannability</a:t>
              </a:r>
              <a:endParaRPr lang="en-US" sz="4400" kern="1200" dirty="0"/>
            </a:p>
          </p:txBody>
        </p:sp>
      </p:grpSp>
      <p:grpSp>
        <p:nvGrpSpPr>
          <p:cNvPr id="12" name="Group 11" descr="Text: Organization"/>
          <p:cNvGrpSpPr/>
          <p:nvPr/>
        </p:nvGrpSpPr>
        <p:grpSpPr>
          <a:xfrm>
            <a:off x="2697276" y="4007859"/>
            <a:ext cx="3657227" cy="2194336"/>
            <a:chOff x="2667186" y="2560142"/>
            <a:chExt cx="3657227" cy="2194336"/>
          </a:xfrm>
        </p:grpSpPr>
        <p:sp>
          <p:nvSpPr>
            <p:cNvPr id="13" name="Rectangle 12"/>
            <p:cNvSpPr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Organization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297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Accuracy and Currency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686889"/>
          </a:xfrm>
        </p:spPr>
        <p:txBody>
          <a:bodyPr/>
          <a:lstStyle/>
          <a:p>
            <a:pPr lvl="1"/>
            <a:r>
              <a:rPr lang="en-US" sz="2800" dirty="0"/>
              <a:t>Confirm the accuracy of your material with a reliable source</a:t>
            </a:r>
          </a:p>
          <a:p>
            <a:pPr lvl="1"/>
            <a:r>
              <a:rPr lang="en-US" sz="2800" dirty="0"/>
              <a:t>Avoid spelling and grammar errors</a:t>
            </a:r>
          </a:p>
          <a:p>
            <a:pPr lvl="1"/>
            <a:r>
              <a:rPr lang="en-US" sz="2800" dirty="0"/>
              <a:t>Keep content current</a:t>
            </a:r>
          </a:p>
          <a:p>
            <a:pPr lvl="1"/>
            <a:r>
              <a:rPr lang="en-US" sz="2800" dirty="0"/>
              <a:t>Indicate the date and time of the last update to your website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75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 err="1"/>
              <a:t>Scannability</a:t>
            </a:r>
            <a:r>
              <a:rPr lang="en-US" sz="2800" dirty="0"/>
              <a:t> (1 of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140586"/>
          </a:xfrm>
        </p:spPr>
        <p:txBody>
          <a:bodyPr/>
          <a:lstStyle/>
          <a:p>
            <a:r>
              <a:rPr lang="en-US" sz="2800" b="1" dirty="0"/>
              <a:t>Chunked text</a:t>
            </a:r>
            <a:r>
              <a:rPr lang="en-US" sz="2800" dirty="0"/>
              <a:t> is easier to scan</a:t>
            </a:r>
          </a:p>
          <a:p>
            <a:pPr lvl="1"/>
            <a:r>
              <a:rPr lang="en-US" sz="2600" dirty="0"/>
              <a:t>Small sections</a:t>
            </a:r>
          </a:p>
          <a:p>
            <a:pPr lvl="2"/>
            <a:r>
              <a:rPr lang="en-US" sz="2400" dirty="0"/>
              <a:t>Headings</a:t>
            </a:r>
          </a:p>
          <a:p>
            <a:pPr lvl="2"/>
            <a:r>
              <a:rPr lang="en-US" sz="2400" dirty="0"/>
              <a:t>Subheadings</a:t>
            </a:r>
          </a:p>
          <a:p>
            <a:pPr lvl="2"/>
            <a:r>
              <a:rPr lang="en-US" sz="2400" dirty="0"/>
              <a:t>Bulleted lists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797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 err="1"/>
              <a:t>Scannability</a:t>
            </a:r>
            <a:r>
              <a:rPr lang="en-US" sz="2800" dirty="0"/>
              <a:t> (2 of 3)</a:t>
            </a:r>
          </a:p>
        </p:txBody>
      </p:sp>
      <p:pic>
        <p:nvPicPr>
          <p:cNvPr id="2" name="Content Placeholder 1" descr="Dense paragraph text example and chunked text example with bulleted list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0" y="1600200"/>
            <a:ext cx="8531620" cy="3657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157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 err="1"/>
              <a:t>Scannability</a:t>
            </a:r>
            <a:r>
              <a:rPr lang="en-US" sz="2800" dirty="0"/>
              <a:t> (3 of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099036"/>
          </a:xfrm>
        </p:spPr>
        <p:txBody>
          <a:bodyPr/>
          <a:lstStyle/>
          <a:p>
            <a:r>
              <a:rPr lang="en-US" sz="2800" dirty="0"/>
              <a:t>Use chunked text</a:t>
            </a:r>
          </a:p>
          <a:p>
            <a:r>
              <a:rPr lang="en-US" sz="2800" dirty="0"/>
              <a:t>Begin long paragraphs with topic sentences</a:t>
            </a:r>
          </a:p>
          <a:p>
            <a:r>
              <a:rPr lang="en-US" sz="2800" dirty="0"/>
              <a:t>Avoid colored text or underline for emphasis</a:t>
            </a:r>
          </a:p>
          <a:p>
            <a:r>
              <a:rPr lang="en-US" sz="2800" dirty="0"/>
              <a:t>Avoid using only uppercase characters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49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Organization (1 of 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1692771"/>
          </a:xfrm>
        </p:spPr>
        <p:txBody>
          <a:bodyPr/>
          <a:lstStyle/>
          <a:p>
            <a:r>
              <a:rPr lang="en-US" sz="2800" b="1" dirty="0"/>
              <a:t>Inverted pyramid style</a:t>
            </a:r>
          </a:p>
          <a:p>
            <a:pPr lvl="1"/>
            <a:r>
              <a:rPr lang="en-US" sz="2400" dirty="0"/>
              <a:t>Summary</a:t>
            </a:r>
          </a:p>
          <a:p>
            <a:pPr lvl="1"/>
            <a:r>
              <a:rPr lang="en-US" sz="2400" dirty="0"/>
              <a:t>Details</a:t>
            </a:r>
          </a:p>
          <a:p>
            <a:pPr lvl="1"/>
            <a:r>
              <a:rPr lang="en-US" sz="2400" dirty="0"/>
              <a:t>Background information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031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Organization (2 of 2)</a:t>
            </a:r>
          </a:p>
        </p:txBody>
      </p:sp>
      <p:pic>
        <p:nvPicPr>
          <p:cNvPr id="3" name="Content Placeholder 2" descr="CNN Money article shows inverted pyramid style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2143119" cy="3657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622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Web Publishing Issues</a:t>
            </a:r>
          </a:p>
        </p:txBody>
      </p:sp>
      <p:grpSp>
        <p:nvGrpSpPr>
          <p:cNvPr id="6" name="Group 5" descr="Text: Technical"/>
          <p:cNvGrpSpPr/>
          <p:nvPr/>
        </p:nvGrpSpPr>
        <p:grpSpPr>
          <a:xfrm>
            <a:off x="745067" y="1538818"/>
            <a:ext cx="3657227" cy="2194336"/>
            <a:chOff x="655710" y="83"/>
            <a:chExt cx="3657227" cy="2194336"/>
          </a:xfrm>
        </p:grpSpPr>
        <p:sp>
          <p:nvSpPr>
            <p:cNvPr id="7" name="Rectangle 6"/>
            <p:cNvSpPr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55710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Technical</a:t>
              </a:r>
            </a:p>
          </p:txBody>
        </p:sp>
      </p:grpSp>
      <p:grpSp>
        <p:nvGrpSpPr>
          <p:cNvPr id="9" name="Group 8" descr="Text: Legal and Privacy"/>
          <p:cNvGrpSpPr/>
          <p:nvPr/>
        </p:nvGrpSpPr>
        <p:grpSpPr>
          <a:xfrm>
            <a:off x="4768018" y="1538818"/>
            <a:ext cx="3657227" cy="2194336"/>
            <a:chOff x="4678661" y="83"/>
            <a:chExt cx="3657227" cy="2194336"/>
          </a:xfrm>
        </p:grpSpPr>
        <p:sp>
          <p:nvSpPr>
            <p:cNvPr id="10" name="Rectangle 9"/>
            <p:cNvSpPr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678661" y="83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dirty="0"/>
                <a:t>Legal and Privacy</a:t>
              </a:r>
              <a:endParaRPr lang="en-US" sz="4400" kern="1200" dirty="0"/>
            </a:p>
          </p:txBody>
        </p:sp>
      </p:grpSp>
      <p:grpSp>
        <p:nvGrpSpPr>
          <p:cNvPr id="12" name="Group 11" descr="Text: Accessibility and Usability"/>
          <p:cNvGrpSpPr/>
          <p:nvPr/>
        </p:nvGrpSpPr>
        <p:grpSpPr>
          <a:xfrm>
            <a:off x="2756543" y="4098877"/>
            <a:ext cx="3657227" cy="2194336"/>
            <a:chOff x="2667186" y="2560142"/>
            <a:chExt cx="3657227" cy="2194336"/>
          </a:xfrm>
        </p:grpSpPr>
        <p:sp>
          <p:nvSpPr>
            <p:cNvPr id="13" name="Rectangle 12"/>
            <p:cNvSpPr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fillRef>
            <a:effectRef idx="3">
              <a:schemeClr val="accent2">
                <a:shade val="50000"/>
                <a:hueOff val="537784"/>
                <a:satOff val="-50893"/>
                <a:lumOff val="395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667186" y="2560142"/>
              <a:ext cx="3657227" cy="2194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/>
                <a:t>Accessibility and Usability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160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Technical Issues (1 of 4)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293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Bandwidth</a:t>
            </a:r>
            <a:r>
              <a:rPr lang="en-US" sz="2800" dirty="0"/>
              <a:t> is the quantity of data that can be transmitted in a specific time 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Keep file sizes to a minimum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b="1" dirty="0"/>
              <a:t>thumbnails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Optimize graphics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Browser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Graphical vs. non-graphical display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Alternative 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102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Technical Issues (2 of 4)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822311"/>
          </a:xfrm>
        </p:spPr>
        <p:txBody>
          <a:bodyPr/>
          <a:lstStyle/>
          <a:p>
            <a:r>
              <a:rPr lang="en-US" sz="2800" dirty="0"/>
              <a:t>Resolution</a:t>
            </a:r>
          </a:p>
          <a:p>
            <a:pPr lvl="1"/>
            <a:r>
              <a:rPr lang="en-US" sz="2400" dirty="0"/>
              <a:t>The measure of sharpness and clarity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pixel</a:t>
            </a:r>
            <a:r>
              <a:rPr lang="en-US" sz="2400" dirty="0"/>
              <a:t> is a single point in an electronic image</a:t>
            </a:r>
          </a:p>
          <a:p>
            <a:pPr lvl="1"/>
            <a:r>
              <a:rPr lang="en-US" sz="2400" dirty="0"/>
              <a:t>Page elements display differently at different resolutions</a:t>
            </a:r>
          </a:p>
          <a:p>
            <a:pPr lvl="1"/>
            <a:r>
              <a:rPr lang="en-US" sz="2400" dirty="0"/>
              <a:t>When designing websites for mobile devices, you must account for a smaller screen size and the </a:t>
            </a:r>
            <a:r>
              <a:rPr lang="en-US" sz="2400" b="1" dirty="0"/>
              <a:t>auto-rotate</a:t>
            </a:r>
            <a:r>
              <a:rPr lang="en-US" sz="2400" dirty="0"/>
              <a:t> feature included in many smartphones and tablets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97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Currency Advantage (1 of 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17722"/>
          </a:xfrm>
        </p:spPr>
        <p:txBody>
          <a:bodyPr/>
          <a:lstStyle/>
          <a:p>
            <a:r>
              <a:rPr lang="en-US" sz="2400" dirty="0"/>
              <a:t>Websites can be updated continuously, while print publications are only as current as their  date of publication</a:t>
            </a:r>
          </a:p>
          <a:p>
            <a:r>
              <a:rPr lang="en-US" sz="2400" dirty="0"/>
              <a:t>To keep visitors on your site, always supply timely, changing material</a:t>
            </a:r>
          </a:p>
          <a:p>
            <a:r>
              <a:rPr lang="en-US" sz="2400" dirty="0"/>
              <a:t>Use </a:t>
            </a:r>
            <a:r>
              <a:rPr lang="en-US" sz="2400" b="1" dirty="0"/>
              <a:t>Connectivity tools</a:t>
            </a:r>
            <a:r>
              <a:rPr lang="en-US" sz="2400" dirty="0"/>
              <a:t> to communicate with customers and enable social media sharing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49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Technical Issues (3 of 4)</a:t>
            </a:r>
          </a:p>
        </p:txBody>
      </p:sp>
      <p:pic>
        <p:nvPicPr>
          <p:cNvPr id="8" name="Content Placeholder 7" descr="Amazon website shown in smartphone with auto-rotat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435545" cy="36576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86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Technical Issues (4 of 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780487"/>
          </a:xfrm>
        </p:spPr>
        <p:txBody>
          <a:bodyPr/>
          <a:lstStyle/>
          <a:p>
            <a:r>
              <a:rPr lang="en-US" sz="2800" dirty="0"/>
              <a:t>Mobile-friendly practices</a:t>
            </a:r>
          </a:p>
          <a:p>
            <a:pPr lvl="1"/>
            <a:r>
              <a:rPr lang="en-US" sz="2600" dirty="0"/>
              <a:t>RWD</a:t>
            </a:r>
          </a:p>
          <a:p>
            <a:pPr lvl="1"/>
            <a:r>
              <a:rPr lang="en-US" sz="2600" dirty="0"/>
              <a:t>Bandwidth</a:t>
            </a:r>
          </a:p>
          <a:p>
            <a:pPr lvl="1"/>
            <a:r>
              <a:rPr lang="en-US" sz="2600" dirty="0"/>
              <a:t>Mobile-first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47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Legal and Privacy Issues (1 of 5)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3176254"/>
          </a:xfrm>
        </p:spPr>
        <p:txBody>
          <a:bodyPr/>
          <a:lstStyle/>
          <a:p>
            <a:r>
              <a:rPr lang="en-US" sz="2800" dirty="0"/>
              <a:t>Legal Issues</a:t>
            </a:r>
          </a:p>
          <a:p>
            <a:pPr lvl="1"/>
            <a:r>
              <a:rPr lang="en-US" sz="2400" dirty="0"/>
              <a:t>Easy to acquire images from the web</a:t>
            </a:r>
          </a:p>
          <a:p>
            <a:pPr lvl="1"/>
            <a:r>
              <a:rPr lang="en-US" sz="2400" dirty="0"/>
              <a:t>Make sure the material on your website is free of </a:t>
            </a:r>
            <a:r>
              <a:rPr lang="en-US" sz="2400" b="1" dirty="0"/>
              <a:t>copyright</a:t>
            </a:r>
            <a:r>
              <a:rPr lang="en-US" sz="2400" dirty="0"/>
              <a:t> infringement</a:t>
            </a:r>
          </a:p>
          <a:p>
            <a:pPr lvl="2"/>
            <a:r>
              <a:rPr lang="en-US" sz="2000" dirty="0"/>
              <a:t>Ownership of intellectual property</a:t>
            </a:r>
          </a:p>
          <a:p>
            <a:pPr lvl="1"/>
            <a:r>
              <a:rPr lang="en-US" sz="2400" dirty="0"/>
              <a:t>Obtain permission from the owner to use any copyrighted material</a:t>
            </a:r>
          </a:p>
          <a:p>
            <a:pPr lvl="1"/>
            <a:r>
              <a:rPr lang="en-US" sz="2400" dirty="0"/>
              <a:t>Use connectivity 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52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Legal and Privacy Issues (2 of 5)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73062" y="2059494"/>
            <a:ext cx="8415338" cy="46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/>
              <a:t>Protect your work by copyrighting your material</a:t>
            </a:r>
          </a:p>
        </p:txBody>
      </p:sp>
      <p:pic>
        <p:nvPicPr>
          <p:cNvPr id="2" name="Content Placeholder 1" descr="Chase website with copyright notice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752600" y="3962400"/>
            <a:ext cx="5486400" cy="16073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665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Legal and Privacy Issues (3 of 5)</a:t>
            </a:r>
          </a:p>
        </p:txBody>
      </p:sp>
      <p:pic>
        <p:nvPicPr>
          <p:cNvPr id="4" name="Content Placeholder 3" descr="U.S. Department of Interior website disclaim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560219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16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Legal and Privacy Issues (4 of 5)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976199"/>
          </a:xfrm>
        </p:spPr>
        <p:txBody>
          <a:bodyPr/>
          <a:lstStyle/>
          <a:p>
            <a:r>
              <a:rPr lang="en-US" sz="2800" dirty="0"/>
              <a:t>Privacy Issues</a:t>
            </a:r>
          </a:p>
          <a:p>
            <a:pPr lvl="1"/>
            <a:r>
              <a:rPr lang="en-US" sz="2400" dirty="0"/>
              <a:t>Cautiously give out </a:t>
            </a:r>
            <a:r>
              <a:rPr lang="en-US" sz="2400" b="1" dirty="0"/>
              <a:t>personally identifiable information </a:t>
            </a:r>
            <a:r>
              <a:rPr lang="en-US" sz="2400" dirty="0"/>
              <a:t>(</a:t>
            </a:r>
            <a:r>
              <a:rPr lang="en-US" sz="2400" b="1" dirty="0"/>
              <a:t>PII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Encryption</a:t>
            </a:r>
          </a:p>
          <a:p>
            <a:pPr lvl="1"/>
            <a:r>
              <a:rPr lang="en-US" sz="2400" b="1" dirty="0"/>
              <a:t>Decryption</a:t>
            </a:r>
          </a:p>
          <a:p>
            <a:pPr lvl="1"/>
            <a:r>
              <a:rPr lang="en-US" sz="2400" b="1" dirty="0"/>
              <a:t>Secure Sockets Layer </a:t>
            </a:r>
            <a:r>
              <a:rPr lang="en-US" sz="2400" dirty="0"/>
              <a:t>(</a:t>
            </a:r>
            <a:r>
              <a:rPr lang="en-US" sz="2400" b="1" dirty="0"/>
              <a:t>SSL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Cookies</a:t>
            </a:r>
          </a:p>
          <a:p>
            <a:pPr lvl="1"/>
            <a:r>
              <a:rPr lang="en-US" sz="2400" b="1" dirty="0"/>
              <a:t>Privacy policy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87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Legal and Privacy Issues (5 of 5)</a:t>
            </a:r>
          </a:p>
        </p:txBody>
      </p:sp>
      <p:pic>
        <p:nvPicPr>
          <p:cNvPr id="7" name="Content Placeholder 6" descr="Salt website privacy statement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095206" cy="27432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766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Accessibility and Usability Issues (1 of 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402196"/>
          </a:xfrm>
        </p:spPr>
        <p:txBody>
          <a:bodyPr/>
          <a:lstStyle/>
          <a:p>
            <a:r>
              <a:rPr lang="en-US" sz="2800" dirty="0"/>
              <a:t>Web</a:t>
            </a:r>
            <a:r>
              <a:rPr lang="en-US" sz="2800" b="1" dirty="0"/>
              <a:t> accessibility </a:t>
            </a:r>
            <a:r>
              <a:rPr lang="en-US" sz="2800" dirty="0"/>
              <a:t>deals with ensuring  access to web-based information</a:t>
            </a:r>
          </a:p>
          <a:p>
            <a:r>
              <a:rPr lang="en-US" sz="2800" dirty="0"/>
              <a:t>W3C sets web standards</a:t>
            </a:r>
          </a:p>
          <a:p>
            <a:pPr lvl="1"/>
            <a:r>
              <a:rPr lang="en-US" sz="2600" dirty="0"/>
              <a:t>WAI </a:t>
            </a:r>
          </a:p>
          <a:p>
            <a:r>
              <a:rPr lang="en-US" sz="2800" dirty="0"/>
              <a:t>Section 508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625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Accessibility and Usability Issues (2 of 3)</a:t>
            </a:r>
          </a:p>
        </p:txBody>
      </p:sp>
      <p:pic>
        <p:nvPicPr>
          <p:cNvPr id="2" name="Content Placeholder 1" descr="City of Houston accessibility compliance statement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460913" cy="3657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030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Accessibility and Usability Issues (3 of 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200602"/>
          </a:xfrm>
        </p:spPr>
        <p:txBody>
          <a:bodyPr/>
          <a:lstStyle/>
          <a:p>
            <a:r>
              <a:rPr lang="en-US" sz="2800" dirty="0"/>
              <a:t>Web </a:t>
            </a:r>
            <a:r>
              <a:rPr lang="en-US" sz="2800" b="1" dirty="0"/>
              <a:t>usability </a:t>
            </a:r>
            <a:r>
              <a:rPr lang="en-US" sz="2800" dirty="0"/>
              <a:t>involves designing a website and its pages so that all visitors to the website can easily and quickly satisfy their goals</a:t>
            </a:r>
          </a:p>
          <a:p>
            <a:r>
              <a:rPr lang="en-US" sz="2800" dirty="0"/>
              <a:t>Web designers incorporate </a:t>
            </a:r>
            <a:r>
              <a:rPr lang="en-US" sz="2800" b="1" dirty="0"/>
              <a:t>user experience (UX) </a:t>
            </a:r>
            <a:r>
              <a:rPr lang="en-US" sz="2800" dirty="0"/>
              <a:t>practices into webpage design</a:t>
            </a:r>
            <a:endParaRPr lang="en-US" sz="28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10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Currency Advantage (2 of 2)</a:t>
            </a:r>
          </a:p>
        </p:txBody>
      </p:sp>
      <p:pic>
        <p:nvPicPr>
          <p:cNvPr id="3" name="Content Placeholder 2" descr="USA Today news website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180327" cy="3657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631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Chapter 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Describe the advantages of web publishing</a:t>
            </a:r>
          </a:p>
          <a:p>
            <a:r>
              <a:rPr lang="en-US" sz="2800" dirty="0"/>
              <a:t>Discuss basic web design principles</a:t>
            </a:r>
          </a:p>
          <a:p>
            <a:r>
              <a:rPr lang="en-US" sz="2800" dirty="0"/>
              <a:t>Define the requirements for writing for the web</a:t>
            </a:r>
          </a:p>
          <a:p>
            <a:r>
              <a:rPr lang="en-US" sz="2800" dirty="0"/>
              <a:t>Explain the use of color as a web design tool</a:t>
            </a:r>
          </a:p>
          <a:p>
            <a:r>
              <a:rPr lang="en-US" sz="2800" dirty="0"/>
              <a:t>Identify web publishing issues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02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Connectivity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508379"/>
          </a:xfrm>
        </p:spPr>
        <p:txBody>
          <a:bodyPr/>
          <a:lstStyle/>
          <a:p>
            <a:r>
              <a:rPr lang="en-US" sz="2400" dirty="0"/>
              <a:t>The web’s connectivity advantage, or ability to instantaneously distribute and share content</a:t>
            </a:r>
          </a:p>
          <a:p>
            <a:r>
              <a:rPr lang="en-US" sz="2400" b="1" dirty="0"/>
              <a:t>Content aggregators</a:t>
            </a:r>
          </a:p>
          <a:p>
            <a:pPr lvl="1"/>
            <a:r>
              <a:rPr lang="en-US" sz="2200" dirty="0"/>
              <a:t>Digg</a:t>
            </a:r>
          </a:p>
          <a:p>
            <a:pPr lvl="1"/>
            <a:r>
              <a:rPr lang="en-US" sz="2200" dirty="0" err="1"/>
              <a:t>StumbleUpon</a:t>
            </a:r>
            <a:endParaRPr lang="en-US" sz="2200" dirty="0"/>
          </a:p>
          <a:p>
            <a:r>
              <a:rPr lang="en-US" sz="2400" dirty="0"/>
              <a:t>Streamline the writing process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6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Interactivity Advantage (1 of 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8223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Internet and web technologies promote data and resource sharing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Page of contact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Links to blog, Twitter feed, Facebook page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Account signups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Web-based forms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54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Interactivity Advantage (2 of 2)</a:t>
            </a:r>
          </a:p>
        </p:txBody>
      </p:sp>
      <p:pic>
        <p:nvPicPr>
          <p:cNvPr id="5" name="Picture 4" descr="Account setup for MapMyRu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13684"/>
            <a:ext cx="1709738" cy="1828800"/>
          </a:xfrm>
          <a:prstGeom prst="rect">
            <a:avLst/>
          </a:prstGeom>
        </p:spPr>
      </p:pic>
      <p:pic>
        <p:nvPicPr>
          <p:cNvPr id="4" name="Content Placeholder 3" descr="Lands' End contact webpag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08168"/>
            <a:ext cx="4779990" cy="2623394"/>
          </a:xfrm>
        </p:spPr>
      </p:pic>
      <p:pic>
        <p:nvPicPr>
          <p:cNvPr id="6" name="Picture 5" descr="Travelocity web-based for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0"/>
            <a:ext cx="6502399" cy="2667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8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The Cost Advantage (1 of 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125" y="1538818"/>
            <a:ext cx="8415338" cy="2325252"/>
          </a:xfrm>
        </p:spPr>
        <p:txBody>
          <a:bodyPr/>
          <a:lstStyle/>
          <a:p>
            <a:r>
              <a:rPr lang="en-US" sz="2800" dirty="0"/>
              <a:t>Updating web content is more cost effective than updating print content</a:t>
            </a:r>
          </a:p>
          <a:p>
            <a:r>
              <a:rPr lang="en-US" sz="2800" dirty="0"/>
              <a:t>Web publishing costs do not vary based on length, color, or design complexity</a:t>
            </a:r>
          </a:p>
          <a:p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454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o6E0bn6kbCcswKTHid8Bh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4ODTi9zN20pqsejGhC1f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jErXjXeWLwREH66uW4Ik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Qn5uQjxMNzVt5t7a51C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bSlol2rEZAUieQd6jmG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D3vv2Jivlo9hkiqQf7VA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luprS7CLtMNu2tzCZZM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DYWr8hclFIlvmVMyQmgI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D3vv2Jivlo9hkiqQf7VAf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luprS7CLtMNu2tzCZZM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DYWr8hclFIlvmVMyQmg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43uhuG53AHKqM5gZwn1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Iu45sdi6PlMvtXb4hSLZ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tP5l3pnV9068TpuRBfh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RqGzVryNtSjx3hytnK2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PjH730b7x4i6kM1XEPi3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pDiSOUf6Xr85MFJPC1x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WyMXS32DIuwcSanXpc7Z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xucp64YHO07meia4DOT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GdLNWW0yrDK0reOw5EA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WyMXS32DIuwcSanXpc7Z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xucp64YHO07meia4DO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cNlsz7iK3blzYRDish8j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WyMXS32DIuwcSanXpc7Z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xucp64YHO07meia4DOT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GdLNWW0yrDK0reOw5EA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to9aa6D2sWevn9k5774U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BIqOSNvyKmdHK47WgecV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wTWfNbYc210QC9uqeWK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zdvkjqLnLk0NljxFmh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V6qjsMfp0J1TLS6HUcs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cNlsz7iK3blzYRDish8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zdvkjqLnLk0NljxFmh6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29eKDNApuGVO97Kk6Iwp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qNYaScegQPphAB1Oc0y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tMSIfgXeToAIKUAqsCd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o6bKCyfWzmfoDrTJLYKg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Cra6wEZRhWxn7xOEgg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TI5gvvT0XFSk2XXYc9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zKuiqmWyF518AeNKznI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pvzFVqgOn2GAdCOHGmQ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PaaiePKbHhEa8e10WR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zKuiqmWyF518AeNKznI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pvzFVqgOn2GAdCOHGmQ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PaaiePKbHhEa8e10WR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7WGMbTNJ7M8XocnGrRTR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bVsuwfOPCsYcZzDprRC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aD6EIUS5qDgJowdX965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ECxk5qsMPpDSDxCEb3LW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Bt2KozhAcyvAIuAisyYC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PAmSVQO5MVi3eQNngk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pKFOF4eB7yHko0qNNQz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TakKhl0YtjbbK2uh5Z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kvzP4MGQ6XcqCUuv3zQ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MlaYNac4VDvcKLi1cmE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6HfypkfnFDhgjk1xO9aY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XHJCiYxe9zYjW3E35q6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4zPslTw31jR5EEEbzF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JRrkmikGuX8MoRAvnlBI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uj1vpI3SOiyX0MVva4x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8mBatwLHPCyiYn75YW2Y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NhSzyurVhhELAdCemvq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2Ya9VHVj9fSgl8YYJ5Y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7wV9XiMOngwaJ4JbOOVM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YXtFQtpmCoK6bNzcOrN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d6TcohmEFjpPe4fkytV0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87EoqWIPkQV1MsuHdPf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HRkKknUWOqr3uyYdu11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MOE2lM8e3mbAjPgKTusJ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DH8b9PpGVlpZgdNvFyRp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KTQEWufrR7hVj5xmWzwrf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CwHPNhyrIRXS5jrdHJ6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RGFHcF4gY8iYhBPRkrN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DDLp3OzryvHz3KcGQDZC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sRVNHemUNkV6RR20Fr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6Nc9IaDAxYQgaP7gGEHS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7hObqo7cPxYKT6WbUbdy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OvDMwF9tLIjjgyY0ApB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IYu6rOXiWerQq8S0K9vP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6Nc9IaDAxYQgaP7gGEHSy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OvDMwF9tLIjjgyY0ApBv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IYu6rOXiWerQq8S0K9v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4vCs7dQIENrIy4ktPFdW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IPkdIjWbi9GuUk11QUq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Swt2cJ1c0UwIHwg2pKOk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gKtIXH7t0iVN6LmwqcRk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feLAo8molMf4LTfOXm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mMeDj5ZUnVFO1gkwXBn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Swt2cJ1c0UwIHwg2pKO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gKtIXH7t0iVN6LmwqcRk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rg2VdO1ECdAGJVEaDZC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pto0Rz2ZjYrvEe0eRoW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UEFo3VxUdOduBw5gKFs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jovbdxxSc9XIgcTwqrSq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e5hB3miQRmfTl5DeGh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uYLXfnEytTfa38Bv1VV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jovbdxxSc9XIgcTwqrSqz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e5hB3miQRmfTl5DeGh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J4Xipe8UEMZ9x3l370W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K1M9fJSrDxAknUSA1TF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u7yjFVOZ5QNjZ5pmXqr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LNYIojp7l8bQFUWiukt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kuZMjcxJ4txaL9qoi8k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RExbXxNZ27OjTXcTKsC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CVWolLzjXHQDiLXdHnjY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kuZMjcxJ4txaL9qoi8k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RExbXxNZ27OjTXcTKsCc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kuZMjcxJ4txaL9qoi8k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RExbXxNZ27OjTXcTKsC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HQjN5FUHeJHevOIvqSRMP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CVWolLzjXHQDiLXdHnjY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aFSwCyQRwTsF8HiasqFT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wFjNdwQRVLAdltHzyC4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fNpyG4sNBzvVE42aVEr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aFSwCyQRwTsF8HiasqFT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wFjNdwQRVLAdltHzyC4B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N1mCWzCOby9L35c0gvc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dfWlVi9kVUELLJsT2KmU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81Nkoe6OIsoEeGjgfpQ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FyLFWs0xOGLJKHYrh6IO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5033</TotalTime>
  <Words>3713</Words>
  <Application>Microsoft Office PowerPoint</Application>
  <PresentationFormat>On-screen Show (4:3)</PresentationFormat>
  <Paragraphs>298</Paragraphs>
  <Slides>50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Web Design 6e</vt:lpstr>
      <vt:lpstr>Chapter Objectives</vt:lpstr>
      <vt:lpstr>Advantages of Web Publishing</vt:lpstr>
      <vt:lpstr>The Currency Advantage (1 of 2)</vt:lpstr>
      <vt:lpstr>The Currency Advantage (2 of 2)</vt:lpstr>
      <vt:lpstr>The Connectivity Advantage</vt:lpstr>
      <vt:lpstr>The Interactivity Advantage (1 of 2)</vt:lpstr>
      <vt:lpstr>The Interactivity Advantage (2 of 2)</vt:lpstr>
      <vt:lpstr>The Cost Advantage (1 of 2)</vt:lpstr>
      <vt:lpstr>The Cost Advantage (2 of 2)</vt:lpstr>
      <vt:lpstr>The Delivery Advantage</vt:lpstr>
      <vt:lpstr>Basic Web Design Principles</vt:lpstr>
      <vt:lpstr>Balance and Proximity (1 of 4)</vt:lpstr>
      <vt:lpstr>Balance and Proximity (2 of 4)</vt:lpstr>
      <vt:lpstr>Balance and Proximity (3 of 4)</vt:lpstr>
      <vt:lpstr>Balance and Proximity (4 of 4)</vt:lpstr>
      <vt:lpstr>Contrast and Focus (1 of 2)</vt:lpstr>
      <vt:lpstr>Contrast and Focus (2 of 2)</vt:lpstr>
      <vt:lpstr>Unity and Visual Identity (1 of 4)</vt:lpstr>
      <vt:lpstr>Unity and Visual Identity (2 of 4)</vt:lpstr>
      <vt:lpstr>Unity and Visual Identity (3 of 4)</vt:lpstr>
      <vt:lpstr>Unity and Visual Identity (4 of 4)</vt:lpstr>
      <vt:lpstr>Color as Web Design Tool</vt:lpstr>
      <vt:lpstr>The Color Wheel (1 of 2)</vt:lpstr>
      <vt:lpstr>The Color Wheel (2 of 2)</vt:lpstr>
      <vt:lpstr>The RGB Color System (1 of 2)</vt:lpstr>
      <vt:lpstr>The RGB Color System (2 of 2)</vt:lpstr>
      <vt:lpstr>Target Audience Expectations</vt:lpstr>
      <vt:lpstr>Writing for the Web (1 of 2)</vt:lpstr>
      <vt:lpstr>Writing for the Web (2 of 2)</vt:lpstr>
      <vt:lpstr>Accuracy and Currency</vt:lpstr>
      <vt:lpstr>Scannability (1 of 3)</vt:lpstr>
      <vt:lpstr>Scannability (2 of 3)</vt:lpstr>
      <vt:lpstr>Scannability (3 of 3)</vt:lpstr>
      <vt:lpstr>Organization (1 of 2)</vt:lpstr>
      <vt:lpstr>Organization (2 of 2)</vt:lpstr>
      <vt:lpstr>Web Publishing Issues</vt:lpstr>
      <vt:lpstr>Technical Issues (1 of 4)</vt:lpstr>
      <vt:lpstr>Technical Issues (2 of 4)</vt:lpstr>
      <vt:lpstr>Technical Issues (3 of 4)</vt:lpstr>
      <vt:lpstr>Technical Issues (4 of 4)</vt:lpstr>
      <vt:lpstr>Legal and Privacy Issues (1 of 5)</vt:lpstr>
      <vt:lpstr>Legal and Privacy Issues (2 of 5)</vt:lpstr>
      <vt:lpstr>Legal and Privacy Issues (3 of 5)</vt:lpstr>
      <vt:lpstr>Legal and Privacy Issues (4 of 5)</vt:lpstr>
      <vt:lpstr>Legal and Privacy Issues (5 of 5)</vt:lpstr>
      <vt:lpstr>Accessibility and Usability Issues (1 of 3)</vt:lpstr>
      <vt:lpstr>Accessibility and Usability Issues (2 of 3)</vt:lpstr>
      <vt:lpstr>Accessibility and Usability Issues (3 of 3)</vt:lpstr>
      <vt:lpstr>Chapter Summary</vt:lpstr>
    </vt:vector>
  </TitlesOfParts>
  <Company>Course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</dc:creator>
  <cp:lastModifiedBy>Carl Rebman</cp:lastModifiedBy>
  <cp:revision>259</cp:revision>
  <cp:lastPrinted>2010-11-12T17:54:40Z</cp:lastPrinted>
  <dcterms:created xsi:type="dcterms:W3CDTF">2007-02-15T20:50:52Z</dcterms:created>
  <dcterms:modified xsi:type="dcterms:W3CDTF">2019-09-05T07:43:06Z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1933890983</vt:i4>
  </property>
  <property fmtid="{D5CDD505-2E9C-101B-9397-08002B2CF9AE}" pid="3" name="_NewReviewCycle">
    <vt:lpwstr/>
  </property>
  <property fmtid="{D5CDD505-2E9C-101B-9397-08002B2CF9AE}" pid="4" name="_EmailSubject">
    <vt:lpwstr>Cengage Branding/Accessibility </vt:lpwstr>
  </property>
  <property fmtid="{D5CDD505-2E9C-101B-9397-08002B2CF9AE}" pid="5" name="_AuthorEmail">
    <vt:lpwstr>Alyssa.Pratt@cengage.com</vt:lpwstr>
  </property>
  <property fmtid="{D5CDD505-2E9C-101B-9397-08002B2CF9AE}" pid="6" name="_AuthorEmailDisplayName">
    <vt:lpwstr>Pratt, Alyssa</vt:lpwstr>
  </property>
  <property fmtid="{D5CDD505-2E9C-101B-9397-08002B2CF9AE}" pid="7" name="_PreviousAdHocReviewCycleID">
    <vt:i4>-685122576</vt:i4>
  </property>
</Properties>
</file>