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6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8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0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1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2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3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4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5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6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7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8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29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30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31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32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33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34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35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36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37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38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39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52"/>
  </p:notesMasterIdLst>
  <p:handoutMasterIdLst>
    <p:handoutMasterId r:id="rId53"/>
  </p:handoutMasterIdLst>
  <p:sldIdLst>
    <p:sldId id="256" r:id="rId2"/>
    <p:sldId id="262" r:id="rId3"/>
    <p:sldId id="263" r:id="rId4"/>
    <p:sldId id="264" r:id="rId5"/>
    <p:sldId id="265" r:id="rId6"/>
    <p:sldId id="318" r:id="rId7"/>
    <p:sldId id="319" r:id="rId8"/>
    <p:sldId id="266" r:id="rId9"/>
    <p:sldId id="267" r:id="rId10"/>
    <p:sldId id="268" r:id="rId11"/>
    <p:sldId id="269" r:id="rId12"/>
    <p:sldId id="270" r:id="rId13"/>
    <p:sldId id="271" r:id="rId14"/>
    <p:sldId id="306" r:id="rId15"/>
    <p:sldId id="272" r:id="rId16"/>
    <p:sldId id="307" r:id="rId17"/>
    <p:sldId id="308" r:id="rId18"/>
    <p:sldId id="282" r:id="rId19"/>
    <p:sldId id="283" r:id="rId20"/>
    <p:sldId id="323" r:id="rId21"/>
    <p:sldId id="309" r:id="rId22"/>
    <p:sldId id="284" r:id="rId23"/>
    <p:sldId id="320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310" r:id="rId32"/>
    <p:sldId id="311" r:id="rId33"/>
    <p:sldId id="292" r:id="rId34"/>
    <p:sldId id="312" r:id="rId35"/>
    <p:sldId id="293" r:id="rId36"/>
    <p:sldId id="294" r:id="rId37"/>
    <p:sldId id="322" r:id="rId38"/>
    <p:sldId id="297" r:id="rId39"/>
    <p:sldId id="298" r:id="rId40"/>
    <p:sldId id="299" r:id="rId41"/>
    <p:sldId id="300" r:id="rId42"/>
    <p:sldId id="313" r:id="rId43"/>
    <p:sldId id="301" r:id="rId44"/>
    <p:sldId id="314" r:id="rId45"/>
    <p:sldId id="321" r:id="rId46"/>
    <p:sldId id="302" r:id="rId47"/>
    <p:sldId id="315" r:id="rId48"/>
    <p:sldId id="303" r:id="rId49"/>
    <p:sldId id="316" r:id="rId50"/>
    <p:sldId id="304" r:id="rId51"/>
  </p:sldIdLst>
  <p:sldSz cx="9144000" cy="6858000" type="screen4x3"/>
  <p:notesSz cx="9372600" cy="7086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ette Stillwell" initials="NBS" lastIdx="5" clrIdx="0"/>
  <p:cmAuthor id="1" name="Gerald Titchener" initials="GT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0A5"/>
    <a:srgbClr val="FFFFFF"/>
    <a:srgbClr val="96CDEE"/>
    <a:srgbClr val="0F3F5D"/>
    <a:srgbClr val="01773A"/>
    <a:srgbClr val="156B13"/>
    <a:srgbClr val="008000"/>
    <a:srgbClr val="F20000"/>
    <a:srgbClr val="66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5" autoAdjust="0"/>
    <p:restoredTop sz="95280" autoAdjust="0"/>
  </p:normalViewPr>
  <p:slideViewPr>
    <p:cSldViewPr>
      <p:cViewPr varScale="1">
        <p:scale>
          <a:sx n="83" d="100"/>
          <a:sy n="83" d="100"/>
        </p:scale>
        <p:origin x="162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image" Target="../media/image20.gif"/><Relationship Id="rId4" Type="http://schemas.openxmlformats.org/officeDocument/2006/relationships/image" Target="../media/image23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image" Target="../media/image20.gif"/><Relationship Id="rId4" Type="http://schemas.openxmlformats.org/officeDocument/2006/relationships/image" Target="../media/image2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D9285-A068-4881-9873-217D52C6F242}" type="doc">
      <dgm:prSet loTypeId="urn:microsoft.com/office/officeart/2005/8/layout/vList4#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BAC2B15-747E-46E7-918C-F61405D57364}">
      <dgm:prSet phldrT="[Text]"/>
      <dgm:spPr/>
      <dgm:t>
        <a:bodyPr/>
        <a:lstStyle/>
        <a:p>
          <a:r>
            <a:rPr lang="en-US" dirty="0"/>
            <a:t>Communication</a:t>
          </a:r>
        </a:p>
      </dgm:t>
      <dgm:extLst>
        <a:ext uri="{E40237B7-FDA0-4F09-8148-C483321AD2D9}">
          <dgm14:cNvPr xmlns:dgm14="http://schemas.microsoft.com/office/drawing/2010/diagram" id="0" name="" descr="Text: Communication"/>
        </a:ext>
      </dgm:extLst>
    </dgm:pt>
    <dgm:pt modelId="{FDF0FB7D-137E-4AB4-94BF-5E30ABC247A7}" type="parTrans" cxnId="{B5908301-3EA1-4A10-8C40-0EBA9F041B09}">
      <dgm:prSet/>
      <dgm:spPr/>
      <dgm:t>
        <a:bodyPr/>
        <a:lstStyle/>
        <a:p>
          <a:endParaRPr lang="en-US"/>
        </a:p>
      </dgm:t>
    </dgm:pt>
    <dgm:pt modelId="{E6055C0C-6AD2-4B90-BA94-3049AC7373BC}" type="sibTrans" cxnId="{B5908301-3EA1-4A10-8C40-0EBA9F041B09}">
      <dgm:prSet/>
      <dgm:spPr/>
      <dgm:t>
        <a:bodyPr/>
        <a:lstStyle/>
        <a:p>
          <a:endParaRPr lang="en-US"/>
        </a:p>
      </dgm:t>
    </dgm:pt>
    <dgm:pt modelId="{A5E43F15-4E57-4CF3-838E-610F28D80C31}">
      <dgm:prSet phldrT="[Text]"/>
      <dgm:spPr/>
      <dgm:t>
        <a:bodyPr/>
        <a:lstStyle/>
        <a:p>
          <a:r>
            <a:rPr lang="en-US" dirty="0"/>
            <a:t>Education</a:t>
          </a:r>
        </a:p>
      </dgm:t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4BA0C765-5589-43FC-82E2-42D841A56928}" type="parTrans" cxnId="{FA155CE2-EAEB-4D7A-8246-532F15F1C996}">
      <dgm:prSet/>
      <dgm:spPr/>
      <dgm:t>
        <a:bodyPr/>
        <a:lstStyle/>
        <a:p>
          <a:endParaRPr lang="en-US"/>
        </a:p>
      </dgm:t>
    </dgm:pt>
    <dgm:pt modelId="{A50E9D45-513F-4927-89AD-D12A6F0209CD}" type="sibTrans" cxnId="{FA155CE2-EAEB-4D7A-8246-532F15F1C996}">
      <dgm:prSet/>
      <dgm:spPr/>
      <dgm:t>
        <a:bodyPr/>
        <a:lstStyle/>
        <a:p>
          <a:endParaRPr lang="en-US"/>
        </a:p>
      </dgm:t>
    </dgm:pt>
    <dgm:pt modelId="{313A7465-EEB2-442F-8E78-8EAE21C53908}">
      <dgm:prSet phldrT="[Text]"/>
      <dgm:spPr/>
      <dgm:t>
        <a:bodyPr/>
        <a:lstStyle/>
        <a:p>
          <a:r>
            <a:rPr lang="en-US" dirty="0"/>
            <a:t>Entertainment and News</a:t>
          </a:r>
        </a:p>
      </dgm:t>
      <dgm:extLst>
        <a:ext uri="{E40237B7-FDA0-4F09-8148-C483321AD2D9}">
          <dgm14:cNvPr xmlns:dgm14="http://schemas.microsoft.com/office/drawing/2010/diagram" id="0" name="" descr="Entertainment and News"/>
        </a:ext>
      </dgm:extLst>
    </dgm:pt>
    <dgm:pt modelId="{F3E1A7F9-8A80-4DB5-84CE-5776B06DF274}" type="parTrans" cxnId="{29D532EB-6654-4CA5-848B-A71C5C0F4325}">
      <dgm:prSet/>
      <dgm:spPr/>
      <dgm:t>
        <a:bodyPr/>
        <a:lstStyle/>
        <a:p>
          <a:endParaRPr lang="en-US"/>
        </a:p>
      </dgm:t>
    </dgm:pt>
    <dgm:pt modelId="{45EA1B47-EEAC-414A-AEC6-30957B774410}" type="sibTrans" cxnId="{29D532EB-6654-4CA5-848B-A71C5C0F4325}">
      <dgm:prSet/>
      <dgm:spPr/>
      <dgm:t>
        <a:bodyPr/>
        <a:lstStyle/>
        <a:p>
          <a:endParaRPr lang="en-US"/>
        </a:p>
      </dgm:t>
    </dgm:pt>
    <dgm:pt modelId="{8096329B-5F97-4269-BB73-F2F9D74A4862}">
      <dgm:prSet phldrT="[Text]"/>
      <dgm:spPr/>
      <dgm:t>
        <a:bodyPr/>
        <a:lstStyle/>
        <a:p>
          <a:r>
            <a:rPr lang="en-US" dirty="0"/>
            <a:t>E-commerce</a:t>
          </a:r>
        </a:p>
      </dgm:t>
      <dgm:extLst>
        <a:ext uri="{E40237B7-FDA0-4F09-8148-C483321AD2D9}">
          <dgm14:cNvPr xmlns:dgm14="http://schemas.microsoft.com/office/drawing/2010/diagram" id="0" name="" descr="E-commerce"/>
        </a:ext>
      </dgm:extLst>
    </dgm:pt>
    <dgm:pt modelId="{5A1E1AE9-6BA6-410E-990A-63BF83311C35}" type="parTrans" cxnId="{2EF1E97C-379B-430F-BBE7-AE8D36F1FA5A}">
      <dgm:prSet/>
      <dgm:spPr/>
      <dgm:t>
        <a:bodyPr/>
        <a:lstStyle/>
        <a:p>
          <a:endParaRPr lang="en-US"/>
        </a:p>
      </dgm:t>
    </dgm:pt>
    <dgm:pt modelId="{ADF10826-B210-4728-A536-5722EEA6C0EA}" type="sibTrans" cxnId="{2EF1E97C-379B-430F-BBE7-AE8D36F1FA5A}">
      <dgm:prSet/>
      <dgm:spPr/>
      <dgm:t>
        <a:bodyPr/>
        <a:lstStyle/>
        <a:p>
          <a:endParaRPr lang="en-US"/>
        </a:p>
      </dgm:t>
    </dgm:pt>
    <dgm:pt modelId="{B30FCBEB-CE86-4A0C-849B-4237299FD3D2}" type="pres">
      <dgm:prSet presAssocID="{635D9285-A068-4881-9873-217D52C6F2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09ECC2-4194-4D37-B806-62DD5B18A272}" type="pres">
      <dgm:prSet presAssocID="{3BAC2B15-747E-46E7-918C-F61405D57364}" presName="comp" presStyleCnt="0"/>
      <dgm:spPr/>
    </dgm:pt>
    <dgm:pt modelId="{A8005CCA-E574-4C79-91E4-72AE182DCBF0}" type="pres">
      <dgm:prSet presAssocID="{3BAC2B15-747E-46E7-918C-F61405D57364}" presName="box" presStyleLbl="node1" presStyleIdx="0" presStyleCnt="4"/>
      <dgm:spPr/>
      <dgm:t>
        <a:bodyPr/>
        <a:lstStyle/>
        <a:p>
          <a:endParaRPr lang="en-US"/>
        </a:p>
      </dgm:t>
    </dgm:pt>
    <dgm:pt modelId="{279F5ACD-C701-4C96-82D8-CBC204BCC5EE}" type="pres">
      <dgm:prSet presAssocID="{3BAC2B15-747E-46E7-918C-F61405D57364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SN home page"/>
        </a:ext>
      </dgm:extLst>
    </dgm:pt>
    <dgm:pt modelId="{6C38C4A5-0354-4419-8411-BC2AEF4A0F3D}" type="pres">
      <dgm:prSet presAssocID="{3BAC2B15-747E-46E7-918C-F61405D5736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DAEDB-F471-4234-A273-F87764DD078C}" type="pres">
      <dgm:prSet presAssocID="{E6055C0C-6AD2-4B90-BA94-3049AC7373BC}" presName="spacer" presStyleCnt="0"/>
      <dgm:spPr/>
    </dgm:pt>
    <dgm:pt modelId="{A263CC18-0443-43E0-AB40-226F5A2E1AF9}" type="pres">
      <dgm:prSet presAssocID="{A5E43F15-4E57-4CF3-838E-610F28D80C31}" presName="comp" presStyleCnt="0"/>
      <dgm:spPr/>
    </dgm:pt>
    <dgm:pt modelId="{0E7A670C-342F-4834-B8A5-8E10B4F34660}" type="pres">
      <dgm:prSet presAssocID="{A5E43F15-4E57-4CF3-838E-610F28D80C31}" presName="box" presStyleLbl="node1" presStyleIdx="1" presStyleCnt="4"/>
      <dgm:spPr/>
      <dgm:t>
        <a:bodyPr/>
        <a:lstStyle/>
        <a:p>
          <a:endParaRPr lang="en-US"/>
        </a:p>
      </dgm:t>
    </dgm:pt>
    <dgm:pt modelId="{442F5796-422D-480F-B18A-251B0FAB1D13}" type="pres">
      <dgm:prSet presAssocID="{A5E43F15-4E57-4CF3-838E-610F28D80C31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IT OpenCourseWare"/>
        </a:ext>
      </dgm:extLst>
    </dgm:pt>
    <dgm:pt modelId="{CA7F626A-D86D-4781-9B0F-59299C1A4193}" type="pres">
      <dgm:prSet presAssocID="{A5E43F15-4E57-4CF3-838E-610F28D80C3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BA75B-A1FC-4410-8910-1FA5E7CA96F5}" type="pres">
      <dgm:prSet presAssocID="{A50E9D45-513F-4927-89AD-D12A6F0209CD}" presName="spacer" presStyleCnt="0"/>
      <dgm:spPr/>
    </dgm:pt>
    <dgm:pt modelId="{CC45F08B-2193-44E1-AC29-F1F60980AE19}" type="pres">
      <dgm:prSet presAssocID="{313A7465-EEB2-442F-8E78-8EAE21C53908}" presName="comp" presStyleCnt="0"/>
      <dgm:spPr/>
    </dgm:pt>
    <dgm:pt modelId="{8EA002C1-6246-4261-9EE9-A2EA11685E07}" type="pres">
      <dgm:prSet presAssocID="{313A7465-EEB2-442F-8E78-8EAE21C53908}" presName="box" presStyleLbl="node1" presStyleIdx="2" presStyleCnt="4"/>
      <dgm:spPr/>
      <dgm:t>
        <a:bodyPr/>
        <a:lstStyle/>
        <a:p>
          <a:endParaRPr lang="en-US"/>
        </a:p>
      </dgm:t>
    </dgm:pt>
    <dgm:pt modelId="{B623B29C-CA14-4C78-AA54-2C4A03C49A9F}" type="pres">
      <dgm:prSet presAssocID="{313A7465-EEB2-442F-8E78-8EAE21C53908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MDB and NBCNews websites"/>
        </a:ext>
      </dgm:extLst>
    </dgm:pt>
    <dgm:pt modelId="{E2ED0F6C-E3E4-4384-9D90-6D34DEDBFCD0}" type="pres">
      <dgm:prSet presAssocID="{313A7465-EEB2-442F-8E78-8EAE21C5390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3D31B-A694-4357-ADBA-E6270F5841F3}" type="pres">
      <dgm:prSet presAssocID="{45EA1B47-EEAC-414A-AEC6-30957B774410}" presName="spacer" presStyleCnt="0"/>
      <dgm:spPr/>
    </dgm:pt>
    <dgm:pt modelId="{69C3DD3C-E0A7-47AD-B52C-24EB4719A688}" type="pres">
      <dgm:prSet presAssocID="{8096329B-5F97-4269-BB73-F2F9D74A4862}" presName="comp" presStyleCnt="0"/>
      <dgm:spPr/>
    </dgm:pt>
    <dgm:pt modelId="{A00F6E1C-EC64-4C06-9D4E-15670E8B6F79}" type="pres">
      <dgm:prSet presAssocID="{8096329B-5F97-4269-BB73-F2F9D74A4862}" presName="box" presStyleLbl="node1" presStyleIdx="3" presStyleCnt="4"/>
      <dgm:spPr/>
      <dgm:t>
        <a:bodyPr/>
        <a:lstStyle/>
        <a:p>
          <a:endParaRPr lang="en-US"/>
        </a:p>
      </dgm:t>
    </dgm:pt>
    <dgm:pt modelId="{40E9168E-83FD-4945-BBBD-915148E9369B}" type="pres">
      <dgm:prSet presAssocID="{8096329B-5F97-4269-BB73-F2F9D74A4862}" presName="img" presStyleLbl="fgImgPlace1" presStyleIdx="3" presStyleCnt="4" custLinFactNeighborX="-6145" custLinFactNeighborY="-264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Etsy, Reuseit, and Iron Mountain websites"/>
        </a:ext>
      </dgm:extLst>
    </dgm:pt>
    <dgm:pt modelId="{201A3587-F642-4CA6-BFE0-BDAA3188B040}" type="pres">
      <dgm:prSet presAssocID="{8096329B-5F97-4269-BB73-F2F9D74A486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1126E5-2697-47D4-B433-E3ADD4C36643}" type="presOf" srcId="{635D9285-A068-4881-9873-217D52C6F242}" destId="{B30FCBEB-CE86-4A0C-849B-4237299FD3D2}" srcOrd="0" destOrd="0" presId="urn:microsoft.com/office/officeart/2005/8/layout/vList4#6"/>
    <dgm:cxn modelId="{6840688E-6159-481F-AA98-752ECC5CB484}" type="presOf" srcId="{3BAC2B15-747E-46E7-918C-F61405D57364}" destId="{A8005CCA-E574-4C79-91E4-72AE182DCBF0}" srcOrd="0" destOrd="0" presId="urn:microsoft.com/office/officeart/2005/8/layout/vList4#6"/>
    <dgm:cxn modelId="{79A2AE75-8D8D-481F-8453-CABF644A8610}" type="presOf" srcId="{313A7465-EEB2-442F-8E78-8EAE21C53908}" destId="{E2ED0F6C-E3E4-4384-9D90-6D34DEDBFCD0}" srcOrd="1" destOrd="0" presId="urn:microsoft.com/office/officeart/2005/8/layout/vList4#6"/>
    <dgm:cxn modelId="{29D532EB-6654-4CA5-848B-A71C5C0F4325}" srcId="{635D9285-A068-4881-9873-217D52C6F242}" destId="{313A7465-EEB2-442F-8E78-8EAE21C53908}" srcOrd="2" destOrd="0" parTransId="{F3E1A7F9-8A80-4DB5-84CE-5776B06DF274}" sibTransId="{45EA1B47-EEAC-414A-AEC6-30957B774410}"/>
    <dgm:cxn modelId="{64006012-CF62-4201-B4A2-78B940F30366}" type="presOf" srcId="{313A7465-EEB2-442F-8E78-8EAE21C53908}" destId="{8EA002C1-6246-4261-9EE9-A2EA11685E07}" srcOrd="0" destOrd="0" presId="urn:microsoft.com/office/officeart/2005/8/layout/vList4#6"/>
    <dgm:cxn modelId="{FA155CE2-EAEB-4D7A-8246-532F15F1C996}" srcId="{635D9285-A068-4881-9873-217D52C6F242}" destId="{A5E43F15-4E57-4CF3-838E-610F28D80C31}" srcOrd="1" destOrd="0" parTransId="{4BA0C765-5589-43FC-82E2-42D841A56928}" sibTransId="{A50E9D45-513F-4927-89AD-D12A6F0209CD}"/>
    <dgm:cxn modelId="{B5908301-3EA1-4A10-8C40-0EBA9F041B09}" srcId="{635D9285-A068-4881-9873-217D52C6F242}" destId="{3BAC2B15-747E-46E7-918C-F61405D57364}" srcOrd="0" destOrd="0" parTransId="{FDF0FB7D-137E-4AB4-94BF-5E30ABC247A7}" sibTransId="{E6055C0C-6AD2-4B90-BA94-3049AC7373BC}"/>
    <dgm:cxn modelId="{3945F99A-FCCE-4C43-8D9E-C29DB1A06931}" type="presOf" srcId="{A5E43F15-4E57-4CF3-838E-610F28D80C31}" destId="{0E7A670C-342F-4834-B8A5-8E10B4F34660}" srcOrd="0" destOrd="0" presId="urn:microsoft.com/office/officeart/2005/8/layout/vList4#6"/>
    <dgm:cxn modelId="{2EF1E97C-379B-430F-BBE7-AE8D36F1FA5A}" srcId="{635D9285-A068-4881-9873-217D52C6F242}" destId="{8096329B-5F97-4269-BB73-F2F9D74A4862}" srcOrd="3" destOrd="0" parTransId="{5A1E1AE9-6BA6-410E-990A-63BF83311C35}" sibTransId="{ADF10826-B210-4728-A536-5722EEA6C0EA}"/>
    <dgm:cxn modelId="{65EAED7F-066F-4032-9F32-EFF257A10E3F}" type="presOf" srcId="{3BAC2B15-747E-46E7-918C-F61405D57364}" destId="{6C38C4A5-0354-4419-8411-BC2AEF4A0F3D}" srcOrd="1" destOrd="0" presId="urn:microsoft.com/office/officeart/2005/8/layout/vList4#6"/>
    <dgm:cxn modelId="{EB49098F-A2B0-4D74-9AB0-2A055D9B37BA}" type="presOf" srcId="{8096329B-5F97-4269-BB73-F2F9D74A4862}" destId="{A00F6E1C-EC64-4C06-9D4E-15670E8B6F79}" srcOrd="0" destOrd="0" presId="urn:microsoft.com/office/officeart/2005/8/layout/vList4#6"/>
    <dgm:cxn modelId="{A50A2FD4-FB22-49D5-A7B0-AFCD49A6EFD3}" type="presOf" srcId="{A5E43F15-4E57-4CF3-838E-610F28D80C31}" destId="{CA7F626A-D86D-4781-9B0F-59299C1A4193}" srcOrd="1" destOrd="0" presId="urn:microsoft.com/office/officeart/2005/8/layout/vList4#6"/>
    <dgm:cxn modelId="{6100F262-CB4C-42AD-955E-ACA2FB1A8019}" type="presOf" srcId="{8096329B-5F97-4269-BB73-F2F9D74A4862}" destId="{201A3587-F642-4CA6-BFE0-BDAA3188B040}" srcOrd="1" destOrd="0" presId="urn:microsoft.com/office/officeart/2005/8/layout/vList4#6"/>
    <dgm:cxn modelId="{5550A460-6785-4CF1-A1C3-2AFAAC6EC503}" type="presParOf" srcId="{B30FCBEB-CE86-4A0C-849B-4237299FD3D2}" destId="{3809ECC2-4194-4D37-B806-62DD5B18A272}" srcOrd="0" destOrd="0" presId="urn:microsoft.com/office/officeart/2005/8/layout/vList4#6"/>
    <dgm:cxn modelId="{BD2AA4C6-3B55-411E-9CAF-8E16A3805E9A}" type="presParOf" srcId="{3809ECC2-4194-4D37-B806-62DD5B18A272}" destId="{A8005CCA-E574-4C79-91E4-72AE182DCBF0}" srcOrd="0" destOrd="0" presId="urn:microsoft.com/office/officeart/2005/8/layout/vList4#6"/>
    <dgm:cxn modelId="{0BFC8674-25AE-4836-9490-40F7DC54259B}" type="presParOf" srcId="{3809ECC2-4194-4D37-B806-62DD5B18A272}" destId="{279F5ACD-C701-4C96-82D8-CBC204BCC5EE}" srcOrd="1" destOrd="0" presId="urn:microsoft.com/office/officeart/2005/8/layout/vList4#6"/>
    <dgm:cxn modelId="{7E26512B-C4D3-48ED-8C56-EA50B8BE7067}" type="presParOf" srcId="{3809ECC2-4194-4D37-B806-62DD5B18A272}" destId="{6C38C4A5-0354-4419-8411-BC2AEF4A0F3D}" srcOrd="2" destOrd="0" presId="urn:microsoft.com/office/officeart/2005/8/layout/vList4#6"/>
    <dgm:cxn modelId="{6C9F06ED-FCBD-4D76-8885-A6CCE1821D27}" type="presParOf" srcId="{B30FCBEB-CE86-4A0C-849B-4237299FD3D2}" destId="{916DAEDB-F471-4234-A273-F87764DD078C}" srcOrd="1" destOrd="0" presId="urn:microsoft.com/office/officeart/2005/8/layout/vList4#6"/>
    <dgm:cxn modelId="{EFA8A302-D048-4111-99F2-B20067EB3C8B}" type="presParOf" srcId="{B30FCBEB-CE86-4A0C-849B-4237299FD3D2}" destId="{A263CC18-0443-43E0-AB40-226F5A2E1AF9}" srcOrd="2" destOrd="0" presId="urn:microsoft.com/office/officeart/2005/8/layout/vList4#6"/>
    <dgm:cxn modelId="{776CCA7A-5E30-4A9B-A753-439398AAD1AB}" type="presParOf" srcId="{A263CC18-0443-43E0-AB40-226F5A2E1AF9}" destId="{0E7A670C-342F-4834-B8A5-8E10B4F34660}" srcOrd="0" destOrd="0" presId="urn:microsoft.com/office/officeart/2005/8/layout/vList4#6"/>
    <dgm:cxn modelId="{22F94C6E-02FE-4F75-A5C8-63A336F17E14}" type="presParOf" srcId="{A263CC18-0443-43E0-AB40-226F5A2E1AF9}" destId="{442F5796-422D-480F-B18A-251B0FAB1D13}" srcOrd="1" destOrd="0" presId="urn:microsoft.com/office/officeart/2005/8/layout/vList4#6"/>
    <dgm:cxn modelId="{2AD0890C-CD47-4F9A-9EBF-B48D2B229E1D}" type="presParOf" srcId="{A263CC18-0443-43E0-AB40-226F5A2E1AF9}" destId="{CA7F626A-D86D-4781-9B0F-59299C1A4193}" srcOrd="2" destOrd="0" presId="urn:microsoft.com/office/officeart/2005/8/layout/vList4#6"/>
    <dgm:cxn modelId="{1E314597-E701-46C3-8230-FC272C3AEFDB}" type="presParOf" srcId="{B30FCBEB-CE86-4A0C-849B-4237299FD3D2}" destId="{AE1BA75B-A1FC-4410-8910-1FA5E7CA96F5}" srcOrd="3" destOrd="0" presId="urn:microsoft.com/office/officeart/2005/8/layout/vList4#6"/>
    <dgm:cxn modelId="{F5B9AD71-95D4-4D9F-83EE-D91B565FC24F}" type="presParOf" srcId="{B30FCBEB-CE86-4A0C-849B-4237299FD3D2}" destId="{CC45F08B-2193-44E1-AC29-F1F60980AE19}" srcOrd="4" destOrd="0" presId="urn:microsoft.com/office/officeart/2005/8/layout/vList4#6"/>
    <dgm:cxn modelId="{953E0784-1F0E-405D-BF39-96AFDF4A9D61}" type="presParOf" srcId="{CC45F08B-2193-44E1-AC29-F1F60980AE19}" destId="{8EA002C1-6246-4261-9EE9-A2EA11685E07}" srcOrd="0" destOrd="0" presId="urn:microsoft.com/office/officeart/2005/8/layout/vList4#6"/>
    <dgm:cxn modelId="{F4D93F38-4F8D-43BB-91CD-74613DBB177F}" type="presParOf" srcId="{CC45F08B-2193-44E1-AC29-F1F60980AE19}" destId="{B623B29C-CA14-4C78-AA54-2C4A03C49A9F}" srcOrd="1" destOrd="0" presId="urn:microsoft.com/office/officeart/2005/8/layout/vList4#6"/>
    <dgm:cxn modelId="{0E0B014F-F6DA-41B7-8136-C58D35438B17}" type="presParOf" srcId="{CC45F08B-2193-44E1-AC29-F1F60980AE19}" destId="{E2ED0F6C-E3E4-4384-9D90-6D34DEDBFCD0}" srcOrd="2" destOrd="0" presId="urn:microsoft.com/office/officeart/2005/8/layout/vList4#6"/>
    <dgm:cxn modelId="{E064FDE3-56F6-407D-B96B-CE9DD25AAE93}" type="presParOf" srcId="{B30FCBEB-CE86-4A0C-849B-4237299FD3D2}" destId="{0543D31B-A694-4357-ADBA-E6270F5841F3}" srcOrd="5" destOrd="0" presId="urn:microsoft.com/office/officeart/2005/8/layout/vList4#6"/>
    <dgm:cxn modelId="{CB8B38EF-31CA-4020-A02A-401E344A8076}" type="presParOf" srcId="{B30FCBEB-CE86-4A0C-849B-4237299FD3D2}" destId="{69C3DD3C-E0A7-47AD-B52C-24EB4719A688}" srcOrd="6" destOrd="0" presId="urn:microsoft.com/office/officeart/2005/8/layout/vList4#6"/>
    <dgm:cxn modelId="{3339C9FB-6CC5-4E74-B035-903575456F65}" type="presParOf" srcId="{69C3DD3C-E0A7-47AD-B52C-24EB4719A688}" destId="{A00F6E1C-EC64-4C06-9D4E-15670E8B6F79}" srcOrd="0" destOrd="0" presId="urn:microsoft.com/office/officeart/2005/8/layout/vList4#6"/>
    <dgm:cxn modelId="{09118D3E-CB35-4665-870D-8A9EDA65B3BC}" type="presParOf" srcId="{69C3DD3C-E0A7-47AD-B52C-24EB4719A688}" destId="{40E9168E-83FD-4945-BBBD-915148E9369B}" srcOrd="1" destOrd="0" presId="urn:microsoft.com/office/officeart/2005/8/layout/vList4#6"/>
    <dgm:cxn modelId="{23496E88-5B43-464D-A052-5DF474964215}" type="presParOf" srcId="{69C3DD3C-E0A7-47AD-B52C-24EB4719A688}" destId="{201A3587-F642-4CA6-BFE0-BDAA3188B040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CB786F-7C4E-4BEA-A2DA-3A34B48FABF4}" type="doc">
      <dgm:prSet loTypeId="urn:microsoft.com/office/officeart/2005/8/layout/default#6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2101D4C7-D0A9-4D2F-8BC6-F149E6F666E6}">
      <dgm:prSet phldrT="[Text]"/>
      <dgm:spPr/>
      <dgm:t>
        <a:bodyPr/>
        <a:lstStyle/>
        <a:p>
          <a:r>
            <a:rPr lang="en-US" dirty="0"/>
            <a:t>Personal</a:t>
          </a:r>
        </a:p>
      </dgm:t>
    </dgm:pt>
    <dgm:pt modelId="{17C272DC-934D-4FAE-A88A-957890A37149}" type="parTrans" cxnId="{712C5E76-BB38-43B1-A566-F834EF622F10}">
      <dgm:prSet/>
      <dgm:spPr/>
      <dgm:t>
        <a:bodyPr/>
        <a:lstStyle/>
        <a:p>
          <a:endParaRPr lang="en-US"/>
        </a:p>
      </dgm:t>
    </dgm:pt>
    <dgm:pt modelId="{D90D969A-4395-49F4-A907-BE485628DFBE}" type="sibTrans" cxnId="{712C5E76-BB38-43B1-A566-F834EF622F10}">
      <dgm:prSet/>
      <dgm:spPr/>
      <dgm:t>
        <a:bodyPr/>
        <a:lstStyle/>
        <a:p>
          <a:endParaRPr lang="en-US"/>
        </a:p>
      </dgm:t>
    </dgm:pt>
    <dgm:pt modelId="{B1A9F3D7-23AB-4D58-84A4-D4C0F5BA361A}">
      <dgm:prSet phldrT="[Text]"/>
      <dgm:spPr/>
      <dgm:t>
        <a:bodyPr/>
        <a:lstStyle/>
        <a:p>
          <a:r>
            <a:rPr lang="en-US" dirty="0"/>
            <a:t>Organizational / Topical</a:t>
          </a:r>
        </a:p>
      </dgm:t>
    </dgm:pt>
    <dgm:pt modelId="{FE59E0B0-05D7-408B-B513-0F585B89E37B}" type="parTrans" cxnId="{4E760C6E-96A4-40F0-BB68-CA509180824D}">
      <dgm:prSet/>
      <dgm:spPr/>
      <dgm:t>
        <a:bodyPr/>
        <a:lstStyle/>
        <a:p>
          <a:endParaRPr lang="en-US"/>
        </a:p>
      </dgm:t>
    </dgm:pt>
    <dgm:pt modelId="{83B995F6-83DF-46EE-84D2-C9F491FBF573}" type="sibTrans" cxnId="{4E760C6E-96A4-40F0-BB68-CA509180824D}">
      <dgm:prSet/>
      <dgm:spPr/>
      <dgm:t>
        <a:bodyPr/>
        <a:lstStyle/>
        <a:p>
          <a:endParaRPr lang="en-US"/>
        </a:p>
      </dgm:t>
    </dgm:pt>
    <dgm:pt modelId="{D8B29F76-EF46-42F9-94B3-D1B508FB05F7}">
      <dgm:prSet phldrT="[Text]"/>
      <dgm:spPr/>
      <dgm:t>
        <a:bodyPr/>
        <a:lstStyle/>
        <a:p>
          <a:r>
            <a:rPr lang="en-US" dirty="0"/>
            <a:t>Commercial</a:t>
          </a:r>
        </a:p>
      </dgm:t>
    </dgm:pt>
    <dgm:pt modelId="{DB8F84EC-34CA-4B54-BD6A-0DD58B645F48}" type="parTrans" cxnId="{55DC4935-DD9A-401C-9A9C-A91211782710}">
      <dgm:prSet/>
      <dgm:spPr/>
      <dgm:t>
        <a:bodyPr/>
        <a:lstStyle/>
        <a:p>
          <a:endParaRPr lang="en-US"/>
        </a:p>
      </dgm:t>
    </dgm:pt>
    <dgm:pt modelId="{DFD65080-BE40-4689-854D-DB16B65793F1}" type="sibTrans" cxnId="{55DC4935-DD9A-401C-9A9C-A91211782710}">
      <dgm:prSet/>
      <dgm:spPr/>
      <dgm:t>
        <a:bodyPr/>
        <a:lstStyle/>
        <a:p>
          <a:endParaRPr lang="en-US"/>
        </a:p>
      </dgm:t>
    </dgm:pt>
    <dgm:pt modelId="{F94F91C8-714A-4626-B647-C8C1E1DBFE29}" type="pres">
      <dgm:prSet presAssocID="{FCCB786F-7C4E-4BEA-A2DA-3A34B48FAB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A4675E-0E38-409A-914E-580384B69B10}" type="pres">
      <dgm:prSet presAssocID="{2101D4C7-D0A9-4D2F-8BC6-F149E6F666E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229EC-EF29-4C88-ADCC-E4E55840C0BC}" type="pres">
      <dgm:prSet presAssocID="{D90D969A-4395-49F4-A907-BE485628DFBE}" presName="sibTrans" presStyleCnt="0"/>
      <dgm:spPr/>
    </dgm:pt>
    <dgm:pt modelId="{F5535EE0-22D0-41C4-ABF3-D34ED2C21736}" type="pres">
      <dgm:prSet presAssocID="{B1A9F3D7-23AB-4D58-84A4-D4C0F5BA36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E5782-6DFB-4393-AA5A-5017798A472C}" type="pres">
      <dgm:prSet presAssocID="{83B995F6-83DF-46EE-84D2-C9F491FBF573}" presName="sibTrans" presStyleCnt="0"/>
      <dgm:spPr/>
    </dgm:pt>
    <dgm:pt modelId="{92485209-9594-4854-999A-74AA17A54B91}" type="pres">
      <dgm:prSet presAssocID="{D8B29F76-EF46-42F9-94B3-D1B508FB05F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0E41B6-411E-48AB-8556-02A4A51821AF}" type="presOf" srcId="{B1A9F3D7-23AB-4D58-84A4-D4C0F5BA361A}" destId="{F5535EE0-22D0-41C4-ABF3-D34ED2C21736}" srcOrd="0" destOrd="0" presId="urn:microsoft.com/office/officeart/2005/8/layout/default#6"/>
    <dgm:cxn modelId="{7891C838-4850-4B14-82C7-74D40A2C84BD}" type="presOf" srcId="{FCCB786F-7C4E-4BEA-A2DA-3A34B48FABF4}" destId="{F94F91C8-714A-4626-B647-C8C1E1DBFE29}" srcOrd="0" destOrd="0" presId="urn:microsoft.com/office/officeart/2005/8/layout/default#6"/>
    <dgm:cxn modelId="{4E760C6E-96A4-40F0-BB68-CA509180824D}" srcId="{FCCB786F-7C4E-4BEA-A2DA-3A34B48FABF4}" destId="{B1A9F3D7-23AB-4D58-84A4-D4C0F5BA361A}" srcOrd="1" destOrd="0" parTransId="{FE59E0B0-05D7-408B-B513-0F585B89E37B}" sibTransId="{83B995F6-83DF-46EE-84D2-C9F491FBF573}"/>
    <dgm:cxn modelId="{861AF1CC-0600-450B-A403-5FB2B47F0B28}" type="presOf" srcId="{D8B29F76-EF46-42F9-94B3-D1B508FB05F7}" destId="{92485209-9594-4854-999A-74AA17A54B91}" srcOrd="0" destOrd="0" presId="urn:microsoft.com/office/officeart/2005/8/layout/default#6"/>
    <dgm:cxn modelId="{9F328822-E4DF-43BC-8014-E132BD823D19}" type="presOf" srcId="{2101D4C7-D0A9-4D2F-8BC6-F149E6F666E6}" destId="{57A4675E-0E38-409A-914E-580384B69B10}" srcOrd="0" destOrd="0" presId="urn:microsoft.com/office/officeart/2005/8/layout/default#6"/>
    <dgm:cxn modelId="{55DC4935-DD9A-401C-9A9C-A91211782710}" srcId="{FCCB786F-7C4E-4BEA-A2DA-3A34B48FABF4}" destId="{D8B29F76-EF46-42F9-94B3-D1B508FB05F7}" srcOrd="2" destOrd="0" parTransId="{DB8F84EC-34CA-4B54-BD6A-0DD58B645F48}" sibTransId="{DFD65080-BE40-4689-854D-DB16B65793F1}"/>
    <dgm:cxn modelId="{712C5E76-BB38-43B1-A566-F834EF622F10}" srcId="{FCCB786F-7C4E-4BEA-A2DA-3A34B48FABF4}" destId="{2101D4C7-D0A9-4D2F-8BC6-F149E6F666E6}" srcOrd="0" destOrd="0" parTransId="{17C272DC-934D-4FAE-A88A-957890A37149}" sibTransId="{D90D969A-4395-49F4-A907-BE485628DFBE}"/>
    <dgm:cxn modelId="{CCDC554D-50F5-4580-9AD4-7421749A2D53}" type="presParOf" srcId="{F94F91C8-714A-4626-B647-C8C1E1DBFE29}" destId="{57A4675E-0E38-409A-914E-580384B69B10}" srcOrd="0" destOrd="0" presId="urn:microsoft.com/office/officeart/2005/8/layout/default#6"/>
    <dgm:cxn modelId="{B3F672EE-FA95-44F3-8A6A-59DF3270459E}" type="presParOf" srcId="{F94F91C8-714A-4626-B647-C8C1E1DBFE29}" destId="{CAC229EC-EF29-4C88-ADCC-E4E55840C0BC}" srcOrd="1" destOrd="0" presId="urn:microsoft.com/office/officeart/2005/8/layout/default#6"/>
    <dgm:cxn modelId="{DCD97477-A9E0-4324-9393-9CA3F2A8E376}" type="presParOf" srcId="{F94F91C8-714A-4626-B647-C8C1E1DBFE29}" destId="{F5535EE0-22D0-41C4-ABF3-D34ED2C21736}" srcOrd="2" destOrd="0" presId="urn:microsoft.com/office/officeart/2005/8/layout/default#6"/>
    <dgm:cxn modelId="{7B7B0592-8449-420A-AC42-C2D3526B695D}" type="presParOf" srcId="{F94F91C8-714A-4626-B647-C8C1E1DBFE29}" destId="{814E5782-6DFB-4393-AA5A-5017798A472C}" srcOrd="3" destOrd="0" presId="urn:microsoft.com/office/officeart/2005/8/layout/default#6"/>
    <dgm:cxn modelId="{17BC7CC5-242B-48E1-8590-9172DEBD5A17}" type="presParOf" srcId="{F94F91C8-714A-4626-B647-C8C1E1DBFE29}" destId="{92485209-9594-4854-999A-74AA17A54B91}" srcOrd="4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05CCA-E574-4C79-91E4-72AE182DCBF0}">
      <dsp:nvSpPr>
        <dsp:cNvPr id="0" name=""/>
        <dsp:cNvSpPr/>
      </dsp:nvSpPr>
      <dsp:spPr>
        <a:xfrm>
          <a:off x="0" y="0"/>
          <a:ext cx="8991600" cy="1105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Communication</a:t>
          </a:r>
        </a:p>
      </dsp:txBody>
      <dsp:txXfrm>
        <a:off x="1908826" y="0"/>
        <a:ext cx="7082773" cy="1105064"/>
      </dsp:txXfrm>
    </dsp:sp>
    <dsp:sp modelId="{279F5ACD-C701-4C96-82D8-CBC204BCC5EE}">
      <dsp:nvSpPr>
        <dsp:cNvPr id="0" name=""/>
        <dsp:cNvSpPr/>
      </dsp:nvSpPr>
      <dsp:spPr>
        <a:xfrm>
          <a:off x="110506" y="110506"/>
          <a:ext cx="1798320" cy="8840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E7A670C-342F-4834-B8A5-8E10B4F34660}">
      <dsp:nvSpPr>
        <dsp:cNvPr id="0" name=""/>
        <dsp:cNvSpPr/>
      </dsp:nvSpPr>
      <dsp:spPr>
        <a:xfrm>
          <a:off x="0" y="1215570"/>
          <a:ext cx="8991600" cy="1105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752"/>
                <a:satOff val="-4573"/>
                <a:lumOff val="-13268"/>
                <a:alphaOff val="0"/>
                <a:shade val="51000"/>
                <a:satMod val="130000"/>
              </a:schemeClr>
            </a:gs>
            <a:gs pos="80000">
              <a:schemeClr val="accent5">
                <a:hueOff val="-74752"/>
                <a:satOff val="-4573"/>
                <a:lumOff val="-13268"/>
                <a:alphaOff val="0"/>
                <a:shade val="93000"/>
                <a:satMod val="130000"/>
              </a:schemeClr>
            </a:gs>
            <a:gs pos="100000">
              <a:schemeClr val="accent5">
                <a:hueOff val="-74752"/>
                <a:satOff val="-4573"/>
                <a:lumOff val="-132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Education</a:t>
          </a:r>
        </a:p>
      </dsp:txBody>
      <dsp:txXfrm>
        <a:off x="1908826" y="1215570"/>
        <a:ext cx="7082773" cy="1105064"/>
      </dsp:txXfrm>
    </dsp:sp>
    <dsp:sp modelId="{442F5796-422D-480F-B18A-251B0FAB1D13}">
      <dsp:nvSpPr>
        <dsp:cNvPr id="0" name=""/>
        <dsp:cNvSpPr/>
      </dsp:nvSpPr>
      <dsp:spPr>
        <a:xfrm>
          <a:off x="110506" y="1326077"/>
          <a:ext cx="1798320" cy="8840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A002C1-6246-4261-9EE9-A2EA11685E07}">
      <dsp:nvSpPr>
        <dsp:cNvPr id="0" name=""/>
        <dsp:cNvSpPr/>
      </dsp:nvSpPr>
      <dsp:spPr>
        <a:xfrm>
          <a:off x="0" y="2431141"/>
          <a:ext cx="8991600" cy="1105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9503"/>
                <a:satOff val="-9147"/>
                <a:lumOff val="-26536"/>
                <a:alphaOff val="0"/>
                <a:shade val="51000"/>
                <a:satMod val="130000"/>
              </a:schemeClr>
            </a:gs>
            <a:gs pos="80000">
              <a:schemeClr val="accent5">
                <a:hueOff val="-149503"/>
                <a:satOff val="-9147"/>
                <a:lumOff val="-26536"/>
                <a:alphaOff val="0"/>
                <a:shade val="93000"/>
                <a:satMod val="130000"/>
              </a:schemeClr>
            </a:gs>
            <a:gs pos="100000">
              <a:schemeClr val="accent5">
                <a:hueOff val="-149503"/>
                <a:satOff val="-9147"/>
                <a:lumOff val="-265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Entertainment and News</a:t>
          </a:r>
        </a:p>
      </dsp:txBody>
      <dsp:txXfrm>
        <a:off x="1908826" y="2431141"/>
        <a:ext cx="7082773" cy="1105064"/>
      </dsp:txXfrm>
    </dsp:sp>
    <dsp:sp modelId="{B623B29C-CA14-4C78-AA54-2C4A03C49A9F}">
      <dsp:nvSpPr>
        <dsp:cNvPr id="0" name=""/>
        <dsp:cNvSpPr/>
      </dsp:nvSpPr>
      <dsp:spPr>
        <a:xfrm>
          <a:off x="110506" y="2541648"/>
          <a:ext cx="1798320" cy="8840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00F6E1C-EC64-4C06-9D4E-15670E8B6F79}">
      <dsp:nvSpPr>
        <dsp:cNvPr id="0" name=""/>
        <dsp:cNvSpPr/>
      </dsp:nvSpPr>
      <dsp:spPr>
        <a:xfrm>
          <a:off x="0" y="3646712"/>
          <a:ext cx="8991600" cy="1105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24255"/>
                <a:satOff val="-13720"/>
                <a:lumOff val="-39804"/>
                <a:alphaOff val="0"/>
                <a:shade val="51000"/>
                <a:satMod val="130000"/>
              </a:schemeClr>
            </a:gs>
            <a:gs pos="80000">
              <a:schemeClr val="accent5">
                <a:hueOff val="-224255"/>
                <a:satOff val="-13720"/>
                <a:lumOff val="-39804"/>
                <a:alphaOff val="0"/>
                <a:shade val="93000"/>
                <a:satMod val="130000"/>
              </a:schemeClr>
            </a:gs>
            <a:gs pos="100000">
              <a:schemeClr val="accent5">
                <a:hueOff val="-224255"/>
                <a:satOff val="-13720"/>
                <a:lumOff val="-398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E-commerce</a:t>
          </a:r>
        </a:p>
      </dsp:txBody>
      <dsp:txXfrm>
        <a:off x="1908826" y="3646712"/>
        <a:ext cx="7082773" cy="1105064"/>
      </dsp:txXfrm>
    </dsp:sp>
    <dsp:sp modelId="{40E9168E-83FD-4945-BBBD-915148E9369B}">
      <dsp:nvSpPr>
        <dsp:cNvPr id="0" name=""/>
        <dsp:cNvSpPr/>
      </dsp:nvSpPr>
      <dsp:spPr>
        <a:xfrm>
          <a:off x="0" y="3733800"/>
          <a:ext cx="1798320" cy="8840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4675E-0E38-409A-914E-580384B69B10}">
      <dsp:nvSpPr>
        <dsp:cNvPr id="0" name=""/>
        <dsp:cNvSpPr/>
      </dsp:nvSpPr>
      <dsp:spPr>
        <a:xfrm>
          <a:off x="655710" y="83"/>
          <a:ext cx="3657227" cy="2194336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Personal</a:t>
          </a:r>
        </a:p>
      </dsp:txBody>
      <dsp:txXfrm>
        <a:off x="655710" y="83"/>
        <a:ext cx="3657227" cy="2194336"/>
      </dsp:txXfrm>
    </dsp:sp>
    <dsp:sp modelId="{F5535EE0-22D0-41C4-ABF3-D34ED2C21736}">
      <dsp:nvSpPr>
        <dsp:cNvPr id="0" name=""/>
        <dsp:cNvSpPr/>
      </dsp:nvSpPr>
      <dsp:spPr>
        <a:xfrm>
          <a:off x="4678661" y="83"/>
          <a:ext cx="3657227" cy="2194336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537784"/>
                <a:satOff val="-50893"/>
                <a:lumOff val="3959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537784"/>
                <a:satOff val="-50893"/>
                <a:lumOff val="3959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537784"/>
                <a:satOff val="-50893"/>
                <a:lumOff val="395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Organizational / Topical</a:t>
          </a:r>
        </a:p>
      </dsp:txBody>
      <dsp:txXfrm>
        <a:off x="4678661" y="83"/>
        <a:ext cx="3657227" cy="2194336"/>
      </dsp:txXfrm>
    </dsp:sp>
    <dsp:sp modelId="{92485209-9594-4854-999A-74AA17A54B91}">
      <dsp:nvSpPr>
        <dsp:cNvPr id="0" name=""/>
        <dsp:cNvSpPr/>
      </dsp:nvSpPr>
      <dsp:spPr>
        <a:xfrm>
          <a:off x="2667186" y="2560142"/>
          <a:ext cx="3657227" cy="2194336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537784"/>
                <a:satOff val="-50893"/>
                <a:lumOff val="3959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537784"/>
                <a:satOff val="-50893"/>
                <a:lumOff val="3959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537784"/>
                <a:satOff val="-50893"/>
                <a:lumOff val="395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Commercial</a:t>
          </a:r>
        </a:p>
      </dsp:txBody>
      <dsp:txXfrm>
        <a:off x="2667186" y="2560142"/>
        <a:ext cx="3657227" cy="2194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4EE4060F-EC6E-45B5-96F1-A60F0585115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A987596C-5E44-4393-BE44-DB7D49982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06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pPr>
              <a:defRPr/>
            </a:pPr>
            <a:fld id="{46950642-C6F2-4E46-90C1-0B12B643B3D7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531813"/>
            <a:ext cx="3543300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7260" y="3366135"/>
            <a:ext cx="7498080" cy="31889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pPr>
              <a:defRPr/>
            </a:pPr>
            <a:fld id="{CAA8545F-A231-4F50-B1F1-95F56EBB64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40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25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4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99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3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30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6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13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33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31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2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73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51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04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3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028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45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9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41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868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572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511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15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71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8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621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488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109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479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371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411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749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713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5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978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0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28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66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75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E13F-53EE-44FD-9505-E953145094D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2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_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4" y="254000"/>
            <a:ext cx="8713465" cy="652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712698"/>
            <a:ext cx="7747000" cy="377026"/>
          </a:xfrm>
        </p:spPr>
        <p:txBody>
          <a:bodyPr anchor="b"/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352800"/>
            <a:ext cx="7747000" cy="23596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482340" y="223520"/>
            <a:ext cx="2125980" cy="98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Rules_Single_A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627124" y="481304"/>
            <a:ext cx="10034016" cy="9911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6812283" y="4885106"/>
            <a:ext cx="2080291" cy="1926127"/>
          </a:xfrm>
          <a:custGeom>
            <a:avLst/>
            <a:gdLst>
              <a:gd name="connsiteX0" fmla="*/ 0 w 1973580"/>
              <a:gd name="connsiteY0" fmla="*/ 0 h 1389864"/>
              <a:gd name="connsiteX1" fmla="*/ 1973580 w 1973580"/>
              <a:gd name="connsiteY1" fmla="*/ 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0 h 1389864"/>
              <a:gd name="connsiteX1" fmla="*/ 1935480 w 1973580"/>
              <a:gd name="connsiteY1" fmla="*/ 6096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54731 h 1444595"/>
              <a:gd name="connsiteX1" fmla="*/ 1577340 w 1973580"/>
              <a:gd name="connsiteY1" fmla="*/ 1391 h 1444595"/>
              <a:gd name="connsiteX2" fmla="*/ 1935480 w 1973580"/>
              <a:gd name="connsiteY2" fmla="*/ 115691 h 1444595"/>
              <a:gd name="connsiteX3" fmla="*/ 1973580 w 1973580"/>
              <a:gd name="connsiteY3" fmla="*/ 1444595 h 1444595"/>
              <a:gd name="connsiteX4" fmla="*/ 0 w 1973580"/>
              <a:gd name="connsiteY4" fmla="*/ 1444595 h 1444595"/>
              <a:gd name="connsiteX5" fmla="*/ 0 w 1973580"/>
              <a:gd name="connsiteY5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0 w 2080291"/>
              <a:gd name="connsiteY6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60960 w 2080291"/>
              <a:gd name="connsiteY6" fmla="*/ 103009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99060 w 2080291"/>
              <a:gd name="connsiteY6" fmla="*/ 991992 h 1444595"/>
              <a:gd name="connsiteX7" fmla="*/ 0 w 2080291"/>
              <a:gd name="connsiteY7" fmla="*/ 54731 h 14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91" h="1444595">
                <a:moveTo>
                  <a:pt x="0" y="54731"/>
                </a:moveTo>
                <a:cubicBezTo>
                  <a:pt x="520700" y="67431"/>
                  <a:pt x="1056640" y="-11309"/>
                  <a:pt x="1577340" y="1391"/>
                </a:cubicBezTo>
                <a:lnTo>
                  <a:pt x="1935480" y="115691"/>
                </a:lnTo>
                <a:cubicBezTo>
                  <a:pt x="1932940" y="209671"/>
                  <a:pt x="2082800" y="334132"/>
                  <a:pt x="2080260" y="428112"/>
                </a:cubicBezTo>
                <a:lnTo>
                  <a:pt x="1973580" y="1444595"/>
                </a:lnTo>
                <a:lnTo>
                  <a:pt x="0" y="1444595"/>
                </a:lnTo>
                <a:cubicBezTo>
                  <a:pt x="0" y="1319127"/>
                  <a:pt x="99060" y="1117460"/>
                  <a:pt x="99060" y="991992"/>
                </a:cubicBezTo>
                <a:lnTo>
                  <a:pt x="0" y="54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udi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69" y="5389519"/>
            <a:ext cx="987056" cy="1040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4488" y="5121741"/>
            <a:ext cx="275507" cy="710099"/>
          </a:xfrm>
          <a:prstGeom prst="rect">
            <a:avLst/>
          </a:prstGeom>
        </p:spPr>
      </p:pic>
      <p:pic>
        <p:nvPicPr>
          <p:cNvPr id="13" name="Picture 12" descr="Swirl_3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8654">
            <a:off x="7441068" y="6393019"/>
            <a:ext cx="386047" cy="285072"/>
          </a:xfrm>
          <a:prstGeom prst="rect">
            <a:avLst/>
          </a:prstGeom>
        </p:spPr>
      </p:pic>
      <p:pic>
        <p:nvPicPr>
          <p:cNvPr id="14" name="Picture 13" descr="Swirl_3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3124">
            <a:off x="7908376" y="5449329"/>
            <a:ext cx="591497" cy="245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9373" y="5831840"/>
            <a:ext cx="672857" cy="74588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204120" y="6363869"/>
            <a:ext cx="6201666" cy="366183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5635"/>
            <a:ext cx="1151034" cy="35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8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2228188"/>
            <a:ext cx="6172200" cy="377026"/>
          </a:xfrm>
        </p:spPr>
        <p:txBody>
          <a:bodyPr anchor="ctr"/>
          <a:lstStyle>
            <a:lvl1pPr algn="l">
              <a:defRPr sz="28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2942670"/>
            <a:ext cx="6172200" cy="265457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Rules_Single_A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pic>
        <p:nvPicPr>
          <p:cNvPr id="4" name="Picture 3" descr="Audi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7" y="361953"/>
            <a:ext cx="1840495" cy="1940983"/>
          </a:xfrm>
          <a:prstGeom prst="rect">
            <a:avLst/>
          </a:prstGeom>
        </p:spPr>
      </p:pic>
      <p:pic>
        <p:nvPicPr>
          <p:cNvPr id="11" name="Picture 10" descr="Swirl_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9126">
            <a:off x="1431691" y="1916271"/>
            <a:ext cx="908570" cy="670924"/>
          </a:xfrm>
          <a:prstGeom prst="rect">
            <a:avLst/>
          </a:prstGeom>
        </p:spPr>
      </p:pic>
      <p:pic>
        <p:nvPicPr>
          <p:cNvPr id="12" name="Picture 11" descr="Swirl_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741" flipH="1">
            <a:off x="218018" y="3551101"/>
            <a:ext cx="795867" cy="833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649" y="2604920"/>
            <a:ext cx="1101550" cy="12210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" y="4534755"/>
            <a:ext cx="596838" cy="7957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542" y="4804753"/>
            <a:ext cx="252342" cy="65039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0" y="6363035"/>
            <a:ext cx="1400289" cy="4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3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pic>
        <p:nvPicPr>
          <p:cNvPr id="18" name="Picture 17" descr="Rules_Single_A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" y="6324600"/>
            <a:ext cx="1439449" cy="4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1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pic>
        <p:nvPicPr>
          <p:cNvPr id="22" name="Picture 21" descr="Rules_Single_A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8" y="6305978"/>
            <a:ext cx="1403024" cy="43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9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64703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EA1F65C-8D60-498E-9B92-821B42CCD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6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fld id="{AC9A6BD2-9D66-42E4-B5DA-0B5C19EA4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538818"/>
            <a:ext cx="8415338" cy="141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6166" y="6513743"/>
            <a:ext cx="312906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0067-BD2A-418A-98BB-08A98047DC4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480785"/>
            <a:ext cx="8415338" cy="2962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5126" y="6611007"/>
            <a:ext cx="8014247" cy="21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6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8" r:id="rId6"/>
    <p:sldLayoutId id="2147483759" r:id="rId7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21.gif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22.gif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25.gif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6.gif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27.gif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28.gif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29.gif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tags" Target="../tags/tag77.xml"/><Relationship Id="rId7" Type="http://schemas.openxmlformats.org/officeDocument/2006/relationships/diagramData" Target="../diagrams/data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notesSlide" Target="../notesSlides/notesSlide19.xml"/><Relationship Id="rId11" Type="http://schemas.microsoft.com/office/2007/relationships/diagramDrawing" Target="../diagrams/drawing2.xml"/><Relationship Id="rId5" Type="http://schemas.openxmlformats.org/officeDocument/2006/relationships/slideLayout" Target="../slideLayouts/slideLayout3.xml"/><Relationship Id="rId10" Type="http://schemas.openxmlformats.org/officeDocument/2006/relationships/diagramColors" Target="../diagrams/colors2.xml"/><Relationship Id="rId4" Type="http://schemas.openxmlformats.org/officeDocument/2006/relationships/tags" Target="../tags/tag78.xml"/><Relationship Id="rId9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30.gif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31.gif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32.gif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34.gif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36.gif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7.gi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image" Target="../media/image37.gif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image" Target="../media/image38.gif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39.gif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5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notesSlide" Target="../notesSlides/notesSlide4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tags" Target="../tags/tag28.xml"/><Relationship Id="rId7" Type="http://schemas.openxmlformats.org/officeDocument/2006/relationships/diagramData" Target="../diagrams/data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5.xml"/><Relationship Id="rId11" Type="http://schemas.microsoft.com/office/2007/relationships/diagramDrawing" Target="../diagrams/drawing1.xml"/><Relationship Id="rId5" Type="http://schemas.openxmlformats.org/officeDocument/2006/relationships/slideLayout" Target="../slideLayouts/slideLayout3.xml"/><Relationship Id="rId10" Type="http://schemas.openxmlformats.org/officeDocument/2006/relationships/diagramColors" Target="../diagrams/colors1.xml"/><Relationship Id="rId4" Type="http://schemas.openxmlformats.org/officeDocument/2006/relationships/tags" Target="../tags/tag29.xml"/><Relationship Id="rId9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667429"/>
            <a:ext cx="7747000" cy="422295"/>
          </a:xfrm>
        </p:spPr>
        <p:txBody>
          <a:bodyPr/>
          <a:lstStyle/>
          <a:p>
            <a:r>
              <a:rPr lang="en-US" sz="3200" dirty="0"/>
              <a:t>Web Design 6E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1: The Environment and the Tools</a:t>
            </a:r>
          </a:p>
        </p:txBody>
      </p:sp>
      <p:pic>
        <p:nvPicPr>
          <p:cNvPr id="5" name="Picture 4" descr="Computers and devices connected to the Interne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908" y="4115550"/>
            <a:ext cx="2630184" cy="182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52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Communication (2 of 2)</a:t>
            </a:r>
          </a:p>
        </p:txBody>
      </p:sp>
      <p:pic>
        <p:nvPicPr>
          <p:cNvPr id="3" name="Content Placeholder 2" descr="GoToMeeting collaborative workspace home pag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7" y="1705857"/>
            <a:ext cx="8082845" cy="400984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676143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200" dirty="0"/>
              <a:t>Education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354491"/>
          </a:xfrm>
        </p:spPr>
        <p:txBody>
          <a:bodyPr/>
          <a:lstStyle/>
          <a:p>
            <a:r>
              <a:rPr lang="en-US" sz="2800" dirty="0"/>
              <a:t>Take an online course from an academic institution to earn a degree or certificate</a:t>
            </a:r>
          </a:p>
          <a:p>
            <a:r>
              <a:rPr lang="en-US" sz="2800" dirty="0"/>
              <a:t>Watch a video or read a blog post by an amateur expert</a:t>
            </a:r>
          </a:p>
          <a:p>
            <a:r>
              <a:rPr lang="en-US" sz="2800" dirty="0"/>
              <a:t>Several universities and academic institutions publish some or all educational materials online</a:t>
            </a:r>
          </a:p>
        </p:txBody>
      </p:sp>
      <p:sp>
        <p:nvSpPr>
          <p:cNvPr id="9" name="Rectangle: Rounded Corners 8" descr="MIT OpenCourseWare"/>
          <p:cNvSpPr/>
          <p:nvPr/>
        </p:nvSpPr>
        <p:spPr>
          <a:xfrm>
            <a:off x="4689664" y="4114800"/>
            <a:ext cx="3689711" cy="1981200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000" b="-11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50000"/>
              <a:hueOff val="-92634"/>
              <a:satOff val="-5714"/>
              <a:lumOff val="-458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ooter Placeholder 5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01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200" dirty="0"/>
              <a:t>Entertainment</a:t>
            </a:r>
            <a:r>
              <a:rPr lang="en-US" dirty="0"/>
              <a:t> </a:t>
            </a:r>
            <a:r>
              <a:rPr lang="en-US" sz="3200" dirty="0"/>
              <a:t>and News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Popular entertainment sites include music, videos, sports, games, and more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News websites allow you to read news stories, and some even allow you to watch video clips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Some provide interactive elements</a:t>
            </a:r>
          </a:p>
        </p:txBody>
      </p:sp>
      <p:sp>
        <p:nvSpPr>
          <p:cNvPr id="9" name="Rectangle: Rounded Corners 8" descr="IMDB and NBCNews websites"/>
          <p:cNvSpPr/>
          <p:nvPr/>
        </p:nvSpPr>
        <p:spPr>
          <a:xfrm>
            <a:off x="3810000" y="4267200"/>
            <a:ext cx="3581400" cy="1981200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000" r="-29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50000"/>
              <a:hueOff val="-185268"/>
              <a:satOff val="-11429"/>
              <a:lumOff val="-916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ooter Placeholder 5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2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200" dirty="0"/>
              <a:t>E-Commerce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046714"/>
          </a:xfrm>
        </p:spPr>
        <p:txBody>
          <a:bodyPr/>
          <a:lstStyle/>
          <a:p>
            <a:r>
              <a:rPr lang="en-US" sz="2800" b="1" dirty="0"/>
              <a:t>Electronic commerce </a:t>
            </a:r>
            <a:r>
              <a:rPr lang="en-US" sz="2800" dirty="0"/>
              <a:t>or   </a:t>
            </a:r>
            <a:r>
              <a:rPr lang="en-US" sz="2800" b="1" dirty="0"/>
              <a:t>e-commerce </a:t>
            </a:r>
            <a:r>
              <a:rPr lang="en-US" sz="2800" dirty="0"/>
              <a:t>encompasses a wide variety of online business activities, including consumer shopping and investing and the exchange of business data and transactions within a company or among multiple 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88157" y="3886200"/>
            <a:ext cx="4419600" cy="1711238"/>
          </a:xfrm>
        </p:spPr>
        <p:txBody>
          <a:bodyPr/>
          <a:lstStyle/>
          <a:p>
            <a:pPr lvl="1"/>
            <a:r>
              <a:rPr lang="en-US" sz="2400" i="1" dirty="0"/>
              <a:t>Business-to-consumer (B2C)</a:t>
            </a:r>
          </a:p>
          <a:p>
            <a:pPr lvl="1"/>
            <a:r>
              <a:rPr lang="en-US" sz="2400" i="1" dirty="0"/>
              <a:t>Business-to-business (B2B)</a:t>
            </a:r>
          </a:p>
          <a:p>
            <a:pPr lvl="1"/>
            <a:r>
              <a:rPr lang="en-US" sz="2400" i="1" dirty="0"/>
              <a:t>Consumer-to-consumer (C2C)</a:t>
            </a: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92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45088"/>
            <a:ext cx="8026400" cy="418576"/>
          </a:xfrm>
        </p:spPr>
        <p:txBody>
          <a:bodyPr/>
          <a:lstStyle/>
          <a:p>
            <a:r>
              <a:rPr lang="en-US" sz="3200" dirty="0"/>
              <a:t>Ways</a:t>
            </a:r>
            <a:r>
              <a:rPr lang="en-US" dirty="0"/>
              <a:t> </a:t>
            </a:r>
            <a:r>
              <a:rPr lang="en-US" sz="3200" dirty="0"/>
              <a:t>to Access the Internet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10211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speed at which data travels from one device to another is the </a:t>
            </a:r>
            <a:r>
              <a:rPr lang="en-US" sz="2800" b="1" dirty="0"/>
              <a:t>transfer rate</a:t>
            </a:r>
          </a:p>
          <a:p>
            <a:pPr lvl="1"/>
            <a:r>
              <a:rPr lang="en-US" sz="2400" dirty="0"/>
              <a:t>Bits per second (bps)</a:t>
            </a:r>
          </a:p>
          <a:p>
            <a:pPr lvl="1"/>
            <a:r>
              <a:rPr lang="en-US" sz="2400" dirty="0"/>
              <a:t>From thousands (kbps) to millions (</a:t>
            </a:r>
            <a:r>
              <a:rPr lang="en-US" sz="2400" dirty="0" err="1"/>
              <a:t>Mbps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Higher-quality connections needed for </a:t>
            </a:r>
            <a:r>
              <a:rPr lang="en-US" sz="2400" b="1" dirty="0"/>
              <a:t>streaming media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62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Broadband Connections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939266"/>
          </a:xfrm>
        </p:spPr>
        <p:txBody>
          <a:bodyPr/>
          <a:lstStyle/>
          <a:p>
            <a:r>
              <a:rPr lang="en-US" sz="2800" b="1" dirty="0"/>
              <a:t>Broadband</a:t>
            </a:r>
            <a:r>
              <a:rPr lang="en-US" sz="2800" dirty="0"/>
              <a:t> defines high-speed data transmissions over a communications channel that can transmit multiple signals at one time</a:t>
            </a:r>
          </a:p>
          <a:p>
            <a:pPr lvl="1"/>
            <a:r>
              <a:rPr lang="en-US" sz="2400" dirty="0"/>
              <a:t>Digital subscriber line (DSL)</a:t>
            </a:r>
          </a:p>
          <a:p>
            <a:pPr lvl="1"/>
            <a:r>
              <a:rPr lang="en-US" sz="2400" dirty="0"/>
              <a:t>Cable television (CATV) line</a:t>
            </a:r>
          </a:p>
          <a:p>
            <a:pPr lvl="1"/>
            <a:r>
              <a:rPr lang="en-US" sz="2400" dirty="0"/>
              <a:t>FTTP: Fiber to the Premises</a:t>
            </a:r>
          </a:p>
          <a:p>
            <a:pPr lvl="1"/>
            <a:r>
              <a:rPr lang="en-US" sz="2400" dirty="0"/>
              <a:t>Satellite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509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45088"/>
            <a:ext cx="8026400" cy="418576"/>
          </a:xfrm>
        </p:spPr>
        <p:txBody>
          <a:bodyPr/>
          <a:lstStyle/>
          <a:p>
            <a:r>
              <a:rPr lang="en-US" sz="3200" dirty="0"/>
              <a:t>Connecting to the Internet and the Web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120581"/>
          </a:xfrm>
        </p:spPr>
        <p:txBody>
          <a:bodyPr/>
          <a:lstStyle/>
          <a:p>
            <a:r>
              <a:rPr lang="en-US" sz="2800" dirty="0"/>
              <a:t>Mobile wireless technologies:</a:t>
            </a:r>
          </a:p>
          <a:p>
            <a:pPr lvl="1"/>
            <a:r>
              <a:rPr lang="en-US" sz="2400" dirty="0"/>
              <a:t>Radio signals</a:t>
            </a:r>
          </a:p>
          <a:p>
            <a:pPr lvl="1"/>
            <a:r>
              <a:rPr lang="en-US" sz="2400" dirty="0"/>
              <a:t>Wi-Fi (wireless fidelity)</a:t>
            </a:r>
          </a:p>
          <a:p>
            <a:pPr lvl="1"/>
            <a:r>
              <a:rPr lang="en-US" sz="2400" dirty="0"/>
              <a:t>Cellular telephones</a:t>
            </a:r>
          </a:p>
          <a:p>
            <a:pPr lvl="1"/>
            <a:r>
              <a:rPr lang="en-US" sz="2400" dirty="0"/>
              <a:t>Wireless providers’ broadband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45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Mobile Internet Access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52992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Generations classify standards for mobile communications:</a:t>
            </a:r>
          </a:p>
          <a:p>
            <a:pPr lvl="1"/>
            <a:r>
              <a:rPr lang="en-US" sz="2400" b="1" dirty="0"/>
              <a:t>3G: </a:t>
            </a:r>
            <a:r>
              <a:rPr lang="en-US" sz="2400" dirty="0"/>
              <a:t>speech and data services</a:t>
            </a:r>
            <a:endParaRPr lang="en-US" sz="2400" b="1" dirty="0"/>
          </a:p>
          <a:p>
            <a:pPr lvl="1"/>
            <a:r>
              <a:rPr lang="en-US" sz="2400" b="1" dirty="0"/>
              <a:t>4G:</a:t>
            </a:r>
            <a:r>
              <a:rPr lang="en-US" sz="2400" dirty="0"/>
              <a:t> gaming apps and streaming media</a:t>
            </a:r>
          </a:p>
          <a:p>
            <a:pPr lvl="1"/>
            <a:endParaRPr lang="en-US" sz="2400" dirty="0"/>
          </a:p>
          <a:p>
            <a:pPr marL="228600" lvl="1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52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Internet Service Providers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474524"/>
          </a:xfrm>
        </p:spPr>
        <p:txBody>
          <a:bodyPr/>
          <a:lstStyle/>
          <a:p>
            <a:r>
              <a:rPr lang="en-US" sz="2800" b="1" dirty="0"/>
              <a:t>Internet Service Provider </a:t>
            </a:r>
            <a:r>
              <a:rPr lang="en-US" sz="2800" dirty="0"/>
              <a:t>(</a:t>
            </a:r>
            <a:r>
              <a:rPr lang="en-US" sz="2800" b="1" dirty="0"/>
              <a:t>ISP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Has permanent Internet connection</a:t>
            </a:r>
          </a:p>
          <a:p>
            <a:pPr lvl="1"/>
            <a:r>
              <a:rPr lang="en-US" sz="2400" dirty="0"/>
              <a:t>Provides temporary connections</a:t>
            </a:r>
          </a:p>
          <a:p>
            <a:pPr lvl="1"/>
            <a:r>
              <a:rPr lang="en-US" sz="2400" b="1" dirty="0"/>
              <a:t>Regional ISP</a:t>
            </a:r>
          </a:p>
          <a:p>
            <a:pPr lvl="1"/>
            <a:r>
              <a:rPr lang="en-US" sz="2400" b="1" dirty="0"/>
              <a:t>National ISP</a:t>
            </a:r>
          </a:p>
          <a:p>
            <a:pPr lvl="2"/>
            <a:r>
              <a:rPr lang="en-US" sz="2000" dirty="0"/>
              <a:t>Verizon</a:t>
            </a:r>
          </a:p>
        </p:txBody>
      </p:sp>
      <p:pic>
        <p:nvPicPr>
          <p:cNvPr id="3" name="Picture 2" descr="Verizon ISP websit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50" y="3294445"/>
            <a:ext cx="4697650" cy="266077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Web Browsers (1 of 6)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385282"/>
            <a:ext cx="8415338" cy="251145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 </a:t>
            </a:r>
            <a:r>
              <a:rPr lang="en-US" sz="2800" b="1" dirty="0"/>
              <a:t>web browser </a:t>
            </a:r>
            <a:r>
              <a:rPr lang="en-US" sz="2800" dirty="0"/>
              <a:t>is a program or app that requests, downloads, and displays webpages stored on a web server</a:t>
            </a:r>
          </a:p>
          <a:p>
            <a:pPr lvl="1"/>
            <a:r>
              <a:rPr lang="en-US" sz="2400" dirty="0"/>
              <a:t>Google Chrome</a:t>
            </a:r>
          </a:p>
          <a:p>
            <a:pPr lvl="1"/>
            <a:r>
              <a:rPr lang="en-US" sz="2400" dirty="0"/>
              <a:t>Microsoft Edge</a:t>
            </a:r>
          </a:p>
          <a:p>
            <a:pPr lvl="1"/>
            <a:r>
              <a:rPr lang="en-US" sz="2400" dirty="0"/>
              <a:t>Mozilla Firefox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3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Chapter 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73062" y="1295400"/>
            <a:ext cx="8415338" cy="3048000"/>
          </a:xfrm>
        </p:spPr>
        <p:txBody>
          <a:bodyPr/>
          <a:lstStyle/>
          <a:p>
            <a:r>
              <a:rPr lang="en-US" sz="2800" dirty="0"/>
              <a:t>Describe the Internet and the World Wide Web</a:t>
            </a:r>
          </a:p>
          <a:p>
            <a:r>
              <a:rPr lang="en-US" sz="2800" dirty="0"/>
              <a:t>Discuss ways to access the Internet and the web</a:t>
            </a:r>
          </a:p>
          <a:p>
            <a:r>
              <a:rPr lang="en-US" sz="2800" dirty="0"/>
              <a:t>Categorize types of websites</a:t>
            </a:r>
          </a:p>
          <a:p>
            <a:r>
              <a:rPr lang="en-US" sz="2800" dirty="0"/>
              <a:t>Identify web design tools</a:t>
            </a:r>
          </a:p>
          <a:p>
            <a:r>
              <a:rPr lang="en-US" sz="2800" dirty="0"/>
              <a:t>Explain web design principles, roles, and required skills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70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Web Browsers (2 of 6)</a:t>
            </a:r>
          </a:p>
        </p:txBody>
      </p:sp>
      <p:pic>
        <p:nvPicPr>
          <p:cNvPr id="3" name="Picture 2" descr="Google Chrome and Microsoft Edge web browser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9" y="1699202"/>
            <a:ext cx="8143585" cy="2186998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127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Web Browsers (3 of 6)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1655838"/>
          </a:xfrm>
        </p:spPr>
        <p:txBody>
          <a:bodyPr/>
          <a:lstStyle/>
          <a:p>
            <a:r>
              <a:rPr lang="en-US" sz="2800" b="1" dirty="0"/>
              <a:t>Responsive web design</a:t>
            </a:r>
            <a:r>
              <a:rPr lang="en-US" sz="2800" dirty="0"/>
              <a:t> (</a:t>
            </a:r>
            <a:r>
              <a:rPr lang="en-US" sz="2800" b="1" dirty="0"/>
              <a:t>RWD</a:t>
            </a:r>
            <a:r>
              <a:rPr lang="en-US" sz="2800" dirty="0"/>
              <a:t>) is used to create websites that adjust to the device and screen size displaying the webpage</a:t>
            </a:r>
          </a:p>
          <a:p>
            <a:pPr lvl="1"/>
            <a:endParaRPr lang="en-US" sz="2400" dirty="0"/>
          </a:p>
        </p:txBody>
      </p:sp>
      <p:pic>
        <p:nvPicPr>
          <p:cNvPr id="3" name="Picture 2" descr="Slate website on laptop and smartphone to show RW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71800"/>
            <a:ext cx="6684899" cy="3146602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429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Web Browsers (4 of 6)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997744"/>
          </a:xfrm>
        </p:spPr>
        <p:txBody>
          <a:bodyPr/>
          <a:lstStyle/>
          <a:p>
            <a:r>
              <a:rPr lang="en-US" sz="2800" dirty="0"/>
              <a:t>Access webpages by entering its </a:t>
            </a:r>
            <a:r>
              <a:rPr lang="en-US" sz="2800" b="1" dirty="0"/>
              <a:t>Uniform Resource Locator</a:t>
            </a:r>
            <a:r>
              <a:rPr lang="en-US" sz="2800" dirty="0"/>
              <a:t> (</a:t>
            </a:r>
            <a:r>
              <a:rPr lang="en-US" sz="2800" b="1" dirty="0"/>
              <a:t>URL</a:t>
            </a:r>
            <a:r>
              <a:rPr lang="en-US" sz="2800" dirty="0"/>
              <a:t>) into the browser’s Address bar</a:t>
            </a:r>
          </a:p>
          <a:p>
            <a:r>
              <a:rPr lang="en-US" sz="2800" dirty="0"/>
              <a:t>URL is comprised of the protocol, domain name and top-level domain designation</a:t>
            </a:r>
            <a:endParaRPr lang="en-US" sz="2800" i="1" dirty="0"/>
          </a:p>
          <a:p>
            <a:pPr lvl="1"/>
            <a:r>
              <a:rPr lang="en-US" sz="2400" b="1" dirty="0"/>
              <a:t>Hypertext Transfer Protocol </a:t>
            </a:r>
            <a:r>
              <a:rPr lang="en-US" sz="2400" dirty="0"/>
              <a:t>(</a:t>
            </a:r>
            <a:r>
              <a:rPr lang="en-US" sz="2400" b="1" dirty="0"/>
              <a:t>HTTP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Domain name can be an </a:t>
            </a:r>
            <a:r>
              <a:rPr lang="en-US" sz="2400" b="1" dirty="0"/>
              <a:t>IP address </a:t>
            </a:r>
            <a:r>
              <a:rPr lang="en-US" sz="2400" dirty="0"/>
              <a:t>or a text version of this address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35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Web Browsers (5 of 6)</a:t>
            </a:r>
          </a:p>
        </p:txBody>
      </p:sp>
      <p:pic>
        <p:nvPicPr>
          <p:cNvPr id="3" name="Picture 2" descr="http://www.boston.com/news. http: is the protocol. www.boston.com is the domain name. .com is the top-level domain. news is the folder name.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6"/>
          <a:stretch/>
        </p:blipFill>
        <p:spPr>
          <a:xfrm>
            <a:off x="609599" y="2604501"/>
            <a:ext cx="7624761" cy="1586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0916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Web Browsers (6 of 6)</a:t>
            </a:r>
          </a:p>
        </p:txBody>
      </p:sp>
      <p:pic>
        <p:nvPicPr>
          <p:cNvPr id="3" name="Content Placeholder 2" descr="List of top-level domains, such as .aero (Air-transportation industry)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483663" cy="4830763"/>
          </a:xfrm>
        </p:spPr>
      </p:pic>
      <p:sp>
        <p:nvSpPr>
          <p:cNvPr id="13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425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Types of Websites</a:t>
            </a:r>
          </a:p>
        </p:txBody>
      </p:sp>
      <p:graphicFrame>
        <p:nvGraphicFramePr>
          <p:cNvPr id="11" name="Content Placeholder 10" descr="Three boxes with the texts: Personal, Organization/Topical, Commercial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71750666"/>
              </p:ext>
            </p:extLst>
          </p:nvPr>
        </p:nvGraphicFramePr>
        <p:xfrm>
          <a:off x="-203200" y="1371600"/>
          <a:ext cx="8991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ooter Placeholder 5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313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Personal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3247043"/>
          </a:xfrm>
        </p:spPr>
        <p:txBody>
          <a:bodyPr/>
          <a:lstStyle/>
          <a:p>
            <a:r>
              <a:rPr lang="en-US" sz="2800" dirty="0"/>
              <a:t>Limited developmental resources</a:t>
            </a:r>
          </a:p>
          <a:p>
            <a:pPr lvl="1"/>
            <a:r>
              <a:rPr lang="en-US" sz="2400" dirty="0"/>
              <a:t>Content management systems</a:t>
            </a:r>
          </a:p>
          <a:p>
            <a:r>
              <a:rPr lang="en-US" sz="2800" dirty="0"/>
              <a:t>Uses:</a:t>
            </a:r>
          </a:p>
          <a:p>
            <a:pPr lvl="1"/>
            <a:r>
              <a:rPr lang="en-US" sz="2400" dirty="0"/>
              <a:t>Promote employment credentials</a:t>
            </a:r>
          </a:p>
          <a:p>
            <a:pPr lvl="1"/>
            <a:r>
              <a:rPr lang="en-US" sz="2400" dirty="0"/>
              <a:t>Share news and photos with friends and family</a:t>
            </a:r>
          </a:p>
          <a:p>
            <a:pPr lvl="1"/>
            <a:r>
              <a:rPr lang="en-US" sz="2400" dirty="0"/>
              <a:t>Share common interests or hobbies</a:t>
            </a:r>
          </a:p>
          <a:p>
            <a:r>
              <a:rPr lang="en-US" sz="2800" dirty="0"/>
              <a:t>Do not post information that can be misused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72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Organizational / Topical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4294967295"/>
            <p:custDataLst>
              <p:tags r:id="rId3"/>
            </p:custDataLst>
          </p:nvPr>
        </p:nvSpPr>
        <p:spPr>
          <a:xfrm>
            <a:off x="304800" y="1828800"/>
            <a:ext cx="4405313" cy="2200602"/>
          </a:xfrm>
        </p:spPr>
        <p:txBody>
          <a:bodyPr/>
          <a:lstStyle/>
          <a:p>
            <a:r>
              <a:rPr lang="en-US" sz="2800" b="1" dirty="0"/>
              <a:t>Organizational websites</a:t>
            </a:r>
            <a:r>
              <a:rPr lang="en-US" sz="2800" dirty="0"/>
              <a:t> contain information on particular organizations</a:t>
            </a:r>
          </a:p>
          <a:p>
            <a:r>
              <a:rPr lang="en-US" sz="2800" b="1" dirty="0"/>
              <a:t>Topical websites </a:t>
            </a:r>
            <a:r>
              <a:rPr lang="en-US" sz="2800" dirty="0"/>
              <a:t>focus on a specific subject</a:t>
            </a:r>
          </a:p>
        </p:txBody>
      </p:sp>
      <p:pic>
        <p:nvPicPr>
          <p:cNvPr id="4" name="Content Placeholder 3" descr="World Health Organization (WHO) website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53" y="2667000"/>
            <a:ext cx="3038473" cy="2514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84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Commercial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4294967295"/>
            <p:custDataLst>
              <p:tags r:id="rId3"/>
            </p:custDataLst>
          </p:nvPr>
        </p:nvSpPr>
        <p:spPr>
          <a:xfrm>
            <a:off x="365125" y="1779947"/>
            <a:ext cx="8686800" cy="18589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Used to promote and sell a product or service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More sophisticated commercial websites generally produce greater revenue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7" name="Content Placeholder 6" descr="SAP and Constructure websites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295984"/>
            <a:ext cx="3812518" cy="284077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014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Search Tools (1 of 4)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3553280"/>
          </a:xfrm>
        </p:spPr>
        <p:txBody>
          <a:bodyPr/>
          <a:lstStyle/>
          <a:p>
            <a:r>
              <a:rPr lang="en-US" sz="2800" dirty="0"/>
              <a:t>Web-based search tools</a:t>
            </a:r>
          </a:p>
          <a:p>
            <a:pPr lvl="1"/>
            <a:r>
              <a:rPr lang="en-US" sz="2400" b="1" dirty="0"/>
              <a:t>Search engines</a:t>
            </a:r>
          </a:p>
          <a:p>
            <a:pPr lvl="2"/>
            <a:r>
              <a:rPr lang="en-US" sz="2000" dirty="0"/>
              <a:t>Keywords</a:t>
            </a:r>
          </a:p>
          <a:p>
            <a:r>
              <a:rPr lang="en-US" sz="2800" dirty="0"/>
              <a:t>Search engines might use a variety of methods to create its index</a:t>
            </a:r>
          </a:p>
          <a:p>
            <a:pPr lvl="1"/>
            <a:r>
              <a:rPr lang="en-US" sz="2400" b="1" dirty="0"/>
              <a:t>Spiders</a:t>
            </a:r>
            <a:r>
              <a:rPr lang="en-US" sz="2400" dirty="0"/>
              <a:t> or </a:t>
            </a:r>
            <a:r>
              <a:rPr lang="en-US" sz="2400" b="1" dirty="0"/>
              <a:t>robots</a:t>
            </a:r>
          </a:p>
          <a:p>
            <a:pPr lvl="1"/>
            <a:r>
              <a:rPr lang="en-US" sz="2400" b="1" dirty="0"/>
              <a:t>Meta tags</a:t>
            </a:r>
          </a:p>
          <a:p>
            <a:r>
              <a:rPr lang="en-US" sz="2600" b="1" dirty="0"/>
              <a:t>Metasearch engines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639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200" dirty="0"/>
              <a:t>The Internet and the World Wide Web (1 of 3)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652182"/>
          </a:xfrm>
        </p:spPr>
        <p:txBody>
          <a:bodyPr/>
          <a:lstStyle/>
          <a:p>
            <a:r>
              <a:rPr lang="en-US" sz="2800" dirty="0"/>
              <a:t>A computer </a:t>
            </a:r>
            <a:r>
              <a:rPr lang="en-US" sz="2800" b="1" dirty="0"/>
              <a:t>network </a:t>
            </a:r>
            <a:r>
              <a:rPr lang="en-US" sz="2800" dirty="0"/>
              <a:t>consists of connected computers, mobile devices, printers, and data storage devices that share computing resources and data</a:t>
            </a:r>
          </a:p>
          <a:p>
            <a:r>
              <a:rPr lang="en-US" sz="2800" dirty="0"/>
              <a:t>The </a:t>
            </a:r>
            <a:r>
              <a:rPr lang="en-US" sz="2800" b="1" dirty="0"/>
              <a:t>Internet </a:t>
            </a:r>
            <a:r>
              <a:rPr lang="en-US" sz="2800" dirty="0"/>
              <a:t>is a worldwide public network that connects millions of these private networks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42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Search Tools (2 of 4)</a:t>
            </a:r>
          </a:p>
        </p:txBody>
      </p:sp>
      <p:pic>
        <p:nvPicPr>
          <p:cNvPr id="8" name="Content Placeholder 7" descr="Info.com metasearch engine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5105400" cy="423428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7989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Search Tools (3 of 4)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252924"/>
          </a:xfrm>
        </p:spPr>
        <p:txBody>
          <a:bodyPr/>
          <a:lstStyle/>
          <a:p>
            <a:r>
              <a:rPr lang="en-US" sz="2800" b="1" dirty="0"/>
              <a:t>Search Engine Optimization (SEO)</a:t>
            </a:r>
          </a:p>
          <a:p>
            <a:pPr lvl="1"/>
            <a:r>
              <a:rPr lang="en-US" sz="2400" dirty="0"/>
              <a:t>Designing webpages to appear higher in search engine results</a:t>
            </a:r>
          </a:p>
          <a:p>
            <a:pPr lvl="2"/>
            <a:r>
              <a:rPr lang="en-US" sz="2000" dirty="0"/>
              <a:t>Meta tags</a:t>
            </a:r>
          </a:p>
          <a:p>
            <a:pPr lvl="2"/>
            <a:r>
              <a:rPr lang="en-US" sz="2000" dirty="0"/>
              <a:t>Descriptive page titles</a:t>
            </a:r>
          </a:p>
          <a:p>
            <a:pPr lvl="2"/>
            <a:r>
              <a:rPr lang="en-US" sz="2000" dirty="0"/>
              <a:t>Relevant inbound links</a:t>
            </a:r>
          </a:p>
          <a:p>
            <a:pPr lvl="2"/>
            <a:r>
              <a:rPr lang="en-US" sz="2000" dirty="0"/>
              <a:t>Clearly written text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88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Search Tools (4 of 4)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2987675" cy="2317558"/>
          </a:xfrm>
        </p:spPr>
        <p:txBody>
          <a:bodyPr/>
          <a:lstStyle/>
          <a:p>
            <a:r>
              <a:rPr lang="en-US" sz="2800" b="1" dirty="0"/>
              <a:t>Search Directory</a:t>
            </a:r>
          </a:p>
          <a:p>
            <a:pPr lvl="1"/>
            <a:r>
              <a:rPr lang="en-US" sz="2400" dirty="0"/>
              <a:t>Builds index using human interaction</a:t>
            </a:r>
          </a:p>
          <a:p>
            <a:pPr lvl="1"/>
            <a:r>
              <a:rPr lang="en-US" sz="2400" dirty="0"/>
              <a:t>Click category and subcategory links to find webpages</a:t>
            </a:r>
          </a:p>
        </p:txBody>
      </p:sp>
      <p:pic>
        <p:nvPicPr>
          <p:cNvPr id="5" name="Picture 4" descr="Hierarchy of linked categories and subcategories: Recreation, food, spicy, chil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71600"/>
            <a:ext cx="3944243" cy="38785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05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Portals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529923"/>
          </a:xfrm>
        </p:spPr>
        <p:txBody>
          <a:bodyPr/>
          <a:lstStyle/>
          <a:p>
            <a:r>
              <a:rPr lang="en-US" sz="2800" dirty="0"/>
              <a:t>A </a:t>
            </a:r>
            <a:r>
              <a:rPr lang="en-US" sz="2800" b="1" dirty="0"/>
              <a:t>portal</a:t>
            </a:r>
            <a:r>
              <a:rPr lang="en-US" sz="2800" dirty="0"/>
              <a:t> is a website that offers a starting point for accessing information</a:t>
            </a:r>
          </a:p>
          <a:p>
            <a:pPr lvl="1"/>
            <a:r>
              <a:rPr lang="en-US" sz="2400" b="1" dirty="0"/>
              <a:t>General consumer</a:t>
            </a:r>
          </a:p>
          <a:p>
            <a:pPr lvl="1"/>
            <a:r>
              <a:rPr lang="en-US" sz="2400" b="1" dirty="0"/>
              <a:t>Personal</a:t>
            </a:r>
          </a:p>
          <a:p>
            <a:pPr lvl="1"/>
            <a:r>
              <a:rPr lang="en-US" sz="2400" b="1" dirty="0"/>
              <a:t>Vertical</a:t>
            </a:r>
          </a:p>
          <a:p>
            <a:pPr lvl="1"/>
            <a:r>
              <a:rPr lang="en-US" sz="2400" b="1" dirty="0"/>
              <a:t>Corporate</a:t>
            </a:r>
          </a:p>
        </p:txBody>
      </p:sp>
      <p:pic>
        <p:nvPicPr>
          <p:cNvPr id="4" name="Picture 3" descr="USA.gov portal websit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234908"/>
            <a:ext cx="4350905" cy="263858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487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Other Types of Websites</a:t>
            </a:r>
          </a:p>
        </p:txBody>
      </p:sp>
      <p:pic>
        <p:nvPicPr>
          <p:cNvPr id="5" name="Content Placeholder 4" descr="Other types of websites: Travel, mapping, financial, career, and web publish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392720" cy="2590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99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Web Design Tools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378872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Before adding new technology, ask: </a:t>
            </a:r>
          </a:p>
          <a:p>
            <a:r>
              <a:rPr lang="en-US" sz="2400" dirty="0"/>
              <a:t>Does it meet currently accepted standards?</a:t>
            </a:r>
          </a:p>
          <a:p>
            <a:r>
              <a:rPr lang="en-US" sz="2400" dirty="0"/>
              <a:t>What can it do to further my purpose?</a:t>
            </a:r>
          </a:p>
          <a:p>
            <a:r>
              <a:rPr lang="en-US" sz="2400" dirty="0"/>
              <a:t>How will it affect my website’s visual appeal, accessibility, and usability?</a:t>
            </a:r>
          </a:p>
          <a:p>
            <a:r>
              <a:rPr lang="en-US" sz="2400" dirty="0"/>
              <a:t>What impact will it have on security and other website elements?</a:t>
            </a:r>
          </a:p>
          <a:p>
            <a:r>
              <a:rPr lang="en-US" sz="2400" dirty="0"/>
              <a:t>What are the direct and indirect costs?</a:t>
            </a:r>
          </a:p>
          <a:p>
            <a:r>
              <a:rPr lang="en-US" sz="2400" dirty="0"/>
              <a:t>How soon will I see a return on investing?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8370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Markup Languages (1 of 2)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3597908"/>
          </a:xfrm>
        </p:spPr>
        <p:txBody>
          <a:bodyPr/>
          <a:lstStyle/>
          <a:p>
            <a:r>
              <a:rPr lang="en-US" sz="2800" b="1" dirty="0"/>
              <a:t>Hypertext Markup Language </a:t>
            </a:r>
            <a:r>
              <a:rPr lang="en-US" sz="2800" dirty="0"/>
              <a:t>(</a:t>
            </a:r>
            <a:r>
              <a:rPr lang="en-US" sz="2800" b="1" dirty="0"/>
              <a:t>HTML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Uses tags to define format and organization of webpage elements</a:t>
            </a:r>
          </a:p>
          <a:p>
            <a:pPr lvl="1"/>
            <a:r>
              <a:rPr lang="en-US" sz="2400" dirty="0"/>
              <a:t>HTML5</a:t>
            </a:r>
          </a:p>
          <a:p>
            <a:pPr lvl="1"/>
            <a:r>
              <a:rPr lang="en-US" sz="2400" dirty="0"/>
              <a:t>W3C sets standards</a:t>
            </a:r>
          </a:p>
          <a:p>
            <a:r>
              <a:rPr lang="en-US" sz="2800" b="1" dirty="0"/>
              <a:t>Extensible Markup Language </a:t>
            </a:r>
            <a:r>
              <a:rPr lang="en-US" sz="2800" dirty="0"/>
              <a:t>(</a:t>
            </a:r>
            <a:r>
              <a:rPr lang="en-US" sz="2800" b="1" dirty="0"/>
              <a:t>XML</a:t>
            </a:r>
            <a:r>
              <a:rPr lang="en-US" sz="2800" dirty="0"/>
              <a:t>) </a:t>
            </a:r>
          </a:p>
          <a:p>
            <a:pPr lvl="1"/>
            <a:r>
              <a:rPr lang="en-US" sz="2400" dirty="0"/>
              <a:t>Facilitates sharing of information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6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Markup Languages (2 of 2)</a:t>
            </a:r>
          </a:p>
        </p:txBody>
      </p:sp>
      <p:pic>
        <p:nvPicPr>
          <p:cNvPr id="2" name="Picture 1" descr="Bisousweet webpage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22"/>
          <a:stretch/>
        </p:blipFill>
        <p:spPr>
          <a:xfrm>
            <a:off x="473075" y="1657248"/>
            <a:ext cx="4099719" cy="2439135"/>
          </a:xfrm>
          <a:prstGeom prst="rect">
            <a:avLst/>
          </a:prstGeom>
        </p:spPr>
      </p:pic>
      <p:pic>
        <p:nvPicPr>
          <p:cNvPr id="7" name="Picture 6" descr="HTML code for Bisousweet webpage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0" b="37519"/>
          <a:stretch/>
        </p:blipFill>
        <p:spPr>
          <a:xfrm>
            <a:off x="1524000" y="3215616"/>
            <a:ext cx="6712328" cy="265178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5633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Cascading Style Sheets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3093154"/>
          </a:xfrm>
        </p:spPr>
        <p:txBody>
          <a:bodyPr/>
          <a:lstStyle/>
          <a:p>
            <a:r>
              <a:rPr lang="en-US" sz="2800" dirty="0"/>
              <a:t>Standardize the presentation of the content by applying styles to such elements</a:t>
            </a:r>
          </a:p>
          <a:p>
            <a:pPr lvl="1"/>
            <a:r>
              <a:rPr lang="en-US" sz="2400" dirty="0"/>
              <a:t>Font</a:t>
            </a:r>
          </a:p>
          <a:p>
            <a:pPr lvl="1"/>
            <a:r>
              <a:rPr lang="en-US" sz="2400" dirty="0"/>
              <a:t>Margins</a:t>
            </a:r>
          </a:p>
          <a:p>
            <a:pPr lvl="1"/>
            <a:r>
              <a:rPr lang="en-US" sz="2400" dirty="0"/>
              <a:t>Positioning</a:t>
            </a:r>
          </a:p>
          <a:p>
            <a:pPr lvl="1"/>
            <a:r>
              <a:rPr lang="en-US" sz="2400" dirty="0"/>
              <a:t>Background colors</a:t>
            </a:r>
          </a:p>
          <a:p>
            <a:r>
              <a:rPr lang="en-US" sz="2800" dirty="0"/>
              <a:t>Style sheets can be attached to multiple webpages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754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Scripting Languages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3228576"/>
          </a:xfrm>
        </p:spPr>
        <p:txBody>
          <a:bodyPr/>
          <a:lstStyle/>
          <a:p>
            <a:r>
              <a:rPr lang="en-US" sz="2800" dirty="0"/>
              <a:t>Programming languages used to write short programs that run on the server or the browser</a:t>
            </a:r>
          </a:p>
          <a:p>
            <a:pPr lvl="1"/>
            <a:r>
              <a:rPr lang="en-US" sz="2400" dirty="0" err="1"/>
              <a:t>Javascript</a:t>
            </a:r>
            <a:endParaRPr lang="en-US" sz="2400" dirty="0"/>
          </a:p>
          <a:p>
            <a:pPr lvl="1"/>
            <a:r>
              <a:rPr lang="en-US" sz="2400" dirty="0"/>
              <a:t>PHP: Hypertext Preprocessor (PHP)</a:t>
            </a:r>
          </a:p>
          <a:p>
            <a:pPr lvl="1"/>
            <a:r>
              <a:rPr lang="en-US" sz="2400" dirty="0" err="1"/>
              <a:t>CoffeeScript</a:t>
            </a:r>
            <a:endParaRPr lang="en-US" sz="2400" dirty="0"/>
          </a:p>
          <a:p>
            <a:r>
              <a:rPr lang="en-US" sz="2800" b="1" dirty="0"/>
              <a:t>Active content</a:t>
            </a:r>
          </a:p>
          <a:p>
            <a:r>
              <a:rPr lang="en-US" sz="2800" b="1" dirty="0"/>
              <a:t>Malware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56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200" dirty="0"/>
              <a:t>The Internet and the World Wide Web (2 of 3)</a:t>
            </a:r>
          </a:p>
        </p:txBody>
      </p:sp>
      <p:pic>
        <p:nvPicPr>
          <p:cNvPr id="8" name="Picture 7" descr="Computers and devices connected to the Inter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5511055" cy="383190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752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Text and HTML Editors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3911840"/>
          </a:xfrm>
        </p:spPr>
        <p:txBody>
          <a:bodyPr/>
          <a:lstStyle/>
          <a:p>
            <a:r>
              <a:rPr lang="en-US" sz="2800" dirty="0"/>
              <a:t>A </a:t>
            </a:r>
            <a:r>
              <a:rPr lang="en-US" sz="2800" b="1" dirty="0"/>
              <a:t>text editor </a:t>
            </a:r>
            <a:r>
              <a:rPr lang="en-US" sz="2800" dirty="0"/>
              <a:t>is software used to create </a:t>
            </a:r>
            <a:r>
              <a:rPr lang="fr-FR" sz="2800" dirty="0"/>
              <a:t>plain (ASCII) </a:t>
            </a:r>
            <a:r>
              <a:rPr lang="fr-FR" sz="2800" dirty="0" err="1"/>
              <a:t>text</a:t>
            </a:r>
            <a:r>
              <a:rPr lang="fr-FR" sz="2800" dirty="0"/>
              <a:t> files</a:t>
            </a:r>
          </a:p>
          <a:p>
            <a:r>
              <a:rPr lang="en-US" sz="2800" dirty="0"/>
              <a:t>An </a:t>
            </a:r>
            <a:r>
              <a:rPr lang="en-US" sz="2800" b="1" dirty="0"/>
              <a:t>HTML editor </a:t>
            </a:r>
            <a:r>
              <a:rPr lang="en-US" sz="2800" dirty="0"/>
              <a:t>is a text editor enhanced with special features that are used to more easily insert HTML tags and their attributes</a:t>
            </a:r>
          </a:p>
          <a:p>
            <a:pPr lvl="1"/>
            <a:r>
              <a:rPr lang="en-US" sz="2400" dirty="0"/>
              <a:t>HTML-Kit</a:t>
            </a:r>
            <a:endParaRPr lang="en-US" sz="2400" baseline="30000" dirty="0"/>
          </a:p>
          <a:p>
            <a:pPr lvl="1"/>
            <a:r>
              <a:rPr lang="en-US" sz="2400" dirty="0" err="1"/>
              <a:t>CoffeeCup</a:t>
            </a:r>
            <a:endParaRPr lang="en-US" sz="2400" dirty="0"/>
          </a:p>
          <a:p>
            <a:pPr lvl="1"/>
            <a:r>
              <a:rPr lang="en-US" sz="2400" dirty="0"/>
              <a:t>BBEdit</a:t>
            </a:r>
          </a:p>
          <a:p>
            <a:pPr lvl="1"/>
            <a:r>
              <a:rPr lang="en-US" sz="2400" dirty="0" err="1"/>
              <a:t>NoteTab</a:t>
            </a:r>
            <a:endParaRPr lang="en-US" sz="2400" dirty="0"/>
          </a:p>
        </p:txBody>
      </p:sp>
      <p:pic>
        <p:nvPicPr>
          <p:cNvPr id="6" name="Picture 5" descr="Notepad text editor with HTML cod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85" y="3505200"/>
            <a:ext cx="3818618" cy="270361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8159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Web Development Tools (1 of 2)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1264962"/>
          </a:xfrm>
        </p:spPr>
        <p:txBody>
          <a:bodyPr/>
          <a:lstStyle/>
          <a:p>
            <a:r>
              <a:rPr lang="en-US" sz="2800"/>
              <a:t>Packages that automatically generate HTML code</a:t>
            </a:r>
          </a:p>
          <a:p>
            <a:pPr lvl="1"/>
            <a:r>
              <a:rPr lang="en-US" sz="2400"/>
              <a:t>WYSIWYG</a:t>
            </a:r>
          </a:p>
          <a:p>
            <a:pPr lvl="1"/>
            <a:r>
              <a:rPr lang="en-US" sz="2400"/>
              <a:t>IDEs</a:t>
            </a:r>
            <a:endParaRPr lang="en-US" sz="2400" dirty="0"/>
          </a:p>
        </p:txBody>
      </p:sp>
      <p:pic>
        <p:nvPicPr>
          <p:cNvPr id="3" name="Picture 2" descr="Adobe Dreamweaver CC web development tool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82" y="2803780"/>
            <a:ext cx="6046771" cy="3436739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8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Web Development Tools (2 of 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169277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Challenges to using web development tools:</a:t>
            </a:r>
          </a:p>
          <a:p>
            <a:pPr lvl="1"/>
            <a:r>
              <a:rPr lang="en-US" sz="2400" dirty="0"/>
              <a:t>Might look different than what you see in browser</a:t>
            </a:r>
          </a:p>
          <a:p>
            <a:pPr lvl="1"/>
            <a:r>
              <a:rPr lang="en-US" sz="2400" dirty="0"/>
              <a:t>Unnecessary codes create large, slow-loading webpages</a:t>
            </a:r>
          </a:p>
          <a:p>
            <a:pPr lvl="1"/>
            <a:r>
              <a:rPr lang="en-US" sz="2400" dirty="0"/>
              <a:t>Might not use latest markup language standards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891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188121"/>
            <a:ext cx="8026400" cy="732508"/>
          </a:xfrm>
        </p:spPr>
        <p:txBody>
          <a:bodyPr/>
          <a:lstStyle/>
          <a:p>
            <a:r>
              <a:rPr lang="en-US" sz="2800" dirty="0"/>
              <a:t>Web Templates and Content Management Systems </a:t>
            </a:r>
            <a:br>
              <a:rPr lang="en-US" sz="2800" dirty="0"/>
            </a:br>
            <a:r>
              <a:rPr lang="en-US" sz="2800" dirty="0"/>
              <a:t>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1228028"/>
          </a:xfrm>
        </p:spPr>
        <p:txBody>
          <a:bodyPr/>
          <a:lstStyle/>
          <a:p>
            <a:r>
              <a:rPr lang="en-US" sz="2800" dirty="0"/>
              <a:t>A </a:t>
            </a:r>
            <a:r>
              <a:rPr lang="en-US" sz="2800" b="1" dirty="0"/>
              <a:t>Web template</a:t>
            </a:r>
            <a:r>
              <a:rPr lang="en-US" sz="2800" i="1" dirty="0"/>
              <a:t> </a:t>
            </a:r>
            <a:r>
              <a:rPr lang="en-US" sz="2800" dirty="0"/>
              <a:t>or </a:t>
            </a:r>
            <a:r>
              <a:rPr lang="en-US" sz="2800" b="1" dirty="0"/>
              <a:t>theme</a:t>
            </a:r>
            <a:r>
              <a:rPr lang="en-US" sz="2800" dirty="0"/>
              <a:t> is a predesigned model that can be customized for fast website or webpage creation or updating</a:t>
            </a:r>
          </a:p>
        </p:txBody>
      </p:sp>
      <p:pic>
        <p:nvPicPr>
          <p:cNvPr id="6" name="Picture 5" descr="TemplateMonster webp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766846"/>
            <a:ext cx="4681283" cy="326409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815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188122"/>
            <a:ext cx="8026400" cy="732508"/>
          </a:xfrm>
        </p:spPr>
        <p:txBody>
          <a:bodyPr/>
          <a:lstStyle/>
          <a:p>
            <a:r>
              <a:rPr lang="en-US" sz="2800" dirty="0"/>
              <a:t>Web Templates and Content Management Systems </a:t>
            </a:r>
            <a:br>
              <a:rPr lang="en-US" sz="2800" dirty="0"/>
            </a:br>
            <a:r>
              <a:rPr lang="en-US" sz="2800" dirty="0"/>
              <a:t>(2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3277820"/>
          </a:xfrm>
        </p:spPr>
        <p:txBody>
          <a:bodyPr/>
          <a:lstStyle/>
          <a:p>
            <a:r>
              <a:rPr lang="en-US" sz="2800" dirty="0"/>
              <a:t>A </a:t>
            </a:r>
            <a:r>
              <a:rPr lang="en-US" sz="2800" b="1" dirty="0"/>
              <a:t>content management system </a:t>
            </a:r>
            <a:r>
              <a:rPr lang="en-US" sz="2800" dirty="0"/>
              <a:t>(</a:t>
            </a:r>
            <a:r>
              <a:rPr lang="en-US" sz="2800" b="1" dirty="0"/>
              <a:t>CMS</a:t>
            </a:r>
            <a:r>
              <a:rPr lang="en-US" sz="2800" dirty="0"/>
              <a:t>)</a:t>
            </a:r>
            <a:r>
              <a:rPr lang="en-US" sz="2800" i="1" dirty="0"/>
              <a:t> </a:t>
            </a:r>
            <a:r>
              <a:rPr lang="en-US" sz="2800" dirty="0"/>
              <a:t>facilitates the management of web content development</a:t>
            </a:r>
          </a:p>
          <a:p>
            <a:pPr lvl="2"/>
            <a:r>
              <a:rPr lang="en-US" sz="2800" dirty="0"/>
              <a:t>Drupal</a:t>
            </a:r>
          </a:p>
          <a:p>
            <a:pPr lvl="2"/>
            <a:r>
              <a:rPr lang="en-US" sz="2800" dirty="0"/>
              <a:t>WordPress</a:t>
            </a:r>
          </a:p>
          <a:p>
            <a:pPr lvl="2"/>
            <a:r>
              <a:rPr lang="en-US" sz="2800" dirty="0"/>
              <a:t>Joomla</a:t>
            </a:r>
          </a:p>
          <a:p>
            <a:pPr lvl="1"/>
            <a:r>
              <a:rPr lang="en-US" sz="2800" b="1" dirty="0"/>
              <a:t>Content repository</a:t>
            </a:r>
          </a:p>
          <a:p>
            <a:pPr lvl="1"/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0038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188122"/>
            <a:ext cx="8026400" cy="732508"/>
          </a:xfrm>
        </p:spPr>
        <p:txBody>
          <a:bodyPr/>
          <a:lstStyle/>
          <a:p>
            <a:r>
              <a:rPr lang="en-US" sz="2800" dirty="0"/>
              <a:t>Web Templates and Content Management Systems </a:t>
            </a:r>
            <a:br>
              <a:rPr lang="en-US" sz="2800" dirty="0"/>
            </a:br>
            <a:r>
              <a:rPr lang="en-US" sz="2800" dirty="0"/>
              <a:t>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1637371"/>
          </a:xfrm>
        </p:spPr>
        <p:txBody>
          <a:bodyPr/>
          <a:lstStyle/>
          <a:p>
            <a:r>
              <a:rPr lang="en-US" sz="2800" dirty="0"/>
              <a:t>An </a:t>
            </a:r>
            <a:r>
              <a:rPr lang="en-US" sz="2800" b="1" dirty="0"/>
              <a:t>intranet</a:t>
            </a:r>
            <a:r>
              <a:rPr lang="en-US" sz="2800" dirty="0"/>
              <a:t> is a private network within a large organization or commercial entity that uses Internet and web technologies to share information among only its members, employees, or business partners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71006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Web Design Roles (1 of 4)</a:t>
            </a:r>
          </a:p>
        </p:txBody>
      </p:sp>
      <p:grpSp>
        <p:nvGrpSpPr>
          <p:cNvPr id="6" name="Group 5" descr="Text: Creative"/>
          <p:cNvGrpSpPr/>
          <p:nvPr/>
        </p:nvGrpSpPr>
        <p:grpSpPr>
          <a:xfrm>
            <a:off x="609600" y="1538818"/>
            <a:ext cx="3657227" cy="2274807"/>
            <a:chOff x="655710" y="83"/>
            <a:chExt cx="3657227" cy="2274807"/>
          </a:xfrm>
        </p:grpSpPr>
        <p:sp>
          <p:nvSpPr>
            <p:cNvPr id="13" name="Rectangle 12"/>
            <p:cNvSpPr/>
            <p:nvPr/>
          </p:nvSpPr>
          <p:spPr>
            <a:xfrm>
              <a:off x="655710" y="83"/>
              <a:ext cx="3657227" cy="219433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655710" y="80554"/>
              <a:ext cx="3657227" cy="2194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kern="1200" dirty="0"/>
                <a:t>Creative</a:t>
              </a:r>
            </a:p>
          </p:txBody>
        </p:sp>
      </p:grpSp>
      <p:grpSp>
        <p:nvGrpSpPr>
          <p:cNvPr id="7" name="Group 6" descr="Text: Technical"/>
          <p:cNvGrpSpPr/>
          <p:nvPr/>
        </p:nvGrpSpPr>
        <p:grpSpPr>
          <a:xfrm>
            <a:off x="4775426" y="1538818"/>
            <a:ext cx="3657227" cy="2194336"/>
            <a:chOff x="4678661" y="83"/>
            <a:chExt cx="3657227" cy="2194336"/>
          </a:xfrm>
        </p:grpSpPr>
        <p:sp>
          <p:nvSpPr>
            <p:cNvPr id="11" name="Rectangle 10"/>
            <p:cNvSpPr/>
            <p:nvPr/>
          </p:nvSpPr>
          <p:spPr>
            <a:xfrm>
              <a:off x="4678661" y="83"/>
              <a:ext cx="3657227" cy="219433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537784"/>
                <a:satOff val="-50893"/>
                <a:lumOff val="39592"/>
                <a:alphaOff val="0"/>
              </a:schemeClr>
            </a:fillRef>
            <a:effectRef idx="3">
              <a:schemeClr val="accent2">
                <a:shade val="50000"/>
                <a:hueOff val="537784"/>
                <a:satOff val="-50893"/>
                <a:lumOff val="395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 descr="Text: Technical"/>
            <p:cNvSpPr txBox="1"/>
            <p:nvPr/>
          </p:nvSpPr>
          <p:spPr>
            <a:xfrm>
              <a:off x="4678661" y="83"/>
              <a:ext cx="3657227" cy="2194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kern="1200" dirty="0"/>
                <a:t>Technical</a:t>
              </a:r>
            </a:p>
          </p:txBody>
        </p:sp>
      </p:grpSp>
      <p:grpSp>
        <p:nvGrpSpPr>
          <p:cNvPr id="8" name="Group 7" descr="Text: Oversight"/>
          <p:cNvGrpSpPr/>
          <p:nvPr/>
        </p:nvGrpSpPr>
        <p:grpSpPr>
          <a:xfrm>
            <a:off x="2763951" y="4098877"/>
            <a:ext cx="3657227" cy="2194336"/>
            <a:chOff x="2667186" y="2560142"/>
            <a:chExt cx="3657227" cy="2194336"/>
          </a:xfrm>
        </p:grpSpPr>
        <p:sp>
          <p:nvSpPr>
            <p:cNvPr id="9" name="Rectangle 8"/>
            <p:cNvSpPr/>
            <p:nvPr/>
          </p:nvSpPr>
          <p:spPr>
            <a:xfrm>
              <a:off x="2667186" y="2560142"/>
              <a:ext cx="3657227" cy="219433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537784"/>
                <a:satOff val="-50893"/>
                <a:lumOff val="39592"/>
                <a:alphaOff val="0"/>
              </a:schemeClr>
            </a:fillRef>
            <a:effectRef idx="3">
              <a:schemeClr val="accent2">
                <a:shade val="50000"/>
                <a:hueOff val="537784"/>
                <a:satOff val="-50893"/>
                <a:lumOff val="395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2667186" y="2560142"/>
              <a:ext cx="3657227" cy="2194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kern="1200" dirty="0"/>
                <a:t>Oversight</a:t>
              </a: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601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Web Design Roles (2 of 4)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8438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Creative Roles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Content writer / editor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SEO expert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Web designer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UI / UX manager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Web artist / graphic designer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Multimedia producer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807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Web Design Roles (3 of 4)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3182410"/>
          </a:xfrm>
        </p:spPr>
        <p:txBody>
          <a:bodyPr/>
          <a:lstStyle/>
          <a:p>
            <a:r>
              <a:rPr lang="en-US" sz="2800" dirty="0"/>
              <a:t>Technical Roles</a:t>
            </a:r>
          </a:p>
          <a:p>
            <a:pPr lvl="1"/>
            <a:r>
              <a:rPr lang="en-US" sz="2400" b="1" dirty="0"/>
              <a:t>Web programmer / developer</a:t>
            </a:r>
          </a:p>
          <a:p>
            <a:pPr lvl="2"/>
            <a:r>
              <a:rPr lang="en-US" sz="2000" b="1" dirty="0"/>
              <a:t>Front-end</a:t>
            </a:r>
          </a:p>
          <a:p>
            <a:pPr lvl="2"/>
            <a:r>
              <a:rPr lang="en-US" sz="2000" b="1" dirty="0"/>
              <a:t>Back-end</a:t>
            </a:r>
          </a:p>
          <a:p>
            <a:pPr lvl="2"/>
            <a:r>
              <a:rPr lang="en-US" sz="2000" b="1" dirty="0"/>
              <a:t>Full-stack</a:t>
            </a:r>
          </a:p>
          <a:p>
            <a:pPr lvl="1"/>
            <a:r>
              <a:rPr lang="en-US" sz="2400" b="1" dirty="0"/>
              <a:t>Database developer</a:t>
            </a:r>
          </a:p>
          <a:p>
            <a:pPr lvl="1"/>
            <a:r>
              <a:rPr lang="en-US" sz="2400" b="1" dirty="0"/>
              <a:t>Web server administrator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7031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Web Design Roles (4 of 4)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120581"/>
          </a:xfrm>
        </p:spPr>
        <p:txBody>
          <a:bodyPr/>
          <a:lstStyle/>
          <a:p>
            <a:r>
              <a:rPr lang="en-US" sz="2800" dirty="0"/>
              <a:t>Oversight Roles</a:t>
            </a:r>
          </a:p>
          <a:p>
            <a:pPr lvl="1"/>
            <a:r>
              <a:rPr lang="en-US" sz="2400" b="1" dirty="0"/>
              <a:t>Web administrator </a:t>
            </a:r>
          </a:p>
          <a:p>
            <a:pPr lvl="1"/>
            <a:r>
              <a:rPr lang="en-US" sz="2400" b="1" dirty="0"/>
              <a:t>System architect</a:t>
            </a:r>
          </a:p>
          <a:p>
            <a:pPr lvl="1"/>
            <a:r>
              <a:rPr lang="en-US" sz="2400" b="1" dirty="0"/>
              <a:t>Tester</a:t>
            </a:r>
          </a:p>
          <a:p>
            <a:pPr lvl="1"/>
            <a:r>
              <a:rPr lang="en-US" sz="2400" b="1" dirty="0"/>
              <a:t>Social media expert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06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200" dirty="0"/>
              <a:t>The Internet and the World Wide Web (3 of 3)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3173176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b="1" dirty="0"/>
              <a:t>World Wide Web (web) </a:t>
            </a:r>
            <a:r>
              <a:rPr lang="en-US" sz="2800" dirty="0"/>
              <a:t>is a part of the Internet that consists of connected computers called </a:t>
            </a:r>
            <a:r>
              <a:rPr lang="en-US" sz="2800" b="1" dirty="0"/>
              <a:t>web servers </a:t>
            </a:r>
            <a:r>
              <a:rPr lang="en-US" sz="2800" dirty="0"/>
              <a:t>that store electronic documents called webpages</a:t>
            </a:r>
          </a:p>
          <a:p>
            <a:r>
              <a:rPr lang="en-US" sz="2800" dirty="0"/>
              <a:t>A </a:t>
            </a:r>
            <a:r>
              <a:rPr lang="en-US" sz="2800" b="1" dirty="0"/>
              <a:t>webpage </a:t>
            </a:r>
            <a:r>
              <a:rPr lang="en-US" sz="2800" dirty="0"/>
              <a:t>is a specially formatted document that can contain images, text, interactive elements, and </a:t>
            </a:r>
            <a:r>
              <a:rPr lang="en-US" sz="2800" b="1" dirty="0"/>
              <a:t>hyperlinks</a:t>
            </a:r>
            <a:r>
              <a:rPr lang="en-US" sz="2800" dirty="0"/>
              <a:t>, which are links to other pages</a:t>
            </a:r>
          </a:p>
          <a:p>
            <a:r>
              <a:rPr lang="en-US" sz="2800" dirty="0"/>
              <a:t>A </a:t>
            </a:r>
            <a:r>
              <a:rPr lang="en-US" sz="2800" b="1" dirty="0"/>
              <a:t>website </a:t>
            </a:r>
            <a:r>
              <a:rPr lang="en-US" sz="2800" dirty="0"/>
              <a:t>is a group of related webpages</a:t>
            </a:r>
            <a:endParaRPr lang="en-US" sz="2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9952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Chapter Summary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 dirty="0"/>
              <a:t>Describe the Internet and the World Wide Web</a:t>
            </a:r>
          </a:p>
          <a:p>
            <a:r>
              <a:rPr lang="en-US" sz="2800" dirty="0"/>
              <a:t>Discuss ways to access the Internet and the web</a:t>
            </a:r>
          </a:p>
          <a:p>
            <a:r>
              <a:rPr lang="en-US" sz="2800" dirty="0"/>
              <a:t>Categorize types of websites</a:t>
            </a:r>
          </a:p>
          <a:p>
            <a:r>
              <a:rPr lang="en-US" sz="2800" dirty="0"/>
              <a:t>Identify web design tools</a:t>
            </a:r>
          </a:p>
          <a:p>
            <a:r>
              <a:rPr lang="en-US" sz="2800" dirty="0"/>
              <a:t>Explain web design principles, roles, and required skills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01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600" y="241770"/>
            <a:ext cx="8026400" cy="422295"/>
          </a:xfrm>
        </p:spPr>
        <p:txBody>
          <a:bodyPr/>
          <a:lstStyle/>
          <a:p>
            <a:r>
              <a:rPr lang="en-US" sz="3200" dirty="0"/>
              <a:t>World Wide Web (1 of 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409343"/>
          </a:xfrm>
        </p:spPr>
        <p:txBody>
          <a:bodyPr/>
          <a:lstStyle/>
          <a:p>
            <a:r>
              <a:rPr lang="en-US" sz="2800" dirty="0"/>
              <a:t>A website’s primary page is its home page</a:t>
            </a:r>
          </a:p>
        </p:txBody>
      </p:sp>
      <p:pic>
        <p:nvPicPr>
          <p:cNvPr id="5" name="Picture 4" descr="Jive website home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6572738" cy="40052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World Wide Web (2</a:t>
            </a:r>
            <a:r>
              <a:rPr lang="en-US" sz="3200" baseline="0" dirty="0"/>
              <a:t> of 2)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818686"/>
          </a:xfrm>
        </p:spPr>
        <p:txBody>
          <a:bodyPr/>
          <a:lstStyle/>
          <a:p>
            <a:r>
              <a:rPr lang="en-US" sz="2800" b="1" dirty="0"/>
              <a:t>Browsing</a:t>
            </a:r>
            <a:r>
              <a:rPr lang="en-US" sz="2800" dirty="0"/>
              <a:t> or </a:t>
            </a:r>
            <a:r>
              <a:rPr lang="en-US" sz="2800" b="1" dirty="0"/>
              <a:t>surfing the web</a:t>
            </a:r>
            <a:r>
              <a:rPr lang="en-US" sz="2800" dirty="0"/>
              <a:t> is exploring the web by moving from one webpage to another</a:t>
            </a:r>
            <a:endParaRPr lang="en-US" sz="2800" b="1" dirty="0"/>
          </a:p>
        </p:txBody>
      </p:sp>
      <p:pic>
        <p:nvPicPr>
          <p:cNvPr id="5" name="Picture 4" descr="Link to article, plus the article displayed as a webpag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2819400"/>
            <a:ext cx="6858000" cy="31241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56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200" dirty="0"/>
              <a:t>Influence on Society</a:t>
            </a:r>
          </a:p>
        </p:txBody>
      </p:sp>
      <p:graphicFrame>
        <p:nvGraphicFramePr>
          <p:cNvPr id="9" name="Content Placeholder 8" descr="Four boxes with the text: Communication, Education, Entertainment and News, and E-commerce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56179956"/>
              </p:ext>
            </p:extLst>
          </p:nvPr>
        </p:nvGraphicFramePr>
        <p:xfrm>
          <a:off x="152400" y="1263197"/>
          <a:ext cx="8991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67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200" dirty="0"/>
              <a:t>Communication (1 of 2)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4359275" cy="4099982"/>
          </a:xfrm>
        </p:spPr>
        <p:txBody>
          <a:bodyPr/>
          <a:lstStyle/>
          <a:p>
            <a:r>
              <a:rPr lang="en-US" sz="2400" dirty="0"/>
              <a:t>Bookmark / favorite</a:t>
            </a:r>
          </a:p>
          <a:p>
            <a:r>
              <a:rPr lang="en-US" sz="2400" dirty="0"/>
              <a:t>Shortcut</a:t>
            </a:r>
          </a:p>
          <a:p>
            <a:r>
              <a:rPr lang="en-US" sz="2400" dirty="0"/>
              <a:t>Internet Relay Chat (IRC)</a:t>
            </a:r>
          </a:p>
          <a:p>
            <a:r>
              <a:rPr lang="en-US" sz="2400" dirty="0"/>
              <a:t>Web chat</a:t>
            </a:r>
          </a:p>
          <a:p>
            <a:r>
              <a:rPr lang="en-US" sz="2400" dirty="0"/>
              <a:t>Instant messaging / </a:t>
            </a:r>
            <a:br>
              <a:rPr lang="en-US" sz="2400" dirty="0"/>
            </a:br>
            <a:r>
              <a:rPr lang="en-US" sz="2400" dirty="0"/>
              <a:t>IM chat</a:t>
            </a:r>
          </a:p>
          <a:p>
            <a:r>
              <a:rPr lang="en-US" sz="2400" dirty="0"/>
              <a:t>Group messaging apps</a:t>
            </a:r>
          </a:p>
          <a:p>
            <a:r>
              <a:rPr lang="en-US" sz="2400" dirty="0"/>
              <a:t>Collaborative workspaces / virtual meeting spaces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3683000" cy="4830763"/>
          </a:xfrm>
        </p:spPr>
        <p:txBody>
          <a:bodyPr/>
          <a:lstStyle/>
          <a:p>
            <a:r>
              <a:rPr lang="en-US" sz="2400" dirty="0"/>
              <a:t>Blog</a:t>
            </a:r>
          </a:p>
          <a:p>
            <a:r>
              <a:rPr lang="en-US" sz="2400" dirty="0"/>
              <a:t>Video sharing / </a:t>
            </a:r>
            <a:br>
              <a:rPr lang="en-US" sz="2400" dirty="0"/>
            </a:br>
            <a:r>
              <a:rPr lang="en-US" sz="2400" dirty="0"/>
              <a:t>Video blogging</a:t>
            </a:r>
          </a:p>
          <a:p>
            <a:r>
              <a:rPr lang="en-US" sz="2400" dirty="0"/>
              <a:t>Social networking</a:t>
            </a:r>
          </a:p>
          <a:p>
            <a:r>
              <a:rPr lang="en-US" sz="2400" dirty="0"/>
              <a:t>Social bookmarking</a:t>
            </a:r>
          </a:p>
          <a:p>
            <a:r>
              <a:rPr lang="en-US" sz="2400" dirty="0"/>
              <a:t>Massively multiplayer online games (MMOGs)</a:t>
            </a:r>
          </a:p>
          <a:p>
            <a:r>
              <a:rPr lang="en-US" sz="2400" dirty="0"/>
              <a:t>3D virtual worlds</a:t>
            </a:r>
          </a:p>
          <a:p>
            <a:r>
              <a:rPr lang="en-US" sz="2400" dirty="0"/>
              <a:t>Wiki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9119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bdvS5UnYBhlfkgzddxN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IcSehiPC1WynCNn4mtsU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xNVFnZELmuaP3MeK3gmo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1dStzAdRU0fzdKXaKt99F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sol0uRuc4FvvqfjemivHO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PkYfmQ36B9x2laUrncwB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RHQ4kouKHEdEdvywFP8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YBEbdFylTHMq7xvMJH6p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jXi9zie3QMf61NpHMt0L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SNo00T6qYqwzt8uhPSv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mCOglAwhcvEBDTxPFWF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Y8MiEUZjPCl2qLbKyvU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8BViFhSdvJxKFsYCTe1Z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jXi9zie3QMf61NpHMt0L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SNo00T6qYqwzt8uhPSv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Y8MiEUZjPCl2qLbKyvUH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TuI20rbPNfTdQO2NfrgX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39LLsVko4rhPsWWP6cpi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5kxLS7Rc4vEPMlLO61jS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55IXiHw2WUcYPd0zOscZ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StmvmYcN4KVRqKNME4QRf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znVA6supftnr52l7GvR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lOLkoETGrsV45efpUIBZ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IJ2LWjykUnTvsdiElKgeS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9D0A7OrO2BRqF16PL3Qwy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INlbgaVvNQfJBfFu5dC0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Eqd8A8FLtt8IuAbHzxrs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NPV42M03GC3rmwTJHst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4sg858SkXoqICodv6SKp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iZni0sMc7iUsKyaaH1Rz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gPcDLGcbSeqRY2ALikED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OcEBZgy9SFgJOGRKu9p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HPajF1HPl1Oyor75dVk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BH8y69YCeffzvlNYasIAJ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nujEeSBpYTJ148BpuA2u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dFKViDxkNDvQuowL0WKw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A1ZIA7ZWknsaHAyvkLp9I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6ECt0PzaUkA75IVA3pkQi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BH8y69YCeffzvlNYasIAJ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dFKViDxkNDvQuowL0WKw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A1ZIA7ZWknsaHAyvkLp9I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6ECt0PzaUkA75IVA3pkQi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BH8y69YCeffzvlNYasIAJ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dFKViDxkNDvQuowL0WKw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A1ZIA7ZWknsaHAyvkLp9I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iiCZfMyvKec9FhDEjrjY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6ECt0PzaUkA75IVA3pkQi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O9u6kUvA8BccnG9rmDdu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AAvQzKIZPRmYgjM4C4yWd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W3Mk2xjCwUkRl3YfNGFo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O9u6kUvA8BccnG9rmDdu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AAvQzKIZPRmYgjM4C4yWd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aMAvViat8FfJ5qmWRf8v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W3Mk2xjCwUkRl3YfNGFo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db3OnIRpQlmDSY40P47E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koe5iXCsrQ6jD2cCnhbV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djcmPjs29UmLRIrOw1Cq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zDIdrwbq2eIaGbtzYa3eD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6jcuwYSkYAjuOAm4w6g0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db3OnIRpQlmDSY40P47E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koe5iXCsrQ6jD2cCnhbVP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zDIdrwbq2eIaGbtzYa3eD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6jcuwYSkYAjuOAm4w6g0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miY6PI64nfU9Wi3vwMJIK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bmScTDXYC7eIJ7vP30XI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94Y2z62s4BsCbDgCpnTD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hGiPtouHio8SdOeQ4R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uOVskLPgAacLGzqLJ2dJ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KY5CC4Ou6rtdni3pzWm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WvrBtUMEK15Ebue9dcM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VZu8wpliRI2RnC5jrzKtz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8WLzq1ZyAfMmYKapQ40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7J6yaqI9sb5Ci4x0e81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lDsEXbCSXECKfkm6sd4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oTBfb5H0mwrSndSHM3GR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A3WS1WKx38U0oKhfVxU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Yai1aBOtlPe8WMhL6J2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iaFAzs7Gtz074LzZL9Iz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I0kOIdA3GmLiBAxgdgAR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7OHvb7XTD4hdnoM4tXfi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uiaSqCb8ld7J78ZNsYjd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CELYNWSoq2FCwxDKuLK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9nroY6tyvwwOy4y6wtlZ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qvfSqKMGMIALbAUmnuqjP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swsgPdOrWATsavIZERpv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ZmHYECGDoi1XlTlUUX1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0YYp5QnyP2sNNJk1bL6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HPpWmQT6r2Glo9f8BgQm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xyUy99RnCcRgjMEiWJZXi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6pPjxKFowBUCm5UAC6LxZ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VNWwNVNJd1WsuIQB6IdF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uY05NwHA2Pu3oMSc9Zw9K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0MVQiqRULVNVkpoze2NC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tXhO3OHI56WYyjarUvZ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y3gxwz7BbCCUezb7FwxI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846xlpl3iOPPnM2TkkE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veqpAEeZ9dAhlqWh3mpQ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SKD79z03Ggm6gmEYkGeB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2GeSKeH5UxPlWAqZqx1Af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vGuEYMRTZF5Q3pfoljX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RlLtgo7QPiFgsLEnW3m2F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ULg5IYw5T42kDeT80VG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gQHQTnfKeThTdVM22B7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28nCwAZC3BpWupoR58Q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yqFBijAFBCtiYrGipK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4olhywq6lkC9NTAFlDc7I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EVh3LZXLuI6WxiMDXLY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2ULt73Jhl1ITscO6kgI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StmQ9xgIayjWTmhiRT2c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LCaexwXXokObxRVKFqmmI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ydkZbB0QbJe44kgn1pjz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Fe3ofksAlnZEW56PQNOf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yaDGiloR9AEgx6WMmFn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LCaexwXXokObxRVKFqmmI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ydkZbB0QbJe44kgn1pj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KQSEXaJEabUhxbW1g4s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yaDGiloR9AEgx6WMmFn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LCaexwXXokObxRVKFqmmI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ydkZbB0QbJe44kgn1pjz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Fe3ofksAlnZEW56PQNOf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yaDGiloR9AEgx6WMmFn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VLqJjy45LeVJCJ7kYU8oV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S7p41NDgoUCGpGCgju4C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4yZMxeU30aBznOqBO2DuB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4oODuNROycrNzphuyJc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VLqJjy45LeVJCJ7kYU8oV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RMv27VZs8c6tsQjqdSqF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S7p41NDgoUCGpGCgju4C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4oODuNROycrNzphuyJc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kCmJJBXMLmDZHoNOcpSjy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DYvTLWiWeoYK6PltXTmm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CnQ6XP77MYVi2oSFEN8s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5C1IwaHJvCJJmzuwYCkj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dzjymYKSd8UYxi1GGQ0nm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SIgy378OgmI0PZpAFg5i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OTw0XCJ0ByuXUqP6pHL4k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95XZrBApbz6GHCbTOgKu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6NR6a4jjulKfY58V3NEI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3VyzufyjdxahGJLVsJgs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6m0lSBgFwZOBdg8GM5xX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Ty3NkzW3ol04Ocz8nX3y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SHrN6iuvE9qMtVLxI586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B9rV7DHAUcdI6YiPMb6d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PXJ7QiFmPzAYtm3RDktk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2CKljMsUxmm3Qkuc0NoUy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DFRSl4N4zDuUcfxEviUFU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rx8cfhSH74qTdRUceUf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7mmxIHwqiDCWbuqsofcI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Ia4I5IQRzI7QgGIa0LV8O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yI0WVtL5kViPpMQHyba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fV8f8hxElINI4LWeXpIA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lTTXcbNp71ytADkk89Pj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I2dNvfmEEYgirbGqvTB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hR5VayQK1XVXaVYoh9K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hyJvZ4AQbLfGqWJ5VwwVh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mu1Kr6BsFAlMxK2157q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6XOWy3IHtmdqviAOpUnI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7tbLHhluXkmsDAwDht4v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LySP7tOU1BmKIfaV9jRh"/>
</p:tagLst>
</file>

<file path=ppt/theme/theme1.xml><?xml version="1.0" encoding="utf-8"?>
<a:theme xmlns:a="http://schemas.openxmlformats.org/drawingml/2006/main" name="Office Theme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5185</TotalTime>
  <Words>3836</Words>
  <Application>Microsoft Office PowerPoint</Application>
  <PresentationFormat>On-screen Show (4:3)</PresentationFormat>
  <Paragraphs>322</Paragraphs>
  <Slides>50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Web Design 6E</vt:lpstr>
      <vt:lpstr>Chapter Objectives</vt:lpstr>
      <vt:lpstr>The Internet and the World Wide Web (1 of 3)</vt:lpstr>
      <vt:lpstr>The Internet and the World Wide Web (2 of 3)</vt:lpstr>
      <vt:lpstr>The Internet and the World Wide Web (3 of 3)</vt:lpstr>
      <vt:lpstr>World Wide Web (1 of 2)</vt:lpstr>
      <vt:lpstr>World Wide Web (2 of 2)</vt:lpstr>
      <vt:lpstr>Influence on Society</vt:lpstr>
      <vt:lpstr>Communication (1 of 2)</vt:lpstr>
      <vt:lpstr>Communication (2 of 2)</vt:lpstr>
      <vt:lpstr>Education</vt:lpstr>
      <vt:lpstr>Entertainment and News</vt:lpstr>
      <vt:lpstr>E-Commerce</vt:lpstr>
      <vt:lpstr>Ways to Access the Internet</vt:lpstr>
      <vt:lpstr>Broadband Connections</vt:lpstr>
      <vt:lpstr>Connecting to the Internet and the Web</vt:lpstr>
      <vt:lpstr>Mobile Internet Access</vt:lpstr>
      <vt:lpstr>Internet Service Providers</vt:lpstr>
      <vt:lpstr>Web Browsers (1 of 6)</vt:lpstr>
      <vt:lpstr>Web Browsers (2 of 6)</vt:lpstr>
      <vt:lpstr>Web Browsers (3 of 6)</vt:lpstr>
      <vt:lpstr>Web Browsers (4 of 6)</vt:lpstr>
      <vt:lpstr>Web Browsers (5 of 6)</vt:lpstr>
      <vt:lpstr>Web Browsers (6 of 6)</vt:lpstr>
      <vt:lpstr>Types of Websites</vt:lpstr>
      <vt:lpstr>Personal</vt:lpstr>
      <vt:lpstr>Organizational / Topical</vt:lpstr>
      <vt:lpstr>Commercial</vt:lpstr>
      <vt:lpstr>Search Tools (1 of 4)</vt:lpstr>
      <vt:lpstr>Search Tools (2 of 4)</vt:lpstr>
      <vt:lpstr>Search Tools (3 of 4)</vt:lpstr>
      <vt:lpstr>Search Tools (4 of 4)</vt:lpstr>
      <vt:lpstr>Portals</vt:lpstr>
      <vt:lpstr>Other Types of Websites</vt:lpstr>
      <vt:lpstr>Web Design Tools</vt:lpstr>
      <vt:lpstr>Markup Languages (1 of 2)</vt:lpstr>
      <vt:lpstr>Markup Languages (2 of 2)</vt:lpstr>
      <vt:lpstr>Cascading Style Sheets</vt:lpstr>
      <vt:lpstr>Scripting Languages</vt:lpstr>
      <vt:lpstr>Text and HTML Editors</vt:lpstr>
      <vt:lpstr>Web Development Tools (1 of 2)</vt:lpstr>
      <vt:lpstr>Web Development Tools (2 of 2)</vt:lpstr>
      <vt:lpstr>Web Templates and Content Management Systems  (1 of 3)</vt:lpstr>
      <vt:lpstr>Web Templates and Content Management Systems  (2 of 3)</vt:lpstr>
      <vt:lpstr>Web Templates and Content Management Systems  (3 of 3)</vt:lpstr>
      <vt:lpstr>Web Design Roles (1 of 4)</vt:lpstr>
      <vt:lpstr>Web Design Roles (2 of 4)</vt:lpstr>
      <vt:lpstr>Web Design Roles (3 of 4)</vt:lpstr>
      <vt:lpstr>Web Design Roles (4 of 4)</vt:lpstr>
      <vt:lpstr>Chapter Summary</vt:lpstr>
    </vt:vector>
  </TitlesOfParts>
  <Company>Course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</dc:creator>
  <cp:lastModifiedBy>Carl Rebman</cp:lastModifiedBy>
  <cp:revision>253</cp:revision>
  <cp:lastPrinted>2010-11-12T17:54:40Z</cp:lastPrinted>
  <dcterms:created xsi:type="dcterms:W3CDTF">2007-02-15T20:50:52Z</dcterms:created>
  <dcterms:modified xsi:type="dcterms:W3CDTF">2019-09-05T07:42:35Z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1307752503</vt:i4>
  </property>
  <property fmtid="{D5CDD505-2E9C-101B-9397-08002B2CF9AE}" pid="4" name="_EmailSubject">
    <vt:lpwstr>Web Design PPTs</vt:lpwstr>
  </property>
  <property fmtid="{D5CDD505-2E9C-101B-9397-08002B2CF9AE}" pid="5" name="_AuthorEmail">
    <vt:lpwstr>maria.garguilo@cengage.com</vt:lpwstr>
  </property>
  <property fmtid="{D5CDD505-2E9C-101B-9397-08002B2CF9AE}" pid="6" name="_AuthorEmailDisplayName">
    <vt:lpwstr>Garguilo, Maria</vt:lpwstr>
  </property>
</Properties>
</file>