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63" autoAdjust="0"/>
    <p:restoredTop sz="94660"/>
  </p:normalViewPr>
  <p:slideViewPr>
    <p:cSldViewPr>
      <p:cViewPr varScale="1">
        <p:scale>
          <a:sx n="85" d="100"/>
          <a:sy n="85" d="100"/>
        </p:scale>
        <p:origin x="90" y="1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a:extLst>
              <a:ext uri="{FF2B5EF4-FFF2-40B4-BE49-F238E27FC236}">
                <a16:creationId xmlns:a16="http://schemas.microsoft.com/office/drawing/2014/main" id="{66B1270B-59FF-4649-80A8-718929E2EBAE}"/>
              </a:ext>
            </a:extLst>
          </p:cNvPr>
          <p:cNvGrpSpPr>
            <a:grpSpLocks/>
          </p:cNvGrpSpPr>
          <p:nvPr/>
        </p:nvGrpSpPr>
        <p:grpSpPr bwMode="auto">
          <a:xfrm>
            <a:off x="0" y="3902075"/>
            <a:ext cx="3400425" cy="2949575"/>
            <a:chOff x="0" y="2458"/>
            <a:chExt cx="2142" cy="1858"/>
          </a:xfrm>
        </p:grpSpPr>
        <p:sp>
          <p:nvSpPr>
            <p:cNvPr id="5123" name="Freeform 3">
              <a:extLst>
                <a:ext uri="{FF2B5EF4-FFF2-40B4-BE49-F238E27FC236}">
                  <a16:creationId xmlns:a16="http://schemas.microsoft.com/office/drawing/2014/main" id="{009733C5-839C-4520-B4D1-07F484A02466}"/>
                </a:ext>
              </a:extLst>
            </p:cNvPr>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4" name="Freeform 4">
              <a:extLst>
                <a:ext uri="{FF2B5EF4-FFF2-40B4-BE49-F238E27FC236}">
                  <a16:creationId xmlns:a16="http://schemas.microsoft.com/office/drawing/2014/main" id="{76A11F1E-2484-4FCD-A606-DEFC5BE46909}"/>
                </a:ext>
              </a:extLst>
            </p:cNvPr>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5" name="Freeform 5">
              <a:extLst>
                <a:ext uri="{FF2B5EF4-FFF2-40B4-BE49-F238E27FC236}">
                  <a16:creationId xmlns:a16="http://schemas.microsoft.com/office/drawing/2014/main" id="{8E621E7F-9B33-4577-8438-20B155CAE90B}"/>
                </a:ext>
              </a:extLst>
            </p:cNvPr>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6" name="Freeform 6">
              <a:extLst>
                <a:ext uri="{FF2B5EF4-FFF2-40B4-BE49-F238E27FC236}">
                  <a16:creationId xmlns:a16="http://schemas.microsoft.com/office/drawing/2014/main" id="{1C94DADC-ACD2-4A14-9C77-D27E81A72286}"/>
                </a:ext>
              </a:extLst>
            </p:cNvPr>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7" name="Oval 7">
              <a:extLst>
                <a:ext uri="{FF2B5EF4-FFF2-40B4-BE49-F238E27FC236}">
                  <a16:creationId xmlns:a16="http://schemas.microsoft.com/office/drawing/2014/main" id="{E0068FAD-4BA5-4496-B729-B3D6262A19D2}"/>
                </a:ext>
              </a:extLst>
            </p:cNvPr>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128" name="Oval 8">
              <a:extLst>
                <a:ext uri="{FF2B5EF4-FFF2-40B4-BE49-F238E27FC236}">
                  <a16:creationId xmlns:a16="http://schemas.microsoft.com/office/drawing/2014/main" id="{C745F919-AB73-4E14-85E8-BFA046F9EAF3}"/>
                </a:ext>
              </a:extLst>
            </p:cNvPr>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129" name="Oval 9">
              <a:extLst>
                <a:ext uri="{FF2B5EF4-FFF2-40B4-BE49-F238E27FC236}">
                  <a16:creationId xmlns:a16="http://schemas.microsoft.com/office/drawing/2014/main" id="{F736633C-A4AE-4464-A9B5-713D0B4444D3}"/>
                </a:ext>
              </a:extLst>
            </p:cNvPr>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5130" name="Rectangle 10">
            <a:extLst>
              <a:ext uri="{FF2B5EF4-FFF2-40B4-BE49-F238E27FC236}">
                <a16:creationId xmlns:a16="http://schemas.microsoft.com/office/drawing/2014/main" id="{E0246F10-8908-424E-8535-3C5E78DFDF19}"/>
              </a:ext>
            </a:extLst>
          </p:cNvPr>
          <p:cNvSpPr>
            <a:spLocks noGrp="1" noChangeArrowheads="1"/>
          </p:cNvSpPr>
          <p:nvPr>
            <p:ph type="ctrTitle" sz="quarter"/>
          </p:nvPr>
        </p:nvSpPr>
        <p:spPr>
          <a:xfrm>
            <a:off x="685800" y="1873250"/>
            <a:ext cx="7772400" cy="1555750"/>
          </a:xfrm>
        </p:spPr>
        <p:txBody>
          <a:bodyPr/>
          <a:lstStyle>
            <a:lvl1pPr>
              <a:defRPr sz="4800"/>
            </a:lvl1pPr>
          </a:lstStyle>
          <a:p>
            <a:pPr lvl="0"/>
            <a:r>
              <a:rPr lang="en-US" altLang="en-US" noProof="0"/>
              <a:t>Click to edit Master title style</a:t>
            </a:r>
          </a:p>
        </p:txBody>
      </p:sp>
      <p:sp>
        <p:nvSpPr>
          <p:cNvPr id="5131" name="Rectangle 11">
            <a:extLst>
              <a:ext uri="{FF2B5EF4-FFF2-40B4-BE49-F238E27FC236}">
                <a16:creationId xmlns:a16="http://schemas.microsoft.com/office/drawing/2014/main" id="{9075DF00-C2BB-4CF5-B015-4EC38A2A43AB}"/>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5132" name="Rectangle 12">
            <a:extLst>
              <a:ext uri="{FF2B5EF4-FFF2-40B4-BE49-F238E27FC236}">
                <a16:creationId xmlns:a16="http://schemas.microsoft.com/office/drawing/2014/main" id="{1FCE8F42-23C5-4F73-9562-34D76FD2A071}"/>
              </a:ext>
            </a:extLst>
          </p:cNvPr>
          <p:cNvSpPr>
            <a:spLocks noGrp="1" noChangeArrowheads="1"/>
          </p:cNvSpPr>
          <p:nvPr>
            <p:ph type="dt" sz="quarter" idx="2"/>
          </p:nvPr>
        </p:nvSpPr>
        <p:spPr/>
        <p:txBody>
          <a:bodyPr/>
          <a:lstStyle>
            <a:lvl1pPr>
              <a:defRPr/>
            </a:lvl1pPr>
          </a:lstStyle>
          <a:p>
            <a:endParaRPr lang="en-US" altLang="en-US"/>
          </a:p>
        </p:txBody>
      </p:sp>
      <p:sp>
        <p:nvSpPr>
          <p:cNvPr id="5133" name="Rectangle 13">
            <a:extLst>
              <a:ext uri="{FF2B5EF4-FFF2-40B4-BE49-F238E27FC236}">
                <a16:creationId xmlns:a16="http://schemas.microsoft.com/office/drawing/2014/main" id="{0A725F2E-C0EB-4849-9CCB-E65C88476C9F}"/>
              </a:ext>
            </a:extLst>
          </p:cNvPr>
          <p:cNvSpPr>
            <a:spLocks noGrp="1" noChangeArrowheads="1"/>
          </p:cNvSpPr>
          <p:nvPr>
            <p:ph type="ftr" sz="quarter" idx="3"/>
          </p:nvPr>
        </p:nvSpPr>
        <p:spPr/>
        <p:txBody>
          <a:bodyPr/>
          <a:lstStyle>
            <a:lvl1pPr>
              <a:defRPr/>
            </a:lvl1pPr>
          </a:lstStyle>
          <a:p>
            <a:endParaRPr lang="en-US" altLang="en-US"/>
          </a:p>
        </p:txBody>
      </p:sp>
      <p:sp>
        <p:nvSpPr>
          <p:cNvPr id="5134" name="Rectangle 14">
            <a:extLst>
              <a:ext uri="{FF2B5EF4-FFF2-40B4-BE49-F238E27FC236}">
                <a16:creationId xmlns:a16="http://schemas.microsoft.com/office/drawing/2014/main" id="{5C4671BD-7B27-4C43-9C46-860E0E8EDD24}"/>
              </a:ext>
            </a:extLst>
          </p:cNvPr>
          <p:cNvSpPr>
            <a:spLocks noGrp="1" noChangeArrowheads="1"/>
          </p:cNvSpPr>
          <p:nvPr>
            <p:ph type="sldNum" sz="quarter" idx="4"/>
          </p:nvPr>
        </p:nvSpPr>
        <p:spPr/>
        <p:txBody>
          <a:bodyPr/>
          <a:lstStyle>
            <a:lvl1pPr>
              <a:defRPr/>
            </a:lvl1pPr>
          </a:lstStyle>
          <a:p>
            <a:fld id="{B4547B0C-7160-4AA2-A9CE-EFB767689917}"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91086-D8A9-44AE-908B-2CC15345854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3B91B95-D4BD-4D0F-BE54-28BD4C4B0F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ED1821-94B5-492F-A9D6-C60133CCA20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5DACFB4-2578-4CA3-86C3-8B25E3CBE2B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434C6A7-7764-4A65-8166-F4DC0D5EE341}"/>
              </a:ext>
            </a:extLst>
          </p:cNvPr>
          <p:cNvSpPr>
            <a:spLocks noGrp="1"/>
          </p:cNvSpPr>
          <p:nvPr>
            <p:ph type="sldNum" sz="quarter" idx="12"/>
          </p:nvPr>
        </p:nvSpPr>
        <p:spPr/>
        <p:txBody>
          <a:bodyPr/>
          <a:lstStyle>
            <a:lvl1pPr>
              <a:defRPr/>
            </a:lvl1pPr>
          </a:lstStyle>
          <a:p>
            <a:fld id="{78F15B3D-2BD8-4B66-9655-9F38CA0619ED}" type="slidenum">
              <a:rPr lang="en-US" altLang="en-US"/>
              <a:pPr/>
              <a:t>‹#›</a:t>
            </a:fld>
            <a:endParaRPr lang="en-US" altLang="en-US"/>
          </a:p>
        </p:txBody>
      </p:sp>
    </p:spTree>
    <p:extLst>
      <p:ext uri="{BB962C8B-B14F-4D97-AF65-F5344CB8AC3E}">
        <p14:creationId xmlns:p14="http://schemas.microsoft.com/office/powerpoint/2010/main" val="3020221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A4FCE2-E532-454D-8C17-1FF7F5261D25}"/>
              </a:ext>
            </a:extLst>
          </p:cNvPr>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2953D9B-0219-4133-B238-F8D20BE5E9E1}"/>
              </a:ext>
            </a:extLst>
          </p:cNvPr>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F0B954-A54C-4D42-B3B8-6CFEA064BE5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4CBD1A4-202D-4F07-BE48-9D1159B4903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9FB6B52-3A5B-413E-9597-51D572E2B4BD}"/>
              </a:ext>
            </a:extLst>
          </p:cNvPr>
          <p:cNvSpPr>
            <a:spLocks noGrp="1"/>
          </p:cNvSpPr>
          <p:nvPr>
            <p:ph type="sldNum" sz="quarter" idx="12"/>
          </p:nvPr>
        </p:nvSpPr>
        <p:spPr/>
        <p:txBody>
          <a:bodyPr/>
          <a:lstStyle>
            <a:lvl1pPr>
              <a:defRPr/>
            </a:lvl1pPr>
          </a:lstStyle>
          <a:p>
            <a:fld id="{CC12C3D5-19B2-48D2-AAA0-F88F5C527B82}" type="slidenum">
              <a:rPr lang="en-US" altLang="en-US"/>
              <a:pPr/>
              <a:t>‹#›</a:t>
            </a:fld>
            <a:endParaRPr lang="en-US" altLang="en-US"/>
          </a:p>
        </p:txBody>
      </p:sp>
    </p:spTree>
    <p:extLst>
      <p:ext uri="{BB962C8B-B14F-4D97-AF65-F5344CB8AC3E}">
        <p14:creationId xmlns:p14="http://schemas.microsoft.com/office/powerpoint/2010/main" val="1410286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9E69-8959-48D0-9568-CDCB66B6F2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77E573-4CC3-453E-9457-1ACC8E7E55A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87B17F-58FC-4119-AB0F-9AACE02E6FEF}"/>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FE4797A-44B5-4033-A94F-05D6A969B67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ACA47A3-54B5-45C9-9E7A-94701AF11F50}"/>
              </a:ext>
            </a:extLst>
          </p:cNvPr>
          <p:cNvSpPr>
            <a:spLocks noGrp="1"/>
          </p:cNvSpPr>
          <p:nvPr>
            <p:ph type="sldNum" sz="quarter" idx="12"/>
          </p:nvPr>
        </p:nvSpPr>
        <p:spPr/>
        <p:txBody>
          <a:bodyPr/>
          <a:lstStyle>
            <a:lvl1pPr>
              <a:defRPr/>
            </a:lvl1pPr>
          </a:lstStyle>
          <a:p>
            <a:fld id="{79918981-712F-4208-B8CD-690285627160}" type="slidenum">
              <a:rPr lang="en-US" altLang="en-US"/>
              <a:pPr/>
              <a:t>‹#›</a:t>
            </a:fld>
            <a:endParaRPr lang="en-US" altLang="en-US"/>
          </a:p>
        </p:txBody>
      </p:sp>
    </p:spTree>
    <p:extLst>
      <p:ext uri="{BB962C8B-B14F-4D97-AF65-F5344CB8AC3E}">
        <p14:creationId xmlns:p14="http://schemas.microsoft.com/office/powerpoint/2010/main" val="1635082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FC939-78BC-4C17-B45A-31E5E61698C2}"/>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6633F97-F7DB-4BE3-875B-5940914CBA71}"/>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0212F3FC-DD85-4281-9516-DB4B70791F4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729FF30-3A46-4979-95DE-00EA3BBE655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AEB6F9B-3CF8-4615-AC5B-D697D4BF1CE4}"/>
              </a:ext>
            </a:extLst>
          </p:cNvPr>
          <p:cNvSpPr>
            <a:spLocks noGrp="1"/>
          </p:cNvSpPr>
          <p:nvPr>
            <p:ph type="sldNum" sz="quarter" idx="12"/>
          </p:nvPr>
        </p:nvSpPr>
        <p:spPr/>
        <p:txBody>
          <a:bodyPr/>
          <a:lstStyle>
            <a:lvl1pPr>
              <a:defRPr/>
            </a:lvl1pPr>
          </a:lstStyle>
          <a:p>
            <a:fld id="{755C2353-7085-46DE-8D31-925A2EDB904C}" type="slidenum">
              <a:rPr lang="en-US" altLang="en-US"/>
              <a:pPr/>
              <a:t>‹#›</a:t>
            </a:fld>
            <a:endParaRPr lang="en-US" altLang="en-US"/>
          </a:p>
        </p:txBody>
      </p:sp>
    </p:spTree>
    <p:extLst>
      <p:ext uri="{BB962C8B-B14F-4D97-AF65-F5344CB8AC3E}">
        <p14:creationId xmlns:p14="http://schemas.microsoft.com/office/powerpoint/2010/main" val="903811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5854B-B809-47E0-94DF-7B3251FA21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A1D2D5-E818-4E87-B47B-BCD8845F5DDA}"/>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016F63-040F-43A7-9C40-E1DA02C56858}"/>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7B3505D-761F-4C91-8C8C-6468C22BAC15}"/>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E259B690-B1FE-4AC6-98F8-A6CDD54970E5}"/>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2F15AB5A-FD03-47A5-A0B7-69B1BF5E334D}"/>
              </a:ext>
            </a:extLst>
          </p:cNvPr>
          <p:cNvSpPr>
            <a:spLocks noGrp="1"/>
          </p:cNvSpPr>
          <p:nvPr>
            <p:ph type="sldNum" sz="quarter" idx="12"/>
          </p:nvPr>
        </p:nvSpPr>
        <p:spPr/>
        <p:txBody>
          <a:bodyPr/>
          <a:lstStyle>
            <a:lvl1pPr>
              <a:defRPr/>
            </a:lvl1pPr>
          </a:lstStyle>
          <a:p>
            <a:fld id="{BA84D30C-5873-436E-971D-F1E331997883}" type="slidenum">
              <a:rPr lang="en-US" altLang="en-US"/>
              <a:pPr/>
              <a:t>‹#›</a:t>
            </a:fld>
            <a:endParaRPr lang="en-US" altLang="en-US"/>
          </a:p>
        </p:txBody>
      </p:sp>
    </p:spTree>
    <p:extLst>
      <p:ext uri="{BB962C8B-B14F-4D97-AF65-F5344CB8AC3E}">
        <p14:creationId xmlns:p14="http://schemas.microsoft.com/office/powerpoint/2010/main" val="2490908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8AF32-B21B-425F-8C65-95AF63D0CECB}"/>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8A38271-F09D-4BB1-9B2E-F13351C3A7C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8F10DA-E95B-49C7-BA7A-F8A9CDA5AC4D}"/>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460D22-2F68-4A76-B440-1D04750B9D5A}"/>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90708B-D5CF-472A-A111-63E0AF84E40E}"/>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37D66AC-48E2-4496-8758-11018DB763C5}"/>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9F1EDDBB-8929-4C2C-8DC9-63EC9BD2CAA0}"/>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BC4ADAC4-3159-4B4E-9F1D-315B5D7B61BF}"/>
              </a:ext>
            </a:extLst>
          </p:cNvPr>
          <p:cNvSpPr>
            <a:spLocks noGrp="1"/>
          </p:cNvSpPr>
          <p:nvPr>
            <p:ph type="sldNum" sz="quarter" idx="12"/>
          </p:nvPr>
        </p:nvSpPr>
        <p:spPr/>
        <p:txBody>
          <a:bodyPr/>
          <a:lstStyle>
            <a:lvl1pPr>
              <a:defRPr/>
            </a:lvl1pPr>
          </a:lstStyle>
          <a:p>
            <a:fld id="{4F6F848E-CD29-4F04-9D26-B9962578758F}" type="slidenum">
              <a:rPr lang="en-US" altLang="en-US"/>
              <a:pPr/>
              <a:t>‹#›</a:t>
            </a:fld>
            <a:endParaRPr lang="en-US" altLang="en-US"/>
          </a:p>
        </p:txBody>
      </p:sp>
    </p:spTree>
    <p:extLst>
      <p:ext uri="{BB962C8B-B14F-4D97-AF65-F5344CB8AC3E}">
        <p14:creationId xmlns:p14="http://schemas.microsoft.com/office/powerpoint/2010/main" val="2141514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7F6B0-DE30-4303-B644-6CDDB4B4D2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E6E597F-C313-42A9-9876-ADB4DDA3E8E7}"/>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9ABA2886-A9B2-4C6C-8334-92D592AD8D58}"/>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5D6DD1F2-42D6-45DD-AC54-464AA7165B8E}"/>
              </a:ext>
            </a:extLst>
          </p:cNvPr>
          <p:cNvSpPr>
            <a:spLocks noGrp="1"/>
          </p:cNvSpPr>
          <p:nvPr>
            <p:ph type="sldNum" sz="quarter" idx="12"/>
          </p:nvPr>
        </p:nvSpPr>
        <p:spPr/>
        <p:txBody>
          <a:bodyPr/>
          <a:lstStyle>
            <a:lvl1pPr>
              <a:defRPr/>
            </a:lvl1pPr>
          </a:lstStyle>
          <a:p>
            <a:fld id="{53D368C2-660F-4422-9EBA-AC7563EE2220}" type="slidenum">
              <a:rPr lang="en-US" altLang="en-US"/>
              <a:pPr/>
              <a:t>‹#›</a:t>
            </a:fld>
            <a:endParaRPr lang="en-US" altLang="en-US"/>
          </a:p>
        </p:txBody>
      </p:sp>
    </p:spTree>
    <p:extLst>
      <p:ext uri="{BB962C8B-B14F-4D97-AF65-F5344CB8AC3E}">
        <p14:creationId xmlns:p14="http://schemas.microsoft.com/office/powerpoint/2010/main" val="1276382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855A66-01F0-4115-A546-DEBF5C2A1E41}"/>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EAD0EE24-F13D-4A09-83EC-173EB58C6E6B}"/>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AEAFD334-9A37-4382-8966-D1D5DF1EC03B}"/>
              </a:ext>
            </a:extLst>
          </p:cNvPr>
          <p:cNvSpPr>
            <a:spLocks noGrp="1"/>
          </p:cNvSpPr>
          <p:nvPr>
            <p:ph type="sldNum" sz="quarter" idx="12"/>
          </p:nvPr>
        </p:nvSpPr>
        <p:spPr/>
        <p:txBody>
          <a:bodyPr/>
          <a:lstStyle>
            <a:lvl1pPr>
              <a:defRPr/>
            </a:lvl1pPr>
          </a:lstStyle>
          <a:p>
            <a:fld id="{D65DE7F6-C54D-4B03-B110-47EEA70DCD4C}" type="slidenum">
              <a:rPr lang="en-US" altLang="en-US"/>
              <a:pPr/>
              <a:t>‹#›</a:t>
            </a:fld>
            <a:endParaRPr lang="en-US" altLang="en-US"/>
          </a:p>
        </p:txBody>
      </p:sp>
    </p:spTree>
    <p:extLst>
      <p:ext uri="{BB962C8B-B14F-4D97-AF65-F5344CB8AC3E}">
        <p14:creationId xmlns:p14="http://schemas.microsoft.com/office/powerpoint/2010/main" val="1470452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C58CC-D297-4302-BEE1-6463B815CBD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8A97E7-D8DC-42AE-B118-729CF2159CC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2A9CE10-BAE7-4BC8-B7D4-427575E3066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F80C4A-B6D7-4830-9B03-C8FF647AB930}"/>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DC861B5-1E07-415F-B2A2-6328230F5705}"/>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E9B0D583-D31C-423E-BD98-A16020210D10}"/>
              </a:ext>
            </a:extLst>
          </p:cNvPr>
          <p:cNvSpPr>
            <a:spLocks noGrp="1"/>
          </p:cNvSpPr>
          <p:nvPr>
            <p:ph type="sldNum" sz="quarter" idx="12"/>
          </p:nvPr>
        </p:nvSpPr>
        <p:spPr/>
        <p:txBody>
          <a:bodyPr/>
          <a:lstStyle>
            <a:lvl1pPr>
              <a:defRPr/>
            </a:lvl1pPr>
          </a:lstStyle>
          <a:p>
            <a:fld id="{59E3E3E2-7C09-42E3-A868-C5E404734CAA}" type="slidenum">
              <a:rPr lang="en-US" altLang="en-US"/>
              <a:pPr/>
              <a:t>‹#›</a:t>
            </a:fld>
            <a:endParaRPr lang="en-US" altLang="en-US"/>
          </a:p>
        </p:txBody>
      </p:sp>
    </p:spTree>
    <p:extLst>
      <p:ext uri="{BB962C8B-B14F-4D97-AF65-F5344CB8AC3E}">
        <p14:creationId xmlns:p14="http://schemas.microsoft.com/office/powerpoint/2010/main" val="2765756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E905E-36C4-43E2-8DF1-DB69FA9373D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E46BE7F-6D87-4884-894C-27A5C762C2C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DB1562D-19EA-43C1-AAB9-A38AF20CC10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08E923-815F-4D94-8413-14087D04A814}"/>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342F9164-AE11-4E61-95B9-902A1A5A1E9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AD90E3AB-BF90-4240-9E9F-C4520D37F2AC}"/>
              </a:ext>
            </a:extLst>
          </p:cNvPr>
          <p:cNvSpPr>
            <a:spLocks noGrp="1"/>
          </p:cNvSpPr>
          <p:nvPr>
            <p:ph type="sldNum" sz="quarter" idx="12"/>
          </p:nvPr>
        </p:nvSpPr>
        <p:spPr/>
        <p:txBody>
          <a:bodyPr/>
          <a:lstStyle>
            <a:lvl1pPr>
              <a:defRPr/>
            </a:lvl1pPr>
          </a:lstStyle>
          <a:p>
            <a:fld id="{2976B612-D71B-400D-8B0F-56EE6552C445}" type="slidenum">
              <a:rPr lang="en-US" altLang="en-US"/>
              <a:pPr/>
              <a:t>‹#›</a:t>
            </a:fld>
            <a:endParaRPr lang="en-US" altLang="en-US"/>
          </a:p>
        </p:txBody>
      </p:sp>
    </p:spTree>
    <p:extLst>
      <p:ext uri="{BB962C8B-B14F-4D97-AF65-F5344CB8AC3E}">
        <p14:creationId xmlns:p14="http://schemas.microsoft.com/office/powerpoint/2010/main" val="44854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a:extLst>
              <a:ext uri="{FF2B5EF4-FFF2-40B4-BE49-F238E27FC236}">
                <a16:creationId xmlns:a16="http://schemas.microsoft.com/office/drawing/2014/main" id="{C33006EB-C07E-4554-AD70-984A20F43C9F}"/>
              </a:ext>
            </a:extLst>
          </p:cNvPr>
          <p:cNvGrpSpPr>
            <a:grpSpLocks/>
          </p:cNvGrpSpPr>
          <p:nvPr/>
        </p:nvGrpSpPr>
        <p:grpSpPr bwMode="auto">
          <a:xfrm>
            <a:off x="0" y="3902075"/>
            <a:ext cx="3400425" cy="2949575"/>
            <a:chOff x="0" y="2458"/>
            <a:chExt cx="2142" cy="1858"/>
          </a:xfrm>
        </p:grpSpPr>
        <p:sp>
          <p:nvSpPr>
            <p:cNvPr id="4099" name="Freeform 3">
              <a:extLst>
                <a:ext uri="{FF2B5EF4-FFF2-40B4-BE49-F238E27FC236}">
                  <a16:creationId xmlns:a16="http://schemas.microsoft.com/office/drawing/2014/main" id="{52E9E7DF-5955-44DE-AFC1-C8D19C5A82B1}"/>
                </a:ext>
              </a:extLst>
            </p:cNvPr>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0" name="Freeform 4">
              <a:extLst>
                <a:ext uri="{FF2B5EF4-FFF2-40B4-BE49-F238E27FC236}">
                  <a16:creationId xmlns:a16="http://schemas.microsoft.com/office/drawing/2014/main" id="{46F8E2F3-D3C8-4399-BBE0-0EDD80622D21}"/>
                </a:ext>
              </a:extLst>
            </p:cNvPr>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1" name="Freeform 5">
              <a:extLst>
                <a:ext uri="{FF2B5EF4-FFF2-40B4-BE49-F238E27FC236}">
                  <a16:creationId xmlns:a16="http://schemas.microsoft.com/office/drawing/2014/main" id="{6BB735C7-2347-4993-9E64-9DF3FACB30D4}"/>
                </a:ext>
              </a:extLst>
            </p:cNvPr>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2" name="Freeform 6">
              <a:extLst>
                <a:ext uri="{FF2B5EF4-FFF2-40B4-BE49-F238E27FC236}">
                  <a16:creationId xmlns:a16="http://schemas.microsoft.com/office/drawing/2014/main" id="{C3B0E7D5-3C84-477A-AEFA-CED197626840}"/>
                </a:ext>
              </a:extLst>
            </p:cNvPr>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3" name="Oval 7">
              <a:extLst>
                <a:ext uri="{FF2B5EF4-FFF2-40B4-BE49-F238E27FC236}">
                  <a16:creationId xmlns:a16="http://schemas.microsoft.com/office/drawing/2014/main" id="{D1A59D09-DE55-488E-9A91-BDF5CE745D2B}"/>
                </a:ext>
              </a:extLst>
            </p:cNvPr>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4" name="Oval 8">
              <a:extLst>
                <a:ext uri="{FF2B5EF4-FFF2-40B4-BE49-F238E27FC236}">
                  <a16:creationId xmlns:a16="http://schemas.microsoft.com/office/drawing/2014/main" id="{9679156C-207A-4DF7-9F75-9F49C1616CC0}"/>
                </a:ext>
              </a:extLst>
            </p:cNvPr>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5" name="Oval 9">
              <a:extLst>
                <a:ext uri="{FF2B5EF4-FFF2-40B4-BE49-F238E27FC236}">
                  <a16:creationId xmlns:a16="http://schemas.microsoft.com/office/drawing/2014/main" id="{4E45D574-4C53-4BD9-A4AF-5C977A860D7C}"/>
                </a:ext>
              </a:extLst>
            </p:cNvPr>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4106" name="Rectangle 10">
            <a:extLst>
              <a:ext uri="{FF2B5EF4-FFF2-40B4-BE49-F238E27FC236}">
                <a16:creationId xmlns:a16="http://schemas.microsoft.com/office/drawing/2014/main" id="{60DDA0FB-9311-452B-9F55-0FA81870DF4E}"/>
              </a:ext>
            </a:extLst>
          </p:cNvPr>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a:t>Click to edit Master title style</a:t>
            </a:r>
          </a:p>
        </p:txBody>
      </p:sp>
      <p:sp>
        <p:nvSpPr>
          <p:cNvPr id="4107" name="Rectangle 11">
            <a:extLst>
              <a:ext uri="{FF2B5EF4-FFF2-40B4-BE49-F238E27FC236}">
                <a16:creationId xmlns:a16="http://schemas.microsoft.com/office/drawing/2014/main" id="{93C0ADD8-96C6-4ED7-8212-10CE4C4B3C02}"/>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8" name="Rectangle 12">
            <a:extLst>
              <a:ext uri="{FF2B5EF4-FFF2-40B4-BE49-F238E27FC236}">
                <a16:creationId xmlns:a16="http://schemas.microsoft.com/office/drawing/2014/main" id="{FCB50E5C-2F25-4805-B608-479687133235}"/>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10199"/>
                  </a:outerShdw>
                </a:effectLst>
              </a:defRPr>
            </a:lvl1pPr>
          </a:lstStyle>
          <a:p>
            <a:endParaRPr lang="en-US" altLang="en-US"/>
          </a:p>
        </p:txBody>
      </p:sp>
      <p:sp>
        <p:nvSpPr>
          <p:cNvPr id="4109" name="Rectangle 13">
            <a:extLst>
              <a:ext uri="{FF2B5EF4-FFF2-40B4-BE49-F238E27FC236}">
                <a16:creationId xmlns:a16="http://schemas.microsoft.com/office/drawing/2014/main" id="{BF62A125-C2EC-4E51-83F9-0A63F05DE5A9}"/>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10199"/>
                  </a:outerShdw>
                </a:effectLst>
              </a:defRPr>
            </a:lvl1pPr>
          </a:lstStyle>
          <a:p>
            <a:endParaRPr lang="en-US" altLang="en-US"/>
          </a:p>
        </p:txBody>
      </p:sp>
      <p:sp>
        <p:nvSpPr>
          <p:cNvPr id="4110" name="Rectangle 14">
            <a:extLst>
              <a:ext uri="{FF2B5EF4-FFF2-40B4-BE49-F238E27FC236}">
                <a16:creationId xmlns:a16="http://schemas.microsoft.com/office/drawing/2014/main" id="{D2FF6B92-617C-439D-BF77-D976463405DC}"/>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10199"/>
                  </a:outerShdw>
                </a:effectLst>
              </a:defRPr>
            </a:lvl1pPr>
          </a:lstStyle>
          <a:p>
            <a:fld id="{D5821611-9585-4426-AEDF-BBD1C6ABB29E}"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FFFFFF"/>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9pPr>
    </p:titleStyle>
    <p:bodyStyle>
      <a:lvl1pPr marL="342900" indent="-342900" algn="l" rtl="0" fontAlgn="base">
        <a:spcBef>
          <a:spcPct val="20000"/>
        </a:spcBef>
        <a:spcAft>
          <a:spcPct val="0"/>
        </a:spcAft>
        <a:buClr>
          <a:schemeClr val="hlink"/>
        </a:buClr>
        <a:buSzPct val="75000"/>
        <a:buFont typeface="Wingdings" panose="05000000000000000000" pitchFamily="2" charset="2"/>
        <a:buChar char="l"/>
        <a:defRPr sz="3200" kern="1200">
          <a:solidFill>
            <a:schemeClr val="tx1"/>
          </a:solidFill>
          <a:effectLst>
            <a:outerShdw blurRad="38100" dist="38100" dir="2700000" algn="tl">
              <a:srgbClr val="010199"/>
            </a:outerShdw>
          </a:effectLst>
          <a:latin typeface="+mn-lt"/>
          <a:ea typeface="+mn-ea"/>
          <a:cs typeface="+mn-cs"/>
        </a:defRPr>
      </a:lvl1pPr>
      <a:lvl2pPr marL="742950" indent="-285750" algn="l" rtl="0" fontAlgn="base">
        <a:spcBef>
          <a:spcPct val="20000"/>
        </a:spcBef>
        <a:spcAft>
          <a:spcPct val="0"/>
        </a:spcAft>
        <a:buClr>
          <a:schemeClr val="tx2"/>
        </a:buClr>
        <a:buSzPct val="75000"/>
        <a:buFont typeface="Wingdings" panose="05000000000000000000" pitchFamily="2" charset="2"/>
        <a:buChar char="l"/>
        <a:defRPr sz="2800" kern="1200">
          <a:solidFill>
            <a:schemeClr val="tx1"/>
          </a:solidFill>
          <a:effectLst>
            <a:outerShdw blurRad="38100" dist="38100" dir="2700000" algn="tl">
              <a:srgbClr val="010199"/>
            </a:outerShdw>
          </a:effectLst>
          <a:latin typeface="+mn-lt"/>
          <a:ea typeface="+mn-ea"/>
          <a:cs typeface="+mn-cs"/>
        </a:defRPr>
      </a:lvl2pPr>
      <a:lvl3pPr marL="1143000" indent="-228600" algn="l" rtl="0" fontAlgn="base">
        <a:spcBef>
          <a:spcPct val="20000"/>
        </a:spcBef>
        <a:spcAft>
          <a:spcPct val="0"/>
        </a:spcAft>
        <a:buClr>
          <a:schemeClr val="accent2"/>
        </a:buClr>
        <a:buSzPct val="75000"/>
        <a:buFont typeface="Wingdings" panose="05000000000000000000" pitchFamily="2" charset="2"/>
        <a:buChar char="l"/>
        <a:defRPr sz="2400" kern="1200">
          <a:solidFill>
            <a:schemeClr val="tx1"/>
          </a:solidFill>
          <a:effectLst>
            <a:outerShdw blurRad="38100" dist="38100" dir="2700000" algn="tl">
              <a:srgbClr val="010199"/>
            </a:outerShdw>
          </a:effectLst>
          <a:latin typeface="+mn-lt"/>
          <a:ea typeface="+mn-ea"/>
          <a:cs typeface="+mn-cs"/>
        </a:defRPr>
      </a:lvl3pPr>
      <a:lvl4pPr marL="1600200" indent="-228600" algn="l" rtl="0" fontAlgn="base">
        <a:spcBef>
          <a:spcPct val="20000"/>
        </a:spcBef>
        <a:spcAft>
          <a:spcPct val="0"/>
        </a:spcAft>
        <a:buClr>
          <a:schemeClr val="folHlink"/>
        </a:buClr>
        <a:buSzPct val="75000"/>
        <a:buFont typeface="Wingdings" panose="05000000000000000000" pitchFamily="2" charset="2"/>
        <a:buChar char="l"/>
        <a:defRPr sz="2000" kern="1200">
          <a:solidFill>
            <a:schemeClr val="tx1"/>
          </a:solidFill>
          <a:effectLst>
            <a:outerShdw blurRad="38100" dist="38100" dir="2700000" algn="tl">
              <a:srgbClr val="010199"/>
            </a:outerShdw>
          </a:effectLst>
          <a:latin typeface="+mn-lt"/>
          <a:ea typeface="+mn-ea"/>
          <a:cs typeface="+mn-cs"/>
        </a:defRPr>
      </a:lvl4pPr>
      <a:lvl5pPr marL="2057400" indent="-228600" algn="l" rtl="0" fontAlgn="base">
        <a:spcBef>
          <a:spcPct val="20000"/>
        </a:spcBef>
        <a:spcAft>
          <a:spcPct val="0"/>
        </a:spcAft>
        <a:buClr>
          <a:schemeClr val="tx1"/>
        </a:buClr>
        <a:buSzPct val="75000"/>
        <a:buFont typeface="Wingdings" panose="05000000000000000000" pitchFamily="2" charset="2"/>
        <a:buChar char="l"/>
        <a:defRPr sz="2000" kern="1200">
          <a:solidFill>
            <a:schemeClr val="tx1"/>
          </a:solidFill>
          <a:effectLst>
            <a:outerShdw blurRad="38100" dist="38100" dir="2700000" algn="tl">
              <a:srgbClr val="010199"/>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carl.sandiego.edu/itmg340.as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30D2C2EC-CBFD-4F65-9F61-AE4BF1585B2C}"/>
              </a:ext>
            </a:extLst>
          </p:cNvPr>
          <p:cNvSpPr>
            <a:spLocks noGrp="1" noChangeArrowheads="1"/>
          </p:cNvSpPr>
          <p:nvPr>
            <p:ph type="ctrTitle"/>
          </p:nvPr>
        </p:nvSpPr>
        <p:spPr/>
        <p:txBody>
          <a:bodyPr/>
          <a:lstStyle/>
          <a:p>
            <a:r>
              <a:rPr lang="en-US" altLang="en-US"/>
              <a:t>Creating a web site</a:t>
            </a:r>
          </a:p>
        </p:txBody>
      </p:sp>
      <p:sp>
        <p:nvSpPr>
          <p:cNvPr id="2051" name="Rectangle 3">
            <a:extLst>
              <a:ext uri="{FF2B5EF4-FFF2-40B4-BE49-F238E27FC236}">
                <a16:creationId xmlns:a16="http://schemas.microsoft.com/office/drawing/2014/main" id="{237183BF-10C9-4410-A641-437FDCF1FF0D}"/>
              </a:ext>
            </a:extLst>
          </p:cNvPr>
          <p:cNvSpPr>
            <a:spLocks noGrp="1" noChangeArrowheads="1"/>
          </p:cNvSpPr>
          <p:nvPr>
            <p:ph type="subTitle" idx="1"/>
          </p:nvPr>
        </p:nvSpPr>
        <p:spPr/>
        <p:txBody>
          <a:bodyPr/>
          <a:lstStyle/>
          <a:p>
            <a:r>
              <a:rPr lang="en-US" altLang="en-US"/>
              <a:t>Part I</a:t>
            </a:r>
          </a:p>
          <a:p>
            <a:r>
              <a:rPr lang="en-US" altLang="en-US"/>
              <a:t>Structure Design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FIG03-06">
            <a:extLst>
              <a:ext uri="{FF2B5EF4-FFF2-40B4-BE49-F238E27FC236}">
                <a16:creationId xmlns:a16="http://schemas.microsoft.com/office/drawing/2014/main" id="{77C5E021-9019-45AF-B500-C4CBB5B265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1139825"/>
            <a:ext cx="6910387" cy="5184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FIG03-07">
            <a:extLst>
              <a:ext uri="{FF2B5EF4-FFF2-40B4-BE49-F238E27FC236}">
                <a16:creationId xmlns:a16="http://schemas.microsoft.com/office/drawing/2014/main" id="{BA0465EF-CB67-4022-A6A2-16DCED9C87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1139825"/>
            <a:ext cx="6910387" cy="5184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F3177BD8-DD96-408D-A583-4391CB45EB7F}"/>
              </a:ext>
            </a:extLst>
          </p:cNvPr>
          <p:cNvSpPr>
            <a:spLocks noChangeArrowheads="1"/>
          </p:cNvSpPr>
          <p:nvPr/>
        </p:nvSpPr>
        <p:spPr bwMode="auto">
          <a:xfrm>
            <a:off x="7162800" y="228600"/>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b="1">
              <a:solidFill>
                <a:srgbClr val="990099"/>
              </a:solidFill>
            </a:endParaRPr>
          </a:p>
        </p:txBody>
      </p:sp>
      <p:sp>
        <p:nvSpPr>
          <p:cNvPr id="17411" name="Line 3">
            <a:extLst>
              <a:ext uri="{FF2B5EF4-FFF2-40B4-BE49-F238E27FC236}">
                <a16:creationId xmlns:a16="http://schemas.microsoft.com/office/drawing/2014/main" id="{60D8C9A4-321B-48D8-B316-44793802DED9}"/>
              </a:ext>
            </a:extLst>
          </p:cNvPr>
          <p:cNvSpPr>
            <a:spLocks noChangeShapeType="1"/>
          </p:cNvSpPr>
          <p:nvPr/>
        </p:nvSpPr>
        <p:spPr bwMode="auto">
          <a:xfrm>
            <a:off x="533400" y="762000"/>
            <a:ext cx="7848600" cy="0"/>
          </a:xfrm>
          <a:prstGeom prst="line">
            <a:avLst/>
          </a:prstGeom>
          <a:noFill/>
          <a:ln w="381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2" name="Rectangle 4">
            <a:extLst>
              <a:ext uri="{FF2B5EF4-FFF2-40B4-BE49-F238E27FC236}">
                <a16:creationId xmlns:a16="http://schemas.microsoft.com/office/drawing/2014/main" id="{5D6E9FB0-2F49-4026-8DC0-AE85BEF451E0}"/>
              </a:ext>
            </a:extLst>
          </p:cNvPr>
          <p:cNvSpPr>
            <a:spLocks noGrp="1" noChangeArrowheads="1"/>
          </p:cNvSpPr>
          <p:nvPr>
            <p:ph type="title"/>
          </p:nvPr>
        </p:nvSpPr>
        <p:spPr/>
        <p:txBody>
          <a:bodyPr/>
          <a:lstStyle/>
          <a:p>
            <a:r>
              <a:rPr lang="en-US" altLang="en-US">
                <a:solidFill>
                  <a:schemeClr val="tx1"/>
                </a:solidFill>
                <a:effectLst>
                  <a:outerShdw blurRad="38100" dist="38100" dir="2700000" algn="tl">
                    <a:srgbClr val="010199"/>
                  </a:outerShdw>
                </a:effectLst>
              </a:rPr>
              <a:t>Diagram the Site</a:t>
            </a:r>
            <a:endParaRPr lang="en-US" altLang="en-US"/>
          </a:p>
        </p:txBody>
      </p:sp>
      <p:sp>
        <p:nvSpPr>
          <p:cNvPr id="17413" name="Rectangle 5">
            <a:extLst>
              <a:ext uri="{FF2B5EF4-FFF2-40B4-BE49-F238E27FC236}">
                <a16:creationId xmlns:a16="http://schemas.microsoft.com/office/drawing/2014/main" id="{E96137D9-B5CB-4C97-94C1-4E5C3DF34BB2}"/>
              </a:ext>
            </a:extLst>
          </p:cNvPr>
          <p:cNvSpPr>
            <a:spLocks noGrp="1" noChangeArrowheads="1"/>
          </p:cNvSpPr>
          <p:nvPr>
            <p:ph type="body" idx="1"/>
          </p:nvPr>
        </p:nvSpPr>
        <p:spPr>
          <a:xfrm>
            <a:off x="685800" y="1676400"/>
            <a:ext cx="7772400" cy="4114800"/>
          </a:xfrm>
        </p:spPr>
        <p:txBody>
          <a:bodyPr/>
          <a:lstStyle/>
          <a:p>
            <a:pPr marL="457200" indent="-457200">
              <a:lnSpc>
                <a:spcPct val="90000"/>
              </a:lnSpc>
            </a:pPr>
            <a:r>
              <a:rPr lang="en-US" altLang="en-US" sz="2400"/>
              <a:t>Plan your site by creating a flowchart that shows the structure and logic behind the content presentation and navigation choices</a:t>
            </a:r>
          </a:p>
          <a:p>
            <a:pPr marL="457200" indent="-457200">
              <a:lnSpc>
                <a:spcPct val="90000"/>
              </a:lnSpc>
            </a:pPr>
            <a:r>
              <a:rPr lang="en-US" altLang="en-US" sz="2400"/>
              <a:t>This preliminary step is one of the most important that you take in planning your site</a:t>
            </a:r>
          </a:p>
          <a:p>
            <a:pPr marL="457200" indent="-457200">
              <a:lnSpc>
                <a:spcPct val="90000"/>
              </a:lnSpc>
            </a:pPr>
            <a:r>
              <a:rPr lang="en-US" altLang="en-US" sz="2800"/>
              <a:t>Structures</a:t>
            </a:r>
          </a:p>
          <a:p>
            <a:pPr marL="857250" lvl="1">
              <a:lnSpc>
                <a:spcPct val="90000"/>
              </a:lnSpc>
            </a:pPr>
            <a:r>
              <a:rPr lang="en-US" altLang="en-US" sz="2400"/>
              <a:t>Linear information</a:t>
            </a:r>
          </a:p>
          <a:p>
            <a:pPr marL="857250" lvl="1">
              <a:lnSpc>
                <a:spcPct val="90000"/>
              </a:lnSpc>
            </a:pPr>
            <a:r>
              <a:rPr lang="en-US" altLang="en-US" sz="2400"/>
              <a:t>Tutorial</a:t>
            </a:r>
          </a:p>
          <a:p>
            <a:pPr marL="857250" lvl="1">
              <a:lnSpc>
                <a:spcPct val="90000"/>
              </a:lnSpc>
            </a:pPr>
            <a:r>
              <a:rPr lang="en-US" altLang="en-US" sz="2400"/>
              <a:t>Web</a:t>
            </a:r>
          </a:p>
          <a:p>
            <a:pPr marL="857250" lvl="1">
              <a:lnSpc>
                <a:spcPct val="90000"/>
              </a:lnSpc>
            </a:pPr>
            <a:r>
              <a:rPr lang="en-US" altLang="en-US" sz="2400"/>
              <a:t>Hierarchical</a:t>
            </a:r>
          </a:p>
          <a:p>
            <a:pPr marL="857250" lvl="1">
              <a:lnSpc>
                <a:spcPct val="90000"/>
              </a:lnSpc>
            </a:pPr>
            <a:r>
              <a:rPr lang="en-US" altLang="en-US" sz="2400"/>
              <a:t>Catalog</a:t>
            </a:r>
          </a:p>
          <a:p>
            <a:pPr marL="857250" lvl="1">
              <a:lnSpc>
                <a:spcPct val="90000"/>
              </a:lnSpc>
            </a:pPr>
            <a:r>
              <a:rPr lang="en-US" altLang="en-US" sz="2400"/>
              <a:t>cluster</a:t>
            </a:r>
          </a:p>
          <a:p>
            <a:pPr marL="457200" indent="-457200">
              <a:lnSpc>
                <a:spcPct val="90000"/>
              </a:lnSpc>
            </a:pPr>
            <a:endParaRPr lang="en-US" altLang="en-US" sz="2400"/>
          </a:p>
          <a:p>
            <a:pPr marL="457200" indent="-457200">
              <a:lnSpc>
                <a:spcPct val="90000"/>
              </a:lnSpc>
            </a:pPr>
            <a:endParaRPr lang="en-US" altLang="en-US" sz="2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Line 2">
            <a:extLst>
              <a:ext uri="{FF2B5EF4-FFF2-40B4-BE49-F238E27FC236}">
                <a16:creationId xmlns:a16="http://schemas.microsoft.com/office/drawing/2014/main" id="{15EE78A1-7BEB-45E3-B9E5-EC434B328D9F}"/>
              </a:ext>
            </a:extLst>
          </p:cNvPr>
          <p:cNvSpPr>
            <a:spLocks noChangeShapeType="1"/>
          </p:cNvSpPr>
          <p:nvPr/>
        </p:nvSpPr>
        <p:spPr bwMode="auto">
          <a:xfrm>
            <a:off x="533400" y="762000"/>
            <a:ext cx="7848600" cy="0"/>
          </a:xfrm>
          <a:prstGeom prst="line">
            <a:avLst/>
          </a:prstGeom>
          <a:noFill/>
          <a:ln w="381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5" name="Rectangle 3">
            <a:extLst>
              <a:ext uri="{FF2B5EF4-FFF2-40B4-BE49-F238E27FC236}">
                <a16:creationId xmlns:a16="http://schemas.microsoft.com/office/drawing/2014/main" id="{AE76390F-6620-4A49-9D7D-18B3FBAC9C6A}"/>
              </a:ext>
            </a:extLst>
          </p:cNvPr>
          <p:cNvSpPr>
            <a:spLocks noGrp="1" noChangeArrowheads="1"/>
          </p:cNvSpPr>
          <p:nvPr>
            <p:ph type="title"/>
          </p:nvPr>
        </p:nvSpPr>
        <p:spPr/>
        <p:txBody>
          <a:bodyPr/>
          <a:lstStyle/>
          <a:p>
            <a:r>
              <a:rPr lang="en-US" altLang="en-US">
                <a:solidFill>
                  <a:schemeClr val="tx1"/>
                </a:solidFill>
                <a:effectLst>
                  <a:outerShdw blurRad="38100" dist="38100" dir="2700000" algn="tl">
                    <a:srgbClr val="010199"/>
                  </a:outerShdw>
                </a:effectLst>
              </a:rPr>
              <a:t>Linear Structure</a:t>
            </a:r>
            <a:endParaRPr lang="en-US" altLang="en-US"/>
          </a:p>
        </p:txBody>
      </p:sp>
      <p:sp>
        <p:nvSpPr>
          <p:cNvPr id="18436" name="Rectangle 4">
            <a:extLst>
              <a:ext uri="{FF2B5EF4-FFF2-40B4-BE49-F238E27FC236}">
                <a16:creationId xmlns:a16="http://schemas.microsoft.com/office/drawing/2014/main" id="{2C8B03D1-0A1E-4774-8B50-4FC1F00C72AF}"/>
              </a:ext>
            </a:extLst>
          </p:cNvPr>
          <p:cNvSpPr>
            <a:spLocks noGrp="1" noChangeArrowheads="1"/>
          </p:cNvSpPr>
          <p:nvPr>
            <p:ph type="body" idx="1"/>
          </p:nvPr>
        </p:nvSpPr>
        <p:spPr>
          <a:xfrm>
            <a:off x="685800" y="1676400"/>
            <a:ext cx="7772400" cy="4114800"/>
          </a:xfrm>
        </p:spPr>
        <p:txBody>
          <a:bodyPr/>
          <a:lstStyle/>
          <a:p>
            <a:pPr marL="457200" indent="-457200"/>
            <a:r>
              <a:rPr lang="en-US" altLang="en-US" sz="2800"/>
              <a:t>The linear information structure lets you guide the user along a path. This structure lends itself to book-type presentations or content that requires the user to follow a predefined path.</a:t>
            </a:r>
          </a:p>
          <a:p>
            <a:pPr marL="457200" indent="-457200"/>
            <a:endParaRPr lang="en-US" altLang="en-US" sz="2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Line 2">
            <a:extLst>
              <a:ext uri="{FF2B5EF4-FFF2-40B4-BE49-F238E27FC236}">
                <a16:creationId xmlns:a16="http://schemas.microsoft.com/office/drawing/2014/main" id="{93149EA2-F945-4DFE-963A-F05D2FDE4C17}"/>
              </a:ext>
            </a:extLst>
          </p:cNvPr>
          <p:cNvSpPr>
            <a:spLocks noChangeShapeType="1"/>
          </p:cNvSpPr>
          <p:nvPr/>
        </p:nvSpPr>
        <p:spPr bwMode="auto">
          <a:xfrm>
            <a:off x="533400" y="762000"/>
            <a:ext cx="7848600" cy="0"/>
          </a:xfrm>
          <a:prstGeom prst="line">
            <a:avLst/>
          </a:prstGeom>
          <a:noFill/>
          <a:ln w="381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9459" name="Picture 3" descr="FIG03-09">
            <a:extLst>
              <a:ext uri="{FF2B5EF4-FFF2-40B4-BE49-F238E27FC236}">
                <a16:creationId xmlns:a16="http://schemas.microsoft.com/office/drawing/2014/main" id="{1EB6F2D3-3B70-43DB-BEE7-7D830277A4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1139825"/>
            <a:ext cx="6910387" cy="5184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17884289-8EF2-45D6-90B2-FC4A26387FF4}"/>
              </a:ext>
            </a:extLst>
          </p:cNvPr>
          <p:cNvSpPr>
            <a:spLocks noChangeArrowheads="1"/>
          </p:cNvSpPr>
          <p:nvPr/>
        </p:nvSpPr>
        <p:spPr bwMode="auto">
          <a:xfrm>
            <a:off x="7162800" y="228600"/>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b="1">
              <a:solidFill>
                <a:srgbClr val="990099"/>
              </a:solidFill>
            </a:endParaRPr>
          </a:p>
        </p:txBody>
      </p:sp>
      <p:sp>
        <p:nvSpPr>
          <p:cNvPr id="20483" name="Line 3">
            <a:extLst>
              <a:ext uri="{FF2B5EF4-FFF2-40B4-BE49-F238E27FC236}">
                <a16:creationId xmlns:a16="http://schemas.microsoft.com/office/drawing/2014/main" id="{E67519C6-AF51-4928-A265-42AA3D981906}"/>
              </a:ext>
            </a:extLst>
          </p:cNvPr>
          <p:cNvSpPr>
            <a:spLocks noChangeShapeType="1"/>
          </p:cNvSpPr>
          <p:nvPr/>
        </p:nvSpPr>
        <p:spPr bwMode="auto">
          <a:xfrm>
            <a:off x="533400" y="762000"/>
            <a:ext cx="7848600" cy="0"/>
          </a:xfrm>
          <a:prstGeom prst="line">
            <a:avLst/>
          </a:prstGeom>
          <a:noFill/>
          <a:ln w="381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4" name="Rectangle 4">
            <a:extLst>
              <a:ext uri="{FF2B5EF4-FFF2-40B4-BE49-F238E27FC236}">
                <a16:creationId xmlns:a16="http://schemas.microsoft.com/office/drawing/2014/main" id="{366C2CF4-F7AF-4E94-810E-7B63BAA03752}"/>
              </a:ext>
            </a:extLst>
          </p:cNvPr>
          <p:cNvSpPr>
            <a:spLocks noGrp="1" noChangeArrowheads="1"/>
          </p:cNvSpPr>
          <p:nvPr>
            <p:ph type="title"/>
          </p:nvPr>
        </p:nvSpPr>
        <p:spPr/>
        <p:txBody>
          <a:bodyPr/>
          <a:lstStyle/>
          <a:p>
            <a:r>
              <a:rPr lang="en-US" altLang="en-US">
                <a:solidFill>
                  <a:schemeClr val="tx1"/>
                </a:solidFill>
                <a:effectLst>
                  <a:outerShdw blurRad="38100" dist="38100" dir="2700000" algn="tl">
                    <a:srgbClr val="010199"/>
                  </a:outerShdw>
                </a:effectLst>
              </a:rPr>
              <a:t>Tutorial Structure</a:t>
            </a:r>
            <a:endParaRPr lang="en-US" altLang="en-US"/>
          </a:p>
        </p:txBody>
      </p:sp>
      <p:sp>
        <p:nvSpPr>
          <p:cNvPr id="20485" name="Rectangle 5">
            <a:extLst>
              <a:ext uri="{FF2B5EF4-FFF2-40B4-BE49-F238E27FC236}">
                <a16:creationId xmlns:a16="http://schemas.microsoft.com/office/drawing/2014/main" id="{29DAB1B6-CAD5-4184-AB01-EB16AA13F597}"/>
              </a:ext>
            </a:extLst>
          </p:cNvPr>
          <p:cNvSpPr>
            <a:spLocks noGrp="1" noChangeArrowheads="1"/>
          </p:cNvSpPr>
          <p:nvPr>
            <p:ph type="body" idx="1"/>
          </p:nvPr>
        </p:nvSpPr>
        <p:spPr>
          <a:xfrm>
            <a:off x="685800" y="1676400"/>
            <a:ext cx="7772400" cy="4114800"/>
          </a:xfrm>
        </p:spPr>
        <p:txBody>
          <a:bodyPr/>
          <a:lstStyle/>
          <a:p>
            <a:pPr marL="457200" indent="-457200"/>
            <a:r>
              <a:rPr lang="en-US" altLang="en-US" sz="2800"/>
              <a:t>The tutorial structure is perfect for computer-based training content such as lessons, tutorials, or task-oriented procedures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Line 2">
            <a:extLst>
              <a:ext uri="{FF2B5EF4-FFF2-40B4-BE49-F238E27FC236}">
                <a16:creationId xmlns:a16="http://schemas.microsoft.com/office/drawing/2014/main" id="{CECC12D2-85F4-45B8-8B29-B2D87A6645F6}"/>
              </a:ext>
            </a:extLst>
          </p:cNvPr>
          <p:cNvSpPr>
            <a:spLocks noChangeShapeType="1"/>
          </p:cNvSpPr>
          <p:nvPr/>
        </p:nvSpPr>
        <p:spPr bwMode="auto">
          <a:xfrm>
            <a:off x="533400" y="762000"/>
            <a:ext cx="7848600" cy="0"/>
          </a:xfrm>
          <a:prstGeom prst="line">
            <a:avLst/>
          </a:prstGeom>
          <a:noFill/>
          <a:ln w="381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1507" name="Picture 3" descr="FIG03-10">
            <a:extLst>
              <a:ext uri="{FF2B5EF4-FFF2-40B4-BE49-F238E27FC236}">
                <a16:creationId xmlns:a16="http://schemas.microsoft.com/office/drawing/2014/main" id="{361570A6-3A72-48A0-935D-362A45694B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8813" y="1139825"/>
            <a:ext cx="6910387" cy="5184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95B03642-D724-4D4F-9285-C1708A81AE63}"/>
              </a:ext>
            </a:extLst>
          </p:cNvPr>
          <p:cNvSpPr>
            <a:spLocks noChangeArrowheads="1"/>
          </p:cNvSpPr>
          <p:nvPr/>
        </p:nvSpPr>
        <p:spPr bwMode="auto">
          <a:xfrm>
            <a:off x="7162800" y="228600"/>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b="1">
              <a:solidFill>
                <a:srgbClr val="990099"/>
              </a:solidFill>
            </a:endParaRPr>
          </a:p>
        </p:txBody>
      </p:sp>
      <p:sp>
        <p:nvSpPr>
          <p:cNvPr id="22531" name="Line 3">
            <a:extLst>
              <a:ext uri="{FF2B5EF4-FFF2-40B4-BE49-F238E27FC236}">
                <a16:creationId xmlns:a16="http://schemas.microsoft.com/office/drawing/2014/main" id="{B7E1B543-8FB2-4972-873E-CDFE3CAA83B1}"/>
              </a:ext>
            </a:extLst>
          </p:cNvPr>
          <p:cNvSpPr>
            <a:spLocks noChangeShapeType="1"/>
          </p:cNvSpPr>
          <p:nvPr/>
        </p:nvSpPr>
        <p:spPr bwMode="auto">
          <a:xfrm>
            <a:off x="533400" y="762000"/>
            <a:ext cx="7848600" cy="0"/>
          </a:xfrm>
          <a:prstGeom prst="line">
            <a:avLst/>
          </a:prstGeom>
          <a:noFill/>
          <a:ln w="381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2" name="Rectangle 4">
            <a:extLst>
              <a:ext uri="{FF2B5EF4-FFF2-40B4-BE49-F238E27FC236}">
                <a16:creationId xmlns:a16="http://schemas.microsoft.com/office/drawing/2014/main" id="{EC8D4006-EB54-4D22-B178-FE81F8E83706}"/>
              </a:ext>
            </a:extLst>
          </p:cNvPr>
          <p:cNvSpPr>
            <a:spLocks noGrp="1" noChangeArrowheads="1"/>
          </p:cNvSpPr>
          <p:nvPr>
            <p:ph type="title"/>
          </p:nvPr>
        </p:nvSpPr>
        <p:spPr/>
        <p:txBody>
          <a:bodyPr/>
          <a:lstStyle/>
          <a:p>
            <a:r>
              <a:rPr lang="en-US" altLang="en-US">
                <a:solidFill>
                  <a:schemeClr val="tx1"/>
                </a:solidFill>
                <a:effectLst>
                  <a:outerShdw blurRad="38100" dist="38100" dir="2700000" algn="tl">
                    <a:srgbClr val="010199"/>
                  </a:outerShdw>
                </a:effectLst>
              </a:rPr>
              <a:t>Web Structure</a:t>
            </a:r>
            <a:endParaRPr lang="en-US" altLang="en-US"/>
          </a:p>
        </p:txBody>
      </p:sp>
      <p:sp>
        <p:nvSpPr>
          <p:cNvPr id="22533" name="Rectangle 5">
            <a:extLst>
              <a:ext uri="{FF2B5EF4-FFF2-40B4-BE49-F238E27FC236}">
                <a16:creationId xmlns:a16="http://schemas.microsoft.com/office/drawing/2014/main" id="{4156232B-0809-4B2B-83BD-294FDAA401D2}"/>
              </a:ext>
            </a:extLst>
          </p:cNvPr>
          <p:cNvSpPr>
            <a:spLocks noGrp="1" noChangeArrowheads="1"/>
          </p:cNvSpPr>
          <p:nvPr>
            <p:ph type="body" idx="1"/>
          </p:nvPr>
        </p:nvSpPr>
        <p:spPr>
          <a:xfrm>
            <a:off x="685800" y="1676400"/>
            <a:ext cx="7772400" cy="4114800"/>
          </a:xfrm>
        </p:spPr>
        <p:txBody>
          <a:bodyPr/>
          <a:lstStyle/>
          <a:p>
            <a:pPr marL="457200" indent="-457200"/>
            <a:r>
              <a:rPr lang="en-US" altLang="en-US" sz="2800"/>
              <a:t>Many smaller Web sites follow the Web structure which offers links to and from every page in the site. This allows the user to jump freely to any page from any other page.</a:t>
            </a:r>
          </a:p>
          <a:p>
            <a:pPr marL="457200" indent="-457200"/>
            <a:endParaRPr lang="en-US" altLang="en-US" sz="28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Line 2">
            <a:extLst>
              <a:ext uri="{FF2B5EF4-FFF2-40B4-BE49-F238E27FC236}">
                <a16:creationId xmlns:a16="http://schemas.microsoft.com/office/drawing/2014/main" id="{6E3B1D24-E927-4643-A189-5B5DE03503EC}"/>
              </a:ext>
            </a:extLst>
          </p:cNvPr>
          <p:cNvSpPr>
            <a:spLocks noChangeShapeType="1"/>
          </p:cNvSpPr>
          <p:nvPr/>
        </p:nvSpPr>
        <p:spPr bwMode="auto">
          <a:xfrm>
            <a:off x="533400" y="762000"/>
            <a:ext cx="7848600" cy="0"/>
          </a:xfrm>
          <a:prstGeom prst="line">
            <a:avLst/>
          </a:prstGeom>
          <a:noFill/>
          <a:ln w="381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3555" name="Picture 3" descr="FIG03-11">
            <a:extLst>
              <a:ext uri="{FF2B5EF4-FFF2-40B4-BE49-F238E27FC236}">
                <a16:creationId xmlns:a16="http://schemas.microsoft.com/office/drawing/2014/main" id="{F7752A91-71F5-444A-872E-7C154AEEED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1139825"/>
            <a:ext cx="6910387" cy="5184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Line 2">
            <a:extLst>
              <a:ext uri="{FF2B5EF4-FFF2-40B4-BE49-F238E27FC236}">
                <a16:creationId xmlns:a16="http://schemas.microsoft.com/office/drawing/2014/main" id="{CAEDF42E-BE3A-4B47-A61C-CD4F469F338E}"/>
              </a:ext>
            </a:extLst>
          </p:cNvPr>
          <p:cNvSpPr>
            <a:spLocks noChangeShapeType="1"/>
          </p:cNvSpPr>
          <p:nvPr/>
        </p:nvSpPr>
        <p:spPr bwMode="auto">
          <a:xfrm>
            <a:off x="533400" y="762000"/>
            <a:ext cx="7848600" cy="0"/>
          </a:xfrm>
          <a:prstGeom prst="line">
            <a:avLst/>
          </a:prstGeom>
          <a:noFill/>
          <a:ln w="381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79" name="Rectangle 3">
            <a:extLst>
              <a:ext uri="{FF2B5EF4-FFF2-40B4-BE49-F238E27FC236}">
                <a16:creationId xmlns:a16="http://schemas.microsoft.com/office/drawing/2014/main" id="{C9B75010-9584-4663-A59E-5B7645B31565}"/>
              </a:ext>
            </a:extLst>
          </p:cNvPr>
          <p:cNvSpPr>
            <a:spLocks noGrp="1" noChangeArrowheads="1"/>
          </p:cNvSpPr>
          <p:nvPr>
            <p:ph type="title"/>
          </p:nvPr>
        </p:nvSpPr>
        <p:spPr/>
        <p:txBody>
          <a:bodyPr/>
          <a:lstStyle/>
          <a:p>
            <a:r>
              <a:rPr lang="en-US" altLang="en-US">
                <a:solidFill>
                  <a:schemeClr val="tx1"/>
                </a:solidFill>
                <a:effectLst>
                  <a:outerShdw blurRad="38100" dist="38100" dir="2700000" algn="tl">
                    <a:srgbClr val="010199"/>
                  </a:outerShdw>
                </a:effectLst>
              </a:rPr>
              <a:t>Hierarchical Structure</a:t>
            </a:r>
            <a:endParaRPr lang="en-US" altLang="en-US"/>
          </a:p>
        </p:txBody>
      </p:sp>
      <p:sp>
        <p:nvSpPr>
          <p:cNvPr id="24580" name="Rectangle 4">
            <a:extLst>
              <a:ext uri="{FF2B5EF4-FFF2-40B4-BE49-F238E27FC236}">
                <a16:creationId xmlns:a16="http://schemas.microsoft.com/office/drawing/2014/main" id="{B0D1845F-BE20-4A7B-939B-22698D51F3B2}"/>
              </a:ext>
            </a:extLst>
          </p:cNvPr>
          <p:cNvSpPr>
            <a:spLocks noGrp="1" noChangeArrowheads="1"/>
          </p:cNvSpPr>
          <p:nvPr>
            <p:ph type="body" idx="1"/>
          </p:nvPr>
        </p:nvSpPr>
        <p:spPr>
          <a:xfrm>
            <a:off x="685800" y="1676400"/>
            <a:ext cx="7772400" cy="4114800"/>
          </a:xfrm>
        </p:spPr>
        <p:txBody>
          <a:bodyPr/>
          <a:lstStyle/>
          <a:p>
            <a:pPr marL="457200" indent="-457200"/>
            <a:r>
              <a:rPr lang="en-US" altLang="en-US" sz="2800"/>
              <a:t>The hierarchical structure is probably the most common information design. It lends itself to larger content collections because the section pages break up and organize the content at different levels throughout the site.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8F5EB87-AC07-48AE-B927-9453A6D95D29}"/>
              </a:ext>
            </a:extLst>
          </p:cNvPr>
          <p:cNvSpPr>
            <a:spLocks noGrp="1" noChangeArrowheads="1"/>
          </p:cNvSpPr>
          <p:nvPr>
            <p:ph type="title"/>
          </p:nvPr>
        </p:nvSpPr>
        <p:spPr/>
        <p:txBody>
          <a:bodyPr/>
          <a:lstStyle/>
          <a:p>
            <a:r>
              <a:rPr lang="en-US" altLang="en-US"/>
              <a:t>Creating a web site Step One</a:t>
            </a:r>
          </a:p>
        </p:txBody>
      </p:sp>
      <p:sp>
        <p:nvSpPr>
          <p:cNvPr id="7171" name="Rectangle 3">
            <a:extLst>
              <a:ext uri="{FF2B5EF4-FFF2-40B4-BE49-F238E27FC236}">
                <a16:creationId xmlns:a16="http://schemas.microsoft.com/office/drawing/2014/main" id="{B3912F5A-9557-42BC-BA69-7671A44FB976}"/>
              </a:ext>
            </a:extLst>
          </p:cNvPr>
          <p:cNvSpPr>
            <a:spLocks noGrp="1" noChangeArrowheads="1"/>
          </p:cNvSpPr>
          <p:nvPr>
            <p:ph type="body" idx="1"/>
          </p:nvPr>
        </p:nvSpPr>
        <p:spPr/>
        <p:txBody>
          <a:bodyPr/>
          <a:lstStyle/>
          <a:p>
            <a:r>
              <a:rPr lang="en-US" altLang="en-US"/>
              <a:t>Planning the web site—what type</a:t>
            </a:r>
          </a:p>
          <a:p>
            <a:pPr lvl="1"/>
            <a:r>
              <a:rPr lang="en-US" altLang="en-US"/>
              <a:t>Billboard</a:t>
            </a:r>
          </a:p>
          <a:p>
            <a:pPr lvl="1"/>
            <a:r>
              <a:rPr lang="en-US" altLang="en-US"/>
              <a:t>Publishing</a:t>
            </a:r>
          </a:p>
          <a:p>
            <a:pPr lvl="1"/>
            <a:r>
              <a:rPr lang="en-US" altLang="en-US"/>
              <a:t>Special/public interest/nonprofit</a:t>
            </a:r>
          </a:p>
          <a:p>
            <a:pPr lvl="1"/>
            <a:r>
              <a:rPr lang="en-US" altLang="en-US"/>
              <a:t>Virtual gallery</a:t>
            </a:r>
          </a:p>
          <a:p>
            <a:pPr lvl="1"/>
            <a:r>
              <a:rPr lang="en-US" altLang="en-US"/>
              <a:t>Ecommerce, catalog, online shopping</a:t>
            </a:r>
          </a:p>
          <a:p>
            <a:pPr lvl="1"/>
            <a:r>
              <a:rPr lang="en-US" altLang="en-US"/>
              <a:t>Product support</a:t>
            </a:r>
          </a:p>
          <a:p>
            <a:pPr lvl="1"/>
            <a:r>
              <a:rPr lang="en-US" altLang="en-US"/>
              <a:t>Intranet/extranet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19B4BBA7-B574-4586-ACEE-F8594B5231A1}"/>
              </a:ext>
            </a:extLst>
          </p:cNvPr>
          <p:cNvSpPr>
            <a:spLocks noChangeArrowheads="1"/>
          </p:cNvSpPr>
          <p:nvPr/>
        </p:nvSpPr>
        <p:spPr bwMode="auto">
          <a:xfrm>
            <a:off x="7162800" y="228600"/>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b="1">
              <a:solidFill>
                <a:srgbClr val="990099"/>
              </a:solidFill>
            </a:endParaRPr>
          </a:p>
        </p:txBody>
      </p:sp>
      <p:sp>
        <p:nvSpPr>
          <p:cNvPr id="25603" name="Line 3">
            <a:extLst>
              <a:ext uri="{FF2B5EF4-FFF2-40B4-BE49-F238E27FC236}">
                <a16:creationId xmlns:a16="http://schemas.microsoft.com/office/drawing/2014/main" id="{45421C42-6FE9-4280-807C-21A8BD2CB032}"/>
              </a:ext>
            </a:extLst>
          </p:cNvPr>
          <p:cNvSpPr>
            <a:spLocks noChangeShapeType="1"/>
          </p:cNvSpPr>
          <p:nvPr/>
        </p:nvSpPr>
        <p:spPr bwMode="auto">
          <a:xfrm>
            <a:off x="533400" y="762000"/>
            <a:ext cx="7848600" cy="0"/>
          </a:xfrm>
          <a:prstGeom prst="line">
            <a:avLst/>
          </a:prstGeom>
          <a:noFill/>
          <a:ln w="381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5604" name="Picture 4" descr="FIG03-12">
            <a:extLst>
              <a:ext uri="{FF2B5EF4-FFF2-40B4-BE49-F238E27FC236}">
                <a16:creationId xmlns:a16="http://schemas.microsoft.com/office/drawing/2014/main" id="{2CE722C5-5AB2-4B6E-AA31-7BB580A7AF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1139825"/>
            <a:ext cx="6910387" cy="5184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Line 2">
            <a:extLst>
              <a:ext uri="{FF2B5EF4-FFF2-40B4-BE49-F238E27FC236}">
                <a16:creationId xmlns:a16="http://schemas.microsoft.com/office/drawing/2014/main" id="{A93AEB2C-5156-4BC9-9423-F4B1A2F33EA9}"/>
              </a:ext>
            </a:extLst>
          </p:cNvPr>
          <p:cNvSpPr>
            <a:spLocks noChangeShapeType="1"/>
          </p:cNvSpPr>
          <p:nvPr/>
        </p:nvSpPr>
        <p:spPr bwMode="auto">
          <a:xfrm>
            <a:off x="533400" y="762000"/>
            <a:ext cx="7848600" cy="0"/>
          </a:xfrm>
          <a:prstGeom prst="line">
            <a:avLst/>
          </a:prstGeom>
          <a:noFill/>
          <a:ln w="381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7" name="Rectangle 3">
            <a:extLst>
              <a:ext uri="{FF2B5EF4-FFF2-40B4-BE49-F238E27FC236}">
                <a16:creationId xmlns:a16="http://schemas.microsoft.com/office/drawing/2014/main" id="{6330A387-F95A-46D7-B67C-CE33F8D436CE}"/>
              </a:ext>
            </a:extLst>
          </p:cNvPr>
          <p:cNvSpPr>
            <a:spLocks noGrp="1" noChangeArrowheads="1"/>
          </p:cNvSpPr>
          <p:nvPr>
            <p:ph type="title"/>
          </p:nvPr>
        </p:nvSpPr>
        <p:spPr/>
        <p:txBody>
          <a:bodyPr/>
          <a:lstStyle/>
          <a:p>
            <a:r>
              <a:rPr lang="en-US" altLang="en-US">
                <a:solidFill>
                  <a:schemeClr val="tx1"/>
                </a:solidFill>
                <a:effectLst>
                  <a:outerShdw blurRad="38100" dist="38100" dir="2700000" algn="tl">
                    <a:srgbClr val="010199"/>
                  </a:outerShdw>
                </a:effectLst>
              </a:rPr>
              <a:t>Cluster Structure</a:t>
            </a:r>
            <a:endParaRPr lang="en-US" altLang="en-US"/>
          </a:p>
        </p:txBody>
      </p:sp>
      <p:sp>
        <p:nvSpPr>
          <p:cNvPr id="26628" name="Rectangle 4">
            <a:extLst>
              <a:ext uri="{FF2B5EF4-FFF2-40B4-BE49-F238E27FC236}">
                <a16:creationId xmlns:a16="http://schemas.microsoft.com/office/drawing/2014/main" id="{08EB28C0-82CB-4788-828A-CC82FE47F937}"/>
              </a:ext>
            </a:extLst>
          </p:cNvPr>
          <p:cNvSpPr>
            <a:spLocks noGrp="1" noChangeArrowheads="1"/>
          </p:cNvSpPr>
          <p:nvPr>
            <p:ph type="body" idx="1"/>
          </p:nvPr>
        </p:nvSpPr>
        <p:spPr>
          <a:xfrm>
            <a:off x="685800" y="1676400"/>
            <a:ext cx="7772400" cy="4114800"/>
          </a:xfrm>
        </p:spPr>
        <p:txBody>
          <a:bodyPr/>
          <a:lstStyle/>
          <a:p>
            <a:pPr marL="457200" indent="-457200"/>
            <a:r>
              <a:rPr lang="en-US" altLang="en-US" sz="2800"/>
              <a:t>The cluster structure is similar to the hierarchical structure, except that every topic area is an island of information unto itself, with all pages in each cluster linked to each other</a:t>
            </a:r>
          </a:p>
          <a:p>
            <a:pPr marL="457200" indent="-457200"/>
            <a:endParaRPr lang="en-US" altLang="en-US" sz="28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Line 2">
            <a:extLst>
              <a:ext uri="{FF2B5EF4-FFF2-40B4-BE49-F238E27FC236}">
                <a16:creationId xmlns:a16="http://schemas.microsoft.com/office/drawing/2014/main" id="{9E9170CF-7F41-41AD-9FAD-000F51F63BD1}"/>
              </a:ext>
            </a:extLst>
          </p:cNvPr>
          <p:cNvSpPr>
            <a:spLocks noChangeShapeType="1"/>
          </p:cNvSpPr>
          <p:nvPr/>
        </p:nvSpPr>
        <p:spPr bwMode="auto">
          <a:xfrm>
            <a:off x="533400" y="762000"/>
            <a:ext cx="7848600" cy="0"/>
          </a:xfrm>
          <a:prstGeom prst="line">
            <a:avLst/>
          </a:prstGeom>
          <a:noFill/>
          <a:ln w="381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7651" name="Picture 3" descr="FIG03-13">
            <a:extLst>
              <a:ext uri="{FF2B5EF4-FFF2-40B4-BE49-F238E27FC236}">
                <a16:creationId xmlns:a16="http://schemas.microsoft.com/office/drawing/2014/main" id="{4EE1B766-BD48-413F-BD5A-67EEDF903B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1139825"/>
            <a:ext cx="6910387" cy="5184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14E61A57-28B1-4340-BC23-FD3AE738AA40}"/>
              </a:ext>
            </a:extLst>
          </p:cNvPr>
          <p:cNvSpPr>
            <a:spLocks noChangeArrowheads="1"/>
          </p:cNvSpPr>
          <p:nvPr/>
        </p:nvSpPr>
        <p:spPr bwMode="auto">
          <a:xfrm>
            <a:off x="7162800" y="228600"/>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b="1">
              <a:solidFill>
                <a:srgbClr val="990099"/>
              </a:solidFill>
            </a:endParaRPr>
          </a:p>
        </p:txBody>
      </p:sp>
      <p:sp>
        <p:nvSpPr>
          <p:cNvPr id="28675" name="Line 3">
            <a:extLst>
              <a:ext uri="{FF2B5EF4-FFF2-40B4-BE49-F238E27FC236}">
                <a16:creationId xmlns:a16="http://schemas.microsoft.com/office/drawing/2014/main" id="{68A0CC5F-25A5-49FE-882C-419160614497}"/>
              </a:ext>
            </a:extLst>
          </p:cNvPr>
          <p:cNvSpPr>
            <a:spLocks noChangeShapeType="1"/>
          </p:cNvSpPr>
          <p:nvPr/>
        </p:nvSpPr>
        <p:spPr bwMode="auto">
          <a:xfrm>
            <a:off x="533400" y="762000"/>
            <a:ext cx="7848600" cy="0"/>
          </a:xfrm>
          <a:prstGeom prst="line">
            <a:avLst/>
          </a:prstGeom>
          <a:noFill/>
          <a:ln w="381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6" name="Rectangle 4">
            <a:extLst>
              <a:ext uri="{FF2B5EF4-FFF2-40B4-BE49-F238E27FC236}">
                <a16:creationId xmlns:a16="http://schemas.microsoft.com/office/drawing/2014/main" id="{2C262D3F-F0AC-41FC-8BCF-0C859F1BF179}"/>
              </a:ext>
            </a:extLst>
          </p:cNvPr>
          <p:cNvSpPr>
            <a:spLocks noGrp="1" noChangeArrowheads="1"/>
          </p:cNvSpPr>
          <p:nvPr>
            <p:ph type="title"/>
          </p:nvPr>
        </p:nvSpPr>
        <p:spPr/>
        <p:txBody>
          <a:bodyPr/>
          <a:lstStyle/>
          <a:p>
            <a:r>
              <a:rPr lang="en-US" altLang="en-US">
                <a:solidFill>
                  <a:schemeClr val="tx1"/>
                </a:solidFill>
                <a:effectLst>
                  <a:outerShdw blurRad="38100" dist="38100" dir="2700000" algn="tl">
                    <a:srgbClr val="010199"/>
                  </a:outerShdw>
                </a:effectLst>
              </a:rPr>
              <a:t>Catalog Structure</a:t>
            </a:r>
            <a:endParaRPr lang="en-US" altLang="en-US"/>
          </a:p>
        </p:txBody>
      </p:sp>
      <p:sp>
        <p:nvSpPr>
          <p:cNvPr id="28677" name="Rectangle 5">
            <a:extLst>
              <a:ext uri="{FF2B5EF4-FFF2-40B4-BE49-F238E27FC236}">
                <a16:creationId xmlns:a16="http://schemas.microsoft.com/office/drawing/2014/main" id="{B59A67A5-F20E-42A2-A4C5-BB53E7FE5A6F}"/>
              </a:ext>
            </a:extLst>
          </p:cNvPr>
          <p:cNvSpPr>
            <a:spLocks noGrp="1" noChangeArrowheads="1"/>
          </p:cNvSpPr>
          <p:nvPr>
            <p:ph type="body" idx="1"/>
          </p:nvPr>
        </p:nvSpPr>
        <p:spPr>
          <a:xfrm>
            <a:off x="685800" y="1676400"/>
            <a:ext cx="7772400" cy="4114800"/>
          </a:xfrm>
        </p:spPr>
        <p:txBody>
          <a:bodyPr/>
          <a:lstStyle/>
          <a:p>
            <a:pPr marL="457200" indent="-457200"/>
            <a:r>
              <a:rPr lang="en-US" altLang="en-US" sz="2800"/>
              <a:t>The catalog structure accommodates electronic shopping. The user can browse or search for items and view specific information about each product on the item pages.</a:t>
            </a:r>
          </a:p>
          <a:p>
            <a:pPr marL="457200" indent="-457200"/>
            <a:endParaRPr lang="en-US" altLang="en-US" sz="28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280705A8-A10E-4D29-8772-33EF08CC6FB8}"/>
              </a:ext>
            </a:extLst>
          </p:cNvPr>
          <p:cNvSpPr>
            <a:spLocks noChangeArrowheads="1"/>
          </p:cNvSpPr>
          <p:nvPr/>
        </p:nvSpPr>
        <p:spPr bwMode="auto">
          <a:xfrm>
            <a:off x="7162800" y="228600"/>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b="1">
              <a:solidFill>
                <a:srgbClr val="990099"/>
              </a:solidFill>
            </a:endParaRPr>
          </a:p>
        </p:txBody>
      </p:sp>
      <p:sp>
        <p:nvSpPr>
          <p:cNvPr id="29699" name="Line 3">
            <a:extLst>
              <a:ext uri="{FF2B5EF4-FFF2-40B4-BE49-F238E27FC236}">
                <a16:creationId xmlns:a16="http://schemas.microsoft.com/office/drawing/2014/main" id="{FD023D18-719A-49A6-937B-3004DCF4F6A7}"/>
              </a:ext>
            </a:extLst>
          </p:cNvPr>
          <p:cNvSpPr>
            <a:spLocks noChangeShapeType="1"/>
          </p:cNvSpPr>
          <p:nvPr/>
        </p:nvSpPr>
        <p:spPr bwMode="auto">
          <a:xfrm>
            <a:off x="533400" y="762000"/>
            <a:ext cx="7848600" cy="0"/>
          </a:xfrm>
          <a:prstGeom prst="line">
            <a:avLst/>
          </a:prstGeom>
          <a:noFill/>
          <a:ln w="381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9700" name="Picture 4" descr="FIG03-14">
            <a:extLst>
              <a:ext uri="{FF2B5EF4-FFF2-40B4-BE49-F238E27FC236}">
                <a16:creationId xmlns:a16="http://schemas.microsoft.com/office/drawing/2014/main" id="{3EAD53B0-20F7-4D2A-AA1E-D2373A7673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1139825"/>
            <a:ext cx="6910387" cy="5184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Line 2">
            <a:extLst>
              <a:ext uri="{FF2B5EF4-FFF2-40B4-BE49-F238E27FC236}">
                <a16:creationId xmlns:a16="http://schemas.microsoft.com/office/drawing/2014/main" id="{20222C5E-366B-40CC-B923-A283E132FFF6}"/>
              </a:ext>
            </a:extLst>
          </p:cNvPr>
          <p:cNvSpPr>
            <a:spLocks noChangeShapeType="1"/>
          </p:cNvSpPr>
          <p:nvPr/>
        </p:nvSpPr>
        <p:spPr bwMode="auto">
          <a:xfrm>
            <a:off x="533400" y="762000"/>
            <a:ext cx="7848600" cy="0"/>
          </a:xfrm>
          <a:prstGeom prst="line">
            <a:avLst/>
          </a:prstGeom>
          <a:noFill/>
          <a:ln w="381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3" name="Rectangle 3">
            <a:extLst>
              <a:ext uri="{FF2B5EF4-FFF2-40B4-BE49-F238E27FC236}">
                <a16:creationId xmlns:a16="http://schemas.microsoft.com/office/drawing/2014/main" id="{0F4E6C3E-D25A-4A5D-848F-C942A926A798}"/>
              </a:ext>
            </a:extLst>
          </p:cNvPr>
          <p:cNvSpPr>
            <a:spLocks noGrp="1" noChangeArrowheads="1"/>
          </p:cNvSpPr>
          <p:nvPr>
            <p:ph type="title"/>
          </p:nvPr>
        </p:nvSpPr>
        <p:spPr/>
        <p:txBody>
          <a:bodyPr/>
          <a:lstStyle/>
          <a:p>
            <a:r>
              <a:rPr lang="en-US" altLang="en-US">
                <a:solidFill>
                  <a:schemeClr val="tx1"/>
                </a:solidFill>
                <a:effectLst>
                  <a:outerShdw blurRad="38100" dist="38100" dir="2700000" algn="tl">
                    <a:srgbClr val="010199"/>
                  </a:outerShdw>
                </a:effectLst>
              </a:rPr>
              <a:t>Structure Summary</a:t>
            </a:r>
            <a:endParaRPr lang="en-US" altLang="en-US"/>
          </a:p>
        </p:txBody>
      </p:sp>
      <p:sp>
        <p:nvSpPr>
          <p:cNvPr id="30724" name="Rectangle 4">
            <a:extLst>
              <a:ext uri="{FF2B5EF4-FFF2-40B4-BE49-F238E27FC236}">
                <a16:creationId xmlns:a16="http://schemas.microsoft.com/office/drawing/2014/main" id="{461855AC-CDB8-49A5-A042-32184888D74D}"/>
              </a:ext>
            </a:extLst>
          </p:cNvPr>
          <p:cNvSpPr>
            <a:spLocks noGrp="1" noChangeArrowheads="1"/>
          </p:cNvSpPr>
          <p:nvPr>
            <p:ph type="body" idx="1"/>
          </p:nvPr>
        </p:nvSpPr>
        <p:spPr>
          <a:xfrm>
            <a:off x="685800" y="1676400"/>
            <a:ext cx="7772400" cy="4114800"/>
          </a:xfrm>
        </p:spPr>
        <p:txBody>
          <a:bodyPr/>
          <a:lstStyle/>
          <a:p>
            <a:pPr marL="457200" indent="-457200"/>
            <a:r>
              <a:rPr lang="en-US" altLang="en-US" sz="2800"/>
              <a:t>Start with pencil and paper. Your ideas will be less restricted and you can easily revise and recast without recoding.</a:t>
            </a:r>
          </a:p>
          <a:p>
            <a:pPr marL="457200" indent="-457200"/>
            <a:r>
              <a:rPr lang="en-US" altLang="en-US" sz="2800"/>
              <a:t>Write a site specification document. You’ll find it invaluable as a reference while building your site.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3713E354-3638-4BC8-BAA9-94D0FCB82714}"/>
              </a:ext>
            </a:extLst>
          </p:cNvPr>
          <p:cNvSpPr>
            <a:spLocks noGrp="1" noChangeArrowheads="1"/>
          </p:cNvSpPr>
          <p:nvPr>
            <p:ph type="title"/>
          </p:nvPr>
        </p:nvSpPr>
        <p:spPr/>
        <p:txBody>
          <a:bodyPr/>
          <a:lstStyle/>
          <a:p>
            <a:r>
              <a:rPr lang="en-US" altLang="en-US"/>
              <a:t>Step Two Analyze your audience</a:t>
            </a:r>
          </a:p>
        </p:txBody>
      </p:sp>
      <p:sp>
        <p:nvSpPr>
          <p:cNvPr id="8195" name="Rectangle 3">
            <a:extLst>
              <a:ext uri="{FF2B5EF4-FFF2-40B4-BE49-F238E27FC236}">
                <a16:creationId xmlns:a16="http://schemas.microsoft.com/office/drawing/2014/main" id="{63B0E456-DD88-4F94-942B-DB18BEFAB4B5}"/>
              </a:ext>
            </a:extLst>
          </p:cNvPr>
          <p:cNvSpPr>
            <a:spLocks noGrp="1" noChangeArrowheads="1"/>
          </p:cNvSpPr>
          <p:nvPr>
            <p:ph type="body" idx="1"/>
          </p:nvPr>
        </p:nvSpPr>
        <p:spPr/>
        <p:txBody>
          <a:bodyPr/>
          <a:lstStyle/>
          <a:p>
            <a:r>
              <a:rPr lang="en-US" altLang="en-US"/>
              <a:t>What is it that users want when they come to your site?</a:t>
            </a:r>
          </a:p>
          <a:p>
            <a:r>
              <a:rPr lang="en-US" altLang="en-US"/>
              <a:t>How can you attract and entice them to return for repeat visits?</a:t>
            </a:r>
          </a:p>
          <a:p>
            <a:r>
              <a:rPr lang="en-US" altLang="en-US"/>
              <a:t>What type of computer and connection speed does your typical visitor have?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0AF62E5B-B93A-40AA-8288-73FC20D33A89}"/>
              </a:ext>
            </a:extLst>
          </p:cNvPr>
          <p:cNvSpPr>
            <a:spLocks noGrp="1" noChangeArrowheads="1"/>
          </p:cNvSpPr>
          <p:nvPr>
            <p:ph type="title"/>
          </p:nvPr>
        </p:nvSpPr>
        <p:spPr/>
        <p:txBody>
          <a:bodyPr/>
          <a:lstStyle/>
          <a:p>
            <a:r>
              <a:rPr lang="en-US" altLang="en-US"/>
              <a:t>More considerations…</a:t>
            </a:r>
          </a:p>
        </p:txBody>
      </p:sp>
      <p:sp>
        <p:nvSpPr>
          <p:cNvPr id="9219" name="Rectangle 3">
            <a:extLst>
              <a:ext uri="{FF2B5EF4-FFF2-40B4-BE49-F238E27FC236}">
                <a16:creationId xmlns:a16="http://schemas.microsoft.com/office/drawing/2014/main" id="{0C56F7C4-D6DB-4ACC-8009-4060FE5B0B37}"/>
              </a:ext>
            </a:extLst>
          </p:cNvPr>
          <p:cNvSpPr>
            <a:spLocks noGrp="1" noChangeArrowheads="1"/>
          </p:cNvSpPr>
          <p:nvPr>
            <p:ph type="body" idx="1"/>
          </p:nvPr>
        </p:nvSpPr>
        <p:spPr/>
        <p:txBody>
          <a:bodyPr/>
          <a:lstStyle/>
          <a:p>
            <a:pPr>
              <a:lnSpc>
                <a:spcPct val="90000"/>
              </a:lnSpc>
            </a:pPr>
            <a:r>
              <a:rPr lang="en-US" altLang="en-US"/>
              <a:t>Gender</a:t>
            </a:r>
          </a:p>
          <a:p>
            <a:pPr>
              <a:lnSpc>
                <a:spcPct val="90000"/>
              </a:lnSpc>
            </a:pPr>
            <a:r>
              <a:rPr lang="en-US" altLang="en-US"/>
              <a:t>Education Level</a:t>
            </a:r>
          </a:p>
          <a:p>
            <a:pPr>
              <a:lnSpc>
                <a:spcPct val="90000"/>
              </a:lnSpc>
            </a:pPr>
            <a:r>
              <a:rPr lang="en-US" altLang="en-US"/>
              <a:t>Technical Aptitude</a:t>
            </a:r>
          </a:p>
          <a:p>
            <a:pPr>
              <a:lnSpc>
                <a:spcPct val="90000"/>
              </a:lnSpc>
            </a:pPr>
            <a:r>
              <a:rPr lang="en-US" altLang="en-US"/>
              <a:t>What motivation?</a:t>
            </a:r>
          </a:p>
          <a:p>
            <a:pPr lvl="1">
              <a:lnSpc>
                <a:spcPct val="90000"/>
              </a:lnSpc>
            </a:pPr>
            <a:r>
              <a:rPr lang="en-US" altLang="en-US"/>
              <a:t>Informational </a:t>
            </a:r>
          </a:p>
          <a:p>
            <a:pPr lvl="1">
              <a:lnSpc>
                <a:spcPct val="90000"/>
              </a:lnSpc>
            </a:pPr>
            <a:r>
              <a:rPr lang="en-US" altLang="en-US"/>
              <a:t>Economic</a:t>
            </a:r>
          </a:p>
          <a:p>
            <a:pPr lvl="1">
              <a:lnSpc>
                <a:spcPct val="90000"/>
              </a:lnSpc>
            </a:pPr>
            <a:r>
              <a:rPr lang="en-US" altLang="en-US"/>
              <a:t>Social</a:t>
            </a:r>
          </a:p>
          <a:p>
            <a:pPr>
              <a:lnSpc>
                <a:spcPct val="90000"/>
              </a:lnSpc>
            </a:pPr>
            <a:r>
              <a:rPr lang="en-US" altLang="en-US"/>
              <a:t>Do you have a captive audience?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A3D0045F-8421-4522-96CE-8CD9BC7F26D6}"/>
              </a:ext>
            </a:extLst>
          </p:cNvPr>
          <p:cNvSpPr>
            <a:spLocks noGrp="1" noChangeArrowheads="1"/>
          </p:cNvSpPr>
          <p:nvPr>
            <p:ph type="title"/>
          </p:nvPr>
        </p:nvSpPr>
        <p:spPr/>
        <p:txBody>
          <a:bodyPr/>
          <a:lstStyle/>
          <a:p>
            <a:r>
              <a:rPr lang="en-US" altLang="en-US"/>
              <a:t>Step 3 Building a Web Development Team</a:t>
            </a:r>
          </a:p>
        </p:txBody>
      </p:sp>
      <p:sp>
        <p:nvSpPr>
          <p:cNvPr id="10243" name="Rectangle 3">
            <a:extLst>
              <a:ext uri="{FF2B5EF4-FFF2-40B4-BE49-F238E27FC236}">
                <a16:creationId xmlns:a16="http://schemas.microsoft.com/office/drawing/2014/main" id="{E64AC788-A675-4BAD-A25C-1C650A5A3A45}"/>
              </a:ext>
            </a:extLst>
          </p:cNvPr>
          <p:cNvSpPr>
            <a:spLocks noGrp="1" noChangeArrowheads="1"/>
          </p:cNvSpPr>
          <p:nvPr>
            <p:ph type="body" idx="1"/>
          </p:nvPr>
        </p:nvSpPr>
        <p:spPr/>
        <p:txBody>
          <a:bodyPr/>
          <a:lstStyle/>
          <a:p>
            <a:r>
              <a:rPr lang="en-US" altLang="en-US"/>
              <a:t>Server Administrator</a:t>
            </a:r>
          </a:p>
          <a:p>
            <a:r>
              <a:rPr lang="en-US" altLang="en-US"/>
              <a:t>Designers</a:t>
            </a:r>
          </a:p>
          <a:p>
            <a:r>
              <a:rPr lang="en-US" altLang="en-US"/>
              <a:t>HTML coders</a:t>
            </a:r>
          </a:p>
          <a:p>
            <a:r>
              <a:rPr lang="en-US" altLang="en-US"/>
              <a:t>Writers</a:t>
            </a:r>
          </a:p>
          <a:p>
            <a:r>
              <a:rPr lang="en-US" altLang="en-US"/>
              <a:t>Software programmers</a:t>
            </a:r>
          </a:p>
          <a:p>
            <a:r>
              <a:rPr lang="en-US" altLang="en-US"/>
              <a:t>Database administrators</a:t>
            </a:r>
          </a:p>
          <a:p>
            <a:r>
              <a:rPr lang="en-US" altLang="en-US"/>
              <a:t>Marketing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14EB2F28-B311-403C-89EF-C215B503CFF8}"/>
              </a:ext>
            </a:extLst>
          </p:cNvPr>
          <p:cNvSpPr>
            <a:spLocks noGrp="1" noChangeArrowheads="1"/>
          </p:cNvSpPr>
          <p:nvPr>
            <p:ph type="title"/>
          </p:nvPr>
        </p:nvSpPr>
        <p:spPr/>
        <p:txBody>
          <a:bodyPr/>
          <a:lstStyle/>
          <a:p>
            <a:r>
              <a:rPr lang="en-US" altLang="en-US"/>
              <a:t>Step 4 File Names and URLs</a:t>
            </a:r>
          </a:p>
        </p:txBody>
      </p:sp>
      <p:sp>
        <p:nvSpPr>
          <p:cNvPr id="11267" name="Rectangle 3">
            <a:extLst>
              <a:ext uri="{FF2B5EF4-FFF2-40B4-BE49-F238E27FC236}">
                <a16:creationId xmlns:a16="http://schemas.microsoft.com/office/drawing/2014/main" id="{107ECDA7-FC6B-4F0B-B992-53665E477CE2}"/>
              </a:ext>
            </a:extLst>
          </p:cNvPr>
          <p:cNvSpPr>
            <a:spLocks noGrp="1" noChangeArrowheads="1"/>
          </p:cNvSpPr>
          <p:nvPr>
            <p:ph type="body" idx="1"/>
          </p:nvPr>
        </p:nvSpPr>
        <p:spPr/>
        <p:txBody>
          <a:bodyPr/>
          <a:lstStyle/>
          <a:p>
            <a:pPr>
              <a:lnSpc>
                <a:spcPct val="90000"/>
              </a:lnSpc>
            </a:pPr>
            <a:r>
              <a:rPr lang="en-US" altLang="en-US" sz="2400" dirty="0"/>
              <a:t>Names</a:t>
            </a:r>
          </a:p>
          <a:p>
            <a:pPr lvl="1">
              <a:lnSpc>
                <a:spcPct val="90000"/>
              </a:lnSpc>
            </a:pPr>
            <a:r>
              <a:rPr lang="en-US" altLang="en-US" sz="2000" dirty="0"/>
              <a:t>Front door URL</a:t>
            </a:r>
          </a:p>
          <a:p>
            <a:pPr lvl="1">
              <a:lnSpc>
                <a:spcPct val="90000"/>
              </a:lnSpc>
            </a:pPr>
            <a:r>
              <a:rPr lang="en-US" altLang="en-US" sz="2000" dirty="0"/>
              <a:t>Page names</a:t>
            </a:r>
          </a:p>
          <a:p>
            <a:pPr>
              <a:lnSpc>
                <a:spcPct val="90000"/>
              </a:lnSpc>
            </a:pPr>
            <a:r>
              <a:rPr lang="en-US" altLang="en-US" sz="2400" dirty="0"/>
              <a:t>Case Sensitivity</a:t>
            </a:r>
          </a:p>
          <a:p>
            <a:pPr>
              <a:lnSpc>
                <a:spcPct val="90000"/>
              </a:lnSpc>
            </a:pPr>
            <a:r>
              <a:rPr lang="en-US" altLang="en-US" sz="2400" dirty="0"/>
              <a:t>Character Exceptions that you CANNOT USE</a:t>
            </a:r>
          </a:p>
          <a:p>
            <a:pPr lvl="1">
              <a:lnSpc>
                <a:spcPct val="90000"/>
              </a:lnSpc>
            </a:pPr>
            <a:r>
              <a:rPr lang="en-US" altLang="en-US" sz="2000" dirty="0"/>
              <a:t>/,/,&amp;,*, &lt;,&gt;, and blank spaces</a:t>
            </a:r>
          </a:p>
          <a:p>
            <a:pPr>
              <a:lnSpc>
                <a:spcPct val="90000"/>
              </a:lnSpc>
            </a:pPr>
            <a:r>
              <a:rPr lang="en-US" altLang="en-US" sz="2400" dirty="0"/>
              <a:t>File Extensions</a:t>
            </a:r>
          </a:p>
          <a:p>
            <a:pPr lvl="1">
              <a:lnSpc>
                <a:spcPct val="90000"/>
              </a:lnSpc>
            </a:pPr>
            <a:r>
              <a:rPr lang="en-US" altLang="en-US" sz="2000" dirty="0"/>
              <a:t>.htm</a:t>
            </a:r>
          </a:p>
          <a:p>
            <a:pPr lvl="1">
              <a:lnSpc>
                <a:spcPct val="90000"/>
              </a:lnSpc>
            </a:pPr>
            <a:r>
              <a:rPr lang="en-US" altLang="en-US" sz="2000" dirty="0"/>
              <a:t>.html</a:t>
            </a:r>
          </a:p>
          <a:p>
            <a:pPr lvl="1">
              <a:lnSpc>
                <a:spcPct val="90000"/>
              </a:lnSpc>
            </a:pPr>
            <a:r>
              <a:rPr lang="en-US" altLang="en-US" sz="2000" dirty="0"/>
              <a:t>.asp/</a:t>
            </a:r>
            <a:r>
              <a:rPr lang="en-US" altLang="en-US" sz="2000" dirty="0" err="1"/>
              <a:t>aspx</a:t>
            </a:r>
            <a:endParaRPr lang="en-US" altLang="en-US" sz="2000" dirty="0"/>
          </a:p>
          <a:p>
            <a:pPr lvl="1">
              <a:lnSpc>
                <a:spcPct val="90000"/>
              </a:lnSpc>
            </a:pPr>
            <a:r>
              <a:rPr lang="en-US" altLang="en-US" sz="2000" dirty="0"/>
              <a:t>.</a:t>
            </a:r>
            <a:r>
              <a:rPr lang="en-US" altLang="en-US" sz="2000" dirty="0" err="1"/>
              <a:t>xls</a:t>
            </a:r>
            <a:r>
              <a:rPr lang="en-US" altLang="en-US" sz="2000" dirty="0"/>
              <a:t>/xlsx</a:t>
            </a:r>
          </a:p>
          <a:p>
            <a:pPr lvl="1">
              <a:lnSpc>
                <a:spcPct val="90000"/>
              </a:lnSpc>
            </a:pPr>
            <a:r>
              <a:rPr lang="en-US" altLang="en-US" sz="2000" dirty="0"/>
              <a:t>.gif</a:t>
            </a:r>
          </a:p>
          <a:p>
            <a:pPr lvl="1">
              <a:lnSpc>
                <a:spcPct val="90000"/>
              </a:lnSpc>
            </a:pPr>
            <a:r>
              <a:rPr lang="en-US" altLang="en-US" sz="2000" dirty="0"/>
              <a:t>.jpg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TBL03-01">
            <a:extLst>
              <a:ext uri="{FF2B5EF4-FFF2-40B4-BE49-F238E27FC236}">
                <a16:creationId xmlns:a16="http://schemas.microsoft.com/office/drawing/2014/main" id="{FADD6519-CE8A-4B00-BB00-94B1408C6A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1139825"/>
            <a:ext cx="6910387" cy="5184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13B51A0C-21A1-4F1C-A54F-7EE764F1EC48}"/>
              </a:ext>
            </a:extLst>
          </p:cNvPr>
          <p:cNvSpPr>
            <a:spLocks noGrp="1" noChangeArrowheads="1"/>
          </p:cNvSpPr>
          <p:nvPr>
            <p:ph type="title"/>
          </p:nvPr>
        </p:nvSpPr>
        <p:spPr/>
        <p:txBody>
          <a:bodyPr/>
          <a:lstStyle/>
          <a:p>
            <a:r>
              <a:rPr lang="en-US" altLang="en-US"/>
              <a:t>Complete URLs and Directory Structure</a:t>
            </a:r>
          </a:p>
        </p:txBody>
      </p:sp>
      <p:sp>
        <p:nvSpPr>
          <p:cNvPr id="13315" name="Rectangle 3">
            <a:extLst>
              <a:ext uri="{FF2B5EF4-FFF2-40B4-BE49-F238E27FC236}">
                <a16:creationId xmlns:a16="http://schemas.microsoft.com/office/drawing/2014/main" id="{67B84E8B-AB34-4AD5-878F-CBA5FF8EEA25}"/>
              </a:ext>
            </a:extLst>
          </p:cNvPr>
          <p:cNvSpPr>
            <a:spLocks noGrp="1" noChangeArrowheads="1"/>
          </p:cNvSpPr>
          <p:nvPr>
            <p:ph type="body" idx="1"/>
          </p:nvPr>
        </p:nvSpPr>
        <p:spPr/>
        <p:txBody>
          <a:bodyPr/>
          <a:lstStyle/>
          <a:p>
            <a:r>
              <a:rPr lang="en-US" altLang="en-US" sz="2800" dirty="0">
                <a:hlinkClick r:id="rId2"/>
              </a:rPr>
              <a:t>http://carl.sandiego.edu/itmg340.asp</a:t>
            </a:r>
            <a:r>
              <a:rPr lang="en-US" altLang="en-US" sz="2800" dirty="0"/>
              <a:t> </a:t>
            </a:r>
          </a:p>
          <a:p>
            <a:r>
              <a:rPr lang="en-US" altLang="en-US" dirty="0"/>
              <a:t>Versus itmg340.asp</a:t>
            </a:r>
          </a:p>
          <a:p>
            <a:r>
              <a:rPr lang="en-US" altLang="en-US" dirty="0"/>
              <a:t>Relative versus absolute paths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FIG03-03">
            <a:extLst>
              <a:ext uri="{FF2B5EF4-FFF2-40B4-BE49-F238E27FC236}">
                <a16:creationId xmlns:a16="http://schemas.microsoft.com/office/drawing/2014/main" id="{E1C6FAB2-2C23-4899-951D-A2207815BB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1139825"/>
            <a:ext cx="6910387" cy="5184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Orbit</Template>
  <TotalTime>0</TotalTime>
  <Words>473</Words>
  <Application>Microsoft Office PowerPoint</Application>
  <PresentationFormat>On-screen Show (4:3)</PresentationFormat>
  <Paragraphs>76</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Wingdings</vt:lpstr>
      <vt:lpstr>Orbit</vt:lpstr>
      <vt:lpstr>Creating a web site</vt:lpstr>
      <vt:lpstr>Creating a web site Step One</vt:lpstr>
      <vt:lpstr>Step Two Analyze your audience</vt:lpstr>
      <vt:lpstr>More considerations…</vt:lpstr>
      <vt:lpstr>Step 3 Building a Web Development Team</vt:lpstr>
      <vt:lpstr>Step 4 File Names and URLs</vt:lpstr>
      <vt:lpstr>PowerPoint Presentation</vt:lpstr>
      <vt:lpstr>Complete URLs and Directory Structure</vt:lpstr>
      <vt:lpstr>PowerPoint Presentation</vt:lpstr>
      <vt:lpstr>PowerPoint Presentation</vt:lpstr>
      <vt:lpstr>PowerPoint Presentation</vt:lpstr>
      <vt:lpstr>Diagram the Site</vt:lpstr>
      <vt:lpstr>Linear Structure</vt:lpstr>
      <vt:lpstr>PowerPoint Presentation</vt:lpstr>
      <vt:lpstr>Tutorial Structure</vt:lpstr>
      <vt:lpstr>PowerPoint Presentation</vt:lpstr>
      <vt:lpstr>Web Structure</vt:lpstr>
      <vt:lpstr>PowerPoint Presentation</vt:lpstr>
      <vt:lpstr>Hierarchical Structure</vt:lpstr>
      <vt:lpstr>PowerPoint Presentation</vt:lpstr>
      <vt:lpstr>Cluster Structure</vt:lpstr>
      <vt:lpstr>PowerPoint Presentation</vt:lpstr>
      <vt:lpstr>Catalog Structure</vt:lpstr>
      <vt:lpstr>PowerPoint Presentation</vt:lpstr>
      <vt:lpstr>Structure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2019-09-12T21:03:59Z</dcterms:created>
  <dcterms:modified xsi:type="dcterms:W3CDTF">2019-10-01T23:51:07Z</dcterms:modified>
</cp:coreProperties>
</file>