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320" r:id="rId5"/>
    <p:sldId id="321" r:id="rId6"/>
    <p:sldId id="370" r:id="rId7"/>
    <p:sldId id="371" r:id="rId8"/>
    <p:sldId id="392" r:id="rId9"/>
    <p:sldId id="393" r:id="rId10"/>
    <p:sldId id="394" r:id="rId11"/>
    <p:sldId id="419" r:id="rId12"/>
    <p:sldId id="376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384" r:id="rId34"/>
    <p:sldId id="385" r:id="rId35"/>
    <p:sldId id="415" r:id="rId36"/>
    <p:sldId id="416" r:id="rId37"/>
    <p:sldId id="389" r:id="rId38"/>
    <p:sldId id="417" r:id="rId39"/>
    <p:sldId id="418" r:id="rId40"/>
    <p:sldId id="31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6DB829-0B97-4086-B399-9D7AFB9FA9C3}" type="datetimeFigureOut">
              <a:rPr lang="en-US"/>
              <a:pPr>
                <a:defRPr/>
              </a:pPr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4EF5FD-0F39-463E-80E6-C47B2F078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00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7D30DD-6764-454A-9806-438A62CCEDAA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8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BBE5B9-B3EB-4956-8D96-7F3ADC70CDE3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80DA6D-44A6-4A02-BB89-AA43FD6C3213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90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A65A3-043C-4D99-9E59-B47E44340AAB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4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011DFE-D28D-4A2B-AA1B-C31FC07FB38D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7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F55BCB-3DC3-4561-9F5A-85840C773F4C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A65A3-043C-4D99-9E59-B47E44340AAB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0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011DFE-D28D-4A2B-AA1B-C31FC07FB38D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6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0F942E-7F3C-4DC3-BD57-6DEE26C8AE77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AA9777-567E-408B-B302-A7696B125825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8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A97351-F736-4F24-93B5-394AA126CE62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0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9FC5D2-0EB7-457E-9111-CE9E7BEE47C8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4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33836B-3FC6-462C-9FF5-BF02CC793AE7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5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ECF5D8-83D7-439E-A33F-5FD18D397F99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SCS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1" t="9073" r="5147" b="8212"/>
          <a:stretch>
            <a:fillRect/>
          </a:stretch>
        </p:blipFill>
        <p:spPr bwMode="auto">
          <a:xfrm>
            <a:off x="76200" y="6019800"/>
            <a:ext cx="11557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4588412" cy="2286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05" y="3581400"/>
            <a:ext cx="3868795" cy="32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3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 userDrawn="1"/>
        </p:nvSpPr>
        <p:spPr>
          <a:xfrm>
            <a:off x="152400" y="6237288"/>
            <a:ext cx="8839200" cy="4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404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fld id="{4995CF4F-011B-4E3E-B04E-18D55364B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fld id="{9B5C1291-E654-4B2F-99FD-C7B6897AAE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7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4587875" cy="2286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Adobe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Dreamweaver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 CC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Chapter 2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Creating a Template for a Mobile Website Using Responsive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 or click the Create button </a:t>
            </a:r>
            <a:r>
              <a:rPr lang="en-US" dirty="0" smtClean="0"/>
              <a:t>in the </a:t>
            </a:r>
            <a:r>
              <a:rPr lang="en-US" dirty="0"/>
              <a:t>New Document dialog </a:t>
            </a:r>
            <a:r>
              <a:rPr lang="en-US" dirty="0" smtClean="0"/>
              <a:t>box to </a:t>
            </a:r>
            <a:r>
              <a:rPr lang="en-US" dirty="0"/>
              <a:t>display the Save As dialog </a:t>
            </a:r>
            <a:r>
              <a:rPr lang="en-US" dirty="0" smtClean="0"/>
              <a:t>box</a:t>
            </a:r>
          </a:p>
          <a:p>
            <a:r>
              <a:rPr lang="en-US" dirty="0"/>
              <a:t>Tap or click the New folder </a:t>
            </a:r>
            <a:r>
              <a:rPr lang="en-US" dirty="0" smtClean="0"/>
              <a:t>button to </a:t>
            </a:r>
            <a:r>
              <a:rPr lang="en-US" dirty="0"/>
              <a:t>create a new folder within </a:t>
            </a:r>
            <a:r>
              <a:rPr lang="en-US" dirty="0" smtClean="0"/>
              <a:t>the root </a:t>
            </a:r>
            <a:r>
              <a:rPr lang="en-US" dirty="0"/>
              <a:t>folder for the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Type the desired folder name and then press the ENTER key</a:t>
            </a:r>
          </a:p>
          <a:p>
            <a:r>
              <a:rPr lang="en-US" dirty="0" smtClean="0"/>
              <a:t>Tap or click the Save button to save the style sheet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Folder for the CSS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04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5" y="1371600"/>
            <a:ext cx="7515029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Folder for the CSS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6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/>
              <a:t>Tap or click File on the Application bar to display the File menu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/>
              <a:t>Tap or click Save on the File menu to display the Save As Template dialog box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/>
              <a:t>Type the desired name in the Save as text box to name the template file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/>
              <a:t>Tap or click the Save button to save the template and display a Dreamweaver dialog box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/>
              <a:t>Tap or click the OK button in the Dreamweaver dialog box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0AB127-B2C2-42FB-BC5E-E15EBD4721CC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Saving a Page as a Template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2969"/>
            <a:ext cx="8839200" cy="4082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Saving a Page as a Template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18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Tap or click the Design button </a:t>
            </a:r>
            <a:r>
              <a:rPr lang="en-US" sz="2400" dirty="0" smtClean="0"/>
              <a:t>on the </a:t>
            </a:r>
            <a:r>
              <a:rPr lang="en-US" sz="2400" dirty="0"/>
              <a:t>Document toolbar to </a:t>
            </a:r>
            <a:r>
              <a:rPr lang="en-US" sz="2400" dirty="0" smtClean="0"/>
              <a:t>display the </a:t>
            </a:r>
            <a:r>
              <a:rPr lang="en-US" sz="2400" dirty="0"/>
              <a:t>open file in Design view </a:t>
            </a:r>
            <a:r>
              <a:rPr lang="en-US" sz="2400" dirty="0" smtClean="0"/>
              <a:t>and hide </a:t>
            </a:r>
            <a:r>
              <a:rPr lang="en-US" sz="2400" dirty="0"/>
              <a:t>the Code </a:t>
            </a:r>
            <a:r>
              <a:rPr lang="en-US" sz="2400" dirty="0" smtClean="0"/>
              <a:t>window</a:t>
            </a:r>
          </a:p>
          <a:p>
            <a:r>
              <a:rPr lang="en-US" sz="2400" dirty="0" smtClean="0"/>
              <a:t>Tap </a:t>
            </a:r>
            <a:r>
              <a:rPr lang="en-US" sz="2400" dirty="0"/>
              <a:t>or click anywhere in </a:t>
            </a:r>
            <a:r>
              <a:rPr lang="en-US" sz="2400" dirty="0" smtClean="0"/>
              <a:t>the placeholder </a:t>
            </a:r>
            <a:r>
              <a:rPr lang="en-US" sz="2400" dirty="0"/>
              <a:t>text “Use Insert </a:t>
            </a:r>
            <a:r>
              <a:rPr lang="en-US" sz="2400" dirty="0" smtClean="0"/>
              <a:t>Panel for </a:t>
            </a:r>
            <a:r>
              <a:rPr lang="en-US" sz="2400" dirty="0"/>
              <a:t>additional Fluid Grid </a:t>
            </a:r>
            <a:r>
              <a:rPr lang="en-US" sz="2400" dirty="0" smtClean="0"/>
              <a:t>Layout Elements</a:t>
            </a:r>
            <a:r>
              <a:rPr lang="en-US" sz="2400" dirty="0"/>
              <a:t>” to move the </a:t>
            </a:r>
            <a:r>
              <a:rPr lang="en-US" sz="2400" dirty="0" smtClean="0"/>
              <a:t>insertion point </a:t>
            </a:r>
            <a:r>
              <a:rPr lang="en-US" sz="2400" dirty="0"/>
              <a:t>into the div1 </a:t>
            </a:r>
            <a:r>
              <a:rPr lang="en-US" sz="2400" dirty="0" smtClean="0"/>
              <a:t>placeholder element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the status bar, click the </a:t>
            </a:r>
            <a:r>
              <a:rPr lang="en-US" sz="2400" dirty="0" smtClean="0"/>
              <a:t>div#div1. fluid </a:t>
            </a:r>
            <a:r>
              <a:rPr lang="en-US" sz="2400" dirty="0"/>
              <a:t>tag to select the </a:t>
            </a:r>
            <a:r>
              <a:rPr lang="en-US" sz="2400" dirty="0" smtClean="0"/>
              <a:t>div1 placeholder element</a:t>
            </a:r>
          </a:p>
          <a:p>
            <a:r>
              <a:rPr lang="en-US" sz="2400" dirty="0"/>
              <a:t>Tap or click the Delete HTML and CSS for DIV#div1 button (trash can icon) to delete </a:t>
            </a:r>
            <a:r>
              <a:rPr lang="en-US" sz="2400" dirty="0" smtClean="0"/>
              <a:t>the default </a:t>
            </a:r>
            <a:r>
              <a:rPr lang="en-US" sz="2400" dirty="0"/>
              <a:t>div1 </a:t>
            </a:r>
            <a:r>
              <a:rPr lang="en-US" sz="2400" dirty="0" smtClean="0"/>
              <a:t>element</a:t>
            </a:r>
            <a:endParaRPr lang="en-US" sz="2400" dirty="0"/>
          </a:p>
          <a:p>
            <a:r>
              <a:rPr lang="en-US" sz="2400" dirty="0" smtClean="0"/>
              <a:t>Tap </a:t>
            </a:r>
            <a:r>
              <a:rPr lang="en-US" sz="2400" dirty="0"/>
              <a:t>or click the </a:t>
            </a:r>
            <a:r>
              <a:rPr lang="en-US" sz="2400" dirty="0" err="1"/>
              <a:t>div.gridContainer.clearfix</a:t>
            </a:r>
            <a:r>
              <a:rPr lang="en-US" sz="2400" dirty="0"/>
              <a:t> tag in the status bar to select </a:t>
            </a:r>
            <a:r>
              <a:rPr lang="en-US" sz="2400" dirty="0" smtClean="0"/>
              <a:t>the </a:t>
            </a:r>
            <a:r>
              <a:rPr lang="en-US" sz="2400" dirty="0" err="1" smtClean="0"/>
              <a:t>gridContainer</a:t>
            </a:r>
            <a:r>
              <a:rPr lang="en-US" sz="2400" dirty="0" smtClean="0"/>
              <a:t> </a:t>
            </a:r>
            <a:r>
              <a:rPr lang="en-US" sz="2400" dirty="0"/>
              <a:t>element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Structural Element to the 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4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Tap or click </a:t>
            </a:r>
            <a:r>
              <a:rPr lang="en-US" sz="2400" dirty="0" smtClean="0"/>
              <a:t>the Insert </a:t>
            </a:r>
            <a:r>
              <a:rPr lang="en-US" sz="2400" dirty="0"/>
              <a:t>panel tab </a:t>
            </a:r>
            <a:r>
              <a:rPr lang="en-US" sz="2400" dirty="0" smtClean="0"/>
              <a:t>to display </a:t>
            </a:r>
            <a:r>
              <a:rPr lang="en-US" sz="2400" dirty="0"/>
              <a:t>the </a:t>
            </a:r>
            <a:r>
              <a:rPr lang="en-US" sz="2400" dirty="0" smtClean="0"/>
              <a:t>Insert panel</a:t>
            </a:r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necessary, tap </a:t>
            </a:r>
            <a:r>
              <a:rPr lang="en-US" sz="2400" dirty="0" smtClean="0"/>
              <a:t>or click </a:t>
            </a:r>
            <a:r>
              <a:rPr lang="en-US" sz="2400" dirty="0"/>
              <a:t>the </a:t>
            </a:r>
            <a:r>
              <a:rPr lang="en-US" sz="2400" dirty="0" smtClean="0"/>
              <a:t>element type </a:t>
            </a:r>
            <a:r>
              <a:rPr lang="en-US" sz="2400" dirty="0"/>
              <a:t>button in </a:t>
            </a:r>
            <a:r>
              <a:rPr lang="en-US" sz="2400" dirty="0" smtClean="0"/>
              <a:t>the Insert </a:t>
            </a:r>
            <a:r>
              <a:rPr lang="en-US" sz="2400" dirty="0"/>
              <a:t>panel </a:t>
            </a:r>
            <a:r>
              <a:rPr lang="en-US" sz="2400" dirty="0" smtClean="0"/>
              <a:t>and then </a:t>
            </a:r>
            <a:r>
              <a:rPr lang="en-US" sz="2400" dirty="0"/>
              <a:t>tap or </a:t>
            </a:r>
            <a:r>
              <a:rPr lang="en-US" sz="2400" dirty="0" smtClean="0"/>
              <a:t>click Structure to display the structure elements</a:t>
            </a:r>
          </a:p>
          <a:p>
            <a:r>
              <a:rPr lang="en-US" sz="2400" dirty="0"/>
              <a:t>Tap or click Header in the Insert panel to display the Insert Header dialog </a:t>
            </a:r>
            <a:r>
              <a:rPr lang="en-US" sz="2400" dirty="0" smtClean="0"/>
              <a:t>box</a:t>
            </a:r>
            <a:endParaRPr lang="en-US" sz="2400" dirty="0"/>
          </a:p>
          <a:p>
            <a:r>
              <a:rPr lang="en-US" sz="2400" dirty="0" smtClean="0"/>
              <a:t>Tap </a:t>
            </a:r>
            <a:r>
              <a:rPr lang="en-US" sz="2400" dirty="0"/>
              <a:t>or click the ID option button to select </a:t>
            </a:r>
            <a:r>
              <a:rPr lang="en-US" sz="2400" dirty="0" smtClean="0"/>
              <a:t>ID</a:t>
            </a:r>
          </a:p>
          <a:p>
            <a:r>
              <a:rPr lang="en-US" sz="2400" dirty="0" smtClean="0"/>
              <a:t>Type the desired name in the ID text box</a:t>
            </a:r>
          </a:p>
          <a:p>
            <a:r>
              <a:rPr lang="en-US" sz="2400" dirty="0" smtClean="0"/>
              <a:t>Confirm that the ‘Insert as Fluid Element’ check box is checked</a:t>
            </a:r>
          </a:p>
          <a:p>
            <a:r>
              <a:rPr lang="en-US" sz="2400" dirty="0"/>
              <a:t>Tap or click the OK button to </a:t>
            </a:r>
            <a:r>
              <a:rPr lang="en-US" sz="2400" dirty="0" smtClean="0"/>
              <a:t>add the </a:t>
            </a:r>
            <a:r>
              <a:rPr lang="en-US" sz="2400" dirty="0"/>
              <a:t>header fluid element to </a:t>
            </a:r>
            <a:r>
              <a:rPr lang="en-US" sz="2400" dirty="0" smtClean="0"/>
              <a:t>the template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Structural Element to the 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6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76" y="1371600"/>
            <a:ext cx="6481248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Structural Element to the 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5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Tap or click </a:t>
            </a:r>
            <a:r>
              <a:rPr lang="en-US" sz="2400" dirty="0" smtClean="0"/>
              <a:t>the Mobile </a:t>
            </a:r>
            <a:r>
              <a:rPr lang="en-US" sz="2400" dirty="0"/>
              <a:t>size </a:t>
            </a:r>
            <a:r>
              <a:rPr lang="en-US" sz="2400" dirty="0" smtClean="0"/>
              <a:t>button in </a:t>
            </a:r>
            <a:r>
              <a:rPr lang="en-US" sz="2400" dirty="0"/>
              <a:t>the status bar </a:t>
            </a:r>
            <a:r>
              <a:rPr lang="en-US" sz="2400" dirty="0" smtClean="0"/>
              <a:t>to display </a:t>
            </a:r>
            <a:r>
              <a:rPr lang="en-US" sz="2400" dirty="0"/>
              <a:t>the </a:t>
            </a:r>
            <a:r>
              <a:rPr lang="en-US" sz="2400" dirty="0" smtClean="0"/>
              <a:t>page using </a:t>
            </a:r>
            <a:r>
              <a:rPr lang="en-US" sz="2400" dirty="0"/>
              <a:t>the screen </a:t>
            </a:r>
            <a:r>
              <a:rPr lang="en-US" sz="2400" dirty="0" smtClean="0"/>
              <a:t>size of </a:t>
            </a:r>
            <a:r>
              <a:rPr lang="en-US" sz="2400" dirty="0"/>
              <a:t>a mobile </a:t>
            </a:r>
            <a:r>
              <a:rPr lang="en-US" sz="2400" dirty="0" smtClean="0"/>
              <a:t>device</a:t>
            </a:r>
          </a:p>
          <a:p>
            <a:r>
              <a:rPr lang="en-US" sz="2400" dirty="0" smtClean="0"/>
              <a:t>Select the placeholder text in the header fluid element to highlight the text</a:t>
            </a:r>
          </a:p>
          <a:p>
            <a:r>
              <a:rPr lang="en-US" sz="2400" dirty="0" smtClean="0"/>
              <a:t>Press the DELETE key to delete the placeholder text</a:t>
            </a:r>
          </a:p>
          <a:p>
            <a:r>
              <a:rPr lang="en-US" sz="2400" dirty="0" smtClean="0"/>
              <a:t>Type the desired text</a:t>
            </a:r>
          </a:p>
          <a:p>
            <a:r>
              <a:rPr lang="en-US" sz="2400" dirty="0" smtClean="0"/>
              <a:t>Select the desired fluid element</a:t>
            </a:r>
          </a:p>
          <a:p>
            <a:r>
              <a:rPr lang="en-US" sz="2400" dirty="0" smtClean="0"/>
              <a:t>If necessary, tap or click the Layout icon in the Properties section of the CSS Designer panel to display the Layout properties</a:t>
            </a:r>
          </a:p>
          <a:p>
            <a:r>
              <a:rPr lang="en-US" sz="2400" dirty="0" smtClean="0"/>
              <a:t>Set the desired properties and then press the ENTER key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Structural Element with CSS Styles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6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3371"/>
            <a:ext cx="8839200" cy="47821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Structural Element with CSS Styles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5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With the element selected, tap or click the Text icon in the CSS Designer panel</a:t>
            </a:r>
          </a:p>
          <a:p>
            <a:r>
              <a:rPr lang="en-US" sz="2600" dirty="0" smtClean="0"/>
              <a:t>Tap or click the Set font-family text box to the right of the font-family property to display a list of font families</a:t>
            </a:r>
          </a:p>
          <a:p>
            <a:r>
              <a:rPr lang="en-US" sz="2600" dirty="0" smtClean="0"/>
              <a:t>Tap or click Manage Fonts to display the Manage Fonts dialog box</a:t>
            </a:r>
          </a:p>
          <a:p>
            <a:r>
              <a:rPr lang="en-US" sz="2600" dirty="0" smtClean="0"/>
              <a:t>In the ‘Filter by font name’ text box, type the desired text to display the matching web font(s)</a:t>
            </a:r>
          </a:p>
          <a:p>
            <a:r>
              <a:rPr lang="en-US" sz="2600" dirty="0" smtClean="0"/>
              <a:t>Tap or click the desired web font</a:t>
            </a:r>
          </a:p>
          <a:p>
            <a:r>
              <a:rPr lang="en-US" sz="2600" dirty="0" smtClean="0"/>
              <a:t>Tap or click the Done button to change the font-family property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Text Properties </a:t>
            </a:r>
            <a:br>
              <a:rPr lang="en-US" dirty="0" smtClean="0"/>
            </a:br>
            <a:r>
              <a:rPr lang="en-US" dirty="0" smtClean="0"/>
              <a:t>Using Adobe Edge Web Fonts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3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r>
              <a:rPr lang="en-US" sz="2800" dirty="0"/>
              <a:t>Define responsive design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the anatomy of a style </a:t>
            </a:r>
            <a:r>
              <a:rPr lang="en-US" sz="2800" dirty="0" smtClean="0"/>
              <a:t>sheet and </a:t>
            </a:r>
            <a:r>
              <a:rPr lang="en-US" sz="2800" dirty="0"/>
              <a:t>the types of style sheets</a:t>
            </a:r>
          </a:p>
          <a:p>
            <a:r>
              <a:rPr lang="en-US" sz="2800" dirty="0" smtClean="0"/>
              <a:t>Organize </a:t>
            </a:r>
            <a:r>
              <a:rPr lang="en-US" sz="2800" dirty="0"/>
              <a:t>the site structure</a:t>
            </a:r>
          </a:p>
          <a:p>
            <a:r>
              <a:rPr lang="en-US" sz="2800" dirty="0" smtClean="0"/>
              <a:t>Create </a:t>
            </a:r>
            <a:r>
              <a:rPr lang="en-US" sz="2800" dirty="0"/>
              <a:t>an HTML page using a </a:t>
            </a:r>
            <a:r>
              <a:rPr lang="en-US" sz="2800" dirty="0" smtClean="0"/>
              <a:t>fluid grid </a:t>
            </a:r>
            <a:r>
              <a:rPr lang="en-US" sz="2800" dirty="0"/>
              <a:t>layout for mobile devices</a:t>
            </a:r>
          </a:p>
          <a:p>
            <a:r>
              <a:rPr lang="pt-BR" sz="2800" dirty="0" smtClean="0"/>
              <a:t>Save </a:t>
            </a:r>
            <a:r>
              <a:rPr lang="pt-BR" sz="2800" dirty="0"/>
              <a:t>a page as a .dwt template</a:t>
            </a:r>
          </a:p>
          <a:p>
            <a:r>
              <a:rPr lang="en-US" sz="2800" dirty="0" smtClean="0"/>
              <a:t>Add </a:t>
            </a:r>
            <a:r>
              <a:rPr lang="en-US" sz="2800" dirty="0"/>
              <a:t>HTML5 structural elements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the fluid grid elements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the value of using CSS styles</a:t>
            </a:r>
            <a:endParaRPr lang="en-US" altLang="en-US" sz="2800" dirty="0" smtClean="0"/>
          </a:p>
        </p:txBody>
      </p:sp>
      <p:sp>
        <p:nvSpPr>
          <p:cNvPr id="6147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6148" name="Footer Placeholder 1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6149" name="Slide Number Placeholder 1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1D88D-8F70-48A5-A255-338CEB20ED26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Tap or click the Set font-size text box to display font units and </a:t>
            </a:r>
            <a:r>
              <a:rPr lang="en-US" sz="2800" dirty="0" smtClean="0"/>
              <a:t>sizes</a:t>
            </a:r>
            <a:endParaRPr lang="en-US" sz="2800" dirty="0"/>
          </a:p>
          <a:p>
            <a:r>
              <a:rPr lang="en-US" sz="2800" dirty="0" smtClean="0"/>
              <a:t>Tap </a:t>
            </a:r>
            <a:r>
              <a:rPr lang="en-US" sz="2800" dirty="0"/>
              <a:t>or click </a:t>
            </a:r>
            <a:r>
              <a:rPr lang="en-US" sz="2800" dirty="0" err="1"/>
              <a:t>px</a:t>
            </a:r>
            <a:r>
              <a:rPr lang="en-US" sz="2800" dirty="0"/>
              <a:t> and then type </a:t>
            </a:r>
            <a:r>
              <a:rPr lang="en-US" sz="2800" dirty="0" smtClean="0"/>
              <a:t>the desired value to </a:t>
            </a:r>
            <a:r>
              <a:rPr lang="en-US" sz="2800" dirty="0"/>
              <a:t>change </a:t>
            </a:r>
            <a:r>
              <a:rPr lang="en-US" sz="2800" dirty="0" smtClean="0"/>
              <a:t>the font size</a:t>
            </a:r>
            <a:endParaRPr lang="en-US" sz="2800" dirty="0"/>
          </a:p>
          <a:p>
            <a:r>
              <a:rPr lang="en-US" sz="2800" dirty="0" smtClean="0"/>
              <a:t>Press </a:t>
            </a:r>
            <a:r>
              <a:rPr lang="en-US" sz="2800" dirty="0"/>
              <a:t>the </a:t>
            </a:r>
            <a:r>
              <a:rPr lang="en-US" sz="2800" dirty="0" smtClean="0"/>
              <a:t>ENTER key </a:t>
            </a:r>
            <a:r>
              <a:rPr lang="en-US" sz="2800" dirty="0"/>
              <a:t>to display </a:t>
            </a:r>
            <a:r>
              <a:rPr lang="en-US" sz="2800" dirty="0" smtClean="0"/>
              <a:t>the increased </a:t>
            </a:r>
            <a:r>
              <a:rPr lang="en-US" sz="2800" dirty="0"/>
              <a:t>font </a:t>
            </a:r>
            <a:r>
              <a:rPr lang="en-US" sz="2800" dirty="0" smtClean="0"/>
              <a:t>size for </a:t>
            </a:r>
            <a:r>
              <a:rPr lang="en-US" sz="2800" dirty="0"/>
              <a:t>the </a:t>
            </a:r>
            <a:r>
              <a:rPr lang="en-US" sz="2800" dirty="0" smtClean="0"/>
              <a:t>text</a:t>
            </a:r>
            <a:endParaRPr lang="en-US" sz="2800" dirty="0"/>
          </a:p>
          <a:p>
            <a:r>
              <a:rPr lang="en-US" sz="2800" dirty="0" smtClean="0"/>
              <a:t>Tap </a:t>
            </a:r>
            <a:r>
              <a:rPr lang="en-US" sz="2800" dirty="0"/>
              <a:t>or click </a:t>
            </a:r>
            <a:r>
              <a:rPr lang="en-US" sz="2800" dirty="0" smtClean="0"/>
              <a:t>the center </a:t>
            </a:r>
            <a:r>
              <a:rPr lang="en-US" sz="2800" dirty="0"/>
              <a:t>icon (</a:t>
            </a:r>
            <a:r>
              <a:rPr lang="en-US" sz="2800" dirty="0" smtClean="0"/>
              <a:t>second icon</a:t>
            </a:r>
            <a:r>
              <a:rPr lang="en-US" sz="2800" dirty="0"/>
              <a:t>) for the </a:t>
            </a:r>
            <a:r>
              <a:rPr lang="en-US" sz="2800" dirty="0" smtClean="0"/>
              <a:t>text-align property to center </a:t>
            </a:r>
            <a:r>
              <a:rPr lang="en-US" sz="2800" dirty="0"/>
              <a:t>the </a:t>
            </a:r>
            <a:r>
              <a:rPr lang="en-US" sz="2800" dirty="0" smtClean="0"/>
              <a:t>text within </a:t>
            </a:r>
            <a:r>
              <a:rPr lang="en-US" sz="2800" dirty="0"/>
              <a:t>its </a:t>
            </a:r>
            <a:r>
              <a:rPr lang="en-US" sz="2800" dirty="0" smtClean="0"/>
              <a:t>element</a:t>
            </a:r>
            <a:endParaRPr lang="en-US" sz="2800" dirty="0"/>
          </a:p>
          <a:p>
            <a:r>
              <a:rPr lang="en-US" sz="2800" dirty="0" smtClean="0"/>
              <a:t>Tap </a:t>
            </a:r>
            <a:r>
              <a:rPr lang="en-US" sz="2800" dirty="0"/>
              <a:t>or click </a:t>
            </a:r>
            <a:r>
              <a:rPr lang="en-US" sz="2800" dirty="0" smtClean="0"/>
              <a:t>the Live </a:t>
            </a:r>
            <a:r>
              <a:rPr lang="en-US" sz="2800" dirty="0"/>
              <a:t>button on </a:t>
            </a:r>
            <a:r>
              <a:rPr lang="en-US" sz="2800" dirty="0" smtClean="0"/>
              <a:t>the Document </a:t>
            </a:r>
            <a:r>
              <a:rPr lang="en-US" sz="2800" dirty="0"/>
              <a:t>toolbar </a:t>
            </a:r>
            <a:r>
              <a:rPr lang="en-US" sz="2800" dirty="0" smtClean="0"/>
              <a:t>to display </a:t>
            </a:r>
            <a:r>
              <a:rPr lang="en-US" sz="2800" dirty="0"/>
              <a:t>the </a:t>
            </a:r>
            <a:r>
              <a:rPr lang="en-US" sz="2800" dirty="0" smtClean="0"/>
              <a:t>header with </a:t>
            </a:r>
            <a:r>
              <a:rPr lang="en-US" sz="2800" dirty="0"/>
              <a:t>the </a:t>
            </a:r>
            <a:r>
              <a:rPr lang="en-US" sz="2800" dirty="0" smtClean="0"/>
              <a:t>selected font </a:t>
            </a:r>
            <a:r>
              <a:rPr lang="en-US" sz="2800" dirty="0"/>
              <a:t>in Live 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Text Properties </a:t>
            </a:r>
            <a:br>
              <a:rPr lang="en-US" dirty="0" smtClean="0"/>
            </a:br>
            <a:r>
              <a:rPr lang="en-US" dirty="0" smtClean="0"/>
              <a:t>Using Adobe Edge Web Fonts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5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3" y="1371600"/>
            <a:ext cx="7946514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Text Properties </a:t>
            </a:r>
            <a:br>
              <a:rPr lang="en-US" dirty="0" smtClean="0"/>
            </a:br>
            <a:r>
              <a:rPr lang="en-US" dirty="0" smtClean="0"/>
              <a:t>Using Adobe Edge Web Fonts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58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necessary, delete the placeholder text</a:t>
            </a:r>
          </a:p>
          <a:p>
            <a:r>
              <a:rPr lang="en-US" dirty="0" smtClean="0"/>
              <a:t>Double-tap or double-click the Insert panel tab to display the Structure elements</a:t>
            </a:r>
          </a:p>
          <a:p>
            <a:r>
              <a:rPr lang="en-US" dirty="0" smtClean="0"/>
              <a:t>Tap or click Unordered List in the Insert panel to display the Insert Unordered List dialog box</a:t>
            </a:r>
          </a:p>
          <a:p>
            <a:r>
              <a:rPr lang="en-US" dirty="0" smtClean="0"/>
              <a:t>Tap or click the ID option button to select ID</a:t>
            </a:r>
          </a:p>
          <a:p>
            <a:r>
              <a:rPr lang="en-US" dirty="0" smtClean="0"/>
              <a:t>Type the desired ID in the ID text box</a:t>
            </a:r>
          </a:p>
          <a:p>
            <a:r>
              <a:rPr lang="en-US" dirty="0" smtClean="0"/>
              <a:t>Tap or click the OK button to add the Unordered List fluid element within the navigation element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Unordered List </a:t>
            </a:r>
            <a:br>
              <a:rPr lang="en-US" dirty="0" smtClean="0"/>
            </a:br>
            <a:r>
              <a:rPr lang="en-US" dirty="0" smtClean="0"/>
              <a:t>to the Navigation Element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3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7475"/>
            <a:ext cx="8839200" cy="48339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Unordered List </a:t>
            </a:r>
            <a:br>
              <a:rPr lang="en-US" dirty="0" smtClean="0"/>
            </a:br>
            <a:r>
              <a:rPr lang="en-US" dirty="0" smtClean="0"/>
              <a:t>to the Navigation Element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9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necessary, place the insertion point within the unordered list</a:t>
            </a:r>
          </a:p>
          <a:p>
            <a:r>
              <a:rPr lang="en-US" sz="2800" dirty="0" smtClean="0"/>
              <a:t>Tap or click List Item in the Insert panel to display the Insert List Item dialog box</a:t>
            </a:r>
          </a:p>
          <a:p>
            <a:r>
              <a:rPr lang="en-US" sz="2800" dirty="0" smtClean="0"/>
              <a:t>Type the desired name in the Class text box</a:t>
            </a:r>
          </a:p>
          <a:p>
            <a:r>
              <a:rPr lang="en-US" sz="2800" dirty="0" smtClean="0"/>
              <a:t>Tap or click the OK button to add the list item fluid element to the unordered list and change the view to Split view</a:t>
            </a:r>
          </a:p>
          <a:p>
            <a:r>
              <a:rPr lang="en-US" sz="2800" dirty="0" smtClean="0"/>
              <a:t>Tap or click the Design button on the Document toolbar to return to Design view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List Items to an Unordered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9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 or click the appropriate tag in the status bar to select the list item element</a:t>
            </a:r>
          </a:p>
          <a:p>
            <a:r>
              <a:rPr lang="en-US" dirty="0" smtClean="0"/>
              <a:t>Tap or click the Duplicate LI icon the desired number of times to create the desired number of list items</a:t>
            </a:r>
          </a:p>
          <a:p>
            <a:r>
              <a:rPr lang="en-US" dirty="0" smtClean="0"/>
              <a:t>Remove the placeholder text </a:t>
            </a:r>
          </a:p>
          <a:p>
            <a:r>
              <a:rPr lang="en-US" dirty="0" smtClean="0"/>
              <a:t>Type the desired values for each list item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List Items to an Unordered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4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3" y="1371600"/>
            <a:ext cx="7210513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List Items to an Unordered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221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 or click the list item to format</a:t>
            </a:r>
          </a:p>
          <a:p>
            <a:r>
              <a:rPr lang="en-US" dirty="0" smtClean="0"/>
              <a:t>Tap or click the Layout icon in the CSS Designer panel to display the Layout properties</a:t>
            </a:r>
          </a:p>
          <a:p>
            <a:r>
              <a:rPr lang="en-US" dirty="0" smtClean="0"/>
              <a:t>Type or select the desired values in the layout text boxes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Margin, Padding, and Font Properties of Navigation List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85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60116"/>
            <a:ext cx="8839200" cy="44886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Margin, Padding, and Font Properties of Navigation List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392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CSS </a:t>
            </a:r>
            <a:r>
              <a:rPr lang="en-US" dirty="0" smtClean="0"/>
              <a:t>Designer panel</a:t>
            </a:r>
            <a:r>
              <a:rPr lang="en-US" dirty="0"/>
              <a:t>, tap or </a:t>
            </a:r>
            <a:r>
              <a:rPr lang="en-US" dirty="0" smtClean="0"/>
              <a:t>click the </a:t>
            </a:r>
            <a:r>
              <a:rPr lang="en-US" dirty="0"/>
              <a:t>Border icon </a:t>
            </a:r>
            <a:r>
              <a:rPr lang="en-US" dirty="0" smtClean="0"/>
              <a:t>to display </a:t>
            </a:r>
            <a:r>
              <a:rPr lang="en-US" dirty="0"/>
              <a:t>the </a:t>
            </a:r>
            <a:r>
              <a:rPr lang="en-US" dirty="0" smtClean="0"/>
              <a:t>Border properties</a:t>
            </a:r>
          </a:p>
          <a:p>
            <a:r>
              <a:rPr lang="en-US" dirty="0"/>
              <a:t>In the </a:t>
            </a:r>
            <a:r>
              <a:rPr lang="en-US" dirty="0" smtClean="0"/>
              <a:t>border-radius property</a:t>
            </a:r>
            <a:r>
              <a:rPr lang="en-US" dirty="0"/>
              <a:t>, tap or </a:t>
            </a:r>
            <a:r>
              <a:rPr lang="en-US" dirty="0" smtClean="0"/>
              <a:t>click the </a:t>
            </a:r>
            <a:r>
              <a:rPr lang="en-US" dirty="0"/>
              <a:t>‘Click to </a:t>
            </a:r>
            <a:r>
              <a:rPr lang="en-US" dirty="0" smtClean="0"/>
              <a:t>change all </a:t>
            </a:r>
            <a:r>
              <a:rPr lang="en-US" dirty="0"/>
              <a:t>properties’ </a:t>
            </a:r>
            <a:r>
              <a:rPr lang="en-US" dirty="0" smtClean="0"/>
              <a:t>icon to </a:t>
            </a:r>
            <a:r>
              <a:rPr lang="en-US" dirty="0"/>
              <a:t>set the style of </a:t>
            </a:r>
            <a:r>
              <a:rPr lang="en-US" dirty="0" smtClean="0"/>
              <a:t>all four </a:t>
            </a:r>
            <a:r>
              <a:rPr lang="en-US" dirty="0"/>
              <a:t>corners to </a:t>
            </a:r>
            <a:r>
              <a:rPr lang="en-US" dirty="0" smtClean="0"/>
              <a:t>the same radius</a:t>
            </a:r>
          </a:p>
          <a:p>
            <a:r>
              <a:rPr lang="en-US" dirty="0" smtClean="0"/>
              <a:t>Tap or click the desired border radius property and then type the desired value</a:t>
            </a:r>
          </a:p>
          <a:p>
            <a:r>
              <a:rPr lang="en-US" dirty="0" smtClean="0"/>
              <a:t>Press the ENTER key to set the properties of the list item border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Border-Radius Properties for Navigation List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2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r>
              <a:rPr lang="en-US" sz="2800" dirty="0"/>
              <a:t>Add Adobe Edge Web Fonts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margin, padding, and </a:t>
            </a:r>
            <a:r>
              <a:rPr lang="en-US" sz="2800" dirty="0" smtClean="0"/>
              <a:t>font properties</a:t>
            </a:r>
            <a:endParaRPr lang="en-US" sz="2800" dirty="0"/>
          </a:p>
          <a:p>
            <a:r>
              <a:rPr lang="en-US" sz="2800" dirty="0"/>
              <a:t>for CSS styles</a:t>
            </a:r>
          </a:p>
          <a:p>
            <a:r>
              <a:rPr lang="en-US" sz="2800" dirty="0" smtClean="0"/>
              <a:t>Apply </a:t>
            </a:r>
            <a:r>
              <a:rPr lang="en-US" sz="2800" dirty="0"/>
              <a:t>CSS rule definitions to </a:t>
            </a:r>
            <a:r>
              <a:rPr lang="en-US" sz="2800" dirty="0" smtClean="0"/>
              <a:t>fluid elements</a:t>
            </a:r>
            <a:endParaRPr lang="en-US" sz="2800" dirty="0"/>
          </a:p>
          <a:p>
            <a:r>
              <a:rPr lang="en-US" sz="2800" dirty="0" smtClean="0"/>
              <a:t>Add </a:t>
            </a:r>
            <a:r>
              <a:rPr lang="en-US" sz="2800" dirty="0"/>
              <a:t>unordered lists and </a:t>
            </a:r>
            <a:r>
              <a:rPr lang="en-US" sz="2800" dirty="0" smtClean="0"/>
              <a:t>rounded borders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CSS3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background colors with opacity</a:t>
            </a:r>
          </a:p>
          <a:p>
            <a:r>
              <a:rPr lang="en-US" sz="2800" dirty="0" smtClean="0"/>
              <a:t>Create </a:t>
            </a:r>
            <a:r>
              <a:rPr lang="en-US" sz="2800" dirty="0"/>
              <a:t>an editable region within </a:t>
            </a:r>
            <a:r>
              <a:rPr lang="en-US" sz="2800" dirty="0" smtClean="0"/>
              <a:t>a template</a:t>
            </a:r>
            <a:endParaRPr lang="en-US" sz="2800" dirty="0"/>
          </a:p>
          <a:p>
            <a:r>
              <a:rPr lang="en-US" sz="2800" dirty="0" smtClean="0"/>
              <a:t>Preview </a:t>
            </a:r>
            <a:r>
              <a:rPr lang="en-US" sz="2800" dirty="0"/>
              <a:t>a responsive design website</a:t>
            </a:r>
            <a:endParaRPr lang="en-US" altLang="en-US" sz="2800" dirty="0" smtClean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38E7FB-00FA-459F-BE05-18DCCD08FBA0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1" y="1371600"/>
            <a:ext cx="6881857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Border-Radius Properties for Navigation List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75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 or click </a:t>
            </a:r>
            <a:r>
              <a:rPr lang="en-US" dirty="0" smtClean="0"/>
              <a:t>the Background </a:t>
            </a:r>
            <a:r>
              <a:rPr lang="en-US" dirty="0"/>
              <a:t>icon </a:t>
            </a:r>
            <a:r>
              <a:rPr lang="en-US" dirty="0" smtClean="0"/>
              <a:t>in the </a:t>
            </a:r>
            <a:r>
              <a:rPr lang="en-US" dirty="0"/>
              <a:t>CSS </a:t>
            </a:r>
            <a:r>
              <a:rPr lang="en-US" dirty="0" smtClean="0"/>
              <a:t>Designer panel </a:t>
            </a:r>
            <a:r>
              <a:rPr lang="en-US" dirty="0"/>
              <a:t>to </a:t>
            </a:r>
            <a:r>
              <a:rPr lang="en-US" dirty="0" smtClean="0"/>
              <a:t>view the Background properties</a:t>
            </a:r>
          </a:p>
          <a:p>
            <a:r>
              <a:rPr lang="en-US" dirty="0" smtClean="0"/>
              <a:t>Tap or click the Set background color text box to display the color picker</a:t>
            </a:r>
          </a:p>
          <a:p>
            <a:r>
              <a:rPr lang="en-US" dirty="0" smtClean="0"/>
              <a:t>Type the desired value in the color picker text box</a:t>
            </a:r>
          </a:p>
          <a:p>
            <a:r>
              <a:rPr lang="en-US" dirty="0" smtClean="0"/>
              <a:t>Press the ENTER key to change the background color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Background Color of Navigation List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25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4951"/>
            <a:ext cx="8839200" cy="47389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Background Color of Navigation List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5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r>
              <a:rPr lang="en-US" sz="2400" dirty="0"/>
              <a:t>Tap or click </a:t>
            </a:r>
            <a:r>
              <a:rPr lang="en-US" sz="2400" dirty="0" smtClean="0"/>
              <a:t>Insert on </a:t>
            </a:r>
            <a:r>
              <a:rPr lang="en-US" sz="2400" dirty="0"/>
              <a:t>the </a:t>
            </a:r>
            <a:r>
              <a:rPr lang="en-US" sz="2400" dirty="0" smtClean="0"/>
              <a:t>Application bar </a:t>
            </a:r>
            <a:r>
              <a:rPr lang="en-US" sz="2400" dirty="0"/>
              <a:t>and then </a:t>
            </a:r>
            <a:r>
              <a:rPr lang="en-US" sz="2400" dirty="0" smtClean="0"/>
              <a:t>tap or </a:t>
            </a:r>
            <a:r>
              <a:rPr lang="en-US" sz="2400" dirty="0"/>
              <a:t>click </a:t>
            </a:r>
            <a:r>
              <a:rPr lang="en-US" sz="2400" dirty="0" smtClean="0"/>
              <a:t>Template to </a:t>
            </a:r>
            <a:r>
              <a:rPr lang="en-US" sz="2400" dirty="0"/>
              <a:t>display </a:t>
            </a:r>
            <a:r>
              <a:rPr lang="en-US" sz="2400" dirty="0" smtClean="0"/>
              <a:t>the Template submenu</a:t>
            </a:r>
          </a:p>
          <a:p>
            <a:r>
              <a:rPr lang="en-US" sz="2400" dirty="0"/>
              <a:t>Tap or click Editable </a:t>
            </a:r>
            <a:r>
              <a:rPr lang="en-US" sz="2400" dirty="0" smtClean="0"/>
              <a:t>Region on </a:t>
            </a:r>
            <a:r>
              <a:rPr lang="en-US" sz="2400" dirty="0"/>
              <a:t>the Template submenu </a:t>
            </a:r>
            <a:r>
              <a:rPr lang="en-US" sz="2400" dirty="0" smtClean="0"/>
              <a:t>to display </a:t>
            </a:r>
            <a:r>
              <a:rPr lang="en-US" sz="2400" dirty="0"/>
              <a:t>the New Editable </a:t>
            </a:r>
            <a:r>
              <a:rPr lang="en-US" sz="2400" dirty="0" smtClean="0"/>
              <a:t>Region dialog box</a:t>
            </a:r>
          </a:p>
          <a:p>
            <a:r>
              <a:rPr lang="en-US" sz="2400" dirty="0"/>
              <a:t>If necessary, select the text in </a:t>
            </a:r>
            <a:r>
              <a:rPr lang="en-US" sz="2400" dirty="0" smtClean="0"/>
              <a:t>the Name </a:t>
            </a:r>
            <a:r>
              <a:rPr lang="en-US" sz="2400" dirty="0"/>
              <a:t>text box and then </a:t>
            </a:r>
            <a:r>
              <a:rPr lang="en-US" sz="2400" dirty="0" smtClean="0"/>
              <a:t>type the desired name for the editable region</a:t>
            </a:r>
          </a:p>
          <a:p>
            <a:r>
              <a:rPr lang="en-US" altLang="en-US" sz="2400" dirty="0" smtClean="0"/>
              <a:t>Type or click the OK button to display the editable region with the name displayed as placeholder text</a:t>
            </a:r>
          </a:p>
          <a:p>
            <a:r>
              <a:rPr lang="en-US" altLang="en-US" sz="2400" dirty="0" smtClean="0"/>
              <a:t>With the editable region name, type the desired directions to webpage authors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8B1D9-7232-4EC8-A8E2-4DC08B8CB7C1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Creating an Editable Region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0B55CA-1467-4DBF-83AD-13D8D20B5DDA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Creating an Editable Region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2215"/>
            <a:ext cx="8839200" cy="470445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Select the placeholder in the footer element</a:t>
            </a:r>
          </a:p>
          <a:p>
            <a:r>
              <a:rPr lang="en-US" sz="2800" dirty="0" smtClean="0"/>
              <a:t>Press the DELETE key</a:t>
            </a:r>
          </a:p>
          <a:p>
            <a:r>
              <a:rPr lang="en-US" sz="2800" dirty="0" smtClean="0"/>
              <a:t>Type the desired footer text</a:t>
            </a:r>
          </a:p>
          <a:p>
            <a:r>
              <a:rPr lang="en-US" sz="2800" dirty="0" smtClean="0"/>
              <a:t>If you want to insert a special character, tap or click the location where you want to insert the character</a:t>
            </a:r>
          </a:p>
          <a:p>
            <a:r>
              <a:rPr lang="en-US" sz="2800" dirty="0"/>
              <a:t>Tap or click </a:t>
            </a:r>
            <a:r>
              <a:rPr lang="en-US" sz="2800" dirty="0" smtClean="0"/>
              <a:t>Insert on </a:t>
            </a:r>
            <a:r>
              <a:rPr lang="en-US" sz="2800" dirty="0"/>
              <a:t>the </a:t>
            </a:r>
            <a:r>
              <a:rPr lang="en-US" sz="2800" dirty="0" smtClean="0"/>
              <a:t>Application bar </a:t>
            </a:r>
            <a:r>
              <a:rPr lang="en-US" sz="2800" dirty="0"/>
              <a:t>and then </a:t>
            </a:r>
            <a:r>
              <a:rPr lang="en-US" sz="2800" dirty="0" smtClean="0"/>
              <a:t>tap or </a:t>
            </a:r>
            <a:r>
              <a:rPr lang="en-US" sz="2800" dirty="0"/>
              <a:t>click </a:t>
            </a:r>
            <a:r>
              <a:rPr lang="en-US" sz="2800" dirty="0" smtClean="0"/>
              <a:t>Character to </a:t>
            </a:r>
            <a:r>
              <a:rPr lang="en-US" sz="2800" dirty="0"/>
              <a:t>display </a:t>
            </a:r>
            <a:r>
              <a:rPr lang="en-US" sz="2800" dirty="0" smtClean="0"/>
              <a:t>the Character submenu</a:t>
            </a:r>
          </a:p>
          <a:p>
            <a:r>
              <a:rPr lang="en-US" sz="2800" dirty="0" smtClean="0"/>
              <a:t>Tap or click the desired character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the Footer 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801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72" y="1371600"/>
            <a:ext cx="6581855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the Footer 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845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Tap or click the Live button on the Document toolbar to display a Live view of the site</a:t>
            </a:r>
          </a:p>
          <a:p>
            <a:pPr eaLnBrk="1" hangingPunct="1"/>
            <a:r>
              <a:rPr lang="en-US" altLang="en-US" dirty="0" smtClean="0"/>
              <a:t>Tap or click the Live button again to return to Design view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94E57D-47AC-4D3C-82B5-7E2DF4F1285B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Viewing the Mobile Site in Live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37797"/>
            <a:ext cx="4191000" cy="319949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r>
              <a:rPr lang="en-US" sz="2800" dirty="0"/>
              <a:t>Define responsive design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the anatomy of a style </a:t>
            </a:r>
            <a:r>
              <a:rPr lang="en-US" sz="2800" dirty="0" smtClean="0"/>
              <a:t>sheet and </a:t>
            </a:r>
            <a:r>
              <a:rPr lang="en-US" sz="2800" dirty="0"/>
              <a:t>the types of style sheets</a:t>
            </a:r>
          </a:p>
          <a:p>
            <a:r>
              <a:rPr lang="en-US" sz="2800" dirty="0" smtClean="0"/>
              <a:t>Organize </a:t>
            </a:r>
            <a:r>
              <a:rPr lang="en-US" sz="2800" dirty="0"/>
              <a:t>the site structure</a:t>
            </a:r>
          </a:p>
          <a:p>
            <a:r>
              <a:rPr lang="en-US" sz="2800" dirty="0" smtClean="0"/>
              <a:t>Create </a:t>
            </a:r>
            <a:r>
              <a:rPr lang="en-US" sz="2800" dirty="0"/>
              <a:t>an HTML page using a </a:t>
            </a:r>
            <a:r>
              <a:rPr lang="en-US" sz="2800" dirty="0" smtClean="0"/>
              <a:t>fluid grid </a:t>
            </a:r>
            <a:r>
              <a:rPr lang="en-US" sz="2800" dirty="0"/>
              <a:t>layout for mobile devices</a:t>
            </a:r>
          </a:p>
          <a:p>
            <a:r>
              <a:rPr lang="pt-BR" sz="2800" dirty="0" smtClean="0"/>
              <a:t>Save </a:t>
            </a:r>
            <a:r>
              <a:rPr lang="pt-BR" sz="2800" dirty="0"/>
              <a:t>a page as a .dwt template</a:t>
            </a:r>
          </a:p>
          <a:p>
            <a:r>
              <a:rPr lang="en-US" sz="2800" dirty="0" smtClean="0"/>
              <a:t>Add </a:t>
            </a:r>
            <a:r>
              <a:rPr lang="en-US" sz="2800" dirty="0"/>
              <a:t>HTML5 structural elements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the fluid grid elements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the value of using CSS styles</a:t>
            </a:r>
            <a:endParaRPr lang="en-US" altLang="en-US" sz="2800" dirty="0" smtClean="0"/>
          </a:p>
        </p:txBody>
      </p:sp>
      <p:sp>
        <p:nvSpPr>
          <p:cNvPr id="6147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Summary</a:t>
            </a:r>
          </a:p>
        </p:txBody>
      </p:sp>
      <p:sp>
        <p:nvSpPr>
          <p:cNvPr id="6148" name="Footer Placeholder 1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6149" name="Slide Number Placeholder 1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1D88D-8F70-48A5-A255-338CEB20ED26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r>
              <a:rPr lang="en-US" sz="2800" dirty="0"/>
              <a:t>Add Adobe Edge Web Fonts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margin, padding, and </a:t>
            </a:r>
            <a:r>
              <a:rPr lang="en-US" sz="2800" dirty="0" smtClean="0"/>
              <a:t>font properties</a:t>
            </a:r>
            <a:endParaRPr lang="en-US" sz="2800" dirty="0"/>
          </a:p>
          <a:p>
            <a:r>
              <a:rPr lang="en-US" sz="2800" dirty="0"/>
              <a:t>for CSS styles</a:t>
            </a:r>
          </a:p>
          <a:p>
            <a:r>
              <a:rPr lang="en-US" sz="2800" dirty="0" smtClean="0"/>
              <a:t>Apply </a:t>
            </a:r>
            <a:r>
              <a:rPr lang="en-US" sz="2800" dirty="0"/>
              <a:t>CSS rule definitions to </a:t>
            </a:r>
            <a:r>
              <a:rPr lang="en-US" sz="2800" dirty="0" smtClean="0"/>
              <a:t>fluid elements</a:t>
            </a:r>
            <a:endParaRPr lang="en-US" sz="2800" dirty="0"/>
          </a:p>
          <a:p>
            <a:r>
              <a:rPr lang="en-US" sz="2800" dirty="0" smtClean="0"/>
              <a:t>Add </a:t>
            </a:r>
            <a:r>
              <a:rPr lang="en-US" sz="2800" dirty="0"/>
              <a:t>unordered lists and </a:t>
            </a:r>
            <a:r>
              <a:rPr lang="en-US" sz="2800" dirty="0" smtClean="0"/>
              <a:t>rounded borders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CSS3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background colors with opacity</a:t>
            </a:r>
          </a:p>
          <a:p>
            <a:r>
              <a:rPr lang="en-US" sz="2800" dirty="0" smtClean="0"/>
              <a:t>Create </a:t>
            </a:r>
            <a:r>
              <a:rPr lang="en-US" sz="2800" dirty="0"/>
              <a:t>an editable region within </a:t>
            </a:r>
            <a:r>
              <a:rPr lang="en-US" sz="2800" dirty="0" smtClean="0"/>
              <a:t>a template</a:t>
            </a:r>
            <a:endParaRPr lang="en-US" sz="2800" dirty="0"/>
          </a:p>
          <a:p>
            <a:r>
              <a:rPr lang="en-US" sz="2800" dirty="0" smtClean="0"/>
              <a:t>Preview </a:t>
            </a:r>
            <a:r>
              <a:rPr lang="en-US" sz="2800" dirty="0"/>
              <a:t>a responsive design website</a:t>
            </a:r>
            <a:endParaRPr lang="en-US" altLang="en-US" sz="2800" dirty="0" smtClean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38E7FB-00FA-459F-BE05-18DCCD08FBA0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41454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3E9524-0656-4B48-AAFB-7D6DC67F5D4C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Project – Template for a Mobile Website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49" y="1371600"/>
            <a:ext cx="3174101" cy="4865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Chapter 2 Complete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2771" name="Title 5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4587875" cy="2286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Adobe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 Dreamweaver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 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6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Create a site using a fluid grid layout</a:t>
            </a:r>
          </a:p>
          <a:p>
            <a:pPr eaLnBrk="1" hangingPunct="1"/>
            <a:r>
              <a:rPr lang="en-US" altLang="en-US" dirty="0" smtClean="0"/>
              <a:t>Determine the layout and formatting of the website</a:t>
            </a:r>
          </a:p>
          <a:p>
            <a:pPr eaLnBrk="1" hangingPunct="1"/>
            <a:r>
              <a:rPr lang="en-US" altLang="en-US" dirty="0" smtClean="0"/>
              <a:t>Understand the anatomy of a CSS style sheet</a:t>
            </a:r>
          </a:p>
          <a:p>
            <a:pPr eaLnBrk="1" hangingPunct="1"/>
            <a:r>
              <a:rPr lang="en-US" altLang="en-US" dirty="0" smtClean="0"/>
              <a:t>Design the page for the mobile site first</a:t>
            </a:r>
          </a:p>
          <a:p>
            <a:pPr eaLnBrk="1" hangingPunct="1"/>
            <a:r>
              <a:rPr lang="en-US" altLang="en-US" dirty="0" smtClean="0"/>
              <a:t>Save the CSS styles in an external style sheet</a:t>
            </a:r>
          </a:p>
          <a:p>
            <a:pPr eaLnBrk="1" hangingPunct="1"/>
            <a:r>
              <a:rPr lang="en-US" altLang="en-US" dirty="0" smtClean="0"/>
              <a:t>Save the designed page as a template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6E8F5-8F6F-445B-B6E9-1EFCF6BE0D9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Project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E078A5-CA19-40C2-94CC-8BE824634864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Anatomy of a Style Sheet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" y="1371600"/>
            <a:ext cx="7959208" cy="48656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Creating a Template for a Mobile Website Using Responsive Design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8C2992-3F76-4346-8A98-A2C8B1B1DD1F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Understanding the Structure of a Style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0890"/>
            <a:ext cx="8839200" cy="30471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 or click </a:t>
            </a:r>
            <a:r>
              <a:rPr lang="en-US" dirty="0" smtClean="0"/>
              <a:t>Fluid Grids </a:t>
            </a:r>
            <a:r>
              <a:rPr lang="en-US" dirty="0"/>
              <a:t>in the </a:t>
            </a:r>
            <a:r>
              <a:rPr lang="en-US" dirty="0" smtClean="0"/>
              <a:t>Create New </a:t>
            </a:r>
            <a:r>
              <a:rPr lang="en-US" dirty="0"/>
              <a:t>list on </a:t>
            </a:r>
            <a:r>
              <a:rPr lang="en-US" dirty="0" smtClean="0"/>
              <a:t>the Welcome </a:t>
            </a:r>
            <a:r>
              <a:rPr lang="en-US" dirty="0"/>
              <a:t>screen </a:t>
            </a:r>
            <a:r>
              <a:rPr lang="en-US" dirty="0" smtClean="0"/>
              <a:t>to display </a:t>
            </a:r>
            <a:r>
              <a:rPr lang="en-US" dirty="0"/>
              <a:t>the </a:t>
            </a:r>
            <a:r>
              <a:rPr lang="en-US" dirty="0" smtClean="0"/>
              <a:t>New Document dialog box</a:t>
            </a:r>
          </a:p>
          <a:p>
            <a:r>
              <a:rPr lang="en-US" dirty="0" smtClean="0"/>
              <a:t>Change the mobile, tablet, and desktop percentages as desired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Page with a Fluid Grid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0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77" y="1371600"/>
            <a:ext cx="6088445" cy="4865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Page with a Fluid Grid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a Template for a Mobile Website Using Responsive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5CF4F-011B-4E3E-B04E-18D55364B93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84174"/>
      </p:ext>
    </p:extLst>
  </p:cSld>
  <p:clrMapOvr>
    <a:masterClrMapping/>
  </p:clrMapOvr>
</p:sld>
</file>

<file path=ppt/theme/theme1.xml><?xml version="1.0" encoding="utf-8"?>
<a:theme xmlns:a="http://schemas.openxmlformats.org/drawingml/2006/main" name="ShellyCash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ShellyCashman</Template>
  <TotalTime>0</TotalTime>
  <Words>2093</Words>
  <Application>Microsoft Office PowerPoint</Application>
  <PresentationFormat>On-screen Show (4:3)</PresentationFormat>
  <Paragraphs>252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ShellyCashman</vt:lpstr>
      <vt:lpstr>Adobe® Dreamweaver® CC</vt:lpstr>
      <vt:lpstr>Objectives</vt:lpstr>
      <vt:lpstr>Objectives</vt:lpstr>
      <vt:lpstr>Project – Template for a Mobile Website</vt:lpstr>
      <vt:lpstr>General Project Guidelines</vt:lpstr>
      <vt:lpstr>Anatomy of a Style Sheet</vt:lpstr>
      <vt:lpstr>Understanding the Structure of a Style</vt:lpstr>
      <vt:lpstr>Creating a Page with a Fluid Grid Layout</vt:lpstr>
      <vt:lpstr>Creating a Page with a Fluid Grid Layout</vt:lpstr>
      <vt:lpstr>Creating a Folder for the CSS Files</vt:lpstr>
      <vt:lpstr>Creating a Folder for the CSS Files</vt:lpstr>
      <vt:lpstr>Saving a Page as a Template</vt:lpstr>
      <vt:lpstr>Saving a Page as a Template</vt:lpstr>
      <vt:lpstr>Adding a Structural Element to the Grid</vt:lpstr>
      <vt:lpstr>Adding a Structural Element to the Grid</vt:lpstr>
      <vt:lpstr>Adding a Structural Element to the Grid</vt:lpstr>
      <vt:lpstr>Formatting a Structural Element with CSS Styles</vt:lpstr>
      <vt:lpstr>Formatting a Structural Element with CSS Styles</vt:lpstr>
      <vt:lpstr>Defining Text Properties  Using Adobe Edge Web Fonts</vt:lpstr>
      <vt:lpstr>Defining Text Properties  Using Adobe Edge Web Fonts</vt:lpstr>
      <vt:lpstr>Defining Text Properties  Using Adobe Edge Web Fonts</vt:lpstr>
      <vt:lpstr>Adding an Unordered List  to the Navigation Element</vt:lpstr>
      <vt:lpstr>Adding an Unordered List  to the Navigation Element</vt:lpstr>
      <vt:lpstr>Adding List Items to an Unordered List</vt:lpstr>
      <vt:lpstr>Adding List Items to an Unordered List</vt:lpstr>
      <vt:lpstr>Adding List Items to an Unordered List</vt:lpstr>
      <vt:lpstr>Defining Margin, Padding, and Font Properties of Navigation List Items</vt:lpstr>
      <vt:lpstr>Defining Margin, Padding, and Font Properties of Navigation List Items</vt:lpstr>
      <vt:lpstr>Defining the Border-Radius Properties for Navigation List Items</vt:lpstr>
      <vt:lpstr>Defining the Border-Radius Properties for Navigation List Items</vt:lpstr>
      <vt:lpstr>Defining the Background Color of Navigation List Items</vt:lpstr>
      <vt:lpstr>Defining the Background Color of Navigation List Items</vt:lpstr>
      <vt:lpstr>Creating an Editable Region</vt:lpstr>
      <vt:lpstr>Creating an Editable Region</vt:lpstr>
      <vt:lpstr>Inserting the Footer Contents</vt:lpstr>
      <vt:lpstr>Inserting the Footer Contents</vt:lpstr>
      <vt:lpstr>Viewing the Mobile Site in Live View</vt:lpstr>
      <vt:lpstr>Chapter Summary</vt:lpstr>
      <vt:lpstr>Chapter Summary</vt:lpstr>
      <vt:lpstr>Adobe® Dreamweaver® CC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2012-08-16T18:19:29Z</dcterms:created>
  <dcterms:modified xsi:type="dcterms:W3CDTF">2014-07-21T16:15:15Z</dcterms:modified>
</cp:coreProperties>
</file>