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17"/>
  </p:notesMasterIdLst>
  <p:sldIdLst>
    <p:sldId id="342" r:id="rId2"/>
    <p:sldId id="343" r:id="rId3"/>
    <p:sldId id="344" r:id="rId4"/>
    <p:sldId id="259" r:id="rId5"/>
    <p:sldId id="318" r:id="rId6"/>
    <p:sldId id="319" r:id="rId7"/>
    <p:sldId id="321" r:id="rId8"/>
    <p:sldId id="323" r:id="rId9"/>
    <p:sldId id="325" r:id="rId10"/>
    <p:sldId id="326" r:id="rId11"/>
    <p:sldId id="327" r:id="rId12"/>
    <p:sldId id="329" r:id="rId13"/>
    <p:sldId id="336" r:id="rId14"/>
    <p:sldId id="338" r:id="rId15"/>
    <p:sldId id="34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5" autoAdjust="0"/>
    <p:restoredTop sz="94677" autoAdjust="0"/>
  </p:normalViewPr>
  <p:slideViewPr>
    <p:cSldViewPr>
      <p:cViewPr varScale="1">
        <p:scale>
          <a:sx n="110" d="100"/>
          <a:sy n="110" d="100"/>
        </p:scale>
        <p:origin x="168" y="6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84F957-EF68-4938-98CF-C8D6C4F112EA}" type="datetimeFigureOut">
              <a:rPr lang="en-US" smtClean="0"/>
              <a:pPr/>
              <a:t>7/26/2017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FC1E22-C6CD-4100-AE7A-04E812B2888B}" type="slidenum">
              <a:rPr lang="en-US" smtClean="0"/>
              <a:pPr/>
              <a:t>‹#›</a:t>
            </a:fld>
            <a:endParaRPr lang="en-US" dirty="0"/>
          </a:p>
        </p:txBody>
      </p:sp>
    </p:spTree>
    <p:extLst>
      <p:ext uri="{BB962C8B-B14F-4D97-AF65-F5344CB8AC3E}">
        <p14:creationId xmlns:p14="http://schemas.microsoft.com/office/powerpoint/2010/main" val="3908515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FC1E22-C6CD-4100-AE7A-04E812B2888B}"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725400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Figure 11-1: display of database</a:t>
            </a:r>
            <a:r>
              <a:rPr lang="en-US" baseline="0" dirty="0"/>
              <a:t> design process</a:t>
            </a:r>
            <a:endParaRPr lang="en-US" dirty="0"/>
          </a:p>
        </p:txBody>
      </p:sp>
      <p:sp>
        <p:nvSpPr>
          <p:cNvPr id="4" name="Slide Number Placeholder 3"/>
          <p:cNvSpPr>
            <a:spLocks noGrp="1"/>
          </p:cNvSpPr>
          <p:nvPr>
            <p:ph type="sldNum" sz="quarter" idx="10"/>
          </p:nvPr>
        </p:nvSpPr>
        <p:spPr/>
        <p:txBody>
          <a:bodyPr/>
          <a:lstStyle/>
          <a:p>
            <a:fld id="{98FC1E22-C6CD-4100-AE7A-04E812B2888B}" type="slidenum">
              <a:rPr lang="en-US" smtClean="0"/>
              <a:pPr/>
              <a:t>4</a:t>
            </a:fld>
            <a:endParaRPr lang="en-US" dirty="0"/>
          </a:p>
        </p:txBody>
      </p:sp>
    </p:spTree>
    <p:extLst>
      <p:ext uri="{BB962C8B-B14F-4D97-AF65-F5344CB8AC3E}">
        <p14:creationId xmlns:p14="http://schemas.microsoft.com/office/powerpoint/2010/main" val="1860146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Figure 11-6: display of complete shorthand representation</a:t>
            </a:r>
          </a:p>
        </p:txBody>
      </p:sp>
      <p:sp>
        <p:nvSpPr>
          <p:cNvPr id="4" name="Slide Number Placeholder 3"/>
          <p:cNvSpPr>
            <a:spLocks noGrp="1"/>
          </p:cNvSpPr>
          <p:nvPr>
            <p:ph type="sldNum" sz="quarter" idx="10"/>
          </p:nvPr>
        </p:nvSpPr>
        <p:spPr/>
        <p:txBody>
          <a:bodyPr/>
          <a:lstStyle/>
          <a:p>
            <a:fld id="{98FC1E22-C6CD-4100-AE7A-04E812B2888B}" type="slidenum">
              <a:rPr lang="en-US" smtClean="0"/>
              <a:pPr/>
              <a:t>9</a:t>
            </a:fld>
            <a:endParaRPr lang="en-US" dirty="0"/>
          </a:p>
        </p:txBody>
      </p:sp>
    </p:spTree>
    <p:extLst>
      <p:ext uri="{BB962C8B-B14F-4D97-AF65-F5344CB8AC3E}">
        <p14:creationId xmlns:p14="http://schemas.microsoft.com/office/powerpoint/2010/main" val="37031123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Figure 11-29</a:t>
            </a:r>
            <a:r>
              <a:rPr lang="en-US" baseline="0" dirty="0"/>
              <a:t> (a): display of Access relationship diagram for PrattLast Associates database</a:t>
            </a:r>
          </a:p>
          <a:p>
            <a:r>
              <a:rPr lang="en-US" baseline="0" dirty="0"/>
              <a:t>Figure 11-29 (b): display of Access relationship report for PrattLast Associates database</a:t>
            </a:r>
            <a:endParaRPr lang="en-US" dirty="0"/>
          </a:p>
        </p:txBody>
      </p:sp>
      <p:sp>
        <p:nvSpPr>
          <p:cNvPr id="4" name="Slide Number Placeholder 3"/>
          <p:cNvSpPr>
            <a:spLocks noGrp="1"/>
          </p:cNvSpPr>
          <p:nvPr>
            <p:ph type="sldNum" sz="quarter" idx="10"/>
          </p:nvPr>
        </p:nvSpPr>
        <p:spPr/>
        <p:txBody>
          <a:bodyPr/>
          <a:lstStyle/>
          <a:p>
            <a:fld id="{98FC1E22-C6CD-4100-AE7A-04E812B2888B}" type="slidenum">
              <a:rPr lang="en-US" smtClean="0"/>
              <a:pPr/>
              <a:t>14</a:t>
            </a:fld>
            <a:endParaRPr lang="en-US" dirty="0"/>
          </a:p>
        </p:txBody>
      </p:sp>
    </p:spTree>
    <p:extLst>
      <p:ext uri="{BB962C8B-B14F-4D97-AF65-F5344CB8AC3E}">
        <p14:creationId xmlns:p14="http://schemas.microsoft.com/office/powerpoint/2010/main" val="35154446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Figure 11-31:</a:t>
            </a:r>
            <a:r>
              <a:rPr lang="en-US" baseline="0" dirty="0"/>
              <a:t> display of sample ERD for the PrattLast Associates database</a:t>
            </a:r>
            <a:endParaRPr lang="en-US" dirty="0"/>
          </a:p>
        </p:txBody>
      </p:sp>
      <p:sp>
        <p:nvSpPr>
          <p:cNvPr id="4" name="Slide Number Placeholder 3"/>
          <p:cNvSpPr>
            <a:spLocks noGrp="1"/>
          </p:cNvSpPr>
          <p:nvPr>
            <p:ph type="sldNum" sz="quarter" idx="10"/>
          </p:nvPr>
        </p:nvSpPr>
        <p:spPr/>
        <p:txBody>
          <a:bodyPr/>
          <a:lstStyle/>
          <a:p>
            <a:fld id="{98FC1E22-C6CD-4100-AE7A-04E812B2888B}" type="slidenum">
              <a:rPr lang="en-US" smtClean="0"/>
              <a:pPr/>
              <a:t>15</a:t>
            </a:fld>
            <a:endParaRPr lang="en-US" dirty="0"/>
          </a:p>
        </p:txBody>
      </p:sp>
    </p:spTree>
    <p:extLst>
      <p:ext uri="{BB962C8B-B14F-4D97-AF65-F5344CB8AC3E}">
        <p14:creationId xmlns:p14="http://schemas.microsoft.com/office/powerpoint/2010/main" val="900561842"/>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11.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1" name="Picture 10" descr="Title_Slide.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134" y="254000"/>
            <a:ext cx="8713465" cy="6526752"/>
          </a:xfrm>
          <a:prstGeom prst="rect">
            <a:avLst/>
          </a:prstGeom>
        </p:spPr>
      </p:pic>
      <p:sp>
        <p:nvSpPr>
          <p:cNvPr id="2" name="Title 1"/>
          <p:cNvSpPr>
            <a:spLocks noGrp="1"/>
          </p:cNvSpPr>
          <p:nvPr>
            <p:ph type="ctrTitle"/>
          </p:nvPr>
        </p:nvSpPr>
        <p:spPr>
          <a:xfrm>
            <a:off x="698500" y="2723470"/>
            <a:ext cx="7747000" cy="366254"/>
          </a:xfrm>
        </p:spPr>
        <p:txBody>
          <a:bodyPr anchor="b"/>
          <a:lstStyle>
            <a:lvl1pPr algn="ctr">
              <a:defRPr sz="2800">
                <a:solidFill>
                  <a:schemeClr val="accent2"/>
                </a:solidFill>
              </a:defRPr>
            </a:lvl1pPr>
          </a:lstStyle>
          <a:p>
            <a:r>
              <a:rPr lang="en-US" dirty="0"/>
              <a:t>Click to edit Master title style</a:t>
            </a:r>
          </a:p>
        </p:txBody>
      </p:sp>
      <p:sp>
        <p:nvSpPr>
          <p:cNvPr id="3" name="Subtitle 2"/>
          <p:cNvSpPr>
            <a:spLocks noGrp="1"/>
          </p:cNvSpPr>
          <p:nvPr>
            <p:ph type="subTitle" idx="1"/>
          </p:nvPr>
        </p:nvSpPr>
        <p:spPr>
          <a:xfrm>
            <a:off x="698500" y="3352800"/>
            <a:ext cx="7747000" cy="233910"/>
          </a:xfrm>
        </p:spPr>
        <p:txBody>
          <a:bodyPr/>
          <a:lstStyle>
            <a:lvl1pPr marL="0" indent="0" algn="ctr">
              <a:buNone/>
              <a:defRPr sz="16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Rectangle 3"/>
          <p:cNvSpPr/>
          <p:nvPr userDrawn="1"/>
        </p:nvSpPr>
        <p:spPr>
          <a:xfrm>
            <a:off x="3482340" y="223520"/>
            <a:ext cx="2125980" cy="9855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7" name="Picture 6" descr="Rules_Single_A.png"/>
          <p:cNvPicPr>
            <a:picLocks noChangeAspect="1"/>
          </p:cNvPicPr>
          <p:nvPr userDrawn="1"/>
        </p:nvPicPr>
        <p:blipFill rotWithShape="1">
          <a:blip r:embed="rId3" cstate="print">
            <a:extLst>
              <a:ext uri="{28A0092B-C50C-407E-A947-70E740481C1C}">
                <a14:useLocalDpi xmlns:a14="http://schemas.microsoft.com/office/drawing/2010/main" val="0"/>
              </a:ext>
            </a:extLst>
          </a:blip>
          <a:srcRect l="25529" r="-57141"/>
          <a:stretch/>
        </p:blipFill>
        <p:spPr>
          <a:xfrm>
            <a:off x="1627124" y="481302"/>
            <a:ext cx="10034016" cy="99113"/>
          </a:xfrm>
          <a:prstGeom prst="rect">
            <a:avLst/>
          </a:prstGeom>
        </p:spPr>
      </p:pic>
      <p:pic>
        <p:nvPicPr>
          <p:cNvPr id="8" name="Picture 7" descr="CL_Logo_DRAWN.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52399" y="6257889"/>
            <a:ext cx="634845" cy="262424"/>
          </a:xfrm>
          <a:prstGeom prst="rect">
            <a:avLst/>
          </a:prstGeom>
        </p:spPr>
      </p:pic>
      <p:sp>
        <p:nvSpPr>
          <p:cNvPr id="5" name="Rectangle 4"/>
          <p:cNvSpPr/>
          <p:nvPr userDrawn="1"/>
        </p:nvSpPr>
        <p:spPr>
          <a:xfrm>
            <a:off x="6812281" y="4885105"/>
            <a:ext cx="2080291" cy="1926127"/>
          </a:xfrm>
          <a:custGeom>
            <a:avLst/>
            <a:gdLst>
              <a:gd name="connsiteX0" fmla="*/ 0 w 1973580"/>
              <a:gd name="connsiteY0" fmla="*/ 0 h 1389864"/>
              <a:gd name="connsiteX1" fmla="*/ 1973580 w 1973580"/>
              <a:gd name="connsiteY1" fmla="*/ 0 h 1389864"/>
              <a:gd name="connsiteX2" fmla="*/ 1973580 w 1973580"/>
              <a:gd name="connsiteY2" fmla="*/ 1389864 h 1389864"/>
              <a:gd name="connsiteX3" fmla="*/ 0 w 1973580"/>
              <a:gd name="connsiteY3" fmla="*/ 1389864 h 1389864"/>
              <a:gd name="connsiteX4" fmla="*/ 0 w 1973580"/>
              <a:gd name="connsiteY4" fmla="*/ 0 h 1389864"/>
              <a:gd name="connsiteX0" fmla="*/ 0 w 1973580"/>
              <a:gd name="connsiteY0" fmla="*/ 0 h 1389864"/>
              <a:gd name="connsiteX1" fmla="*/ 1935480 w 1973580"/>
              <a:gd name="connsiteY1" fmla="*/ 60960 h 1389864"/>
              <a:gd name="connsiteX2" fmla="*/ 1973580 w 1973580"/>
              <a:gd name="connsiteY2" fmla="*/ 1389864 h 1389864"/>
              <a:gd name="connsiteX3" fmla="*/ 0 w 1973580"/>
              <a:gd name="connsiteY3" fmla="*/ 1389864 h 1389864"/>
              <a:gd name="connsiteX4" fmla="*/ 0 w 1973580"/>
              <a:gd name="connsiteY4" fmla="*/ 0 h 1389864"/>
              <a:gd name="connsiteX0" fmla="*/ 0 w 1973580"/>
              <a:gd name="connsiteY0" fmla="*/ 54731 h 1444595"/>
              <a:gd name="connsiteX1" fmla="*/ 1577340 w 1973580"/>
              <a:gd name="connsiteY1" fmla="*/ 1391 h 1444595"/>
              <a:gd name="connsiteX2" fmla="*/ 1935480 w 1973580"/>
              <a:gd name="connsiteY2" fmla="*/ 115691 h 1444595"/>
              <a:gd name="connsiteX3" fmla="*/ 1973580 w 1973580"/>
              <a:gd name="connsiteY3" fmla="*/ 1444595 h 1444595"/>
              <a:gd name="connsiteX4" fmla="*/ 0 w 1973580"/>
              <a:gd name="connsiteY4" fmla="*/ 1444595 h 1444595"/>
              <a:gd name="connsiteX5" fmla="*/ 0 w 1973580"/>
              <a:gd name="connsiteY5" fmla="*/ 54731 h 1444595"/>
              <a:gd name="connsiteX0" fmla="*/ 0 w 2080291"/>
              <a:gd name="connsiteY0" fmla="*/ 54731 h 1444595"/>
              <a:gd name="connsiteX1" fmla="*/ 1577340 w 2080291"/>
              <a:gd name="connsiteY1" fmla="*/ 1391 h 1444595"/>
              <a:gd name="connsiteX2" fmla="*/ 1935480 w 2080291"/>
              <a:gd name="connsiteY2" fmla="*/ 115691 h 1444595"/>
              <a:gd name="connsiteX3" fmla="*/ 2080260 w 2080291"/>
              <a:gd name="connsiteY3" fmla="*/ 428112 h 1444595"/>
              <a:gd name="connsiteX4" fmla="*/ 1973580 w 2080291"/>
              <a:gd name="connsiteY4" fmla="*/ 1444595 h 1444595"/>
              <a:gd name="connsiteX5" fmla="*/ 0 w 2080291"/>
              <a:gd name="connsiteY5" fmla="*/ 1444595 h 1444595"/>
              <a:gd name="connsiteX6" fmla="*/ 0 w 2080291"/>
              <a:gd name="connsiteY6" fmla="*/ 54731 h 1444595"/>
              <a:gd name="connsiteX0" fmla="*/ 0 w 2080291"/>
              <a:gd name="connsiteY0" fmla="*/ 54731 h 1444595"/>
              <a:gd name="connsiteX1" fmla="*/ 1577340 w 2080291"/>
              <a:gd name="connsiteY1" fmla="*/ 1391 h 1444595"/>
              <a:gd name="connsiteX2" fmla="*/ 1935480 w 2080291"/>
              <a:gd name="connsiteY2" fmla="*/ 115691 h 1444595"/>
              <a:gd name="connsiteX3" fmla="*/ 2080260 w 2080291"/>
              <a:gd name="connsiteY3" fmla="*/ 428112 h 1444595"/>
              <a:gd name="connsiteX4" fmla="*/ 1973580 w 2080291"/>
              <a:gd name="connsiteY4" fmla="*/ 1444595 h 1444595"/>
              <a:gd name="connsiteX5" fmla="*/ 0 w 2080291"/>
              <a:gd name="connsiteY5" fmla="*/ 1444595 h 1444595"/>
              <a:gd name="connsiteX6" fmla="*/ 60960 w 2080291"/>
              <a:gd name="connsiteY6" fmla="*/ 1030092 h 1444595"/>
              <a:gd name="connsiteX7" fmla="*/ 0 w 2080291"/>
              <a:gd name="connsiteY7" fmla="*/ 54731 h 1444595"/>
              <a:gd name="connsiteX0" fmla="*/ 0 w 2080291"/>
              <a:gd name="connsiteY0" fmla="*/ 54731 h 1444595"/>
              <a:gd name="connsiteX1" fmla="*/ 1577340 w 2080291"/>
              <a:gd name="connsiteY1" fmla="*/ 1391 h 1444595"/>
              <a:gd name="connsiteX2" fmla="*/ 1935480 w 2080291"/>
              <a:gd name="connsiteY2" fmla="*/ 115691 h 1444595"/>
              <a:gd name="connsiteX3" fmla="*/ 2080260 w 2080291"/>
              <a:gd name="connsiteY3" fmla="*/ 428112 h 1444595"/>
              <a:gd name="connsiteX4" fmla="*/ 1973580 w 2080291"/>
              <a:gd name="connsiteY4" fmla="*/ 1444595 h 1444595"/>
              <a:gd name="connsiteX5" fmla="*/ 0 w 2080291"/>
              <a:gd name="connsiteY5" fmla="*/ 1444595 h 1444595"/>
              <a:gd name="connsiteX6" fmla="*/ 144780 w 2080291"/>
              <a:gd name="connsiteY6" fmla="*/ 999612 h 1444595"/>
              <a:gd name="connsiteX7" fmla="*/ 0 w 2080291"/>
              <a:gd name="connsiteY7" fmla="*/ 54731 h 1444595"/>
              <a:gd name="connsiteX0" fmla="*/ 0 w 2080291"/>
              <a:gd name="connsiteY0" fmla="*/ 54731 h 1444595"/>
              <a:gd name="connsiteX1" fmla="*/ 1577340 w 2080291"/>
              <a:gd name="connsiteY1" fmla="*/ 1391 h 1444595"/>
              <a:gd name="connsiteX2" fmla="*/ 1935480 w 2080291"/>
              <a:gd name="connsiteY2" fmla="*/ 115691 h 1444595"/>
              <a:gd name="connsiteX3" fmla="*/ 2080260 w 2080291"/>
              <a:gd name="connsiteY3" fmla="*/ 428112 h 1444595"/>
              <a:gd name="connsiteX4" fmla="*/ 1973580 w 2080291"/>
              <a:gd name="connsiteY4" fmla="*/ 1444595 h 1444595"/>
              <a:gd name="connsiteX5" fmla="*/ 0 w 2080291"/>
              <a:gd name="connsiteY5" fmla="*/ 1444595 h 1444595"/>
              <a:gd name="connsiteX6" fmla="*/ 144780 w 2080291"/>
              <a:gd name="connsiteY6" fmla="*/ 999612 h 1444595"/>
              <a:gd name="connsiteX7" fmla="*/ 0 w 2080291"/>
              <a:gd name="connsiteY7" fmla="*/ 54731 h 1444595"/>
              <a:gd name="connsiteX0" fmla="*/ 0 w 2080291"/>
              <a:gd name="connsiteY0" fmla="*/ 54731 h 1444595"/>
              <a:gd name="connsiteX1" fmla="*/ 1577340 w 2080291"/>
              <a:gd name="connsiteY1" fmla="*/ 1391 h 1444595"/>
              <a:gd name="connsiteX2" fmla="*/ 1935480 w 2080291"/>
              <a:gd name="connsiteY2" fmla="*/ 115691 h 1444595"/>
              <a:gd name="connsiteX3" fmla="*/ 2080260 w 2080291"/>
              <a:gd name="connsiteY3" fmla="*/ 428112 h 1444595"/>
              <a:gd name="connsiteX4" fmla="*/ 1973580 w 2080291"/>
              <a:gd name="connsiteY4" fmla="*/ 1444595 h 1444595"/>
              <a:gd name="connsiteX5" fmla="*/ 0 w 2080291"/>
              <a:gd name="connsiteY5" fmla="*/ 1444595 h 1444595"/>
              <a:gd name="connsiteX6" fmla="*/ 99060 w 2080291"/>
              <a:gd name="connsiteY6" fmla="*/ 991992 h 1444595"/>
              <a:gd name="connsiteX7" fmla="*/ 0 w 2080291"/>
              <a:gd name="connsiteY7" fmla="*/ 54731 h 1444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80291" h="1444595">
                <a:moveTo>
                  <a:pt x="0" y="54731"/>
                </a:moveTo>
                <a:cubicBezTo>
                  <a:pt x="520700" y="67431"/>
                  <a:pt x="1056640" y="-11309"/>
                  <a:pt x="1577340" y="1391"/>
                </a:cubicBezTo>
                <a:lnTo>
                  <a:pt x="1935480" y="115691"/>
                </a:lnTo>
                <a:cubicBezTo>
                  <a:pt x="1932940" y="209671"/>
                  <a:pt x="2082800" y="334132"/>
                  <a:pt x="2080260" y="428112"/>
                </a:cubicBezTo>
                <a:lnTo>
                  <a:pt x="1973580" y="1444595"/>
                </a:lnTo>
                <a:lnTo>
                  <a:pt x="0" y="1444595"/>
                </a:lnTo>
                <a:cubicBezTo>
                  <a:pt x="0" y="1319127"/>
                  <a:pt x="99060" y="1117460"/>
                  <a:pt x="99060" y="991992"/>
                </a:cubicBezTo>
                <a:lnTo>
                  <a:pt x="0" y="5473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10" name="Picture 9" descr="Audio.png"/>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865369" y="5389518"/>
            <a:ext cx="987056" cy="1040948"/>
          </a:xfrm>
          <a:prstGeom prst="rect">
            <a:avLst/>
          </a:prstGeom>
        </p:spPr>
      </p:pic>
      <p:pic>
        <p:nvPicPr>
          <p:cNvPr id="12" name="Picture 11"/>
          <p:cNvPicPr>
            <a:picLocks noChangeAspect="1"/>
          </p:cNvPicPr>
          <p:nvPr userDrawn="1"/>
        </p:nvPicPr>
        <p:blipFill rotWithShape="1">
          <a:blip r:embed="rId6" cstate="print">
            <a:extLst>
              <a:ext uri="{28A0092B-C50C-407E-A947-70E740481C1C}">
                <a14:useLocalDpi xmlns:a14="http://schemas.microsoft.com/office/drawing/2010/main" val="0"/>
              </a:ext>
            </a:extLst>
          </a:blip>
          <a:srcRect l="24476" r="23794"/>
          <a:stretch/>
        </p:blipFill>
        <p:spPr>
          <a:xfrm>
            <a:off x="8674486" y="5121741"/>
            <a:ext cx="275507" cy="710099"/>
          </a:xfrm>
          <a:prstGeom prst="rect">
            <a:avLst/>
          </a:prstGeom>
        </p:spPr>
      </p:pic>
      <p:pic>
        <p:nvPicPr>
          <p:cNvPr id="13" name="Picture 12" descr="Swirl_3.png"/>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rot="9688654">
            <a:off x="7441066" y="6393019"/>
            <a:ext cx="386047" cy="285072"/>
          </a:xfrm>
          <a:prstGeom prst="rect">
            <a:avLst/>
          </a:prstGeom>
        </p:spPr>
      </p:pic>
      <p:pic>
        <p:nvPicPr>
          <p:cNvPr id="14" name="Picture 13" descr="Swirl_3.png"/>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rot="18073124">
            <a:off x="7908374" y="5449328"/>
            <a:ext cx="591497" cy="245691"/>
          </a:xfrm>
          <a:prstGeom prst="rect">
            <a:avLst/>
          </a:prstGeom>
        </p:spPr>
      </p:pic>
      <p:pic>
        <p:nvPicPr>
          <p:cNvPr id="16" name="Picture 15"/>
          <p:cNvPicPr>
            <a:picLocks noChangeAspect="1"/>
          </p:cNvPicPr>
          <p:nvPr userDrawn="1"/>
        </p:nvPicPr>
        <p:blipFill rotWithShape="1">
          <a:blip r:embed="rId9" cstate="print">
            <a:extLst>
              <a:ext uri="{28A0092B-C50C-407E-A947-70E740481C1C}">
                <a14:useLocalDpi xmlns:a14="http://schemas.microsoft.com/office/drawing/2010/main" val="0"/>
              </a:ext>
            </a:extLst>
          </a:blip>
          <a:srcRect l="4669" t="13753" r="6579" b="12460"/>
          <a:stretch/>
        </p:blipFill>
        <p:spPr>
          <a:xfrm>
            <a:off x="7939372" y="5831840"/>
            <a:ext cx="672857" cy="745880"/>
          </a:xfrm>
          <a:prstGeom prst="rect">
            <a:avLst/>
          </a:prstGeom>
        </p:spPr>
      </p:pic>
      <p:sp>
        <p:nvSpPr>
          <p:cNvPr id="9" name="Text Placeholder 8"/>
          <p:cNvSpPr>
            <a:spLocks noGrp="1"/>
          </p:cNvSpPr>
          <p:nvPr>
            <p:ph type="body" sz="quarter" idx="10"/>
          </p:nvPr>
        </p:nvSpPr>
        <p:spPr>
          <a:xfrm>
            <a:off x="914400" y="6257925"/>
            <a:ext cx="6172200" cy="1064907"/>
          </a:xfrm>
        </p:spPr>
        <p:txBody>
          <a:bodyPr/>
          <a:lstStyle>
            <a:lvl1pPr>
              <a:defRPr sz="1200">
                <a:latin typeface="Calibri" panose="020F0502020204030204" pitchFamily="34" charset="0"/>
                <a:cs typeface="Calibri" panose="020F0502020204030204" pitchFamily="34" charset="0"/>
              </a:defRPr>
            </a:lvl1pPr>
            <a:lvl2pPr>
              <a:defRPr sz="1200">
                <a:latin typeface="Calibri" panose="020F0502020204030204" pitchFamily="34" charset="0"/>
                <a:cs typeface="Calibri" panose="020F0502020204030204" pitchFamily="34" charset="0"/>
              </a:defRPr>
            </a:lvl2pPr>
            <a:lvl3pPr>
              <a:defRPr sz="1200">
                <a:latin typeface="Calibri" panose="020F0502020204030204" pitchFamily="34" charset="0"/>
                <a:cs typeface="Calibri" panose="020F0502020204030204" pitchFamily="34" charset="0"/>
              </a:defRPr>
            </a:lvl3pPr>
            <a:lvl4pPr>
              <a:defRPr sz="1200">
                <a:latin typeface="Calibri" panose="020F0502020204030204" pitchFamily="34" charset="0"/>
                <a:cs typeface="Calibri" panose="020F0502020204030204" pitchFamily="34" charset="0"/>
              </a:defRPr>
            </a:lvl4pPr>
            <a:lvl5pPr>
              <a:defRPr sz="1200">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42272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a:spLocks noGrp="1"/>
          </p:cNvSpPr>
          <p:nvPr>
            <p:ph type="title"/>
          </p:nvPr>
        </p:nvSpPr>
        <p:spPr>
          <a:xfrm>
            <a:off x="760914" y="139461"/>
            <a:ext cx="8282940" cy="851139"/>
          </a:xfrm>
        </p:spPr>
        <p:txBody>
          <a:bodyPr/>
          <a:lstStyle>
            <a:lvl1pPr algn="ctr">
              <a:defRPr/>
            </a:lvl1pPr>
          </a:lstStyle>
          <a:p>
            <a:r>
              <a:rPr lang="en-US" dirty="0"/>
              <a:t>Click to edit Master title style</a:t>
            </a:r>
          </a:p>
        </p:txBody>
      </p:sp>
      <p:sp>
        <p:nvSpPr>
          <p:cNvPr id="3" name="Content Placeholder 2"/>
          <p:cNvSpPr>
            <a:spLocks noGrp="1"/>
          </p:cNvSpPr>
          <p:nvPr>
            <p:ph idx="1"/>
          </p:nvPr>
        </p:nvSpPr>
        <p:spPr>
          <a:xfrm>
            <a:off x="609600" y="1219200"/>
            <a:ext cx="8192516" cy="4906418"/>
          </a:xfrm>
        </p:spPr>
        <p:txBody>
          <a:bodyPr/>
          <a:lstStyle>
            <a:lvl1pPr marL="171450" indent="-17145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descr="Rules_Single_B.png"/>
          <p:cNvPicPr>
            <a:picLocks noChangeAspect="1"/>
          </p:cNvPicPr>
          <p:nvPr userDrawn="1"/>
        </p:nvPicPr>
        <p:blipFill rotWithShape="1">
          <a:blip r:embed="rId2" cstate="print">
            <a:extLst>
              <a:ext uri="{28A0092B-C50C-407E-A947-70E740481C1C}">
                <a14:useLocalDpi xmlns:a14="http://schemas.microsoft.com/office/drawing/2010/main" val="0"/>
              </a:ext>
            </a:extLst>
          </a:blip>
          <a:srcRect l="-4003" r="10006"/>
          <a:stretch/>
        </p:blipFill>
        <p:spPr>
          <a:xfrm>
            <a:off x="215900" y="1064006"/>
            <a:ext cx="8586216" cy="44704"/>
          </a:xfrm>
          <a:prstGeom prst="rect">
            <a:avLst/>
          </a:prstGeom>
        </p:spPr>
      </p:pic>
      <p:pic>
        <p:nvPicPr>
          <p:cNvPr id="13" name="Picture 12"/>
          <p:cNvPicPr>
            <a:picLocks noChangeAspect="1"/>
          </p:cNvPicPr>
          <p:nvPr userDrawn="1"/>
        </p:nvPicPr>
        <p:blipFill rotWithShape="1">
          <a:blip r:embed="rId3" cstate="print">
            <a:extLst>
              <a:ext uri="{28A0092B-C50C-407E-A947-70E740481C1C}">
                <a14:useLocalDpi xmlns:a14="http://schemas.microsoft.com/office/drawing/2010/main" val="0"/>
              </a:ext>
            </a:extLst>
          </a:blip>
          <a:srcRect l="4669" t="13753" r="6579" b="12460"/>
          <a:stretch/>
        </p:blipFill>
        <p:spPr>
          <a:xfrm>
            <a:off x="79668" y="222262"/>
            <a:ext cx="628992" cy="697255"/>
          </a:xfrm>
          <a:prstGeom prst="rect">
            <a:avLst/>
          </a:prstGeom>
        </p:spPr>
      </p:pic>
      <p:pic>
        <p:nvPicPr>
          <p:cNvPr id="17" name="Picture 16" descr="CL_Logo_DRAWN.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200" y="6236386"/>
            <a:ext cx="1215590" cy="502487"/>
          </a:xfrm>
          <a:prstGeom prst="rect">
            <a:avLst/>
          </a:prstGeom>
        </p:spPr>
      </p:pic>
      <p:pic>
        <p:nvPicPr>
          <p:cNvPr id="18" name="Picture 17" descr="Rules_Single_A.png"/>
          <p:cNvPicPr>
            <a:picLocks noChangeAspect="1"/>
          </p:cNvPicPr>
          <p:nvPr userDrawn="1"/>
        </p:nvPicPr>
        <p:blipFill rotWithShape="1">
          <a:blip r:embed="rId5" cstate="print">
            <a:extLst>
              <a:ext uri="{28A0092B-C50C-407E-A947-70E740481C1C}">
                <a14:useLocalDpi xmlns:a14="http://schemas.microsoft.com/office/drawing/2010/main" val="0"/>
              </a:ext>
            </a:extLst>
          </a:blip>
          <a:srcRect l="25529" r="-57141"/>
          <a:stretch/>
        </p:blipFill>
        <p:spPr>
          <a:xfrm>
            <a:off x="1597680" y="6233765"/>
            <a:ext cx="11423745" cy="90835"/>
          </a:xfrm>
          <a:prstGeom prst="rect">
            <a:avLst/>
          </a:prstGeom>
        </p:spPr>
      </p:pic>
      <p:sp>
        <p:nvSpPr>
          <p:cNvPr id="19" name="Content Placeholder 2"/>
          <p:cNvSpPr txBox="1">
            <a:spLocks/>
          </p:cNvSpPr>
          <p:nvPr userDrawn="1"/>
        </p:nvSpPr>
        <p:spPr>
          <a:xfrm>
            <a:off x="1295400" y="6294120"/>
            <a:ext cx="6553200" cy="546465"/>
          </a:xfrm>
          <a:prstGeom prst="rect">
            <a:avLst/>
          </a:prstGeom>
        </p:spPr>
        <p:txBody>
          <a:bodyPr/>
          <a:lstStyle>
            <a:lvl1pPr marL="171450" indent="-171450" algn="l" defTabSz="914400" rtl="0" eaLnBrk="1" latinLnBrk="0" hangingPunct="1">
              <a:lnSpc>
                <a:spcPct val="95000"/>
              </a:lnSpc>
              <a:spcBef>
                <a:spcPts val="1200"/>
              </a:spcBef>
              <a:buClr>
                <a:schemeClr val="accent2"/>
              </a:buClr>
              <a:buFont typeface="Arial" pitchFamily="34" charset="0"/>
              <a:buChar char="•"/>
              <a:defRPr sz="26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400050" indent="-171450" algn="l" defTabSz="914400" rtl="0" eaLnBrk="1" latinLnBrk="0" hangingPunct="1">
              <a:lnSpc>
                <a:spcPct val="95000"/>
              </a:lnSpc>
              <a:spcBef>
                <a:spcPts val="600"/>
              </a:spcBef>
              <a:buClr>
                <a:schemeClr val="accent1"/>
              </a:buClr>
              <a:buFont typeface="Arial" pitchFamily="34" charset="0"/>
              <a:buChar char="•"/>
              <a:defRPr sz="24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571500" indent="-114300" algn="l" defTabSz="914400" rtl="0" eaLnBrk="1" latinLnBrk="0" hangingPunct="1">
              <a:lnSpc>
                <a:spcPct val="95000"/>
              </a:lnSpc>
              <a:spcBef>
                <a:spcPct val="20000"/>
              </a:spcBef>
              <a:buClr>
                <a:schemeClr val="tx1">
                  <a:lumMod val="75000"/>
                  <a:lumOff val="25000"/>
                </a:schemeClr>
              </a:buClr>
              <a:buFont typeface="Arial" pitchFamily="34" charset="0"/>
              <a:buChar char="-"/>
              <a:defRPr sz="22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742950" indent="-114300" algn="l" defTabSz="914400" rtl="0" eaLnBrk="1" latinLnBrk="0" hangingPunct="1">
              <a:lnSpc>
                <a:spcPct val="95000"/>
              </a:lnSpc>
              <a:spcBef>
                <a:spcPct val="20000"/>
              </a:spcBef>
              <a:buFont typeface="Arial" pitchFamily="34" charset="0"/>
              <a:buChar char="•"/>
              <a:defRPr sz="20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914400" indent="-114300" algn="l" defTabSz="914400" rtl="0" eaLnBrk="1" latinLnBrk="0" hangingPunct="1">
              <a:lnSpc>
                <a:spcPct val="95000"/>
              </a:lnSpc>
              <a:spcBef>
                <a:spcPct val="20000"/>
              </a:spcBef>
              <a:buFont typeface="Arial"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US" sz="1200" dirty="0">
                <a:solidFill>
                  <a:srgbClr val="000000">
                    <a:tint val="75000"/>
                  </a:srgbClr>
                </a:solidFill>
                <a:latin typeface="Calibri" panose="020F0502020204030204" pitchFamily="34" charset="0"/>
                <a:cs typeface="Calibri" panose="020F0502020204030204" pitchFamily="34" charset="0"/>
              </a:rPr>
              <a:t>© 2017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424108929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65125" y="1538818"/>
            <a:ext cx="8415338" cy="1798954"/>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p:cNvSpPr txBox="1">
            <a:spLocks/>
          </p:cNvSpPr>
          <p:nvPr userDrawn="1"/>
        </p:nvSpPr>
        <p:spPr>
          <a:xfrm>
            <a:off x="8316854" y="6482966"/>
            <a:ext cx="372218" cy="276999"/>
          </a:xfrm>
          <a:prstGeom prst="rect">
            <a:avLst/>
          </a:prstGeom>
        </p:spPr>
        <p:txBody>
          <a:bodyPr vert="horz" wrap="none" lIns="91440" tIns="45720" rIns="91440" bIns="45720" rtlCol="0" anchor="ctr">
            <a:spAutoFit/>
          </a:bodyPr>
          <a:lstStyle>
            <a:lvl1pPr algn="r">
              <a:defRPr sz="1200">
                <a:solidFill>
                  <a:schemeClr val="tx1">
                    <a:tint val="75000"/>
                  </a:schemeClr>
                </a:solidFill>
              </a:defRPr>
            </a:lvl1pPr>
          </a:lstStyle>
          <a:p>
            <a:pPr>
              <a:defRPr/>
            </a:pPr>
            <a:fld id="{48B40067-BD2A-418A-98BB-08A98047DC47}" type="slidenum">
              <a:rPr lang="en-US" sz="1200" smtClean="0">
                <a:solidFill>
                  <a:srgbClr val="000000">
                    <a:tint val="75000"/>
                  </a:srgbClr>
                </a:solidFill>
                <a:latin typeface="Calibri" panose="020F0502020204030204" pitchFamily="34" charset="0"/>
                <a:cs typeface="Calibri" panose="020F0502020204030204" pitchFamily="34" charset="0"/>
              </a:rPr>
              <a:pPr>
                <a:defRPr/>
              </a:pPr>
              <a:t>‹#›</a:t>
            </a:fld>
            <a:endParaRPr lang="en-US" sz="1200" dirty="0">
              <a:solidFill>
                <a:srgbClr val="000000">
                  <a:tint val="75000"/>
                </a:srgbClr>
              </a:solidFill>
              <a:latin typeface="Calibri" panose="020F0502020204030204" pitchFamily="34" charset="0"/>
              <a:cs typeface="Calibri" panose="020F0502020204030204" pitchFamily="34" charset="0"/>
            </a:endParaRPr>
          </a:p>
        </p:txBody>
      </p:sp>
      <p:sp>
        <p:nvSpPr>
          <p:cNvPr id="2" name="Title Placeholder 1"/>
          <p:cNvSpPr>
            <a:spLocks noGrp="1"/>
          </p:cNvSpPr>
          <p:nvPr>
            <p:ph type="title"/>
          </p:nvPr>
        </p:nvSpPr>
        <p:spPr>
          <a:xfrm>
            <a:off x="365125" y="393454"/>
            <a:ext cx="8415338" cy="470898"/>
          </a:xfrm>
          <a:prstGeom prst="rect">
            <a:avLst/>
          </a:prstGeom>
        </p:spPr>
        <p:txBody>
          <a:bodyPr vert="horz" wrap="square" lIns="0" tIns="0" rIns="0" bIns="0" rtlCol="0" anchor="ctr">
            <a:spAutoFit/>
          </a:bodyPr>
          <a:lstStyle/>
          <a:p>
            <a:r>
              <a:rPr lang="en-US" dirty="0"/>
              <a:t>Click to edit Master title style</a:t>
            </a:r>
          </a:p>
        </p:txBody>
      </p:sp>
    </p:spTree>
    <p:extLst>
      <p:ext uri="{BB962C8B-B14F-4D97-AF65-F5344CB8AC3E}">
        <p14:creationId xmlns:p14="http://schemas.microsoft.com/office/powerpoint/2010/main" val="1148122312"/>
      </p:ext>
    </p:extLst>
  </p:cSld>
  <p:clrMap bg1="lt1" tx1="dk1" bg2="lt2" tx2="dk2" accent1="accent1" accent2="accent2" accent3="accent3" accent4="accent4" accent5="accent5" accent6="accent6" hlink="hlink" folHlink="folHlink"/>
  <p:sldLayoutIdLst>
    <p:sldLayoutId id="2147483664" r:id="rId1"/>
    <p:sldLayoutId id="2147483665" r:id="rId2"/>
  </p:sldLayoutIdLst>
  <p:hf sldNum="0" hdr="0" dt="0"/>
  <p:txStyles>
    <p:titleStyle>
      <a:lvl1pPr algn="l" defTabSz="914400" rtl="0" eaLnBrk="1" latinLnBrk="0" hangingPunct="1">
        <a:lnSpc>
          <a:spcPct val="85000"/>
        </a:lnSpc>
        <a:spcBef>
          <a:spcPct val="0"/>
        </a:spcBef>
        <a:buNone/>
        <a:defRPr sz="3600" kern="1200">
          <a:solidFill>
            <a:schemeClr val="accent2"/>
          </a:solidFill>
          <a:latin typeface="Calibri" panose="020F0502020204030204" pitchFamily="34" charset="0"/>
          <a:ea typeface="+mj-ea"/>
          <a:cs typeface="Calibri" panose="020F0502020204030204" pitchFamily="34" charset="0"/>
        </a:defRPr>
      </a:lvl1pPr>
    </p:titleStyle>
    <p:bodyStyle>
      <a:lvl1pPr marL="171450" indent="-171450" algn="l" defTabSz="914400" rtl="0" eaLnBrk="1" latinLnBrk="0" hangingPunct="1">
        <a:lnSpc>
          <a:spcPct val="95000"/>
        </a:lnSpc>
        <a:spcBef>
          <a:spcPts val="1200"/>
        </a:spcBef>
        <a:buClr>
          <a:schemeClr val="accent2"/>
        </a:buClr>
        <a:buFont typeface="Arial" pitchFamily="34" charset="0"/>
        <a:buChar char="•"/>
        <a:defRPr sz="2600" kern="1200">
          <a:solidFill>
            <a:schemeClr val="tx1">
              <a:lumMod val="75000"/>
              <a:lumOff val="25000"/>
            </a:schemeClr>
          </a:solidFill>
          <a:latin typeface="Calibri" panose="020F0502020204030204" pitchFamily="34" charset="0"/>
          <a:ea typeface="+mn-ea"/>
          <a:cs typeface="Calibri" panose="020F0502020204030204" pitchFamily="34" charset="0"/>
        </a:defRPr>
      </a:lvl1pPr>
      <a:lvl2pPr marL="400050" indent="-171450" algn="l" defTabSz="914400" rtl="0" eaLnBrk="1" latinLnBrk="0" hangingPunct="1">
        <a:lnSpc>
          <a:spcPct val="95000"/>
        </a:lnSpc>
        <a:spcBef>
          <a:spcPts val="600"/>
        </a:spcBef>
        <a:buClr>
          <a:schemeClr val="accent1"/>
        </a:buClr>
        <a:buFont typeface="Arial" pitchFamily="34" charset="0"/>
        <a:buChar char="•"/>
        <a:defRPr sz="2400" kern="1200">
          <a:solidFill>
            <a:schemeClr val="tx1">
              <a:lumMod val="75000"/>
              <a:lumOff val="25000"/>
            </a:schemeClr>
          </a:solidFill>
          <a:latin typeface="Calibri" panose="020F0502020204030204" pitchFamily="34" charset="0"/>
          <a:ea typeface="+mn-ea"/>
          <a:cs typeface="Calibri" panose="020F0502020204030204" pitchFamily="34" charset="0"/>
        </a:defRPr>
      </a:lvl2pPr>
      <a:lvl3pPr marL="571500" indent="-114300" algn="l" defTabSz="914400" rtl="0" eaLnBrk="1" latinLnBrk="0" hangingPunct="1">
        <a:lnSpc>
          <a:spcPct val="95000"/>
        </a:lnSpc>
        <a:spcBef>
          <a:spcPct val="20000"/>
        </a:spcBef>
        <a:buClr>
          <a:schemeClr val="tx1">
            <a:lumMod val="75000"/>
            <a:lumOff val="25000"/>
          </a:schemeClr>
        </a:buClr>
        <a:buFont typeface="Arial" pitchFamily="34" charset="0"/>
        <a:buChar char="-"/>
        <a:defRPr sz="2200" kern="1200">
          <a:solidFill>
            <a:schemeClr val="tx1">
              <a:lumMod val="75000"/>
              <a:lumOff val="25000"/>
            </a:schemeClr>
          </a:solidFill>
          <a:latin typeface="Calibri" panose="020F0502020204030204" pitchFamily="34" charset="0"/>
          <a:ea typeface="+mn-ea"/>
          <a:cs typeface="Calibri" panose="020F0502020204030204" pitchFamily="34" charset="0"/>
        </a:defRPr>
      </a:lvl3pPr>
      <a:lvl4pPr marL="742950" indent="-114300" algn="l" defTabSz="914400" rtl="0" eaLnBrk="1" latinLnBrk="0" hangingPunct="1">
        <a:lnSpc>
          <a:spcPct val="95000"/>
        </a:lnSpc>
        <a:spcBef>
          <a:spcPct val="20000"/>
        </a:spcBef>
        <a:buFont typeface="Arial" pitchFamily="34" charset="0"/>
        <a:buChar char="•"/>
        <a:defRPr sz="2000" kern="1200">
          <a:solidFill>
            <a:schemeClr val="tx1">
              <a:lumMod val="75000"/>
              <a:lumOff val="25000"/>
            </a:schemeClr>
          </a:solidFill>
          <a:latin typeface="Calibri" panose="020F0502020204030204" pitchFamily="34" charset="0"/>
          <a:ea typeface="+mn-ea"/>
          <a:cs typeface="Calibri" panose="020F0502020204030204" pitchFamily="34" charset="0"/>
        </a:defRPr>
      </a:lvl4pPr>
      <a:lvl5pPr marL="914400" indent="-114300" algn="l" defTabSz="914400" rtl="0" eaLnBrk="1" latinLnBrk="0" hangingPunct="1">
        <a:lnSpc>
          <a:spcPct val="95000"/>
        </a:lnSpc>
        <a:spcBef>
          <a:spcPct val="20000"/>
        </a:spcBef>
        <a:buFont typeface="Arial"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8500" y="2147928"/>
            <a:ext cx="7747000" cy="941796"/>
          </a:xfrm>
        </p:spPr>
        <p:txBody>
          <a:bodyPr/>
          <a:lstStyle/>
          <a:p>
            <a:r>
              <a:rPr lang="en-US" sz="3600" dirty="0"/>
              <a:t>Shelly Cashman: Microsoft Access 2016</a:t>
            </a:r>
          </a:p>
        </p:txBody>
      </p:sp>
      <p:sp>
        <p:nvSpPr>
          <p:cNvPr id="3" name="Subtitle 2"/>
          <p:cNvSpPr>
            <a:spLocks noGrp="1"/>
          </p:cNvSpPr>
          <p:nvPr>
            <p:ph type="subTitle" idx="1"/>
          </p:nvPr>
        </p:nvSpPr>
        <p:spPr>
          <a:xfrm>
            <a:off x="698500" y="3352800"/>
            <a:ext cx="7747000" cy="350865"/>
          </a:xfrm>
        </p:spPr>
        <p:txBody>
          <a:bodyPr/>
          <a:lstStyle/>
          <a:p>
            <a:r>
              <a:rPr lang="en-US" sz="2400" dirty="0"/>
              <a:t>Module 11: Database Design</a:t>
            </a:r>
          </a:p>
        </p:txBody>
      </p:sp>
      <p:sp>
        <p:nvSpPr>
          <p:cNvPr id="5" name="Text Placeholder 4"/>
          <p:cNvSpPr>
            <a:spLocks noGrp="1"/>
          </p:cNvSpPr>
          <p:nvPr>
            <p:ph type="body" sz="quarter" idx="10"/>
          </p:nvPr>
        </p:nvSpPr>
        <p:spPr>
          <a:xfrm>
            <a:off x="857250" y="6241256"/>
            <a:ext cx="6172200" cy="576263"/>
          </a:xfrm>
        </p:spPr>
        <p:txBody>
          <a:bodyPr/>
          <a:lstStyle/>
          <a:p>
            <a:pPr marL="0" indent="0" algn="ctr">
              <a:buNone/>
            </a:pPr>
            <a:r>
              <a:rPr lang="en-US" dirty="0">
                <a:solidFill>
                  <a:srgbClr val="000000">
                    <a:tint val="75000"/>
                  </a:srgbClr>
                </a:solidFill>
              </a:rPr>
              <a:t>© 2017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2724599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Database Design</a:t>
            </a:r>
          </a:p>
        </p:txBody>
      </p:sp>
      <p:sp>
        <p:nvSpPr>
          <p:cNvPr id="2" name="Content Placeholder 1"/>
          <p:cNvSpPr>
            <a:spLocks noGrp="1"/>
          </p:cNvSpPr>
          <p:nvPr>
            <p:ph idx="1"/>
          </p:nvPr>
        </p:nvSpPr>
        <p:spPr/>
        <p:txBody>
          <a:bodyPr>
            <a:normAutofit lnSpcReduction="10000"/>
          </a:bodyPr>
          <a:lstStyle/>
          <a:p>
            <a:r>
              <a:rPr lang="en-US" dirty="0"/>
              <a:t>Examine the requirements and identify the entities, or objects, involved</a:t>
            </a:r>
          </a:p>
          <a:p>
            <a:r>
              <a:rPr lang="en-US" dirty="0"/>
              <a:t>Identify a unique identifier for each entity</a:t>
            </a:r>
          </a:p>
          <a:p>
            <a:r>
              <a:rPr lang="en-US" dirty="0"/>
              <a:t>Identify the attributes for all the entities</a:t>
            </a:r>
          </a:p>
          <a:p>
            <a:r>
              <a:rPr lang="en-US" dirty="0"/>
              <a:t>Identify the functional dependencies that exist among the attributes</a:t>
            </a:r>
          </a:p>
          <a:p>
            <a:r>
              <a:rPr lang="en-US" dirty="0"/>
              <a:t>Use the functional dependencies to identify the tables</a:t>
            </a:r>
          </a:p>
          <a:p>
            <a:r>
              <a:rPr lang="en-US" dirty="0"/>
              <a:t>Determine and implement relationships among the entities</a:t>
            </a:r>
          </a:p>
          <a:p>
            <a:pPr lvl="1"/>
            <a:r>
              <a:rPr lang="en-US" b="1" dirty="0"/>
              <a:t>One-to-many</a:t>
            </a:r>
          </a:p>
          <a:p>
            <a:pPr lvl="1"/>
            <a:r>
              <a:rPr lang="en-US" b="1" dirty="0"/>
              <a:t>Foreign key</a:t>
            </a:r>
          </a:p>
          <a:p>
            <a:pPr lvl="1"/>
            <a:r>
              <a:rPr lang="en-US" b="1" dirty="0"/>
              <a:t>Many-to-many</a:t>
            </a:r>
          </a:p>
        </p:txBody>
      </p:sp>
    </p:spTree>
    <p:extLst>
      <p:ext uri="{BB962C8B-B14F-4D97-AF65-F5344CB8AC3E}">
        <p14:creationId xmlns:p14="http://schemas.microsoft.com/office/powerpoint/2010/main" val="412513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60914" y="185837"/>
            <a:ext cx="8282940" cy="758387"/>
          </a:xfrm>
        </p:spPr>
        <p:txBody>
          <a:bodyPr/>
          <a:lstStyle/>
          <a:p>
            <a:r>
              <a:rPr lang="en-US" dirty="0"/>
              <a:t>Normalization (1 of 2)</a:t>
            </a:r>
          </a:p>
        </p:txBody>
      </p:sp>
      <p:sp>
        <p:nvSpPr>
          <p:cNvPr id="2" name="Content Placeholder 1"/>
          <p:cNvSpPr>
            <a:spLocks noGrp="1"/>
          </p:cNvSpPr>
          <p:nvPr>
            <p:ph idx="1"/>
          </p:nvPr>
        </p:nvSpPr>
        <p:spPr/>
        <p:txBody>
          <a:bodyPr/>
          <a:lstStyle/>
          <a:p>
            <a:r>
              <a:rPr lang="en-US" dirty="0"/>
              <a:t>After you create your database design, you should analyze it using a process called </a:t>
            </a:r>
            <a:r>
              <a:rPr lang="en-US" b="1" dirty="0"/>
              <a:t>normalization </a:t>
            </a:r>
            <a:r>
              <a:rPr lang="en-US" dirty="0"/>
              <a:t>to make sure the design is free of potential update, redundancy, and consistency problems</a:t>
            </a:r>
          </a:p>
          <a:p>
            <a:r>
              <a:rPr lang="en-US" dirty="0"/>
              <a:t>The normalization process involves converting tables into various types of </a:t>
            </a:r>
            <a:r>
              <a:rPr lang="en-US" b="1" dirty="0"/>
              <a:t>normal forms</a:t>
            </a:r>
            <a:endParaRPr lang="en-US" dirty="0"/>
          </a:p>
          <a:p>
            <a:r>
              <a:rPr lang="en-US" dirty="0"/>
              <a:t>A table that contains a </a:t>
            </a:r>
            <a:r>
              <a:rPr lang="en-US" b="1" dirty="0"/>
              <a:t>repeating group</a:t>
            </a:r>
            <a:r>
              <a:rPr lang="en-US" dirty="0"/>
              <a:t>, or multiple entries for a single row,  is called an </a:t>
            </a:r>
            <a:r>
              <a:rPr lang="en-US" b="1" dirty="0"/>
              <a:t>unnormalized table</a:t>
            </a:r>
            <a:endParaRPr lang="en-US" dirty="0"/>
          </a:p>
        </p:txBody>
      </p:sp>
    </p:spTree>
    <p:extLst>
      <p:ext uri="{BB962C8B-B14F-4D97-AF65-F5344CB8AC3E}">
        <p14:creationId xmlns:p14="http://schemas.microsoft.com/office/powerpoint/2010/main" val="170780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60914" y="96681"/>
            <a:ext cx="8282940" cy="917649"/>
          </a:xfrm>
        </p:spPr>
        <p:txBody>
          <a:bodyPr/>
          <a:lstStyle/>
          <a:p>
            <a:r>
              <a:rPr lang="en-US" dirty="0"/>
              <a:t>Normalization (2 of 2)</a:t>
            </a:r>
          </a:p>
        </p:txBody>
      </p:sp>
      <p:sp>
        <p:nvSpPr>
          <p:cNvPr id="2" name="Content Placeholder 1"/>
          <p:cNvSpPr>
            <a:spLocks noGrp="1"/>
          </p:cNvSpPr>
          <p:nvPr>
            <p:ph idx="1"/>
          </p:nvPr>
        </p:nvSpPr>
        <p:spPr>
          <a:xfrm>
            <a:off x="619125" y="1152525"/>
            <a:ext cx="8192516" cy="5089085"/>
          </a:xfrm>
        </p:spPr>
        <p:txBody>
          <a:bodyPr/>
          <a:lstStyle/>
          <a:p>
            <a:r>
              <a:rPr lang="en-US" sz="2200" dirty="0"/>
              <a:t>Conversion to First Normal Form</a:t>
            </a:r>
          </a:p>
          <a:p>
            <a:pPr lvl="1"/>
            <a:r>
              <a:rPr lang="en-US" sz="2000" dirty="0"/>
              <a:t>In general, when converting a non-1NF table to 1NF, the primary key typically will include the original primary key concatenated with the key of the repeating group, that is, the field that distinguishes one occurrence of the repeating group from another within a given row in the table</a:t>
            </a:r>
          </a:p>
          <a:p>
            <a:r>
              <a:rPr lang="en-US" sz="2200" dirty="0"/>
              <a:t>Second Normal Form</a:t>
            </a:r>
          </a:p>
          <a:p>
            <a:pPr lvl="1"/>
            <a:r>
              <a:rPr lang="en-US" sz="2000" dirty="0"/>
              <a:t>A table (relation) is in </a:t>
            </a:r>
            <a:r>
              <a:rPr lang="en-US" sz="2000" b="1" dirty="0"/>
              <a:t>second normal form </a:t>
            </a:r>
            <a:r>
              <a:rPr lang="en-US" sz="2000" dirty="0"/>
              <a:t>(</a:t>
            </a:r>
            <a:r>
              <a:rPr lang="en-US" sz="2000" b="1" dirty="0"/>
              <a:t>2NF</a:t>
            </a:r>
            <a:r>
              <a:rPr lang="en-US" sz="2000" dirty="0"/>
              <a:t>)</a:t>
            </a:r>
            <a:r>
              <a:rPr lang="en-US" sz="2000" b="1" dirty="0"/>
              <a:t> </a:t>
            </a:r>
            <a:r>
              <a:rPr lang="en-US" sz="2000" dirty="0"/>
              <a:t>if it is in first normal form and no nonkey field is dependent on only a portion of the primary key</a:t>
            </a:r>
          </a:p>
          <a:p>
            <a:r>
              <a:rPr lang="en-US" sz="2200" dirty="0"/>
              <a:t>Third Normal Form</a:t>
            </a:r>
          </a:p>
          <a:p>
            <a:pPr lvl="1"/>
            <a:r>
              <a:rPr lang="en-US" sz="2000" dirty="0"/>
              <a:t>A table is in </a:t>
            </a:r>
            <a:r>
              <a:rPr lang="en-US" sz="2000" b="1" dirty="0"/>
              <a:t>third normal form </a:t>
            </a:r>
            <a:r>
              <a:rPr lang="en-US" sz="2000" dirty="0"/>
              <a:t>(3NF) if it is in second normal form and if the only determinants it contains are candidate keys</a:t>
            </a:r>
          </a:p>
          <a:p>
            <a:pPr lvl="1"/>
            <a:r>
              <a:rPr lang="en-US" sz="2000" dirty="0"/>
              <a:t>Any field or collection of fields that determines another field is called a </a:t>
            </a:r>
            <a:r>
              <a:rPr lang="en-US" sz="2000" b="1" dirty="0"/>
              <a:t>determinant</a:t>
            </a:r>
            <a:endParaRPr lang="en-US" sz="2000" dirty="0"/>
          </a:p>
        </p:txBody>
      </p:sp>
    </p:spTree>
    <p:extLst>
      <p:ext uri="{BB962C8B-B14F-4D97-AF65-F5344CB8AC3E}">
        <p14:creationId xmlns:p14="http://schemas.microsoft.com/office/powerpoint/2010/main" val="161487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60914" y="87156"/>
            <a:ext cx="8282940" cy="917649"/>
          </a:xfrm>
        </p:spPr>
        <p:txBody>
          <a:bodyPr/>
          <a:lstStyle/>
          <a:p>
            <a:r>
              <a:rPr lang="en-US" dirty="0"/>
              <a:t>Special Topics (1 of 3)</a:t>
            </a:r>
          </a:p>
        </p:txBody>
      </p:sp>
      <p:sp>
        <p:nvSpPr>
          <p:cNvPr id="2" name="Content Placeholder 1"/>
          <p:cNvSpPr>
            <a:spLocks noGrp="1"/>
          </p:cNvSpPr>
          <p:nvPr>
            <p:ph idx="1"/>
          </p:nvPr>
        </p:nvSpPr>
        <p:spPr/>
        <p:txBody>
          <a:bodyPr/>
          <a:lstStyle/>
          <a:p>
            <a:r>
              <a:rPr lang="en-US" dirty="0"/>
              <a:t>Obtaining Information from Existing Documents</a:t>
            </a:r>
          </a:p>
          <a:p>
            <a:pPr lvl="1"/>
            <a:r>
              <a:rPr lang="en-US" dirty="0"/>
              <a:t>Existing documents can often furnish helpful information concerning the database design</a:t>
            </a:r>
          </a:p>
          <a:p>
            <a:pPr lvl="1"/>
            <a:r>
              <a:rPr lang="en-US" dirty="0"/>
              <a:t>You need to know how to obtain information from the document that you will then use in the design process</a:t>
            </a:r>
          </a:p>
        </p:txBody>
      </p:sp>
    </p:spTree>
    <p:extLst>
      <p:ext uri="{BB962C8B-B14F-4D97-AF65-F5344CB8AC3E}">
        <p14:creationId xmlns:p14="http://schemas.microsoft.com/office/powerpoint/2010/main" val="39701632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62000" y="81425"/>
            <a:ext cx="8282940" cy="917649"/>
          </a:xfrm>
        </p:spPr>
        <p:txBody>
          <a:bodyPr/>
          <a:lstStyle/>
          <a:p>
            <a:r>
              <a:rPr lang="en-US" dirty="0"/>
              <a:t>Special Topics (2 of 3)</a:t>
            </a:r>
          </a:p>
        </p:txBody>
      </p:sp>
      <p:sp>
        <p:nvSpPr>
          <p:cNvPr id="4" name="Content Placeholder 3"/>
          <p:cNvSpPr>
            <a:spLocks noGrp="1"/>
          </p:cNvSpPr>
          <p:nvPr>
            <p:ph idx="1"/>
          </p:nvPr>
        </p:nvSpPr>
        <p:spPr>
          <a:xfrm>
            <a:off x="609600" y="1295400"/>
            <a:ext cx="8192516" cy="380104"/>
          </a:xfrm>
        </p:spPr>
        <p:txBody>
          <a:bodyPr/>
          <a:lstStyle/>
          <a:p>
            <a:r>
              <a:rPr lang="en-US" dirty="0"/>
              <a:t>Diagrams for Database Design</a:t>
            </a:r>
          </a:p>
        </p:txBody>
      </p:sp>
      <p:pic>
        <p:nvPicPr>
          <p:cNvPr id="9" name="Picture 2" descr="A screenshot shows a Microsoft Access window. The workspace of the window shows Relationships page. Navigation Pane is shown on the left pane of the window. Four blocks that are labeled “Account Manager, Account, Workshop Offerings, and Workshop,” are shown. The list in Account Manager block are, “Account Manager Number, Last Name, First Name, Street, City, State, Postal Code, Phone Number, Start Date, Salary, Bonus Rate, PHR Certification, Special Skills, Picture, and Account Notes.” The list in Account block are, “Account Number, Account Name, Street, City, State, Postal Code, Account Type, Services Needed, Services Needed. Value, Amount Paid, Current Due, Total Amount, and Account Manager Number.” The list in Workshop Offerings block are, “Account Number, Workshop Code, Total Hours, and Hours Spent.” The list in Workshop Offerings block are, “Workshop Code, Workshop Description, Hours, and Increments.” The Account Manager Number option in first block and second block are connected by a 1 to infinity line which is further connected to the Account Number option in third block by one to infinity line. The workshop code in third and fourth block is connected with an infinity to 1 line. The Workshop code in the Workshop block is selected."/>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12685" y="1857375"/>
            <a:ext cx="3440515" cy="2097621"/>
          </a:xfrm>
          <a:prstGeom prst="rect">
            <a:avLst/>
          </a:prstGeom>
        </p:spPr>
      </p:pic>
      <p:pic>
        <p:nvPicPr>
          <p:cNvPr id="8" name="Picture 7" descr="A screenshot shows a window of “Relationships for PrattLast Associates” dated Monday, September 25, 2017. Four blocks that are labeled “Account Manager, Account, Workshop Offerings, and Workshop,” are shown. The list in Account Manager block are, “Account Manager Number, Last Name, First Name, Street, City, State, Postal Code, Phone Number, Start Date, Salary, Bonus Rate, PHR Certification, Special Skills, Picture, and Account Notes.” The list in Account block are, “Account Number, Account Name, Street, City, State, Postal Code, Account Type, Services Needed, Services Needed. Value, Amount Paid, Current Due, Total Amount, and Account Manager Number.” The list in Workshop Offerings block are, “Account Number, Workshop Code, Total Hours, and Hours Spent.” The list in Workshop Offerings block are, “Workshop Code, Workshop Description, Hours, and Increments.” The Account manager Number in first and second block is connected by a line which is further connected to the Account number option in the third block.  The Workshop code in the third and fourth block is connected by a line."/>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48585" y="4114800"/>
            <a:ext cx="5038015" cy="2066440"/>
          </a:xfrm>
          <a:prstGeom prst="rect">
            <a:avLst/>
          </a:prstGeom>
        </p:spPr>
      </p:pic>
    </p:spTree>
    <p:extLst>
      <p:ext uri="{BB962C8B-B14F-4D97-AF65-F5344CB8AC3E}">
        <p14:creationId xmlns:p14="http://schemas.microsoft.com/office/powerpoint/2010/main" val="39564158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60914" y="76200"/>
            <a:ext cx="8282940" cy="834226"/>
          </a:xfrm>
        </p:spPr>
        <p:txBody>
          <a:bodyPr/>
          <a:lstStyle/>
          <a:p>
            <a:r>
              <a:rPr lang="en-US" dirty="0"/>
              <a:t>Special Topics (3 of 3)</a:t>
            </a:r>
          </a:p>
        </p:txBody>
      </p:sp>
      <p:sp>
        <p:nvSpPr>
          <p:cNvPr id="2" name="Content Placeholder 1"/>
          <p:cNvSpPr>
            <a:spLocks noGrp="1"/>
          </p:cNvSpPr>
          <p:nvPr>
            <p:ph idx="1"/>
          </p:nvPr>
        </p:nvSpPr>
        <p:spPr>
          <a:xfrm>
            <a:off x="609600" y="1295400"/>
            <a:ext cx="8192516" cy="609600"/>
          </a:xfrm>
        </p:spPr>
        <p:txBody>
          <a:bodyPr/>
          <a:lstStyle/>
          <a:p>
            <a:r>
              <a:rPr lang="en-US" dirty="0"/>
              <a:t>Entity-Relationship Diagrams (ERD)</a:t>
            </a:r>
          </a:p>
        </p:txBody>
      </p:sp>
      <p:pic>
        <p:nvPicPr>
          <p:cNvPr id="4" name="Picture 3" descr="A flow diagram of Entity Relationship is shown. Four blocks are shown in the diagram. The flow starts from the a block at the bottom labeled, “Workshop offerings.” The primary keys in the workshop offerings are, “Account Number” and Workshop Code.” The remaining fields are, “Total Hours” and “Hours Spent.” The Workshop Offerings block is branched into two blocks toward the top which are labled, “Workshop” and “Account.” In the workshop block on the right side, the primary key is, “Workshop Code.” The remaining fields in the block are, “Workshop Description,” “Hours,” and “Increments.” In the Account block on the other side, the primary key is, “Account Number.” The remaining fields in the block are, “Account Name,” “Street,” “City,” “State,” “Postal Code,” “Amount Paid,” “Current Due” and “Account Manager Number.” The Account Manager Number in the Account block is pointed with a callout that reads as, “foreign key.” The Account block is branched to the Account Manager block. The link in-between these two blocks is pointed with a callout that reads as, “one-to-many relationship (one Account Manager is related to many Accounts).” The Account Manager title is pointed with a callout that reads as, “Account Manager entity.” The “Account Manager Number” of the Account Manager block is pointed with a callout that reads as, “primary key.” The fields in the block are, “Last Name, First Name, Street, City, State, Postal Code, Salary, and Bonus Rate” which are pointed with a callout that reads as, “remaining field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48213" y="2133600"/>
            <a:ext cx="3177259" cy="3916282"/>
          </a:xfrm>
          <a:prstGeom prst="rect">
            <a:avLst/>
          </a:prstGeom>
        </p:spPr>
      </p:pic>
    </p:spTree>
    <p:extLst>
      <p:ext uri="{BB962C8B-B14F-4D97-AF65-F5344CB8AC3E}">
        <p14:creationId xmlns:p14="http://schemas.microsoft.com/office/powerpoint/2010/main" val="187925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760914" y="106206"/>
            <a:ext cx="8282940" cy="917649"/>
          </a:xfrm>
        </p:spPr>
        <p:txBody>
          <a:bodyPr/>
          <a:lstStyle/>
          <a:p>
            <a:r>
              <a:rPr lang="en-US" dirty="0"/>
              <a:t>Objectives (1 of 2)</a:t>
            </a:r>
          </a:p>
        </p:txBody>
      </p:sp>
      <p:sp>
        <p:nvSpPr>
          <p:cNvPr id="14" name="Content Placeholder 13"/>
          <p:cNvSpPr>
            <a:spLocks noGrp="1"/>
          </p:cNvSpPr>
          <p:nvPr>
            <p:ph idx="1"/>
          </p:nvPr>
        </p:nvSpPr>
        <p:spPr/>
        <p:txBody>
          <a:bodyPr>
            <a:normAutofit/>
          </a:bodyPr>
          <a:lstStyle/>
          <a:p>
            <a:r>
              <a:rPr lang="en-US" dirty="0"/>
              <a:t>Understand the terms entity, attribute, and relationship</a:t>
            </a:r>
          </a:p>
          <a:p>
            <a:r>
              <a:rPr lang="en-US" dirty="0"/>
              <a:t>Understand the terms relation and relational database</a:t>
            </a:r>
          </a:p>
          <a:p>
            <a:r>
              <a:rPr lang="en-US" dirty="0"/>
              <a:t>Understand functional dependence and identify when one column is functionally dependent on another</a:t>
            </a:r>
          </a:p>
          <a:p>
            <a:r>
              <a:rPr lang="en-US" dirty="0"/>
              <a:t>Understand the term primary key and identify primary keys in tables</a:t>
            </a:r>
          </a:p>
        </p:txBody>
      </p:sp>
    </p:spTree>
    <p:extLst>
      <p:ext uri="{BB962C8B-B14F-4D97-AF65-F5344CB8AC3E}">
        <p14:creationId xmlns:p14="http://schemas.microsoft.com/office/powerpoint/2010/main" val="3745731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60914" y="87156"/>
            <a:ext cx="8282940" cy="917649"/>
          </a:xfrm>
        </p:spPr>
        <p:txBody>
          <a:bodyPr/>
          <a:lstStyle/>
          <a:p>
            <a:r>
              <a:rPr lang="en-US" dirty="0"/>
              <a:t>Objectives (2 of 2)</a:t>
            </a:r>
          </a:p>
        </p:txBody>
      </p:sp>
      <p:sp>
        <p:nvSpPr>
          <p:cNvPr id="2" name="Content Placeholder 1"/>
          <p:cNvSpPr>
            <a:spLocks noGrp="1"/>
          </p:cNvSpPr>
          <p:nvPr>
            <p:ph idx="1"/>
          </p:nvPr>
        </p:nvSpPr>
        <p:spPr/>
        <p:txBody>
          <a:bodyPr>
            <a:normAutofit/>
          </a:bodyPr>
          <a:lstStyle/>
          <a:p>
            <a:r>
              <a:rPr lang="en-US" dirty="0"/>
              <a:t>Design a database to satisfy a set of requirements</a:t>
            </a:r>
          </a:p>
          <a:p>
            <a:r>
              <a:rPr lang="en-US" dirty="0"/>
              <a:t>Convert an unnormalized relation to first normal form</a:t>
            </a:r>
          </a:p>
          <a:p>
            <a:r>
              <a:rPr lang="en-US" dirty="0"/>
              <a:t>Convert tables from first normal form to second normal form</a:t>
            </a:r>
          </a:p>
          <a:p>
            <a:r>
              <a:rPr lang="en-US" dirty="0"/>
              <a:t>Convert tables from second normal form to third normal form</a:t>
            </a:r>
          </a:p>
          <a:p>
            <a:r>
              <a:rPr lang="en-US" dirty="0"/>
              <a:t>Understand how to represent the design of a database using diagrams</a:t>
            </a:r>
          </a:p>
        </p:txBody>
      </p:sp>
    </p:spTree>
    <p:extLst>
      <p:ext uri="{BB962C8B-B14F-4D97-AF65-F5344CB8AC3E}">
        <p14:creationId xmlns:p14="http://schemas.microsoft.com/office/powerpoint/2010/main" val="171618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Project – Design a Database</a:t>
            </a:r>
          </a:p>
        </p:txBody>
      </p:sp>
      <p:pic>
        <p:nvPicPr>
          <p:cNvPr id="7" name="Picture 2" descr="A cylindrical illustration of Database Design Process is shown. The process listed in the illustration are as follows: “Examine requirements, Identify entities, Identify unique identifiers, Identify attributes, Identify functional dependencies, Identify tables using functional dependencies, Identify relationships, and Convert relations to 3NF.”"/>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124200" y="1828800"/>
            <a:ext cx="3022644" cy="3976095"/>
          </a:xfrm>
        </p:spPr>
      </p:pic>
    </p:spTree>
    <p:extLst>
      <p:ext uri="{BB962C8B-B14F-4D97-AF65-F5344CB8AC3E}">
        <p14:creationId xmlns:p14="http://schemas.microsoft.com/office/powerpoint/2010/main" val="3372314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Entities, Attributes, and Relationships</a:t>
            </a:r>
          </a:p>
        </p:txBody>
      </p:sp>
      <p:sp>
        <p:nvSpPr>
          <p:cNvPr id="2" name="Content Placeholder 1"/>
          <p:cNvSpPr>
            <a:spLocks noGrp="1"/>
          </p:cNvSpPr>
          <p:nvPr>
            <p:ph idx="1"/>
          </p:nvPr>
        </p:nvSpPr>
        <p:spPr/>
        <p:txBody>
          <a:bodyPr/>
          <a:lstStyle/>
          <a:p>
            <a:r>
              <a:rPr lang="en-US" dirty="0"/>
              <a:t>An </a:t>
            </a:r>
            <a:r>
              <a:rPr lang="en-US" b="1" dirty="0"/>
              <a:t>entity </a:t>
            </a:r>
            <a:r>
              <a:rPr lang="en-US" dirty="0"/>
              <a:t>is like a noun: it is a person, place, thing, or event</a:t>
            </a:r>
          </a:p>
          <a:p>
            <a:r>
              <a:rPr lang="en-US" dirty="0"/>
              <a:t>An </a:t>
            </a:r>
            <a:r>
              <a:rPr lang="en-US" b="1" dirty="0"/>
              <a:t>attribute </a:t>
            </a:r>
            <a:r>
              <a:rPr lang="en-US" dirty="0"/>
              <a:t>is a property of an entity</a:t>
            </a:r>
          </a:p>
          <a:p>
            <a:r>
              <a:rPr lang="en-US" dirty="0"/>
              <a:t>A </a:t>
            </a:r>
            <a:r>
              <a:rPr lang="en-US" b="1" dirty="0"/>
              <a:t>relationship </a:t>
            </a:r>
            <a:r>
              <a:rPr lang="en-US" dirty="0"/>
              <a:t>is an association between entities</a:t>
            </a:r>
          </a:p>
        </p:txBody>
      </p:sp>
    </p:spTree>
    <p:extLst>
      <p:ext uri="{BB962C8B-B14F-4D97-AF65-F5344CB8AC3E}">
        <p14:creationId xmlns:p14="http://schemas.microsoft.com/office/powerpoint/2010/main" val="1226800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60914" y="76200"/>
            <a:ext cx="8282940" cy="917649"/>
          </a:xfrm>
        </p:spPr>
        <p:txBody>
          <a:bodyPr/>
          <a:lstStyle/>
          <a:p>
            <a:r>
              <a:rPr lang="en-US" dirty="0"/>
              <a:t>Relational Databases (1 of 4)</a:t>
            </a:r>
          </a:p>
        </p:txBody>
      </p:sp>
      <p:sp>
        <p:nvSpPr>
          <p:cNvPr id="2" name="Content Placeholder 1"/>
          <p:cNvSpPr>
            <a:spLocks noGrp="1"/>
          </p:cNvSpPr>
          <p:nvPr>
            <p:ph idx="1"/>
          </p:nvPr>
        </p:nvSpPr>
        <p:spPr/>
        <p:txBody>
          <a:bodyPr>
            <a:normAutofit/>
          </a:bodyPr>
          <a:lstStyle/>
          <a:p>
            <a:r>
              <a:rPr lang="en-US" dirty="0"/>
              <a:t>The formal term for a table is relation</a:t>
            </a:r>
          </a:p>
          <a:p>
            <a:r>
              <a:rPr lang="en-US" dirty="0"/>
              <a:t>Each column in a table should have a unique name, and entries in each column should match this column name</a:t>
            </a:r>
          </a:p>
          <a:p>
            <a:r>
              <a:rPr lang="en-US" dirty="0"/>
              <a:t>A </a:t>
            </a:r>
            <a:r>
              <a:rPr lang="en-US" b="1" dirty="0"/>
              <a:t>relation </a:t>
            </a:r>
            <a:r>
              <a:rPr lang="en-US" dirty="0"/>
              <a:t>is a two-dimensional table in which:</a:t>
            </a:r>
          </a:p>
          <a:p>
            <a:pPr lvl="1"/>
            <a:r>
              <a:rPr lang="en-US" dirty="0"/>
              <a:t>The entries in the table are single-valued; that is, each location in the table contains a single entry</a:t>
            </a:r>
          </a:p>
          <a:p>
            <a:pPr lvl="1"/>
            <a:r>
              <a:rPr lang="en-US" dirty="0"/>
              <a:t>Each column has a distinct name, technically called the </a:t>
            </a:r>
            <a:r>
              <a:rPr lang="en-US" i="1" dirty="0"/>
              <a:t>attribute name</a:t>
            </a:r>
            <a:endParaRPr lang="en-US" dirty="0"/>
          </a:p>
          <a:p>
            <a:pPr lvl="1"/>
            <a:r>
              <a:rPr lang="en-US" dirty="0"/>
              <a:t>All values in a column are values of the same attribute; that is, all entries must correspond to the column name</a:t>
            </a:r>
          </a:p>
          <a:p>
            <a:pPr lvl="1"/>
            <a:r>
              <a:rPr lang="en-US" dirty="0"/>
              <a:t>Each row is distinct; that is, no two rows are identical</a:t>
            </a:r>
          </a:p>
        </p:txBody>
      </p:sp>
    </p:spTree>
    <p:extLst>
      <p:ext uri="{BB962C8B-B14F-4D97-AF65-F5344CB8AC3E}">
        <p14:creationId xmlns:p14="http://schemas.microsoft.com/office/powerpoint/2010/main" val="538882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60914" y="106206"/>
            <a:ext cx="8282940" cy="917649"/>
          </a:xfrm>
        </p:spPr>
        <p:txBody>
          <a:bodyPr/>
          <a:lstStyle/>
          <a:p>
            <a:r>
              <a:rPr lang="en-US" dirty="0"/>
              <a:t>Relational Databases (2 of 4)</a:t>
            </a:r>
          </a:p>
        </p:txBody>
      </p:sp>
      <p:sp>
        <p:nvSpPr>
          <p:cNvPr id="2" name="Content Placeholder 1"/>
          <p:cNvSpPr>
            <a:spLocks noGrp="1"/>
          </p:cNvSpPr>
          <p:nvPr>
            <p:ph idx="1"/>
          </p:nvPr>
        </p:nvSpPr>
        <p:spPr/>
        <p:txBody>
          <a:bodyPr/>
          <a:lstStyle/>
          <a:p>
            <a:r>
              <a:rPr lang="en-US" dirty="0"/>
              <a:t>A </a:t>
            </a:r>
            <a:r>
              <a:rPr lang="en-US" b="1" dirty="0"/>
              <a:t>relational database </a:t>
            </a:r>
            <a:r>
              <a:rPr lang="en-US" dirty="0"/>
              <a:t>is a collection of relations</a:t>
            </a:r>
          </a:p>
          <a:p>
            <a:r>
              <a:rPr lang="en-US" dirty="0"/>
              <a:t>Rows in a table (relation) often are called </a:t>
            </a:r>
            <a:r>
              <a:rPr lang="en-US" b="1" dirty="0"/>
              <a:t>records </a:t>
            </a:r>
            <a:r>
              <a:rPr lang="en-US" dirty="0"/>
              <a:t>or </a:t>
            </a:r>
            <a:r>
              <a:rPr lang="en-US" b="1" dirty="0"/>
              <a:t>tuples</a:t>
            </a:r>
            <a:endParaRPr lang="en-US" dirty="0"/>
          </a:p>
          <a:p>
            <a:r>
              <a:rPr lang="en-US" dirty="0"/>
              <a:t>Columns in a table (relation) often are called </a:t>
            </a:r>
            <a:r>
              <a:rPr lang="en-US" b="1" dirty="0"/>
              <a:t>fields </a:t>
            </a:r>
            <a:r>
              <a:rPr lang="en-US" dirty="0"/>
              <a:t>or </a:t>
            </a:r>
            <a:r>
              <a:rPr lang="en-US" b="1" dirty="0"/>
              <a:t>attributes</a:t>
            </a:r>
          </a:p>
          <a:p>
            <a:r>
              <a:rPr lang="en-US" dirty="0"/>
              <a:t>To depict the structure of a relational database, you can use a commonly accepted shorthand representation</a:t>
            </a:r>
          </a:p>
        </p:txBody>
      </p:sp>
    </p:spTree>
    <p:extLst>
      <p:ext uri="{BB962C8B-B14F-4D97-AF65-F5344CB8AC3E}">
        <p14:creationId xmlns:p14="http://schemas.microsoft.com/office/powerpoint/2010/main" val="3809423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60914" y="106206"/>
            <a:ext cx="8282940" cy="917649"/>
          </a:xfrm>
        </p:spPr>
        <p:txBody>
          <a:bodyPr/>
          <a:lstStyle/>
          <a:p>
            <a:r>
              <a:rPr lang="en-US" dirty="0"/>
              <a:t>Relational Databases (3 of 4)</a:t>
            </a:r>
          </a:p>
        </p:txBody>
      </p:sp>
      <p:sp>
        <p:nvSpPr>
          <p:cNvPr id="2" name="Content Placeholder 1"/>
          <p:cNvSpPr>
            <a:spLocks noGrp="1"/>
          </p:cNvSpPr>
          <p:nvPr>
            <p:ph idx="1"/>
          </p:nvPr>
        </p:nvSpPr>
        <p:spPr/>
        <p:txBody>
          <a:bodyPr/>
          <a:lstStyle/>
          <a:p>
            <a:r>
              <a:rPr lang="en-US" dirty="0"/>
              <a:t>If you know that whenever you are given a value for one field, you will be able to determine a single value for a second field, the first field is said to </a:t>
            </a:r>
            <a:r>
              <a:rPr lang="en-US" b="1" dirty="0"/>
              <a:t>determine </a:t>
            </a:r>
            <a:r>
              <a:rPr lang="en-US" dirty="0"/>
              <a:t>the second field</a:t>
            </a:r>
          </a:p>
          <a:p>
            <a:pPr lvl="1"/>
            <a:r>
              <a:rPr lang="en-US" dirty="0"/>
              <a:t>The second field is said to be </a:t>
            </a:r>
            <a:r>
              <a:rPr lang="en-US" b="1" dirty="0"/>
              <a:t>functionally dependent </a:t>
            </a:r>
            <a:r>
              <a:rPr lang="en-US" dirty="0"/>
              <a:t>on the first</a:t>
            </a:r>
          </a:p>
        </p:txBody>
      </p:sp>
    </p:spTree>
    <p:extLst>
      <p:ext uri="{BB962C8B-B14F-4D97-AF65-F5344CB8AC3E}">
        <p14:creationId xmlns:p14="http://schemas.microsoft.com/office/powerpoint/2010/main" val="1471721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60914" y="106206"/>
            <a:ext cx="8282940" cy="917649"/>
          </a:xfrm>
        </p:spPr>
        <p:txBody>
          <a:bodyPr/>
          <a:lstStyle/>
          <a:p>
            <a:r>
              <a:rPr lang="en-US" dirty="0"/>
              <a:t>Relational Databases (4 of 4)</a:t>
            </a:r>
          </a:p>
        </p:txBody>
      </p:sp>
      <p:sp>
        <p:nvSpPr>
          <p:cNvPr id="2" name="Content Placeholder 1"/>
          <p:cNvSpPr>
            <a:spLocks noGrp="1"/>
          </p:cNvSpPr>
          <p:nvPr>
            <p:ph idx="1"/>
          </p:nvPr>
        </p:nvSpPr>
        <p:spPr>
          <a:xfrm>
            <a:off x="609600" y="1219200"/>
            <a:ext cx="8192516" cy="1828800"/>
          </a:xfrm>
        </p:spPr>
        <p:txBody>
          <a:bodyPr/>
          <a:lstStyle/>
          <a:p>
            <a:r>
              <a:rPr lang="en-US" dirty="0"/>
              <a:t>The </a:t>
            </a:r>
            <a:r>
              <a:rPr lang="en-US" b="1" dirty="0"/>
              <a:t>primary key </a:t>
            </a:r>
            <a:r>
              <a:rPr lang="en-US" dirty="0"/>
              <a:t>of a table is the field or minimum collection of fields — the fewest number of fields possible — that uniquely identifies a given row in that table</a:t>
            </a:r>
          </a:p>
        </p:txBody>
      </p:sp>
      <p:pic>
        <p:nvPicPr>
          <p:cNvPr id="7" name="Picture 6" descr="Text reads as follows:&#10;Account (Account Number, Account Name, Street, City, State, Postal Code, Amount Paid, Current Due, Account Manager Number) Account Manager (Account Manager Number Last Name, First Name, Street, City, State, Postal Code, Salary, Bonus Rate) Workshop (Workshop Code Workshop Description, Hours, Increments) Workshop Offerings (Account Number, Workshop Code, Total Hours, Hours Spent)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7275" y="3352800"/>
            <a:ext cx="7171038" cy="1859608"/>
          </a:xfrm>
          <a:prstGeom prst="rect">
            <a:avLst/>
          </a:prstGeom>
        </p:spPr>
      </p:pic>
    </p:spTree>
    <p:extLst>
      <p:ext uri="{BB962C8B-B14F-4D97-AF65-F5344CB8AC3E}">
        <p14:creationId xmlns:p14="http://schemas.microsoft.com/office/powerpoint/2010/main" val="3414177201"/>
      </p:ext>
    </p:extLst>
  </p:cSld>
  <p:clrMapOvr>
    <a:masterClrMapping/>
  </p:clrMapOvr>
</p:sld>
</file>

<file path=ppt/theme/theme1.xml><?xml version="1.0" encoding="utf-8"?>
<a:theme xmlns:a="http://schemas.openxmlformats.org/drawingml/2006/main" name="1_Office Theme">
  <a:themeElements>
    <a:clrScheme name="Cengage">
      <a:dk1>
        <a:srgbClr val="000000"/>
      </a:dk1>
      <a:lt1>
        <a:srgbClr val="FFFFFF"/>
      </a:lt1>
      <a:dk2>
        <a:srgbClr val="000000"/>
      </a:dk2>
      <a:lt2>
        <a:srgbClr val="AAAEB4"/>
      </a:lt2>
      <a:accent1>
        <a:srgbClr val="0D3857"/>
      </a:accent1>
      <a:accent2>
        <a:srgbClr val="055C91"/>
      </a:accent2>
      <a:accent3>
        <a:srgbClr val="81C0DA"/>
      </a:accent3>
      <a:accent4>
        <a:srgbClr val="B0D3DF"/>
      </a:accent4>
      <a:accent5>
        <a:srgbClr val="E0DCCD"/>
      </a:accent5>
      <a:accent6>
        <a:srgbClr val="7C7666"/>
      </a:accent6>
      <a:hlink>
        <a:srgbClr val="055C91"/>
      </a:hlink>
      <a:folHlink>
        <a:srgbClr val="81C0DA"/>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2665</TotalTime>
  <Words>869</Words>
  <Application>Microsoft Office PowerPoint</Application>
  <PresentationFormat>On-screen Show (4:3)</PresentationFormat>
  <Paragraphs>77</Paragraphs>
  <Slides>15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1_Office Theme</vt:lpstr>
      <vt:lpstr>Shelly Cashman: Microsoft Access 2016</vt:lpstr>
      <vt:lpstr>Objectives (1 of 2)</vt:lpstr>
      <vt:lpstr>Objectives (2 of 2)</vt:lpstr>
      <vt:lpstr>Project – Design a Database</vt:lpstr>
      <vt:lpstr>Entities, Attributes, and Relationships</vt:lpstr>
      <vt:lpstr>Relational Databases (1 of 4)</vt:lpstr>
      <vt:lpstr>Relational Databases (2 of 4)</vt:lpstr>
      <vt:lpstr>Relational Databases (3 of 4)</vt:lpstr>
      <vt:lpstr>Relational Databases (4 of 4)</vt:lpstr>
      <vt:lpstr>Database Design</vt:lpstr>
      <vt:lpstr>Normalization (1 of 2)</vt:lpstr>
      <vt:lpstr>Normalization (2 of 2)</vt:lpstr>
      <vt:lpstr>Special Topics (1 of 3)</vt:lpstr>
      <vt:lpstr>Special Topics (2 of 3)</vt:lpstr>
      <vt:lpstr>Special Topics (3 of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11: Database Design</dc:title>
  <dc:creator>Shelly</dc:creator>
  <cp:lastModifiedBy>Eckenroth, Staci M</cp:lastModifiedBy>
  <cp:revision>111</cp:revision>
  <dcterms:created xsi:type="dcterms:W3CDTF">2010-06-10T12:24:51Z</dcterms:created>
  <dcterms:modified xsi:type="dcterms:W3CDTF">2017-07-26T14:06:17Z</dcterms:modified>
</cp:coreProperties>
</file>