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8"/>
  </p:notesMasterIdLst>
  <p:sldIdLst>
    <p:sldId id="367" r:id="rId2"/>
    <p:sldId id="368" r:id="rId3"/>
    <p:sldId id="369" r:id="rId4"/>
    <p:sldId id="259" r:id="rId5"/>
    <p:sldId id="260" r:id="rId6"/>
    <p:sldId id="318" r:id="rId7"/>
    <p:sldId id="320" r:id="rId8"/>
    <p:sldId id="322" r:id="rId9"/>
    <p:sldId id="324" r:id="rId10"/>
    <p:sldId id="325" r:id="rId11"/>
    <p:sldId id="327" r:id="rId12"/>
    <p:sldId id="328" r:id="rId13"/>
    <p:sldId id="329" r:id="rId14"/>
    <p:sldId id="330" r:id="rId15"/>
    <p:sldId id="331" r:id="rId16"/>
    <p:sldId id="333" r:id="rId17"/>
    <p:sldId id="334" r:id="rId18"/>
    <p:sldId id="335" r:id="rId19"/>
    <p:sldId id="336" r:id="rId20"/>
    <p:sldId id="337" r:id="rId21"/>
    <p:sldId id="339" r:id="rId22"/>
    <p:sldId id="341" r:id="rId23"/>
    <p:sldId id="342" r:id="rId24"/>
    <p:sldId id="343" r:id="rId25"/>
    <p:sldId id="344" r:id="rId26"/>
    <p:sldId id="346" r:id="rId27"/>
    <p:sldId id="347" r:id="rId28"/>
    <p:sldId id="348" r:id="rId29"/>
    <p:sldId id="351" r:id="rId30"/>
    <p:sldId id="352" r:id="rId31"/>
    <p:sldId id="353" r:id="rId32"/>
    <p:sldId id="355" r:id="rId33"/>
    <p:sldId id="357" r:id="rId34"/>
    <p:sldId id="358" r:id="rId35"/>
    <p:sldId id="360" r:id="rId36"/>
    <p:sldId id="36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677" autoAdjust="0"/>
  </p:normalViewPr>
  <p:slideViewPr>
    <p:cSldViewPr>
      <p:cViewPr varScale="1">
        <p:scale>
          <a:sx n="107" d="100"/>
          <a:sy n="107" d="100"/>
        </p:scale>
        <p:origin x="62" y="48"/>
      </p:cViewPr>
      <p:guideLst>
        <p:guide orient="horz" pos="2160"/>
        <p:guide pos="2880"/>
      </p:guideLst>
    </p:cSldViewPr>
  </p:slideViewPr>
  <p:outlineViewPr>
    <p:cViewPr>
      <p:scale>
        <a:sx n="33" d="100"/>
        <a:sy n="33" d="100"/>
      </p:scale>
      <p:origin x="53"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7/26/2017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04047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10-12 (a): display of query to list the Account Number and Account Name for those accounts whose city</a:t>
            </a:r>
            <a:r>
              <a:rPr lang="en-US" baseline="0" dirty="0"/>
              <a:t> is Wells and whose current due amount is equal to $0</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341657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10-13 (a): display of query to list the Account Number and Account Name for those accounts whose city</a:t>
            </a:r>
            <a:r>
              <a:rPr lang="en-US" baseline="0" dirty="0"/>
              <a:t> is Wells or whose current due amount is equal to $0</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227869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10-14 (a): display of query to list the Account Number, Account Name and City for those accounts whose city</a:t>
            </a:r>
            <a:r>
              <a:rPr lang="en-US" baseline="0" dirty="0"/>
              <a:t> is not Wells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414009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10-16 (a): display of query to list the Account Number, Account Name, Amount Paid, and Current Due for all accounts with the results</a:t>
            </a:r>
            <a:r>
              <a:rPr lang="en-US" baseline="0" dirty="0"/>
              <a:t> sorted by Account Name</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223904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10-17 (a): display of query to list the Account Number,</a:t>
            </a:r>
            <a:r>
              <a:rPr lang="en-US" baseline="0" dirty="0"/>
              <a:t> Account Name, Amount Paid, Current Due and Account Manager Number for all accounts with results sorted by Account Manager Number and Amount Paid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151971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a:t>
            </a:r>
            <a:r>
              <a:rPr lang="en-US" baseline="0" dirty="0"/>
              <a:t> 10-18 (a): display of query to list the Account number, Account Name, Amount Paid, Current Due, and Account Manager Number for all accounts with results sorted by Account Manger Number and Descending Current Due</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173618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10-19 (a): display of</a:t>
            </a:r>
            <a:r>
              <a:rPr lang="en-US" baseline="0" dirty="0"/>
              <a:t> query to list the Account Numbers in the Workshop Offerings Table sorted by Account Number</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2533066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10-22</a:t>
            </a:r>
            <a:r>
              <a:rPr lang="en-US" baseline="0" dirty="0"/>
              <a:t> (a): display of query to count the number of accounts whose Account Manager Number is 35 with results called to account count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365701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10-23 (a): display of query to count the number of accounts whose Account</a:t>
            </a:r>
            <a:r>
              <a:rPr lang="en-US" baseline="0" dirty="0"/>
              <a:t> Manger Number is 35 with results called Account Count and calculate the sum of amount paid with results called Sum Paid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1558137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10-26 (a): display of query to list the Account Number, Account Name, Account Manager Number, First Name, and Last Name for all accounts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250442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 (a): display of query in SQL</a:t>
            </a:r>
          </a:p>
          <a:p>
            <a:r>
              <a:rPr lang="en-US" dirty="0"/>
              <a:t>Figure</a:t>
            </a:r>
            <a:r>
              <a:rPr lang="en-US" baseline="0" dirty="0"/>
              <a:t> 10-1 (b): display of results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4274242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10-27 (a): display of query to restrict the results of previous query to only those accounts whose start date is before 5/1/2015</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3082228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10-28: display of alias for Account</a:t>
            </a:r>
            <a:r>
              <a:rPr lang="en-US" baseline="0" dirty="0"/>
              <a:t> table (A), alias for Account Manager (M), and using aliases for Account and Account Manager tables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31</a:t>
            </a:fld>
            <a:endParaRPr lang="en-US" dirty="0"/>
          </a:p>
        </p:txBody>
      </p:sp>
    </p:spTree>
    <p:extLst>
      <p:ext uri="{BB962C8B-B14F-4D97-AF65-F5344CB8AC3E}">
        <p14:creationId xmlns:p14="http://schemas.microsoft.com/office/powerpoint/2010/main" val="18774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10-29 (a): display of query to list the Account Name and Account</a:t>
            </a:r>
            <a:r>
              <a:rPr lang="en-US" baseline="0" dirty="0"/>
              <a:t> Number for pairs of accounts located in the same city</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dirty="0"/>
          </a:p>
        </p:txBody>
      </p:sp>
    </p:spTree>
    <p:extLst>
      <p:ext uri="{BB962C8B-B14F-4D97-AF65-F5344CB8AC3E}">
        <p14:creationId xmlns:p14="http://schemas.microsoft.com/office/powerpoint/2010/main" val="2563205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10-31 (a): display</a:t>
            </a:r>
            <a:r>
              <a:rPr lang="en-US" baseline="0" dirty="0"/>
              <a:t> of query to list the Account Manager Number, First Name, and Last Name for all Account Managers who represent at least one account located in Granger</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33</a:t>
            </a:fld>
            <a:endParaRPr lang="en-US" dirty="0"/>
          </a:p>
        </p:txBody>
      </p:sp>
    </p:spTree>
    <p:extLst>
      <p:ext uri="{BB962C8B-B14F-4D97-AF65-F5344CB8AC3E}">
        <p14:creationId xmlns:p14="http://schemas.microsoft.com/office/powerpoint/2010/main" val="229906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10-6: display of View button arrow and SQL View</a:t>
            </a:r>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225395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10-7 (a): display of query to list</a:t>
            </a:r>
            <a:r>
              <a:rPr lang="en-US" baseline="0" dirty="0"/>
              <a:t> all fields and all records in the Account table with the asterisk (*)</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206086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10-8 (a): display of query to list the Account Number and Account Name for those</a:t>
            </a:r>
            <a:r>
              <a:rPr lang="en-US" baseline="0" dirty="0"/>
              <a:t> accounts where current due is equal to 0</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94387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10-1: Comparison Operators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21505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a:t>
            </a:r>
            <a:r>
              <a:rPr lang="en-US" baseline="0" dirty="0"/>
              <a:t> 10-9 (a): display of query to list the Account Number, Account Name, Amount Paid, and Current Due for those accounts where amount paid is greater than $20,000</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50374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10-10 (a): display of query to list the Account Number and Account Name for those accounts whose city is Granger</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65206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10-11 (a):</a:t>
            </a:r>
            <a:r>
              <a:rPr lang="en-US" baseline="0" dirty="0"/>
              <a:t> display of query to list the Account Number, Account Name, and City for those whose city begins with the letter G</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25513248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39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1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09600" y="1219200"/>
            <a:ext cx="8192516" cy="4906418"/>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rgbClr val="000000">
                    <a:tint val="75000"/>
                  </a:srgbClr>
                </a:solidFill>
                <a:latin typeface="Calibri" panose="020F0502020204030204" pitchFamily="34" charset="0"/>
                <a:cs typeface="Calibri" panose="020F0502020204030204" pitchFamily="34" charset="0"/>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179177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rgbClr val="000000">
                    <a:tint val="75000"/>
                  </a:srgbClr>
                </a:solidFill>
                <a:latin typeface="Calibri" panose="020F0502020204030204" pitchFamily="34" charset="0"/>
                <a:cs typeface="Calibri" panose="020F0502020204030204" pitchFamily="34" charset="0"/>
              </a:rPr>
              <a:pPr>
                <a:defRPr/>
              </a:pPr>
              <a:t>‹#›</a:t>
            </a:fld>
            <a:endParaRPr lang="en-US" sz="1200" dirty="0">
              <a:solidFill>
                <a:srgbClr val="000000">
                  <a:tint val="75000"/>
                </a:srgbClr>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226764886"/>
      </p:ext>
    </p:extLst>
  </p:cSld>
  <p:clrMap bg1="lt1" tx1="dk1" bg2="lt2" tx2="dk2" accent1="accent1" accent2="accent2" accent3="accent3" accent4="accent4" accent5="accent5" accent6="accent6" hlink="hlink" folHlink="folHlink"/>
  <p:sldLayoutIdLst>
    <p:sldLayoutId id="2147483663" r:id="rId1"/>
    <p:sldLayoutId id="2147483664" r:id="rId2"/>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133600"/>
            <a:ext cx="7747000" cy="956124"/>
          </a:xfrm>
        </p:spPr>
        <p:txBody>
          <a:bodyPr/>
          <a:lstStyle/>
          <a:p>
            <a:r>
              <a:rPr lang="en-US" sz="3600" dirty="0"/>
              <a:t>Shelly Cashman: Microsoft Access 2016</a:t>
            </a:r>
          </a:p>
        </p:txBody>
      </p:sp>
      <p:sp>
        <p:nvSpPr>
          <p:cNvPr id="3" name="Subtitle 2"/>
          <p:cNvSpPr>
            <a:spLocks noGrp="1"/>
          </p:cNvSpPr>
          <p:nvPr>
            <p:ph type="subTitle" idx="1"/>
          </p:nvPr>
        </p:nvSpPr>
        <p:spPr>
          <a:xfrm>
            <a:off x="698500" y="3352800"/>
            <a:ext cx="7747000" cy="457200"/>
          </a:xfrm>
        </p:spPr>
        <p:txBody>
          <a:bodyPr/>
          <a:lstStyle/>
          <a:p>
            <a:r>
              <a:rPr lang="en-US" sz="2400" dirty="0"/>
              <a:t>Module 10: Using SQL</a:t>
            </a:r>
          </a:p>
        </p:txBody>
      </p:sp>
      <p:sp>
        <p:nvSpPr>
          <p:cNvPr id="5" name="Text Placeholder 4"/>
          <p:cNvSpPr>
            <a:spLocks noGrp="1"/>
          </p:cNvSpPr>
          <p:nvPr>
            <p:ph type="body" sz="quarter" idx="10"/>
          </p:nvPr>
        </p:nvSpPr>
        <p:spPr>
          <a:xfrm>
            <a:off x="809625" y="6238875"/>
            <a:ext cx="6172200" cy="526298"/>
          </a:xfrm>
        </p:spPr>
        <p:txBody>
          <a:bodyPr/>
          <a:lstStyle/>
          <a:p>
            <a:pPr marL="0" indent="0" algn="ctr">
              <a:buNone/>
            </a:pPr>
            <a:r>
              <a:rPr lang="en-US" dirty="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77695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61236"/>
            <a:ext cx="8282940" cy="834226"/>
          </a:xfrm>
        </p:spPr>
        <p:txBody>
          <a:bodyPr/>
          <a:lstStyle/>
          <a:p>
            <a:r>
              <a:rPr lang="en-US" dirty="0"/>
              <a:t>SQL Queries (4 of 14)</a:t>
            </a:r>
          </a:p>
        </p:txBody>
      </p:sp>
      <p:sp>
        <p:nvSpPr>
          <p:cNvPr id="2" name="Content Placeholder 1"/>
          <p:cNvSpPr>
            <a:spLocks noGrp="1"/>
          </p:cNvSpPr>
          <p:nvPr>
            <p:ph idx="1"/>
          </p:nvPr>
        </p:nvSpPr>
        <p:spPr>
          <a:xfrm>
            <a:off x="609600" y="1143000"/>
            <a:ext cx="8192516" cy="2112886"/>
          </a:xfrm>
        </p:spPr>
        <p:txBody>
          <a:bodyPr/>
          <a:lstStyle/>
          <a:p>
            <a:r>
              <a:rPr lang="en-US" sz="2400" dirty="0"/>
              <a:t>To Include All Fields</a:t>
            </a:r>
          </a:p>
          <a:p>
            <a:pPr lvl="1"/>
            <a:r>
              <a:rPr lang="en-US" sz="2200" dirty="0"/>
              <a:t>To include all fields, you could use the same approach as in the previous steps, that is, list each field in the table after the word, SELECT</a:t>
            </a:r>
          </a:p>
          <a:p>
            <a:pPr lvl="1"/>
            <a:r>
              <a:rPr lang="en-US" sz="2200" dirty="0"/>
              <a:t>There is a shortcut, however. Instead of listing all the field names after SELECT, you can use the asterisk (*) symbol</a:t>
            </a:r>
          </a:p>
        </p:txBody>
      </p:sp>
      <p:pic>
        <p:nvPicPr>
          <p:cNvPr id="4" name="Picture 3" descr="A screenshot shows a Microsoft Access window. Design tab of Query tools in the menu bar is selected. Select option in the ribbon toolbar is selected. The workspace of the window shows m10q01 page. A symbol in the workspace is pointed with a callout that reads as, “asterisk (*) indicates all fields are to be includ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118" y="3505200"/>
            <a:ext cx="3685082" cy="2608615"/>
          </a:xfrm>
          <a:prstGeom prst="rect">
            <a:avLst/>
          </a:prstGeom>
        </p:spPr>
      </p:pic>
    </p:spTree>
    <p:extLst>
      <p:ext uri="{BB962C8B-B14F-4D97-AF65-F5344CB8AC3E}">
        <p14:creationId xmlns:p14="http://schemas.microsoft.com/office/powerpoint/2010/main" val="37475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06206"/>
            <a:ext cx="8282940" cy="917649"/>
          </a:xfrm>
        </p:spPr>
        <p:txBody>
          <a:bodyPr/>
          <a:lstStyle/>
          <a:p>
            <a:r>
              <a:rPr lang="en-US" dirty="0"/>
              <a:t>SQL Queries (5 of 14)</a:t>
            </a:r>
          </a:p>
        </p:txBody>
      </p:sp>
      <p:sp>
        <p:nvSpPr>
          <p:cNvPr id="2" name="Content Placeholder 1"/>
          <p:cNvSpPr>
            <a:spLocks noGrp="1"/>
          </p:cNvSpPr>
          <p:nvPr>
            <p:ph idx="1"/>
          </p:nvPr>
        </p:nvSpPr>
        <p:spPr>
          <a:xfrm>
            <a:off x="609600" y="1219200"/>
            <a:ext cx="8192516" cy="1920405"/>
          </a:xfrm>
        </p:spPr>
        <p:txBody>
          <a:bodyPr/>
          <a:lstStyle/>
          <a:p>
            <a:r>
              <a:rPr lang="en-US" dirty="0"/>
              <a:t>To Use Criterion Involving a Numeric Field</a:t>
            </a:r>
          </a:p>
          <a:p>
            <a:pPr lvl="1"/>
            <a:r>
              <a:rPr lang="en-US" dirty="0"/>
              <a:t>To restrict the records to be displayed, include the word WHERE followed by a criterion as part of the command</a:t>
            </a:r>
          </a:p>
          <a:p>
            <a:pPr lvl="1"/>
            <a:r>
              <a:rPr lang="en-US" dirty="0"/>
              <a:t>If the field involved is a numeric field, you simply type the value</a:t>
            </a:r>
          </a:p>
        </p:txBody>
      </p:sp>
      <p:pic>
        <p:nvPicPr>
          <p:cNvPr id="7" name="Picture 6" descr="A screenshot shows a Microsoft Access window. Design tab of Query tools in the menu bar is selected. Select option in the ribbon toolbar is selected. The workspace of the window shows m10q02 page. The command, “[current Due]=0” is pointed with a callout that reads as, “criterion (current due must be equal to $0.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667" y="3139605"/>
            <a:ext cx="4331168" cy="3032595"/>
          </a:xfrm>
          <a:prstGeom prst="rect">
            <a:avLst/>
          </a:prstGeom>
        </p:spPr>
      </p:pic>
    </p:spTree>
    <p:extLst>
      <p:ext uri="{BB962C8B-B14F-4D97-AF65-F5344CB8AC3E}">
        <p14:creationId xmlns:p14="http://schemas.microsoft.com/office/powerpoint/2010/main" val="15539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SQL Queries (6 of 14)</a:t>
            </a:r>
          </a:p>
        </p:txBody>
      </p:sp>
      <p:sp>
        <p:nvSpPr>
          <p:cNvPr id="2" name="Content Placeholder 1"/>
          <p:cNvSpPr>
            <a:spLocks noGrp="1"/>
          </p:cNvSpPr>
          <p:nvPr>
            <p:ph idx="1"/>
          </p:nvPr>
        </p:nvSpPr>
        <p:spPr>
          <a:xfrm>
            <a:off x="609600" y="1143000"/>
            <a:ext cx="8192516" cy="1674305"/>
          </a:xfrm>
        </p:spPr>
        <p:txBody>
          <a:bodyPr/>
          <a:lstStyle/>
          <a:p>
            <a:r>
              <a:rPr lang="en-US" dirty="0"/>
              <a:t>A </a:t>
            </a:r>
            <a:r>
              <a:rPr lang="en-US" b="1" dirty="0"/>
              <a:t>simple criterion </a:t>
            </a:r>
            <a:r>
              <a:rPr lang="en-US" dirty="0"/>
              <a:t>has the form: field name, comparison operator, then either another field name or a value</a:t>
            </a:r>
          </a:p>
          <a:p>
            <a:pPr marL="0" indent="0">
              <a:buNone/>
            </a:pPr>
            <a:r>
              <a:rPr lang="en-US" dirty="0"/>
              <a:t>Table 10-1 Comparison Operators</a:t>
            </a:r>
          </a:p>
        </p:txBody>
      </p:sp>
      <p:graphicFrame>
        <p:nvGraphicFramePr>
          <p:cNvPr id="11" name="Table 2"/>
          <p:cNvGraphicFramePr>
            <a:graphicFrameLocks/>
          </p:cNvGraphicFramePr>
          <p:nvPr>
            <p:extLst>
              <p:ext uri="{D42A27DB-BD31-4B8C-83A1-F6EECF244321}">
                <p14:modId xmlns:p14="http://schemas.microsoft.com/office/powerpoint/2010/main" val="2029635987"/>
              </p:ext>
            </p:extLst>
          </p:nvPr>
        </p:nvGraphicFramePr>
        <p:xfrm>
          <a:off x="1447800" y="3195320"/>
          <a:ext cx="6477000" cy="2590800"/>
        </p:xfrm>
        <a:graphic>
          <a:graphicData uri="http://schemas.openxmlformats.org/drawingml/2006/table">
            <a:tbl>
              <a:tblPr firstRow="1" bandRow="1">
                <a:tableStyleId>{5940675A-B579-460E-94D1-54222C63F5DA}</a:tableStyleId>
              </a:tblPr>
              <a:tblGrid>
                <a:gridCol w="2826855">
                  <a:extLst>
                    <a:ext uri="{9D8B030D-6E8A-4147-A177-3AD203B41FA5}">
                      <a16:colId xmlns:a16="http://schemas.microsoft.com/office/drawing/2014/main" val="20000"/>
                    </a:ext>
                  </a:extLst>
                </a:gridCol>
                <a:gridCol w="3650145">
                  <a:extLst>
                    <a:ext uri="{9D8B030D-6E8A-4147-A177-3AD203B41FA5}">
                      <a16:colId xmlns:a16="http://schemas.microsoft.com/office/drawing/2014/main" val="20001"/>
                    </a:ext>
                  </a:extLst>
                </a:gridCol>
              </a:tblGrid>
              <a:tr h="309880">
                <a:tc>
                  <a:txBody>
                    <a:bodyPr/>
                    <a:lstStyle/>
                    <a:p>
                      <a:pPr algn="ctr"/>
                      <a:r>
                        <a:rPr lang="en-US" b="1" dirty="0">
                          <a:latin typeface="Calibri" panose="020F0502020204030204" pitchFamily="34" charset="0"/>
                          <a:cs typeface="Calibri" panose="020F0502020204030204" pitchFamily="34" charset="0"/>
                        </a:rPr>
                        <a:t>Comparison Operator</a:t>
                      </a:r>
                      <a:endParaRPr lang="en-US" b="1" dirty="0">
                        <a:solidFill>
                          <a:schemeClr val="bg1"/>
                        </a:solidFill>
                        <a:latin typeface="Calibri" panose="020F0502020204030204" pitchFamily="34" charset="0"/>
                        <a:cs typeface="Calibri" panose="020F0502020204030204" pitchFamily="34" charset="0"/>
                      </a:endParaRPr>
                    </a:p>
                  </a:txBody>
                  <a:tcPr marL="89025" marR="89025"/>
                </a:tc>
                <a:tc>
                  <a:txBody>
                    <a:bodyPr/>
                    <a:lstStyle/>
                    <a:p>
                      <a:pPr algn="ctr"/>
                      <a:r>
                        <a:rPr lang="en-US" b="1" dirty="0">
                          <a:latin typeface="Calibri" panose="020F0502020204030204" pitchFamily="34" charset="0"/>
                          <a:cs typeface="Calibri" panose="020F0502020204030204" pitchFamily="34" charset="0"/>
                        </a:rPr>
                        <a:t>Meaning</a:t>
                      </a:r>
                      <a:endParaRPr lang="en-US" b="1" dirty="0">
                        <a:solidFill>
                          <a:schemeClr val="bg1"/>
                        </a:solidFill>
                        <a:latin typeface="Calibri" panose="020F0502020204030204" pitchFamily="34" charset="0"/>
                        <a:cs typeface="Calibri" panose="020F0502020204030204" pitchFamily="34" charset="0"/>
                      </a:endParaRPr>
                    </a:p>
                  </a:txBody>
                  <a:tcPr marL="89025" marR="89025"/>
                </a:tc>
                <a:extLst>
                  <a:ext uri="{0D108BD9-81ED-4DB2-BD59-A6C34878D82A}">
                    <a16:rowId xmlns:a16="http://schemas.microsoft.com/office/drawing/2014/main" val="10000"/>
                  </a:ext>
                </a:extLst>
              </a:tr>
              <a:tr h="370840">
                <a:tc>
                  <a:txBody>
                    <a:bodyPr/>
                    <a:lstStyle/>
                    <a:p>
                      <a:pPr algn="l"/>
                      <a:r>
                        <a:rPr lang="en-US" dirty="0">
                          <a:latin typeface="Calibri" panose="020F0502020204030204" pitchFamily="34" charset="0"/>
                          <a:cs typeface="Calibri" panose="020F0502020204030204" pitchFamily="34" charset="0"/>
                        </a:rPr>
                        <a:t>=</a:t>
                      </a:r>
                    </a:p>
                  </a:txBody>
                  <a:tcPr marL="89025" marR="89025"/>
                </a:tc>
                <a:tc>
                  <a:txBody>
                    <a:bodyPr/>
                    <a:lstStyle/>
                    <a:p>
                      <a:pPr algn="l"/>
                      <a:r>
                        <a:rPr lang="en-US" dirty="0">
                          <a:latin typeface="Calibri" panose="020F0502020204030204" pitchFamily="34" charset="0"/>
                          <a:cs typeface="Calibri" panose="020F0502020204030204" pitchFamily="34" charset="0"/>
                        </a:rPr>
                        <a:t>equal to</a:t>
                      </a:r>
                    </a:p>
                  </a:txBody>
                  <a:tcPr marL="89025" marR="89025"/>
                </a:tc>
                <a:extLst>
                  <a:ext uri="{0D108BD9-81ED-4DB2-BD59-A6C34878D82A}">
                    <a16:rowId xmlns:a16="http://schemas.microsoft.com/office/drawing/2014/main" val="10001"/>
                  </a:ext>
                </a:extLst>
              </a:tr>
              <a:tr h="370840">
                <a:tc>
                  <a:txBody>
                    <a:bodyPr/>
                    <a:lstStyle/>
                    <a:p>
                      <a:pPr algn="l"/>
                      <a:r>
                        <a:rPr lang="en-US" dirty="0">
                          <a:latin typeface="Calibri" panose="020F0502020204030204" pitchFamily="34" charset="0"/>
                          <a:cs typeface="Calibri" panose="020F0502020204030204" pitchFamily="34" charset="0"/>
                        </a:rPr>
                        <a:t>&lt;</a:t>
                      </a:r>
                    </a:p>
                  </a:txBody>
                  <a:tcPr marL="89025" marR="89025"/>
                </a:tc>
                <a:tc>
                  <a:txBody>
                    <a:bodyPr/>
                    <a:lstStyle/>
                    <a:p>
                      <a:pPr algn="l"/>
                      <a:r>
                        <a:rPr lang="en-US" dirty="0">
                          <a:latin typeface="Calibri" panose="020F0502020204030204" pitchFamily="34" charset="0"/>
                          <a:cs typeface="Calibri" panose="020F0502020204030204" pitchFamily="34" charset="0"/>
                        </a:rPr>
                        <a:t>less than</a:t>
                      </a:r>
                    </a:p>
                  </a:txBody>
                  <a:tcPr marL="89025" marR="89025"/>
                </a:tc>
                <a:extLst>
                  <a:ext uri="{0D108BD9-81ED-4DB2-BD59-A6C34878D82A}">
                    <a16:rowId xmlns:a16="http://schemas.microsoft.com/office/drawing/2014/main" val="10002"/>
                  </a:ext>
                </a:extLst>
              </a:tr>
              <a:tr h="370840">
                <a:tc>
                  <a:txBody>
                    <a:bodyPr/>
                    <a:lstStyle/>
                    <a:p>
                      <a:pPr algn="l"/>
                      <a:r>
                        <a:rPr lang="en-US" dirty="0">
                          <a:latin typeface="Calibri" panose="020F0502020204030204" pitchFamily="34" charset="0"/>
                          <a:cs typeface="Calibri" panose="020F0502020204030204" pitchFamily="34" charset="0"/>
                        </a:rPr>
                        <a:t>&gt;</a:t>
                      </a:r>
                    </a:p>
                  </a:txBody>
                  <a:tcPr marL="89025" marR="89025"/>
                </a:tc>
                <a:tc>
                  <a:txBody>
                    <a:bodyPr/>
                    <a:lstStyle/>
                    <a:p>
                      <a:pPr algn="l"/>
                      <a:r>
                        <a:rPr lang="en-US" dirty="0">
                          <a:latin typeface="Calibri" panose="020F0502020204030204" pitchFamily="34" charset="0"/>
                          <a:cs typeface="Calibri" panose="020F0502020204030204" pitchFamily="34" charset="0"/>
                        </a:rPr>
                        <a:t>greater than</a:t>
                      </a:r>
                    </a:p>
                  </a:txBody>
                  <a:tcPr marL="89025" marR="89025"/>
                </a:tc>
                <a:extLst>
                  <a:ext uri="{0D108BD9-81ED-4DB2-BD59-A6C34878D82A}">
                    <a16:rowId xmlns:a16="http://schemas.microsoft.com/office/drawing/2014/main" val="10003"/>
                  </a:ext>
                </a:extLst>
              </a:tr>
              <a:tr h="370840">
                <a:tc>
                  <a:txBody>
                    <a:bodyPr/>
                    <a:lstStyle/>
                    <a:p>
                      <a:pPr algn="l"/>
                      <a:r>
                        <a:rPr lang="en-US" dirty="0">
                          <a:latin typeface="Calibri" panose="020F0502020204030204" pitchFamily="34" charset="0"/>
                          <a:cs typeface="Calibri" panose="020F0502020204030204" pitchFamily="34" charset="0"/>
                        </a:rPr>
                        <a:t>&lt;=</a:t>
                      </a:r>
                    </a:p>
                  </a:txBody>
                  <a:tcPr marL="89025" marR="89025"/>
                </a:tc>
                <a:tc>
                  <a:txBody>
                    <a:bodyPr/>
                    <a:lstStyle/>
                    <a:p>
                      <a:pPr algn="l"/>
                      <a:r>
                        <a:rPr lang="en-US" dirty="0">
                          <a:latin typeface="Calibri" panose="020F0502020204030204" pitchFamily="34" charset="0"/>
                          <a:cs typeface="Calibri" panose="020F0502020204030204" pitchFamily="34" charset="0"/>
                        </a:rPr>
                        <a:t>less than or equal to</a:t>
                      </a:r>
                    </a:p>
                  </a:txBody>
                  <a:tcPr marL="89025" marR="89025"/>
                </a:tc>
                <a:extLst>
                  <a:ext uri="{0D108BD9-81ED-4DB2-BD59-A6C34878D82A}">
                    <a16:rowId xmlns:a16="http://schemas.microsoft.com/office/drawing/2014/main" val="10004"/>
                  </a:ext>
                </a:extLst>
              </a:tr>
              <a:tr h="370840">
                <a:tc>
                  <a:txBody>
                    <a:bodyPr/>
                    <a:lstStyle/>
                    <a:p>
                      <a:pPr algn="l"/>
                      <a:r>
                        <a:rPr lang="en-US" dirty="0">
                          <a:latin typeface="Calibri" panose="020F0502020204030204" pitchFamily="34" charset="0"/>
                          <a:cs typeface="Calibri" panose="020F0502020204030204" pitchFamily="34" charset="0"/>
                        </a:rPr>
                        <a:t>&gt;=</a:t>
                      </a:r>
                    </a:p>
                  </a:txBody>
                  <a:tcPr marL="89025" marR="89025"/>
                </a:tc>
                <a:tc>
                  <a:txBody>
                    <a:bodyPr/>
                    <a:lstStyle/>
                    <a:p>
                      <a:pPr algn="l"/>
                      <a:r>
                        <a:rPr lang="en-US" dirty="0">
                          <a:latin typeface="Calibri" panose="020F0502020204030204" pitchFamily="34" charset="0"/>
                          <a:cs typeface="Calibri" panose="020F0502020204030204" pitchFamily="34" charset="0"/>
                        </a:rPr>
                        <a:t>greater than or equal</a:t>
                      </a:r>
                      <a:r>
                        <a:rPr lang="en-US" baseline="0" dirty="0">
                          <a:latin typeface="Calibri" panose="020F0502020204030204" pitchFamily="34" charset="0"/>
                          <a:cs typeface="Calibri" panose="020F0502020204030204" pitchFamily="34" charset="0"/>
                        </a:rPr>
                        <a:t> to</a:t>
                      </a:r>
                      <a:endParaRPr lang="en-US" dirty="0">
                        <a:latin typeface="Calibri" panose="020F0502020204030204" pitchFamily="34" charset="0"/>
                        <a:cs typeface="Calibri" panose="020F0502020204030204" pitchFamily="34" charset="0"/>
                      </a:endParaRPr>
                    </a:p>
                  </a:txBody>
                  <a:tcPr marL="89025" marR="89025"/>
                </a:tc>
                <a:extLst>
                  <a:ext uri="{0D108BD9-81ED-4DB2-BD59-A6C34878D82A}">
                    <a16:rowId xmlns:a16="http://schemas.microsoft.com/office/drawing/2014/main" val="10005"/>
                  </a:ext>
                </a:extLst>
              </a:tr>
              <a:tr h="370840">
                <a:tc>
                  <a:txBody>
                    <a:bodyPr/>
                    <a:lstStyle/>
                    <a:p>
                      <a:pPr algn="l"/>
                      <a:r>
                        <a:rPr lang="en-US" dirty="0">
                          <a:latin typeface="Calibri" panose="020F0502020204030204" pitchFamily="34" charset="0"/>
                          <a:cs typeface="Calibri" panose="020F0502020204030204" pitchFamily="34" charset="0"/>
                        </a:rPr>
                        <a:t>&lt;&gt;</a:t>
                      </a:r>
                    </a:p>
                  </a:txBody>
                  <a:tcPr marL="89025" marR="89025"/>
                </a:tc>
                <a:tc>
                  <a:txBody>
                    <a:bodyPr/>
                    <a:lstStyle/>
                    <a:p>
                      <a:pPr algn="l"/>
                      <a:r>
                        <a:rPr lang="en-US" dirty="0">
                          <a:latin typeface="Calibri" panose="020F0502020204030204" pitchFamily="34" charset="0"/>
                          <a:cs typeface="Calibri" panose="020F0502020204030204" pitchFamily="34" charset="0"/>
                        </a:rPr>
                        <a:t>not equal</a:t>
                      </a:r>
                      <a:r>
                        <a:rPr lang="en-US" baseline="0" dirty="0">
                          <a:latin typeface="Calibri" panose="020F0502020204030204" pitchFamily="34" charset="0"/>
                          <a:cs typeface="Calibri" panose="020F0502020204030204" pitchFamily="34" charset="0"/>
                        </a:rPr>
                        <a:t> to</a:t>
                      </a:r>
                      <a:endParaRPr lang="en-US" dirty="0">
                        <a:latin typeface="Calibri" panose="020F0502020204030204" pitchFamily="34" charset="0"/>
                        <a:cs typeface="Calibri" panose="020F0502020204030204" pitchFamily="34" charset="0"/>
                      </a:endParaRPr>
                    </a:p>
                  </a:txBody>
                  <a:tcPr marL="89025" marR="890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7875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2001"/>
            <a:ext cx="8282940" cy="917649"/>
          </a:xfrm>
        </p:spPr>
        <p:txBody>
          <a:bodyPr/>
          <a:lstStyle/>
          <a:p>
            <a:r>
              <a:rPr lang="en-US" dirty="0"/>
              <a:t>SQL Queries (7 of 14)</a:t>
            </a:r>
          </a:p>
        </p:txBody>
      </p:sp>
      <p:sp>
        <p:nvSpPr>
          <p:cNvPr id="4" name="Content Placeholder 3"/>
          <p:cNvSpPr>
            <a:spLocks noGrp="1"/>
          </p:cNvSpPr>
          <p:nvPr>
            <p:ph idx="1"/>
          </p:nvPr>
        </p:nvSpPr>
        <p:spPr>
          <a:xfrm>
            <a:off x="1007641" y="1677296"/>
            <a:ext cx="6155159" cy="380104"/>
          </a:xfrm>
        </p:spPr>
        <p:txBody>
          <a:bodyPr/>
          <a:lstStyle/>
          <a:p>
            <a:r>
              <a:rPr lang="en-US" dirty="0"/>
              <a:t>To Use a Comparison Operator</a:t>
            </a:r>
          </a:p>
        </p:txBody>
      </p:sp>
      <p:pic>
        <p:nvPicPr>
          <p:cNvPr id="7" name="Picture 3" descr="A screenshot shows a Microsoft Access window. Select option in the ribbon toolbar is selected. The workspace of the window shows m10q03 page. The command, “[Amount Paid]&gt;20000” is pointed with a callout that reads as, “criterion (amount paid must be greater than $20, 0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41" y="2438400"/>
            <a:ext cx="7546759" cy="3132107"/>
          </a:xfrm>
          <a:prstGeom prst="rect">
            <a:avLst/>
          </a:prstGeom>
        </p:spPr>
      </p:pic>
    </p:spTree>
    <p:extLst>
      <p:ext uri="{BB962C8B-B14F-4D97-AF65-F5344CB8AC3E}">
        <p14:creationId xmlns:p14="http://schemas.microsoft.com/office/powerpoint/2010/main" val="171947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8392"/>
            <a:ext cx="8282940" cy="834226"/>
          </a:xfrm>
        </p:spPr>
        <p:txBody>
          <a:bodyPr/>
          <a:lstStyle/>
          <a:p>
            <a:r>
              <a:rPr lang="en-US" dirty="0"/>
              <a:t>SQL Queries (8 of 14)</a:t>
            </a:r>
          </a:p>
        </p:txBody>
      </p:sp>
      <p:sp>
        <p:nvSpPr>
          <p:cNvPr id="2" name="Content Placeholder 1"/>
          <p:cNvSpPr>
            <a:spLocks noGrp="1"/>
          </p:cNvSpPr>
          <p:nvPr>
            <p:ph idx="1"/>
          </p:nvPr>
        </p:nvSpPr>
        <p:spPr>
          <a:xfrm>
            <a:off x="609600" y="1219200"/>
            <a:ext cx="8192516" cy="1219200"/>
          </a:xfrm>
        </p:spPr>
        <p:txBody>
          <a:bodyPr/>
          <a:lstStyle/>
          <a:p>
            <a:r>
              <a:rPr lang="en-US" dirty="0"/>
              <a:t>To Use Criterion Involving a Text Field</a:t>
            </a:r>
          </a:p>
          <a:p>
            <a:pPr lvl="1"/>
            <a:r>
              <a:rPr lang="en-US" dirty="0"/>
              <a:t>If the criterion involves a text field, the value must be enclosed in single quotation marks</a:t>
            </a:r>
          </a:p>
        </p:txBody>
      </p:sp>
      <p:pic>
        <p:nvPicPr>
          <p:cNvPr id="8" name="Picture 7" descr="A screenshot shows a Microsoft Access window. Design tab of Query tools in the menu bar is selected. Select option in the ribbon toolbar is selected. The workspace of the window shows m10q04 page. The command, ‘Granger’ is pointed with a callout that reads as, “value enclosed in quotation mar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538454"/>
            <a:ext cx="4720969" cy="3642139"/>
          </a:xfrm>
          <a:prstGeom prst="rect">
            <a:avLst/>
          </a:prstGeom>
        </p:spPr>
      </p:pic>
    </p:spTree>
    <p:extLst>
      <p:ext uri="{BB962C8B-B14F-4D97-AF65-F5344CB8AC3E}">
        <p14:creationId xmlns:p14="http://schemas.microsoft.com/office/powerpoint/2010/main" val="3052497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28867"/>
            <a:ext cx="8282940" cy="834226"/>
          </a:xfrm>
        </p:spPr>
        <p:txBody>
          <a:bodyPr/>
          <a:lstStyle/>
          <a:p>
            <a:r>
              <a:rPr lang="en-US" dirty="0"/>
              <a:t>SQL Queries (9 of 14)</a:t>
            </a:r>
          </a:p>
        </p:txBody>
      </p:sp>
      <p:sp>
        <p:nvSpPr>
          <p:cNvPr id="2" name="Content Placeholder 1"/>
          <p:cNvSpPr>
            <a:spLocks noGrp="1"/>
          </p:cNvSpPr>
          <p:nvPr>
            <p:ph idx="1"/>
          </p:nvPr>
        </p:nvSpPr>
        <p:spPr>
          <a:xfrm>
            <a:off x="609600" y="1143000"/>
            <a:ext cx="8192516" cy="2502223"/>
          </a:xfrm>
        </p:spPr>
        <p:txBody>
          <a:bodyPr/>
          <a:lstStyle/>
          <a:p>
            <a:r>
              <a:rPr lang="en-US" sz="2400" dirty="0"/>
              <a:t>To Use a Wildcard</a:t>
            </a:r>
          </a:p>
          <a:p>
            <a:pPr lvl="1"/>
            <a:r>
              <a:rPr lang="en-US" sz="2200" dirty="0"/>
              <a:t>In most cases, the conditions in WHERE clauses involve exact matches</a:t>
            </a:r>
          </a:p>
          <a:p>
            <a:pPr lvl="1"/>
            <a:r>
              <a:rPr lang="en-US" sz="2200" dirty="0"/>
              <a:t>The LIKE operator uses one or more wildcard characters to test for a pattern match</a:t>
            </a:r>
          </a:p>
          <a:p>
            <a:pPr lvl="2"/>
            <a:r>
              <a:rPr lang="en-US" sz="2000" dirty="0"/>
              <a:t>One common wildcard in Access, the </a:t>
            </a:r>
            <a:r>
              <a:rPr lang="en-US" sz="2000" b="1" dirty="0"/>
              <a:t>asterisk </a:t>
            </a:r>
            <a:r>
              <a:rPr lang="en-US" sz="2000" dirty="0"/>
              <a:t>(</a:t>
            </a:r>
            <a:r>
              <a:rPr lang="en-US" sz="2000" b="1" dirty="0"/>
              <a:t>*</a:t>
            </a:r>
            <a:r>
              <a:rPr lang="en-US" sz="2000" dirty="0"/>
              <a:t>), represents any collection of characters</a:t>
            </a:r>
          </a:p>
        </p:txBody>
      </p:sp>
      <p:pic>
        <p:nvPicPr>
          <p:cNvPr id="4" name="Picture 3" descr="A screenshot shows a Microsoft Access window. Design tab in the menu bar is selected. Select option in the ribbon toolbar is selected. The workspace of the window shows m10q05 page. The command, “LIKE” is pointed with a callout that reads as, “LIKE operator.” The command, ‘G*’ is pointed with a callout that reads as, “wildc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810000"/>
            <a:ext cx="4121414" cy="2279931"/>
          </a:xfrm>
          <a:prstGeom prst="rect">
            <a:avLst/>
          </a:prstGeom>
        </p:spPr>
      </p:pic>
    </p:spTree>
    <p:extLst>
      <p:ext uri="{BB962C8B-B14F-4D97-AF65-F5344CB8AC3E}">
        <p14:creationId xmlns:p14="http://schemas.microsoft.com/office/powerpoint/2010/main" val="197638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19342"/>
            <a:ext cx="8282940" cy="834226"/>
          </a:xfrm>
        </p:spPr>
        <p:txBody>
          <a:bodyPr/>
          <a:lstStyle/>
          <a:p>
            <a:r>
              <a:rPr lang="en-US" dirty="0"/>
              <a:t>SQL Queries (10 of 14)</a:t>
            </a:r>
          </a:p>
        </p:txBody>
      </p:sp>
      <p:sp>
        <p:nvSpPr>
          <p:cNvPr id="2" name="Content Placeholder 1"/>
          <p:cNvSpPr>
            <a:spLocks noGrp="1"/>
          </p:cNvSpPr>
          <p:nvPr>
            <p:ph idx="1"/>
          </p:nvPr>
        </p:nvSpPr>
        <p:spPr/>
        <p:txBody>
          <a:bodyPr>
            <a:normAutofit/>
          </a:bodyPr>
          <a:lstStyle/>
          <a:p>
            <a:r>
              <a:rPr lang="en-US" b="1" dirty="0"/>
              <a:t>Compound Criteria</a:t>
            </a:r>
          </a:p>
          <a:p>
            <a:pPr lvl="1"/>
            <a:r>
              <a:rPr lang="en-US" b="1" dirty="0"/>
              <a:t>Compound criteria </a:t>
            </a:r>
            <a:r>
              <a:rPr lang="en-US" dirty="0"/>
              <a:t>are formed by connecting two or more simple criteria using AND, OR, and NOT</a:t>
            </a:r>
          </a:p>
          <a:p>
            <a:pPr lvl="2"/>
            <a:r>
              <a:rPr lang="en-US" dirty="0"/>
              <a:t>When simple criteria are connected by the word AND, all the simple criteria must be true in order for the compound criterion to be true</a:t>
            </a:r>
          </a:p>
          <a:p>
            <a:pPr lvl="2"/>
            <a:r>
              <a:rPr lang="en-US" dirty="0"/>
              <a:t>When simple criteria are connected by the word OR, the compound criterion will be true whenever any of the simple criteria are true</a:t>
            </a:r>
          </a:p>
          <a:p>
            <a:pPr lvl="2"/>
            <a:r>
              <a:rPr lang="en-US" dirty="0"/>
              <a:t>Preceding a criterion by the word NOT reverses the truth or falsity of the original criterion</a:t>
            </a:r>
          </a:p>
        </p:txBody>
      </p:sp>
    </p:spTree>
    <p:extLst>
      <p:ext uri="{BB962C8B-B14F-4D97-AF65-F5344CB8AC3E}">
        <p14:creationId xmlns:p14="http://schemas.microsoft.com/office/powerpoint/2010/main" val="327899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85837"/>
            <a:ext cx="8282940" cy="758387"/>
          </a:xfrm>
        </p:spPr>
        <p:txBody>
          <a:bodyPr/>
          <a:lstStyle/>
          <a:p>
            <a:r>
              <a:rPr lang="en-US" dirty="0"/>
              <a:t>SQL Queries (11 of 14)</a:t>
            </a:r>
          </a:p>
        </p:txBody>
      </p:sp>
      <p:sp>
        <p:nvSpPr>
          <p:cNvPr id="14" name="Content Placeholder 13"/>
          <p:cNvSpPr>
            <a:spLocks noGrp="1"/>
          </p:cNvSpPr>
          <p:nvPr>
            <p:ph idx="1"/>
          </p:nvPr>
        </p:nvSpPr>
        <p:spPr>
          <a:xfrm>
            <a:off x="609600" y="1295400"/>
            <a:ext cx="8192516" cy="609600"/>
          </a:xfrm>
        </p:spPr>
        <p:txBody>
          <a:bodyPr/>
          <a:lstStyle/>
          <a:p>
            <a:r>
              <a:rPr lang="en-US" dirty="0"/>
              <a:t>To Use Compound Criterion Involving AND</a:t>
            </a:r>
          </a:p>
        </p:txBody>
      </p:sp>
      <p:pic>
        <p:nvPicPr>
          <p:cNvPr id="15" name="Picture 14" descr="A screenshot shows a Microsoft Access window. Design tab in the menu bar is selected. Select option in the ribbon toolbar is selected. The workspace of the window shows m10q06 page. The command, “WHERE [City]=‘Wells’” is pointed with a callout that reads as, “first criterion.” The command, “AND” is pointed with a callout that reads as, “because criteria are connected by the word AND, both must be true.” The command, “[Current Due]=0” is pointed with a callout that reads as, “second criter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040" y="1981200"/>
            <a:ext cx="6970360" cy="3866860"/>
          </a:xfrm>
          <a:prstGeom prst="rect">
            <a:avLst/>
          </a:prstGeom>
        </p:spPr>
      </p:pic>
    </p:spTree>
    <p:extLst>
      <p:ext uri="{BB962C8B-B14F-4D97-AF65-F5344CB8AC3E}">
        <p14:creationId xmlns:p14="http://schemas.microsoft.com/office/powerpoint/2010/main" val="26146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99156"/>
            <a:ext cx="8282940" cy="758387"/>
          </a:xfrm>
        </p:spPr>
        <p:txBody>
          <a:bodyPr/>
          <a:lstStyle/>
          <a:p>
            <a:r>
              <a:rPr lang="en-US" dirty="0"/>
              <a:t>SQL Queries (12 of 14)</a:t>
            </a:r>
          </a:p>
        </p:txBody>
      </p:sp>
      <p:sp>
        <p:nvSpPr>
          <p:cNvPr id="2" name="Content Placeholder 1"/>
          <p:cNvSpPr>
            <a:spLocks noGrp="1"/>
          </p:cNvSpPr>
          <p:nvPr>
            <p:ph idx="1"/>
          </p:nvPr>
        </p:nvSpPr>
        <p:spPr>
          <a:xfrm>
            <a:off x="533400" y="1371600"/>
            <a:ext cx="8192516" cy="533400"/>
          </a:xfrm>
        </p:spPr>
        <p:txBody>
          <a:bodyPr/>
          <a:lstStyle/>
          <a:p>
            <a:r>
              <a:rPr lang="en-US" dirty="0"/>
              <a:t>To Use Compound Criterion Involving OR</a:t>
            </a:r>
          </a:p>
        </p:txBody>
      </p:sp>
      <p:pic>
        <p:nvPicPr>
          <p:cNvPr id="4" name="Picture 3" descr="A screenshot shows a Microsoft Access window. Design tab in the menu bar is selected. Select option in the ribbon tool bar is selected. The workspace of the window shows m10q07 page. The command, “WHERE [City]=‘Wells’” is pointed with a callout that reads as, “first criterion.” The command, “OR” is pointed with a callout that reads as, “because criteria are connected by the word OR, only one needs to be true.” The command, “[Current Due]=0” is pointed with a callout that reads as, “second criter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968" y="2209800"/>
            <a:ext cx="6027032" cy="3787183"/>
          </a:xfrm>
          <a:prstGeom prst="rect">
            <a:avLst/>
          </a:prstGeom>
        </p:spPr>
      </p:pic>
    </p:spTree>
    <p:extLst>
      <p:ext uri="{BB962C8B-B14F-4D97-AF65-F5344CB8AC3E}">
        <p14:creationId xmlns:p14="http://schemas.microsoft.com/office/powerpoint/2010/main" val="379150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19342"/>
            <a:ext cx="8282940" cy="834226"/>
          </a:xfrm>
        </p:spPr>
        <p:txBody>
          <a:bodyPr/>
          <a:lstStyle/>
          <a:p>
            <a:r>
              <a:rPr lang="en-US" dirty="0"/>
              <a:t>SQL Queries (13 of 14)</a:t>
            </a:r>
          </a:p>
        </p:txBody>
      </p:sp>
      <p:sp>
        <p:nvSpPr>
          <p:cNvPr id="2" name="Content Placeholder 1"/>
          <p:cNvSpPr>
            <a:spLocks noGrp="1"/>
          </p:cNvSpPr>
          <p:nvPr>
            <p:ph idx="1"/>
          </p:nvPr>
        </p:nvSpPr>
        <p:spPr>
          <a:xfrm>
            <a:off x="609600" y="1219200"/>
            <a:ext cx="8192516" cy="457200"/>
          </a:xfrm>
        </p:spPr>
        <p:txBody>
          <a:bodyPr/>
          <a:lstStyle/>
          <a:p>
            <a:r>
              <a:rPr lang="en-US" dirty="0"/>
              <a:t>To Use NOT in a Criterion</a:t>
            </a:r>
          </a:p>
        </p:txBody>
      </p:sp>
      <p:pic>
        <p:nvPicPr>
          <p:cNvPr id="4" name="Picture 3" descr="A screenshot shows a Microsoft Access window. Design tab in the menu bar is selected. Select option in the ribbon toolbar is selected. The workspace of the window shows m10q08 page. The command, “NOT [City]=‘WELLS’” is pointed with a callout that reads as, “condition that the city must not be equal to Wel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214" y="1828800"/>
            <a:ext cx="6768280" cy="4216505"/>
          </a:xfrm>
          <a:prstGeom prst="rect">
            <a:avLst/>
          </a:prstGeom>
        </p:spPr>
      </p:pic>
    </p:spTree>
    <p:extLst>
      <p:ext uri="{BB962C8B-B14F-4D97-AF65-F5344CB8AC3E}">
        <p14:creationId xmlns:p14="http://schemas.microsoft.com/office/powerpoint/2010/main" val="90138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96681"/>
            <a:ext cx="8282940" cy="917649"/>
          </a:xfrm>
        </p:spPr>
        <p:txBody>
          <a:bodyPr/>
          <a:lstStyle/>
          <a:p>
            <a:r>
              <a:rPr lang="en-US" dirty="0"/>
              <a:t>Objectives (1 of 2)</a:t>
            </a:r>
          </a:p>
        </p:txBody>
      </p:sp>
      <p:sp>
        <p:nvSpPr>
          <p:cNvPr id="14" name="Content Placeholder 13"/>
          <p:cNvSpPr>
            <a:spLocks noGrp="1"/>
          </p:cNvSpPr>
          <p:nvPr>
            <p:ph idx="1"/>
          </p:nvPr>
        </p:nvSpPr>
        <p:spPr/>
        <p:txBody>
          <a:bodyPr>
            <a:normAutofit/>
          </a:bodyPr>
          <a:lstStyle/>
          <a:p>
            <a:r>
              <a:rPr lang="en-US" dirty="0"/>
              <a:t>Understand the SQL language and how to use it</a:t>
            </a:r>
          </a:p>
          <a:p>
            <a:r>
              <a:rPr lang="en-US" dirty="0"/>
              <a:t>Change the font or font size for queries</a:t>
            </a:r>
          </a:p>
          <a:p>
            <a:r>
              <a:rPr lang="en-US" dirty="0"/>
              <a:t>Create SQL queries</a:t>
            </a:r>
          </a:p>
          <a:p>
            <a:r>
              <a:rPr lang="en-US" dirty="0"/>
              <a:t>Include fields in SQL queries</a:t>
            </a:r>
          </a:p>
          <a:p>
            <a:r>
              <a:rPr lang="en-US" dirty="0"/>
              <a:t>Include simple and compound criteria in SQL queries</a:t>
            </a:r>
          </a:p>
          <a:p>
            <a:r>
              <a:rPr lang="en-US" dirty="0"/>
              <a:t>Use computed fields and built-in functions in SQL queries</a:t>
            </a:r>
          </a:p>
          <a:p>
            <a:r>
              <a:rPr lang="en-US" dirty="0"/>
              <a:t>Sort the results in SQL queries</a:t>
            </a:r>
          </a:p>
        </p:txBody>
      </p:sp>
    </p:spTree>
    <p:extLst>
      <p:ext uri="{BB962C8B-B14F-4D97-AF65-F5344CB8AC3E}">
        <p14:creationId xmlns:p14="http://schemas.microsoft.com/office/powerpoint/2010/main" val="1784409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06206"/>
            <a:ext cx="8282940" cy="917649"/>
          </a:xfrm>
        </p:spPr>
        <p:txBody>
          <a:bodyPr/>
          <a:lstStyle/>
          <a:p>
            <a:r>
              <a:rPr lang="en-US" dirty="0"/>
              <a:t>SQL Queries (14 of 14)</a:t>
            </a:r>
          </a:p>
        </p:txBody>
      </p:sp>
      <p:sp>
        <p:nvSpPr>
          <p:cNvPr id="2" name="Content Placeholder 1"/>
          <p:cNvSpPr>
            <a:spLocks noGrp="1"/>
          </p:cNvSpPr>
          <p:nvPr>
            <p:ph idx="1"/>
          </p:nvPr>
        </p:nvSpPr>
        <p:spPr/>
        <p:txBody>
          <a:bodyPr>
            <a:normAutofit/>
          </a:bodyPr>
          <a:lstStyle/>
          <a:p>
            <a:r>
              <a:rPr lang="en-US" dirty="0"/>
              <a:t>To Use a Computed Field</a:t>
            </a:r>
          </a:p>
          <a:p>
            <a:pPr lvl="1"/>
            <a:r>
              <a:rPr lang="en-US" dirty="0"/>
              <a:t>Just as with queries created in Design view, you can include fields in queries that are not in the database, but that can be computed from fields that are</a:t>
            </a:r>
          </a:p>
          <a:p>
            <a:pPr lvl="2"/>
            <a:r>
              <a:rPr lang="en-US" dirty="0"/>
              <a:t>Called a computed field</a:t>
            </a:r>
          </a:p>
          <a:p>
            <a:pPr lvl="2"/>
            <a:r>
              <a:rPr lang="en-US" dirty="0"/>
              <a:t>Can involve addition, subtraction, multiplication, or division</a:t>
            </a:r>
          </a:p>
          <a:p>
            <a:pPr lvl="1"/>
            <a:r>
              <a:rPr lang="en-US" dirty="0"/>
              <a:t>To indicate the contents of the new field (the computed field), you can name the field by following the computation with the word, AS, and then the name you want to assign the field</a:t>
            </a:r>
          </a:p>
        </p:txBody>
      </p:sp>
    </p:spTree>
    <p:extLst>
      <p:ext uri="{BB962C8B-B14F-4D97-AF65-F5344CB8AC3E}">
        <p14:creationId xmlns:p14="http://schemas.microsoft.com/office/powerpoint/2010/main" val="2927482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14480"/>
            <a:ext cx="8282940" cy="834226"/>
          </a:xfrm>
        </p:spPr>
        <p:txBody>
          <a:bodyPr/>
          <a:lstStyle/>
          <a:p>
            <a:r>
              <a:rPr lang="en-US" dirty="0"/>
              <a:t>Sorting (1 of 7)</a:t>
            </a:r>
          </a:p>
        </p:txBody>
      </p:sp>
      <p:sp>
        <p:nvSpPr>
          <p:cNvPr id="2" name="Content Placeholder 1"/>
          <p:cNvSpPr>
            <a:spLocks noGrp="1"/>
          </p:cNvSpPr>
          <p:nvPr>
            <p:ph idx="1"/>
          </p:nvPr>
        </p:nvSpPr>
        <p:spPr>
          <a:xfrm>
            <a:off x="609600" y="1219200"/>
            <a:ext cx="8192516" cy="1676400"/>
          </a:xfrm>
        </p:spPr>
        <p:txBody>
          <a:bodyPr/>
          <a:lstStyle/>
          <a:p>
            <a:r>
              <a:rPr lang="en-US" dirty="0"/>
              <a:t>To sort the output, you include an </a:t>
            </a:r>
            <a:r>
              <a:rPr lang="en-US" b="1" dirty="0"/>
              <a:t>ORDER BY clause</a:t>
            </a:r>
            <a:r>
              <a:rPr lang="en-US" dirty="0"/>
              <a:t>, which consists of the words ORDER BY followed by the sort key</a:t>
            </a:r>
          </a:p>
          <a:p>
            <a:r>
              <a:rPr lang="en-US" dirty="0"/>
              <a:t>To Sort the Results on a Single Field</a:t>
            </a:r>
          </a:p>
        </p:txBody>
      </p:sp>
      <p:pic>
        <p:nvPicPr>
          <p:cNvPr id="4" name="Picture 3" descr="A screenshot shows a Microsoft Access window. Select option in the ribbon tool bar is selected. The workspace of the window shows m10q10 page. The command, “ORDER BY [Account Name]” is pointed with a callout that reads as, “ORDER BY clause.” The text, “Account” is pointed with a callout that reads as, “sort ke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81" y="3124200"/>
            <a:ext cx="8023519" cy="3012388"/>
          </a:xfrm>
          <a:prstGeom prst="rect">
            <a:avLst/>
          </a:prstGeom>
        </p:spPr>
      </p:pic>
    </p:spTree>
    <p:extLst>
      <p:ext uri="{BB962C8B-B14F-4D97-AF65-F5344CB8AC3E}">
        <p14:creationId xmlns:p14="http://schemas.microsoft.com/office/powerpoint/2010/main" val="235679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85837"/>
            <a:ext cx="8282940" cy="758387"/>
          </a:xfrm>
        </p:spPr>
        <p:txBody>
          <a:bodyPr/>
          <a:lstStyle/>
          <a:p>
            <a:r>
              <a:rPr lang="en-US" dirty="0"/>
              <a:t>Sorting (2 of 7)</a:t>
            </a:r>
          </a:p>
        </p:txBody>
      </p:sp>
      <p:sp>
        <p:nvSpPr>
          <p:cNvPr id="2" name="Content Placeholder 1"/>
          <p:cNvSpPr>
            <a:spLocks noGrp="1"/>
          </p:cNvSpPr>
          <p:nvPr>
            <p:ph idx="1"/>
          </p:nvPr>
        </p:nvSpPr>
        <p:spPr>
          <a:xfrm>
            <a:off x="609600" y="1219200"/>
            <a:ext cx="8192516" cy="533400"/>
          </a:xfrm>
        </p:spPr>
        <p:txBody>
          <a:bodyPr/>
          <a:lstStyle/>
          <a:p>
            <a:r>
              <a:rPr lang="en-US" dirty="0"/>
              <a:t>To Sort the Results on Multiple Fields</a:t>
            </a:r>
          </a:p>
        </p:txBody>
      </p:sp>
      <p:pic>
        <p:nvPicPr>
          <p:cNvPr id="4" name="Picture 3" descr="A screenshot shows a Microsoft Access window. Design tab in the menu bar is selected. Select option in the ribbon tool bar is selected. The workspace of the window shows m10q11 page. The command, “[Account Manager Number]” is pointed with a callout that reads as, “order (sort) by Account Manager Number field.” The command, “[Amount Paid]” is pointed with a callout that reads as, “within accounts of the same manager, further order by Amount Paid fie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2264"/>
            <a:ext cx="5980474" cy="3735136"/>
          </a:xfrm>
          <a:prstGeom prst="rect">
            <a:avLst/>
          </a:prstGeom>
        </p:spPr>
      </p:pic>
    </p:spTree>
    <p:extLst>
      <p:ext uri="{BB962C8B-B14F-4D97-AF65-F5344CB8AC3E}">
        <p14:creationId xmlns:p14="http://schemas.microsoft.com/office/powerpoint/2010/main" val="301930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47917"/>
            <a:ext cx="8282940" cy="834226"/>
          </a:xfrm>
        </p:spPr>
        <p:txBody>
          <a:bodyPr/>
          <a:lstStyle/>
          <a:p>
            <a:r>
              <a:rPr lang="en-US" dirty="0"/>
              <a:t>Sorting (3 of 7)</a:t>
            </a:r>
          </a:p>
        </p:txBody>
      </p:sp>
      <p:sp>
        <p:nvSpPr>
          <p:cNvPr id="2" name="Content Placeholder 1"/>
          <p:cNvSpPr>
            <a:spLocks noGrp="1"/>
          </p:cNvSpPr>
          <p:nvPr>
            <p:ph idx="1"/>
          </p:nvPr>
        </p:nvSpPr>
        <p:spPr>
          <a:xfrm>
            <a:off x="609600" y="1219200"/>
            <a:ext cx="8192516" cy="1295400"/>
          </a:xfrm>
        </p:spPr>
        <p:txBody>
          <a:bodyPr/>
          <a:lstStyle/>
          <a:p>
            <a:r>
              <a:rPr lang="en-US" dirty="0"/>
              <a:t>To Sort the Results in Descending Order</a:t>
            </a:r>
          </a:p>
          <a:p>
            <a:pPr lvl="1"/>
            <a:r>
              <a:rPr lang="en-US" dirty="0"/>
              <a:t>To sort in descending order, you follow the name of the sort key with the DESC operator</a:t>
            </a:r>
          </a:p>
        </p:txBody>
      </p:sp>
      <p:pic>
        <p:nvPicPr>
          <p:cNvPr id="8" name="Picture 7" descr="A screenshot shows a Microsoft Access window. Design tab in the menu bar is selected. Select option in the ribbon toolbar is selected. The workspace of the window shows m10q12 page. The command, “[Account Manager Number]” is pointed with a callout that reads as, “order (sort) by Account Manager Number field.” The command, “[Current Due]” is pointed with a callout that reads as, “within accounts of the same manager, further order by Current Due field in descending or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894" y="2613077"/>
            <a:ext cx="5604705" cy="3482923"/>
          </a:xfrm>
          <a:prstGeom prst="rect">
            <a:avLst/>
          </a:prstGeom>
        </p:spPr>
      </p:pic>
    </p:spTree>
    <p:extLst>
      <p:ext uri="{BB962C8B-B14F-4D97-AF65-F5344CB8AC3E}">
        <p14:creationId xmlns:p14="http://schemas.microsoft.com/office/powerpoint/2010/main" val="135164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52400"/>
            <a:ext cx="8282940" cy="758387"/>
          </a:xfrm>
        </p:spPr>
        <p:txBody>
          <a:bodyPr/>
          <a:lstStyle/>
          <a:p>
            <a:r>
              <a:rPr lang="en-US" dirty="0"/>
              <a:t>Sorting (4 of 7)</a:t>
            </a:r>
          </a:p>
        </p:txBody>
      </p:sp>
      <p:sp>
        <p:nvSpPr>
          <p:cNvPr id="2" name="Content Placeholder 1"/>
          <p:cNvSpPr>
            <a:spLocks noGrp="1"/>
          </p:cNvSpPr>
          <p:nvPr>
            <p:ph idx="1"/>
          </p:nvPr>
        </p:nvSpPr>
        <p:spPr>
          <a:xfrm>
            <a:off x="609600" y="1219200"/>
            <a:ext cx="8192516" cy="1981200"/>
          </a:xfrm>
        </p:spPr>
        <p:txBody>
          <a:bodyPr/>
          <a:lstStyle/>
          <a:p>
            <a:r>
              <a:rPr lang="en-US" dirty="0"/>
              <a:t>To Omit Duplicates when Sorting</a:t>
            </a:r>
          </a:p>
          <a:p>
            <a:pPr lvl="1"/>
            <a:r>
              <a:rPr lang="en-US" dirty="0"/>
              <a:t>The DISTINCT operator eliminates duplicate values in the results of a query</a:t>
            </a:r>
          </a:p>
          <a:p>
            <a:pPr lvl="1"/>
            <a:r>
              <a:rPr lang="en-US" dirty="0"/>
              <a:t>To use the operator, you follow the word DISTINCT with the field name in parentheses</a:t>
            </a:r>
          </a:p>
        </p:txBody>
      </p:sp>
      <p:pic>
        <p:nvPicPr>
          <p:cNvPr id="7" name="Picture 6" descr="A screenshot shows a Microsoft Access window. Design tab in the menu bar is selected. Select option in the ribbon toolbar is selected. The workspace of the window shows m10q13 page. Some of the commands are shown in the worksp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898" y="3387720"/>
            <a:ext cx="4944335" cy="2784480"/>
          </a:xfrm>
          <a:prstGeom prst="rect">
            <a:avLst/>
          </a:prstGeom>
        </p:spPr>
      </p:pic>
    </p:spTree>
    <p:extLst>
      <p:ext uri="{BB962C8B-B14F-4D97-AF65-F5344CB8AC3E}">
        <p14:creationId xmlns:p14="http://schemas.microsoft.com/office/powerpoint/2010/main" val="844187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47917"/>
            <a:ext cx="8282940" cy="834226"/>
          </a:xfrm>
        </p:spPr>
        <p:txBody>
          <a:bodyPr/>
          <a:lstStyle/>
          <a:p>
            <a:r>
              <a:rPr lang="en-US" dirty="0"/>
              <a:t>Sorting (5 of 7)</a:t>
            </a:r>
          </a:p>
        </p:txBody>
      </p:sp>
      <p:sp>
        <p:nvSpPr>
          <p:cNvPr id="2" name="Content Placeholder 1"/>
          <p:cNvSpPr>
            <a:spLocks noGrp="1"/>
          </p:cNvSpPr>
          <p:nvPr>
            <p:ph idx="1"/>
          </p:nvPr>
        </p:nvSpPr>
        <p:spPr/>
        <p:txBody>
          <a:bodyPr/>
          <a:lstStyle/>
          <a:p>
            <a:r>
              <a:rPr lang="en-US" dirty="0"/>
              <a:t>To Use a Built-In Function</a:t>
            </a:r>
          </a:p>
          <a:p>
            <a:pPr lvl="1"/>
            <a:r>
              <a:rPr lang="en-US" dirty="0"/>
              <a:t>SQL has built-in functions, also called aggregate functions, to perform various calculations</a:t>
            </a:r>
          </a:p>
          <a:p>
            <a:pPr lvl="2"/>
            <a:r>
              <a:rPr lang="en-US" dirty="0"/>
              <a:t>COUNT</a:t>
            </a:r>
          </a:p>
          <a:p>
            <a:pPr lvl="2"/>
            <a:r>
              <a:rPr lang="en-US" dirty="0"/>
              <a:t>SUM</a:t>
            </a:r>
          </a:p>
          <a:p>
            <a:pPr lvl="2"/>
            <a:r>
              <a:rPr lang="en-US" dirty="0"/>
              <a:t>AVG</a:t>
            </a:r>
          </a:p>
          <a:p>
            <a:pPr lvl="2"/>
            <a:r>
              <a:rPr lang="en-US" dirty="0"/>
              <a:t>MAX</a:t>
            </a:r>
          </a:p>
          <a:p>
            <a:pPr lvl="2"/>
            <a:r>
              <a:rPr lang="en-US" dirty="0"/>
              <a:t>MIN</a:t>
            </a:r>
          </a:p>
        </p:txBody>
      </p:sp>
    </p:spTree>
    <p:extLst>
      <p:ext uri="{BB962C8B-B14F-4D97-AF65-F5344CB8AC3E}">
        <p14:creationId xmlns:p14="http://schemas.microsoft.com/office/powerpoint/2010/main" val="1134232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06206"/>
            <a:ext cx="8282940" cy="917649"/>
          </a:xfrm>
        </p:spPr>
        <p:txBody>
          <a:bodyPr/>
          <a:lstStyle/>
          <a:p>
            <a:r>
              <a:rPr lang="en-US" dirty="0"/>
              <a:t>Sorting (6 of 7)</a:t>
            </a:r>
          </a:p>
        </p:txBody>
      </p:sp>
      <p:sp>
        <p:nvSpPr>
          <p:cNvPr id="2" name="Content Placeholder 1"/>
          <p:cNvSpPr>
            <a:spLocks noGrp="1"/>
          </p:cNvSpPr>
          <p:nvPr>
            <p:ph idx="1"/>
          </p:nvPr>
        </p:nvSpPr>
        <p:spPr>
          <a:xfrm>
            <a:off x="609600" y="1219200"/>
            <a:ext cx="8192516" cy="1752600"/>
          </a:xfrm>
        </p:spPr>
        <p:txBody>
          <a:bodyPr/>
          <a:lstStyle/>
          <a:p>
            <a:r>
              <a:rPr lang="en-US" dirty="0"/>
              <a:t>To Assign a Name to the Results of a Function</a:t>
            </a:r>
          </a:p>
          <a:p>
            <a:pPr lvl="1"/>
            <a:r>
              <a:rPr lang="en-US" dirty="0"/>
              <a:t>You can assign a name to the results of a function</a:t>
            </a:r>
          </a:p>
          <a:p>
            <a:pPr lvl="1"/>
            <a:r>
              <a:rPr lang="en-US" dirty="0"/>
              <a:t>To do so, follow the expression for the function with the word AS and then the name to be assigned to the result</a:t>
            </a:r>
          </a:p>
        </p:txBody>
      </p:sp>
      <p:pic>
        <p:nvPicPr>
          <p:cNvPr id="7" name="Picture 6" descr="A screenshot shows a Microsoft Access window. Design tab in the menu bar is selected. Select option in the ribbon toolbar is selected. The workspace of the window shows m10q15 page. The command, “Account Count” is pointed with a callout that reads as, “name for calcul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031798"/>
            <a:ext cx="4852858" cy="3130877"/>
          </a:xfrm>
          <a:prstGeom prst="rect">
            <a:avLst/>
          </a:prstGeom>
        </p:spPr>
      </p:pic>
    </p:spTree>
    <p:extLst>
      <p:ext uri="{BB962C8B-B14F-4D97-AF65-F5344CB8AC3E}">
        <p14:creationId xmlns:p14="http://schemas.microsoft.com/office/powerpoint/2010/main" val="1991626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47917"/>
            <a:ext cx="8282940" cy="834226"/>
          </a:xfrm>
        </p:spPr>
        <p:txBody>
          <a:bodyPr/>
          <a:lstStyle/>
          <a:p>
            <a:r>
              <a:rPr lang="en-US" dirty="0"/>
              <a:t>Sorting (7 of 7)</a:t>
            </a:r>
          </a:p>
        </p:txBody>
      </p:sp>
      <p:sp>
        <p:nvSpPr>
          <p:cNvPr id="2" name="Content Placeholder 1"/>
          <p:cNvSpPr>
            <a:spLocks noGrp="1"/>
          </p:cNvSpPr>
          <p:nvPr>
            <p:ph idx="1"/>
          </p:nvPr>
        </p:nvSpPr>
        <p:spPr>
          <a:xfrm>
            <a:off x="609600" y="1219200"/>
            <a:ext cx="8192516" cy="685800"/>
          </a:xfrm>
        </p:spPr>
        <p:txBody>
          <a:bodyPr/>
          <a:lstStyle/>
          <a:p>
            <a:r>
              <a:rPr lang="en-US" dirty="0"/>
              <a:t>To Use Multiple Functions in the Same Command</a:t>
            </a:r>
          </a:p>
        </p:txBody>
      </p:sp>
      <p:pic>
        <p:nvPicPr>
          <p:cNvPr id="4" name="Picture 3" descr="A screenshot shows a Microsoft Access window. The workspace of the window shows m10q16 page. The command, “COUNT” is pointed with a callout that reads as, “COUNT function.” The command, “SUM” is pointed with a callout that reads as, “SUM fun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12" y="2209800"/>
            <a:ext cx="6709345" cy="3621859"/>
          </a:xfrm>
          <a:prstGeom prst="rect">
            <a:avLst/>
          </a:prstGeom>
        </p:spPr>
      </p:pic>
    </p:spTree>
    <p:extLst>
      <p:ext uri="{BB962C8B-B14F-4D97-AF65-F5344CB8AC3E}">
        <p14:creationId xmlns:p14="http://schemas.microsoft.com/office/powerpoint/2010/main" val="1625985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Grouping</a:t>
            </a:r>
          </a:p>
        </p:txBody>
      </p:sp>
      <p:sp>
        <p:nvSpPr>
          <p:cNvPr id="2" name="Content Placeholder 1"/>
          <p:cNvSpPr>
            <a:spLocks noGrp="1"/>
          </p:cNvSpPr>
          <p:nvPr>
            <p:ph idx="1"/>
          </p:nvPr>
        </p:nvSpPr>
        <p:spPr>
          <a:xfrm>
            <a:off x="609600" y="1219200"/>
            <a:ext cx="8192516" cy="4800600"/>
          </a:xfrm>
        </p:spPr>
        <p:txBody>
          <a:bodyPr/>
          <a:lstStyle/>
          <a:p>
            <a:r>
              <a:rPr lang="en-US" dirty="0"/>
              <a:t>To Use Grouping</a:t>
            </a:r>
          </a:p>
          <a:p>
            <a:pPr lvl="1"/>
            <a:r>
              <a:rPr lang="en-US" dirty="0"/>
              <a:t>Grouping means creating groups of records that share some common characteristic</a:t>
            </a:r>
          </a:p>
          <a:p>
            <a:pPr lvl="1"/>
            <a:r>
              <a:rPr lang="en-US" dirty="0"/>
              <a:t>When you group rows, any calculations indicated in the SELECT command are performed for the entire group</a:t>
            </a:r>
          </a:p>
          <a:p>
            <a:pPr lvl="2"/>
            <a:r>
              <a:rPr lang="en-US" b="1" dirty="0"/>
              <a:t>GROUP BY clause</a:t>
            </a:r>
          </a:p>
          <a:p>
            <a:r>
              <a:rPr lang="en-US" dirty="0"/>
              <a:t>To Restrict the Groups That Appear</a:t>
            </a:r>
          </a:p>
          <a:p>
            <a:pPr lvl="1"/>
            <a:r>
              <a:rPr lang="en-US" dirty="0"/>
              <a:t>The </a:t>
            </a:r>
            <a:r>
              <a:rPr lang="en-US" b="1" dirty="0"/>
              <a:t>HAVING clause</a:t>
            </a:r>
            <a:r>
              <a:rPr lang="en-US" dirty="0"/>
              <a:t>, which consists of the word HAVING followed by a criterion, is used to restrict the groups to be included</a:t>
            </a:r>
          </a:p>
        </p:txBody>
      </p:sp>
    </p:spTree>
    <p:extLst>
      <p:ext uri="{BB962C8B-B14F-4D97-AF65-F5344CB8AC3E}">
        <p14:creationId xmlns:p14="http://schemas.microsoft.com/office/powerpoint/2010/main" val="2969520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6681"/>
            <a:ext cx="8282940" cy="917649"/>
          </a:xfrm>
        </p:spPr>
        <p:txBody>
          <a:bodyPr/>
          <a:lstStyle/>
          <a:p>
            <a:r>
              <a:rPr lang="en-US" dirty="0"/>
              <a:t>Joining Tables (1 of 5)</a:t>
            </a:r>
          </a:p>
        </p:txBody>
      </p:sp>
      <p:sp>
        <p:nvSpPr>
          <p:cNvPr id="2" name="Content Placeholder 1"/>
          <p:cNvSpPr>
            <a:spLocks noGrp="1"/>
          </p:cNvSpPr>
          <p:nvPr>
            <p:ph idx="1"/>
          </p:nvPr>
        </p:nvSpPr>
        <p:spPr>
          <a:xfrm>
            <a:off x="609600" y="1219200"/>
            <a:ext cx="8192516" cy="990600"/>
          </a:xfrm>
        </p:spPr>
        <p:txBody>
          <a:bodyPr/>
          <a:lstStyle/>
          <a:p>
            <a:r>
              <a:rPr lang="en-US" dirty="0"/>
              <a:t>To Join Tables</a:t>
            </a:r>
          </a:p>
          <a:p>
            <a:pPr lvl="1"/>
            <a:r>
              <a:rPr lang="en-US" dirty="0"/>
              <a:t>Many queries require data from more than one table</a:t>
            </a:r>
          </a:p>
        </p:txBody>
      </p:sp>
      <p:pic>
        <p:nvPicPr>
          <p:cNvPr id="7" name="Picture 6" descr="A screenshot shows a Microsoft Access window. Design tab in the menu bar is selected. Select option in the ribbon toolbar is selected. The workspace of the window shows m10q19 page. The command, “FROM [Account],[Account Manager]” is pointed with a callout that reads as, “data comes from both Account and Account Manager tables.” The command, “WHERE [Account].[Account Manager Number]” is pointed with a callout that reads as, “Account Manager Number in Account table.” The command, “[Account Manager] [Account Manager Number]” is pointed with a callout that reads as, “Account Manager Number in Account Manager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690" y="2377733"/>
            <a:ext cx="5896110" cy="3718267"/>
          </a:xfrm>
          <a:prstGeom prst="rect">
            <a:avLst/>
          </a:prstGeom>
        </p:spPr>
      </p:pic>
    </p:spTree>
    <p:extLst>
      <p:ext uri="{BB962C8B-B14F-4D97-AF65-F5344CB8AC3E}">
        <p14:creationId xmlns:p14="http://schemas.microsoft.com/office/powerpoint/2010/main" val="56995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8392"/>
            <a:ext cx="8282940" cy="834226"/>
          </a:xfrm>
        </p:spPr>
        <p:txBody>
          <a:bodyPr/>
          <a:lstStyle/>
          <a:p>
            <a:r>
              <a:rPr lang="en-US" dirty="0"/>
              <a:t>Objectives (2 of 2)</a:t>
            </a:r>
          </a:p>
        </p:txBody>
      </p:sp>
      <p:sp>
        <p:nvSpPr>
          <p:cNvPr id="2" name="Content Placeholder 1"/>
          <p:cNvSpPr>
            <a:spLocks noGrp="1"/>
          </p:cNvSpPr>
          <p:nvPr>
            <p:ph idx="1"/>
          </p:nvPr>
        </p:nvSpPr>
        <p:spPr/>
        <p:txBody>
          <a:bodyPr>
            <a:normAutofit/>
          </a:bodyPr>
          <a:lstStyle/>
          <a:p>
            <a:r>
              <a:rPr lang="en-US" dirty="0"/>
              <a:t>Use aggregate functions in SQL queries</a:t>
            </a:r>
          </a:p>
          <a:p>
            <a:r>
              <a:rPr lang="en-US" dirty="0"/>
              <a:t>Group the results in SQL queries</a:t>
            </a:r>
          </a:p>
          <a:p>
            <a:r>
              <a:rPr lang="en-US" dirty="0"/>
              <a:t>Join tables in SQL queries</a:t>
            </a:r>
          </a:p>
          <a:p>
            <a:r>
              <a:rPr lang="en-US" dirty="0"/>
              <a:t>Use subqueries</a:t>
            </a:r>
          </a:p>
          <a:p>
            <a:r>
              <a:rPr lang="en-US" dirty="0"/>
              <a:t>Compare SQL queries with Access-generated SQL</a:t>
            </a:r>
          </a:p>
          <a:p>
            <a:r>
              <a:rPr lang="en-US" dirty="0"/>
              <a:t>Use INSERT, UPDATE, and DELETE queries to update a database</a:t>
            </a:r>
          </a:p>
        </p:txBody>
      </p:sp>
    </p:spTree>
    <p:extLst>
      <p:ext uri="{BB962C8B-B14F-4D97-AF65-F5344CB8AC3E}">
        <p14:creationId xmlns:p14="http://schemas.microsoft.com/office/powerpoint/2010/main" val="3061589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47917"/>
            <a:ext cx="8282940" cy="834226"/>
          </a:xfrm>
        </p:spPr>
        <p:txBody>
          <a:bodyPr/>
          <a:lstStyle/>
          <a:p>
            <a:r>
              <a:rPr lang="en-US" dirty="0"/>
              <a:t>Joining Tables (2 of 5)</a:t>
            </a:r>
          </a:p>
        </p:txBody>
      </p:sp>
      <p:sp>
        <p:nvSpPr>
          <p:cNvPr id="2" name="Content Placeholder 1"/>
          <p:cNvSpPr>
            <a:spLocks noGrp="1"/>
          </p:cNvSpPr>
          <p:nvPr>
            <p:ph idx="1"/>
          </p:nvPr>
        </p:nvSpPr>
        <p:spPr>
          <a:xfrm>
            <a:off x="609600" y="1219200"/>
            <a:ext cx="8192516" cy="1295400"/>
          </a:xfrm>
        </p:spPr>
        <p:txBody>
          <a:bodyPr/>
          <a:lstStyle/>
          <a:p>
            <a:r>
              <a:rPr lang="en-US" dirty="0"/>
              <a:t>To Restrict the Records in a Join</a:t>
            </a:r>
          </a:p>
          <a:p>
            <a:pPr lvl="1"/>
            <a:r>
              <a:rPr lang="en-US" dirty="0"/>
              <a:t>You can restrict the records to be included in a join by creating a compound criterion</a:t>
            </a:r>
          </a:p>
        </p:txBody>
      </p:sp>
      <p:pic>
        <p:nvPicPr>
          <p:cNvPr id="7" name="Picture 6" descr="A screenshot shows a Microsoft Access window. Design tab in the menu bar is selected. Select option in the ribbon toolbar is selected. The workspace of the window shows m10q20 page. The command, “AND [Start Date]&lt;#5/1/2015#” is pointed with a callout that reads as, “additional criterion.” The command, “#5/1/2015#,”of the previous command is pointed with a callout that reads as, “date is enclosed between number sign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855" y="2687832"/>
            <a:ext cx="5472545" cy="3408168"/>
          </a:xfrm>
          <a:prstGeom prst="rect">
            <a:avLst/>
          </a:prstGeom>
        </p:spPr>
      </p:pic>
    </p:spTree>
    <p:extLst>
      <p:ext uri="{BB962C8B-B14F-4D97-AF65-F5344CB8AC3E}">
        <p14:creationId xmlns:p14="http://schemas.microsoft.com/office/powerpoint/2010/main" val="3216478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06206"/>
            <a:ext cx="8282940" cy="917649"/>
          </a:xfrm>
        </p:spPr>
        <p:txBody>
          <a:bodyPr/>
          <a:lstStyle/>
          <a:p>
            <a:r>
              <a:rPr lang="en-US" dirty="0"/>
              <a:t>Joining Tables (3 of 5)</a:t>
            </a:r>
          </a:p>
        </p:txBody>
      </p:sp>
      <p:sp>
        <p:nvSpPr>
          <p:cNvPr id="2" name="Content Placeholder 1"/>
          <p:cNvSpPr>
            <a:spLocks noGrp="1"/>
          </p:cNvSpPr>
          <p:nvPr>
            <p:ph idx="1"/>
          </p:nvPr>
        </p:nvSpPr>
        <p:spPr>
          <a:xfrm>
            <a:off x="609600" y="1219200"/>
            <a:ext cx="8192516" cy="1600200"/>
          </a:xfrm>
        </p:spPr>
        <p:txBody>
          <a:bodyPr/>
          <a:lstStyle/>
          <a:p>
            <a:r>
              <a:rPr lang="en-US" dirty="0"/>
              <a:t>Aliases</a:t>
            </a:r>
          </a:p>
          <a:p>
            <a:pPr lvl="1"/>
            <a:r>
              <a:rPr lang="en-US" dirty="0"/>
              <a:t>When tables appear in the FROM clause, you can give each table an </a:t>
            </a:r>
            <a:r>
              <a:rPr lang="en-US" b="1" dirty="0"/>
              <a:t>alias</a:t>
            </a:r>
            <a:r>
              <a:rPr lang="en-US" dirty="0"/>
              <a:t>, or an alternative name, that you can use in the rest of the statement</a:t>
            </a:r>
          </a:p>
        </p:txBody>
      </p:sp>
      <p:pic>
        <p:nvPicPr>
          <p:cNvPr id="6" name="Picture 5" descr="A screenshot shows a Microsoft Access window. Design tab in the menu bar is selected. Select option in the ribbon toolbar is selected. The workspace of the window shows Query1 page. In command, “FROM [Account] A” letter A is pointed with a callout that reads as, “alias for Account table (A).” The letter M in command, “[Account Manager] M” is pointed with a callout that reads as, “alias for Account Manager (M).” The letters A and M in “WHERE A[Account Manager Number]=M[Account Manager Number] command, are pointed with a callout that reads as, “using aliases for Account and Account Manager tab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562" y="2819400"/>
            <a:ext cx="6144638" cy="3360202"/>
          </a:xfrm>
          <a:prstGeom prst="rect">
            <a:avLst/>
          </a:prstGeom>
        </p:spPr>
      </p:pic>
    </p:spTree>
    <p:extLst>
      <p:ext uri="{BB962C8B-B14F-4D97-AF65-F5344CB8AC3E}">
        <p14:creationId xmlns:p14="http://schemas.microsoft.com/office/powerpoint/2010/main" val="255082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06206"/>
            <a:ext cx="8282940" cy="917649"/>
          </a:xfrm>
        </p:spPr>
        <p:txBody>
          <a:bodyPr/>
          <a:lstStyle/>
          <a:p>
            <a:r>
              <a:rPr lang="en-US" dirty="0"/>
              <a:t>Joining Tables (4 of 5)</a:t>
            </a:r>
          </a:p>
        </p:txBody>
      </p:sp>
      <p:sp>
        <p:nvSpPr>
          <p:cNvPr id="2" name="Content Placeholder 1"/>
          <p:cNvSpPr>
            <a:spLocks noGrp="1"/>
          </p:cNvSpPr>
          <p:nvPr>
            <p:ph idx="1"/>
          </p:nvPr>
        </p:nvSpPr>
        <p:spPr>
          <a:xfrm>
            <a:off x="609600" y="1219200"/>
            <a:ext cx="8192516" cy="457200"/>
          </a:xfrm>
        </p:spPr>
        <p:txBody>
          <a:bodyPr/>
          <a:lstStyle/>
          <a:p>
            <a:r>
              <a:rPr lang="en-US" dirty="0"/>
              <a:t>To Join a Table to Itself</a:t>
            </a:r>
          </a:p>
        </p:txBody>
      </p:sp>
      <p:pic>
        <p:nvPicPr>
          <p:cNvPr id="4" name="Picture 3" descr="A screenshot shows a Microsoft Access window. Design tab in the menu bar is selected. Select option in the ribbon toolbar is selected. The workspace of the window shows m10q21 page. The letter F in the command, “FROM [Account]F” is pointed with a callout that reads as, “alias for first Account table (F).” The letter S in the command, [Account] S” is pointed with a callout that reads as, “alias for second Account table (S).” Another callout pointed towards S reads as, “Account table included tw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379" y="2057400"/>
            <a:ext cx="5608703" cy="4159565"/>
          </a:xfrm>
          <a:prstGeom prst="rect">
            <a:avLst/>
          </a:prstGeom>
        </p:spPr>
      </p:pic>
    </p:spTree>
    <p:extLst>
      <p:ext uri="{BB962C8B-B14F-4D97-AF65-F5344CB8AC3E}">
        <p14:creationId xmlns:p14="http://schemas.microsoft.com/office/powerpoint/2010/main" val="2016007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8392"/>
            <a:ext cx="8282940" cy="834226"/>
          </a:xfrm>
        </p:spPr>
        <p:txBody>
          <a:bodyPr/>
          <a:lstStyle/>
          <a:p>
            <a:r>
              <a:rPr lang="en-US" dirty="0"/>
              <a:t>Joining Tables (5 of 5)</a:t>
            </a:r>
          </a:p>
        </p:txBody>
      </p:sp>
      <p:sp>
        <p:nvSpPr>
          <p:cNvPr id="2" name="Content Placeholder 1"/>
          <p:cNvSpPr>
            <a:spLocks noGrp="1"/>
          </p:cNvSpPr>
          <p:nvPr>
            <p:ph idx="1"/>
          </p:nvPr>
        </p:nvSpPr>
        <p:spPr>
          <a:xfrm>
            <a:off x="609600" y="1219200"/>
            <a:ext cx="8192516" cy="1676400"/>
          </a:xfrm>
        </p:spPr>
        <p:txBody>
          <a:bodyPr/>
          <a:lstStyle/>
          <a:p>
            <a:r>
              <a:rPr lang="en-US" dirty="0"/>
              <a:t>Subqueries</a:t>
            </a:r>
          </a:p>
          <a:p>
            <a:pPr lvl="1"/>
            <a:r>
              <a:rPr lang="en-US" dirty="0"/>
              <a:t>A </a:t>
            </a:r>
            <a:r>
              <a:rPr lang="en-US" b="1" dirty="0"/>
              <a:t>subquery</a:t>
            </a:r>
            <a:r>
              <a:rPr lang="en-US" dirty="0"/>
              <a:t> is a query within another query</a:t>
            </a:r>
          </a:p>
          <a:p>
            <a:r>
              <a:rPr lang="en-US" dirty="0"/>
              <a:t>To Use a Subquery</a:t>
            </a:r>
          </a:p>
        </p:txBody>
      </p:sp>
      <p:pic>
        <p:nvPicPr>
          <p:cNvPr id="6" name="Picture 5" descr="A screenshot shows a Microsoft Access window. The workspace of the window shows m10q22 page. The command, “WHERE [Account Manager Number] IN” is pointed with a callout that reads as, “criterion (manager number must be in list of manager numbers produced by subquery).” The command, “(SELECT [Account Manager Number]&#10;FROM [Account]&#10;WHERE [City]=’Granger’)&#10;;” is pointed with a callout that reads as, “subquery to select manager numbers for those accounts located in Granger.”&#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07" y="3267075"/>
            <a:ext cx="7557193" cy="2600325"/>
          </a:xfrm>
          <a:prstGeom prst="rect">
            <a:avLst/>
          </a:prstGeom>
        </p:spPr>
      </p:pic>
    </p:spTree>
    <p:extLst>
      <p:ext uri="{BB962C8B-B14F-4D97-AF65-F5344CB8AC3E}">
        <p14:creationId xmlns:p14="http://schemas.microsoft.com/office/powerpoint/2010/main" val="582602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06206"/>
            <a:ext cx="8282940" cy="917649"/>
          </a:xfrm>
        </p:spPr>
        <p:txBody>
          <a:bodyPr/>
          <a:lstStyle/>
          <a:p>
            <a:r>
              <a:rPr lang="en-US" dirty="0"/>
              <a:t>Updating Data Using SQL (1 of 3)</a:t>
            </a:r>
          </a:p>
        </p:txBody>
      </p:sp>
      <p:sp>
        <p:nvSpPr>
          <p:cNvPr id="2" name="Content Placeholder 1"/>
          <p:cNvSpPr>
            <a:spLocks noGrp="1"/>
          </p:cNvSpPr>
          <p:nvPr>
            <p:ph idx="1"/>
          </p:nvPr>
        </p:nvSpPr>
        <p:spPr/>
        <p:txBody>
          <a:bodyPr/>
          <a:lstStyle/>
          <a:p>
            <a:r>
              <a:rPr lang="en-US" dirty="0"/>
              <a:t>To Use an INSERT Command</a:t>
            </a:r>
          </a:p>
          <a:p>
            <a:pPr lvl="1"/>
            <a:r>
              <a:rPr lang="en-US" dirty="0"/>
              <a:t>You can add records to a table using the SQL INSERT command</a:t>
            </a:r>
          </a:p>
          <a:p>
            <a:pPr lvl="1"/>
            <a:r>
              <a:rPr lang="en-US" dirty="0"/>
              <a:t>The command consists of the words INSERT INTO followed by the name of the table into which the record is to be inserted</a:t>
            </a:r>
          </a:p>
          <a:p>
            <a:pPr lvl="1"/>
            <a:r>
              <a:rPr lang="en-US" dirty="0"/>
              <a:t>Next is the word VALUE followed by the values for the fields in the record</a:t>
            </a:r>
          </a:p>
          <a:p>
            <a:pPr lvl="2"/>
            <a:r>
              <a:rPr lang="en-US" dirty="0"/>
              <a:t>Values for Text fields must be enclosed within quotation marks</a:t>
            </a:r>
          </a:p>
        </p:txBody>
      </p:sp>
    </p:spTree>
    <p:extLst>
      <p:ext uri="{BB962C8B-B14F-4D97-AF65-F5344CB8AC3E}">
        <p14:creationId xmlns:p14="http://schemas.microsoft.com/office/powerpoint/2010/main" val="2782704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06206"/>
            <a:ext cx="8282940" cy="917649"/>
          </a:xfrm>
        </p:spPr>
        <p:txBody>
          <a:bodyPr/>
          <a:lstStyle/>
          <a:p>
            <a:r>
              <a:rPr lang="en-US" dirty="0"/>
              <a:t>Updating Data Using SQL (2 of 3)</a:t>
            </a:r>
          </a:p>
        </p:txBody>
      </p:sp>
      <p:sp>
        <p:nvSpPr>
          <p:cNvPr id="2" name="Content Placeholder 1"/>
          <p:cNvSpPr>
            <a:spLocks noGrp="1"/>
          </p:cNvSpPr>
          <p:nvPr>
            <p:ph idx="1"/>
          </p:nvPr>
        </p:nvSpPr>
        <p:spPr/>
        <p:txBody>
          <a:bodyPr/>
          <a:lstStyle/>
          <a:p>
            <a:r>
              <a:rPr lang="en-US" dirty="0"/>
              <a:t>To Use an UPDATE Command</a:t>
            </a:r>
          </a:p>
          <a:p>
            <a:pPr lvl="1"/>
            <a:r>
              <a:rPr lang="en-US" dirty="0"/>
              <a:t>You can update records in SQL by using the UPDATE command</a:t>
            </a:r>
          </a:p>
          <a:p>
            <a:pPr lvl="1"/>
            <a:r>
              <a:rPr lang="en-US" dirty="0"/>
              <a:t>The command consists of UPDATE, followed by the name of the table in which records are to be updated</a:t>
            </a:r>
          </a:p>
          <a:p>
            <a:pPr lvl="1"/>
            <a:r>
              <a:rPr lang="en-US" dirty="0"/>
              <a:t>Next, the command contains one or more SET clauses, which consist of the word SET, followed by a field to be updated, an equal sign, and the new value</a:t>
            </a:r>
          </a:p>
        </p:txBody>
      </p:sp>
    </p:spTree>
    <p:extLst>
      <p:ext uri="{BB962C8B-B14F-4D97-AF65-F5344CB8AC3E}">
        <p14:creationId xmlns:p14="http://schemas.microsoft.com/office/powerpoint/2010/main" val="2238551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28867"/>
            <a:ext cx="8282940" cy="834226"/>
          </a:xfrm>
        </p:spPr>
        <p:txBody>
          <a:bodyPr/>
          <a:lstStyle/>
          <a:p>
            <a:r>
              <a:rPr lang="en-US" dirty="0"/>
              <a:t>Updating Data Using SQL (3 of 3)</a:t>
            </a:r>
          </a:p>
        </p:txBody>
      </p:sp>
      <p:sp>
        <p:nvSpPr>
          <p:cNvPr id="2" name="Content Placeholder 1"/>
          <p:cNvSpPr>
            <a:spLocks noGrp="1"/>
          </p:cNvSpPr>
          <p:nvPr>
            <p:ph idx="1"/>
          </p:nvPr>
        </p:nvSpPr>
        <p:spPr/>
        <p:txBody>
          <a:bodyPr/>
          <a:lstStyle/>
          <a:p>
            <a:r>
              <a:rPr lang="en-US" dirty="0"/>
              <a:t>To Use a DELETE Command</a:t>
            </a:r>
          </a:p>
          <a:p>
            <a:pPr lvl="1"/>
            <a:r>
              <a:rPr lang="en-US" dirty="0"/>
              <a:t>You can delete records in SQL using the DELETE command</a:t>
            </a:r>
          </a:p>
          <a:p>
            <a:pPr lvl="1"/>
            <a:r>
              <a:rPr lang="en-US" dirty="0"/>
              <a:t>The command consists of DELETE FROM, followed by the name of the table from which records are to be deleted</a:t>
            </a:r>
          </a:p>
          <a:p>
            <a:pPr lvl="1"/>
            <a:r>
              <a:rPr lang="en-US" dirty="0"/>
              <a:t>Finally, you include a WHERE clause to specify the criteria</a:t>
            </a:r>
          </a:p>
        </p:txBody>
      </p:sp>
    </p:spTree>
    <p:extLst>
      <p:ext uri="{BB962C8B-B14F-4D97-AF65-F5344CB8AC3E}">
        <p14:creationId xmlns:p14="http://schemas.microsoft.com/office/powerpoint/2010/main" val="103826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7156"/>
            <a:ext cx="8282940" cy="917649"/>
          </a:xfrm>
        </p:spPr>
        <p:txBody>
          <a:bodyPr/>
          <a:lstStyle/>
          <a:p>
            <a:r>
              <a:rPr lang="en-US" dirty="0"/>
              <a:t>Project – Using SQL (1 of 2)</a:t>
            </a:r>
          </a:p>
        </p:txBody>
      </p:sp>
      <p:pic>
        <p:nvPicPr>
          <p:cNvPr id="6" name="Picture 5" descr="A screenshot shows a Microsoft Access window. The workspace of the window shows m10q10 page. A table is shown with the following labels: Account number, Workshop Code, Total Hours, Hours Spent, and Remaining. The first row of the table is selected. The account number in the first row is selected to ed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90" y="1792793"/>
            <a:ext cx="8401212" cy="3160207"/>
          </a:xfrm>
          <a:prstGeom prst="rect">
            <a:avLst/>
          </a:prstGeom>
        </p:spPr>
      </p:pic>
    </p:spTree>
    <p:extLst>
      <p:ext uri="{BB962C8B-B14F-4D97-AF65-F5344CB8AC3E}">
        <p14:creationId xmlns:p14="http://schemas.microsoft.com/office/powerpoint/2010/main" val="337231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6200"/>
            <a:ext cx="8282940" cy="834226"/>
          </a:xfrm>
        </p:spPr>
        <p:txBody>
          <a:bodyPr/>
          <a:lstStyle/>
          <a:p>
            <a:r>
              <a:rPr lang="en-US" dirty="0"/>
              <a:t>Project – Using SQL (2 of 2)</a:t>
            </a:r>
          </a:p>
        </p:txBody>
      </p:sp>
      <p:sp>
        <p:nvSpPr>
          <p:cNvPr id="2" name="Content Placeholder 1"/>
          <p:cNvSpPr>
            <a:spLocks noGrp="1"/>
          </p:cNvSpPr>
          <p:nvPr>
            <p:ph idx="1"/>
          </p:nvPr>
        </p:nvSpPr>
        <p:spPr/>
        <p:txBody>
          <a:bodyPr>
            <a:normAutofit/>
          </a:bodyPr>
          <a:lstStyle/>
          <a:p>
            <a:r>
              <a:rPr lang="en-US" dirty="0"/>
              <a:t>Roadmap</a:t>
            </a:r>
          </a:p>
          <a:p>
            <a:pPr lvl="1"/>
            <a:r>
              <a:rPr lang="en-US" dirty="0"/>
              <a:t>Create a query in SQL view</a:t>
            </a:r>
          </a:p>
          <a:p>
            <a:pPr lvl="1"/>
            <a:r>
              <a:rPr lang="en-US" dirty="0"/>
              <a:t>Use simple criteria in a query</a:t>
            </a:r>
          </a:p>
          <a:p>
            <a:pPr lvl="1"/>
            <a:r>
              <a:rPr lang="en-US" dirty="0"/>
              <a:t>Use compound criteria in a query</a:t>
            </a:r>
          </a:p>
          <a:p>
            <a:pPr lvl="1"/>
            <a:r>
              <a:rPr lang="en-US" dirty="0"/>
              <a:t>Sort results of a query</a:t>
            </a:r>
          </a:p>
          <a:p>
            <a:pPr lvl="1"/>
            <a:r>
              <a:rPr lang="en-US" dirty="0"/>
              <a:t>Group results of a query</a:t>
            </a:r>
          </a:p>
          <a:p>
            <a:pPr lvl="1"/>
            <a:r>
              <a:rPr lang="en-US" dirty="0"/>
              <a:t>Join tables in a query</a:t>
            </a:r>
          </a:p>
          <a:p>
            <a:pPr lvl="1"/>
            <a:r>
              <a:rPr lang="en-US" dirty="0"/>
              <a:t>Use a subquery in a query</a:t>
            </a:r>
          </a:p>
          <a:p>
            <a:pPr lvl="1"/>
            <a:r>
              <a:rPr lang="en-US" dirty="0"/>
              <a:t>Update data with a query</a:t>
            </a:r>
          </a:p>
        </p:txBody>
      </p:sp>
    </p:spTree>
    <p:extLst>
      <p:ext uri="{BB962C8B-B14F-4D97-AF65-F5344CB8AC3E}">
        <p14:creationId xmlns:p14="http://schemas.microsoft.com/office/powerpoint/2010/main" val="330294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SQL Background</a:t>
            </a:r>
          </a:p>
        </p:txBody>
      </p:sp>
      <p:sp>
        <p:nvSpPr>
          <p:cNvPr id="2" name="Content Placeholder 1"/>
          <p:cNvSpPr>
            <a:spLocks noGrp="1"/>
          </p:cNvSpPr>
          <p:nvPr>
            <p:ph idx="1"/>
          </p:nvPr>
        </p:nvSpPr>
        <p:spPr/>
        <p:txBody>
          <a:bodyPr>
            <a:normAutofit/>
          </a:bodyPr>
          <a:lstStyle/>
          <a:p>
            <a:r>
              <a:rPr lang="en-US" dirty="0"/>
              <a:t>To Change the Font Size</a:t>
            </a:r>
          </a:p>
          <a:p>
            <a:pPr lvl="1"/>
            <a:r>
              <a:rPr lang="en-US" dirty="0"/>
              <a:t>Click FILE on the ribbon to open the Backstage view</a:t>
            </a:r>
          </a:p>
          <a:p>
            <a:pPr lvl="1"/>
            <a:r>
              <a:rPr lang="en-US" dirty="0"/>
              <a:t>Click Options to display the Access Options dialog box</a:t>
            </a:r>
          </a:p>
          <a:p>
            <a:pPr lvl="1"/>
            <a:r>
              <a:rPr lang="en-US" dirty="0"/>
              <a:t>Click Object Designers to display the Object Designer options</a:t>
            </a:r>
          </a:p>
          <a:p>
            <a:pPr lvl="1"/>
            <a:r>
              <a:rPr lang="en-US" dirty="0"/>
              <a:t>In the Query design area, click the Size box arrow, and then click the desired font size</a:t>
            </a:r>
          </a:p>
          <a:p>
            <a:pPr lvl="1"/>
            <a:r>
              <a:rPr lang="en-US" dirty="0"/>
              <a:t>Click the OK button to close the Access Options dialog box</a:t>
            </a:r>
          </a:p>
        </p:txBody>
      </p:sp>
    </p:spTree>
    <p:extLst>
      <p:ext uri="{BB962C8B-B14F-4D97-AF65-F5344CB8AC3E}">
        <p14:creationId xmlns:p14="http://schemas.microsoft.com/office/powerpoint/2010/main" val="120204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52400"/>
            <a:ext cx="8306886" cy="705229"/>
          </a:xfrm>
        </p:spPr>
        <p:txBody>
          <a:bodyPr/>
          <a:lstStyle/>
          <a:p>
            <a:r>
              <a:rPr lang="en-US" dirty="0"/>
              <a:t>SQL Queries (1 of 14)</a:t>
            </a:r>
          </a:p>
        </p:txBody>
      </p:sp>
      <p:sp>
        <p:nvSpPr>
          <p:cNvPr id="2" name="Content Placeholder 1"/>
          <p:cNvSpPr>
            <a:spLocks noGrp="1"/>
          </p:cNvSpPr>
          <p:nvPr>
            <p:ph idx="1"/>
          </p:nvPr>
        </p:nvSpPr>
        <p:spPr/>
        <p:txBody>
          <a:bodyPr>
            <a:normAutofit/>
          </a:bodyPr>
          <a:lstStyle/>
          <a:p>
            <a:r>
              <a:rPr lang="en-US" dirty="0"/>
              <a:t>To Create a New SQL Query</a:t>
            </a:r>
          </a:p>
          <a:p>
            <a:pPr lvl="1"/>
            <a:r>
              <a:rPr lang="en-US" dirty="0"/>
              <a:t>Close the Navigation Pane</a:t>
            </a:r>
          </a:p>
          <a:p>
            <a:pPr lvl="1"/>
            <a:r>
              <a:rPr lang="en-US" dirty="0"/>
              <a:t>Display the CREATE tab</a:t>
            </a:r>
          </a:p>
          <a:p>
            <a:pPr lvl="1"/>
            <a:r>
              <a:rPr lang="en-US" dirty="0"/>
              <a:t>Click the Query Design button to create a query</a:t>
            </a:r>
          </a:p>
          <a:p>
            <a:pPr lvl="1"/>
            <a:r>
              <a:rPr lang="en-US" dirty="0"/>
              <a:t>Close the Show Table dialog box without adding any tables</a:t>
            </a:r>
          </a:p>
          <a:p>
            <a:pPr lvl="1"/>
            <a:r>
              <a:rPr lang="en-US" dirty="0"/>
              <a:t>Click the View arrow to display the View menu</a:t>
            </a:r>
          </a:p>
          <a:p>
            <a:pPr lvl="1"/>
            <a:r>
              <a:rPr lang="en-US" dirty="0"/>
              <a:t>Click SQL View to view the query in SQL view</a:t>
            </a:r>
          </a:p>
        </p:txBody>
      </p:sp>
    </p:spTree>
    <p:extLst>
      <p:ext uri="{BB962C8B-B14F-4D97-AF65-F5344CB8AC3E}">
        <p14:creationId xmlns:p14="http://schemas.microsoft.com/office/powerpoint/2010/main" val="260102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06206"/>
            <a:ext cx="8282940" cy="917649"/>
          </a:xfrm>
        </p:spPr>
        <p:txBody>
          <a:bodyPr/>
          <a:lstStyle/>
          <a:p>
            <a:r>
              <a:rPr lang="en-US" dirty="0"/>
              <a:t>SQL Queries (2 of 14)</a:t>
            </a:r>
          </a:p>
        </p:txBody>
      </p:sp>
      <p:sp>
        <p:nvSpPr>
          <p:cNvPr id="2" name="Content Placeholder 1"/>
          <p:cNvSpPr>
            <a:spLocks noGrp="1"/>
          </p:cNvSpPr>
          <p:nvPr>
            <p:ph idx="1"/>
          </p:nvPr>
        </p:nvSpPr>
        <p:spPr/>
        <p:txBody>
          <a:bodyPr>
            <a:normAutofit/>
          </a:bodyPr>
          <a:lstStyle/>
          <a:p>
            <a:r>
              <a:rPr lang="en-US" dirty="0"/>
              <a:t>SQL Commands</a:t>
            </a:r>
          </a:p>
          <a:p>
            <a:pPr lvl="1"/>
            <a:r>
              <a:rPr lang="en-US" dirty="0"/>
              <a:t>The basic form of SQL expressions is quite simple: SELECT-FROM-WHERE</a:t>
            </a:r>
          </a:p>
          <a:p>
            <a:pPr lvl="1"/>
            <a:r>
              <a:rPr lang="en-US" dirty="0"/>
              <a:t>The command begins with a </a:t>
            </a:r>
            <a:r>
              <a:rPr lang="en-US" b="1" dirty="0"/>
              <a:t>SELECT clause</a:t>
            </a:r>
            <a:r>
              <a:rPr lang="en-US" dirty="0"/>
              <a:t>, which consists of the word, SELECT, followed by a list of those fields you want to include</a:t>
            </a:r>
          </a:p>
          <a:p>
            <a:pPr lvl="1"/>
            <a:r>
              <a:rPr lang="en-US" dirty="0"/>
              <a:t>Next, the command contains a </a:t>
            </a:r>
            <a:r>
              <a:rPr lang="en-US" b="1" dirty="0"/>
              <a:t>FROM clause</a:t>
            </a:r>
            <a:r>
              <a:rPr lang="en-US" dirty="0"/>
              <a:t>, which consists of the word, FROM, followed by a list of the table or tables involved in the query</a:t>
            </a:r>
          </a:p>
          <a:p>
            <a:pPr lvl="1"/>
            <a:r>
              <a:rPr lang="en-US" dirty="0"/>
              <a:t>Finally, there is an optional </a:t>
            </a:r>
            <a:r>
              <a:rPr lang="en-US" b="1" dirty="0"/>
              <a:t>WHERE clause</a:t>
            </a:r>
            <a:r>
              <a:rPr lang="en-US" dirty="0"/>
              <a:t>, which consists of the word, WHERE, followed by any criteria that the data you want to retrieve must satisfy</a:t>
            </a:r>
          </a:p>
        </p:txBody>
      </p:sp>
    </p:spTree>
    <p:extLst>
      <p:ext uri="{BB962C8B-B14F-4D97-AF65-F5344CB8AC3E}">
        <p14:creationId xmlns:p14="http://schemas.microsoft.com/office/powerpoint/2010/main" val="270431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114" y="152400"/>
            <a:ext cx="8230686" cy="762000"/>
          </a:xfrm>
        </p:spPr>
        <p:txBody>
          <a:bodyPr/>
          <a:lstStyle/>
          <a:p>
            <a:r>
              <a:rPr lang="en-US" dirty="0"/>
              <a:t>SQL Queries (3 of 14)</a:t>
            </a:r>
          </a:p>
        </p:txBody>
      </p:sp>
      <p:sp>
        <p:nvSpPr>
          <p:cNvPr id="2" name="Content Placeholder 1"/>
          <p:cNvSpPr>
            <a:spLocks noGrp="1"/>
          </p:cNvSpPr>
          <p:nvPr>
            <p:ph idx="1"/>
          </p:nvPr>
        </p:nvSpPr>
        <p:spPr>
          <a:xfrm>
            <a:off x="609600" y="1219200"/>
            <a:ext cx="8229600" cy="1219200"/>
          </a:xfrm>
        </p:spPr>
        <p:txBody>
          <a:bodyPr/>
          <a:lstStyle/>
          <a:p>
            <a:r>
              <a:rPr lang="en-US" dirty="0"/>
              <a:t>To Prepare to Enter a New SQL Query</a:t>
            </a:r>
          </a:p>
          <a:p>
            <a:pPr lvl="1"/>
            <a:r>
              <a:rPr lang="en-US" dirty="0"/>
              <a:t>Click the View arrow to display the View menu</a:t>
            </a:r>
          </a:p>
          <a:p>
            <a:pPr lvl="1"/>
            <a:r>
              <a:rPr lang="en-US" dirty="0"/>
              <a:t>Click SQL View to return to SQL view</a:t>
            </a:r>
          </a:p>
        </p:txBody>
      </p:sp>
      <p:pic>
        <p:nvPicPr>
          <p:cNvPr id="7" name="Picture 6" descr="A screenshot shows a Microsoft Access window. Home tab in the menu bar is selected. View option in the ribbon toolbar is selected and is pointed with a callout that reads as, “View button arrow.” The dropdown list from view option is shown in which Datasheet view option is selected. SQL View option in the dropdown list is pointed with a callout that reads as, “SQL View.” A table is shown in the workspace of the window.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590800"/>
            <a:ext cx="3705532" cy="3190716"/>
          </a:xfrm>
          <a:prstGeom prst="rect">
            <a:avLst/>
          </a:prstGeom>
        </p:spPr>
      </p:pic>
    </p:spTree>
    <p:extLst>
      <p:ext uri="{BB962C8B-B14F-4D97-AF65-F5344CB8AC3E}">
        <p14:creationId xmlns:p14="http://schemas.microsoft.com/office/powerpoint/2010/main" val="1372772913"/>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951</TotalTime>
  <Words>2216</Words>
  <Application>Microsoft Office PowerPoint</Application>
  <PresentationFormat>On-screen Show (4:3)</PresentationFormat>
  <Paragraphs>217</Paragraphs>
  <Slides>36</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1_Office Theme</vt:lpstr>
      <vt:lpstr>Shelly Cashman: Microsoft Access 2016</vt:lpstr>
      <vt:lpstr>Objectives (1 of 2)</vt:lpstr>
      <vt:lpstr>Objectives (2 of 2)</vt:lpstr>
      <vt:lpstr>Project – Using SQL (1 of 2)</vt:lpstr>
      <vt:lpstr>Project – Using SQL (2 of 2)</vt:lpstr>
      <vt:lpstr>SQL Background</vt:lpstr>
      <vt:lpstr>SQL Queries (1 of 14)</vt:lpstr>
      <vt:lpstr>SQL Queries (2 of 14)</vt:lpstr>
      <vt:lpstr>SQL Queries (3 of 14)</vt:lpstr>
      <vt:lpstr>SQL Queries (4 of 14)</vt:lpstr>
      <vt:lpstr>SQL Queries (5 of 14)</vt:lpstr>
      <vt:lpstr>SQL Queries (6 of 14)</vt:lpstr>
      <vt:lpstr>SQL Queries (7 of 14)</vt:lpstr>
      <vt:lpstr>SQL Queries (8 of 14)</vt:lpstr>
      <vt:lpstr>SQL Queries (9 of 14)</vt:lpstr>
      <vt:lpstr>SQL Queries (10 of 14)</vt:lpstr>
      <vt:lpstr>SQL Queries (11 of 14)</vt:lpstr>
      <vt:lpstr>SQL Queries (12 of 14)</vt:lpstr>
      <vt:lpstr>SQL Queries (13 of 14)</vt:lpstr>
      <vt:lpstr>SQL Queries (14 of 14)</vt:lpstr>
      <vt:lpstr>Sorting (1 of 7)</vt:lpstr>
      <vt:lpstr>Sorting (2 of 7)</vt:lpstr>
      <vt:lpstr>Sorting (3 of 7)</vt:lpstr>
      <vt:lpstr>Sorting (4 of 7)</vt:lpstr>
      <vt:lpstr>Sorting (5 of 7)</vt:lpstr>
      <vt:lpstr>Sorting (6 of 7)</vt:lpstr>
      <vt:lpstr>Sorting (7 of 7)</vt:lpstr>
      <vt:lpstr>Grouping</vt:lpstr>
      <vt:lpstr>Joining Tables (1 of 5)</vt:lpstr>
      <vt:lpstr>Joining Tables (2 of 5)</vt:lpstr>
      <vt:lpstr>Joining Tables (3 of 5)</vt:lpstr>
      <vt:lpstr>Joining Tables (4 of 5)</vt:lpstr>
      <vt:lpstr>Joining Tables (5 of 5)</vt:lpstr>
      <vt:lpstr>Updating Data Using SQL (1 of 3)</vt:lpstr>
      <vt:lpstr>Updating Data Using SQL (2 of 3)</vt:lpstr>
      <vt:lpstr>Updating Data Using SQL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 Using SQL</dc:title>
  <dc:creator>Shelly</dc:creator>
  <cp:lastModifiedBy>Eckenroth, Staci M</cp:lastModifiedBy>
  <cp:revision>80</cp:revision>
  <dcterms:created xsi:type="dcterms:W3CDTF">2010-06-10T12:24:51Z</dcterms:created>
  <dcterms:modified xsi:type="dcterms:W3CDTF">2017-07-26T14:05:53Z</dcterms:modified>
</cp:coreProperties>
</file>