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41"/>
  </p:notesMasterIdLst>
  <p:sldIdLst>
    <p:sldId id="256" r:id="rId2"/>
    <p:sldId id="290" r:id="rId3"/>
    <p:sldId id="258" r:id="rId4"/>
    <p:sldId id="286" r:id="rId5"/>
    <p:sldId id="287" r:id="rId6"/>
    <p:sldId id="288" r:id="rId7"/>
    <p:sldId id="289" r:id="rId8"/>
    <p:sldId id="291" r:id="rId9"/>
    <p:sldId id="292" r:id="rId10"/>
    <p:sldId id="293" r:id="rId11"/>
    <p:sldId id="294" r:id="rId12"/>
    <p:sldId id="295" r:id="rId13"/>
    <p:sldId id="296" r:id="rId14"/>
    <p:sldId id="257" r:id="rId15"/>
    <p:sldId id="260" r:id="rId16"/>
    <p:sldId id="261" r:id="rId17"/>
    <p:sldId id="262" r:id="rId18"/>
    <p:sldId id="264" r:id="rId19"/>
    <p:sldId id="265" r:id="rId20"/>
    <p:sldId id="266" r:id="rId21"/>
    <p:sldId id="267" r:id="rId22"/>
    <p:sldId id="263" r:id="rId23"/>
    <p:sldId id="268" r:id="rId24"/>
    <p:sldId id="285" r:id="rId25"/>
    <p:sldId id="269" r:id="rId26"/>
    <p:sldId id="270" r:id="rId27"/>
    <p:sldId id="271" r:id="rId28"/>
    <p:sldId id="272" r:id="rId29"/>
    <p:sldId id="273" r:id="rId30"/>
    <p:sldId id="274" r:id="rId31"/>
    <p:sldId id="275" r:id="rId32"/>
    <p:sldId id="276" r:id="rId33"/>
    <p:sldId id="277" r:id="rId34"/>
    <p:sldId id="278" r:id="rId35"/>
    <p:sldId id="279" r:id="rId36"/>
    <p:sldId id="281" r:id="rId37"/>
    <p:sldId id="280" r:id="rId38"/>
    <p:sldId id="282" r:id="rId39"/>
    <p:sldId id="283"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23" autoAdjust="0"/>
  </p:normalViewPr>
  <p:slideViewPr>
    <p:cSldViewPr>
      <p:cViewPr varScale="1">
        <p:scale>
          <a:sx n="67" d="100"/>
          <a:sy n="67" d="100"/>
        </p:scale>
        <p:origin x="190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2BD4974F-5A91-441C-BD4B-1A319179B3E9}" type="datetimeFigureOut">
              <a:rPr lang="en-US"/>
              <a:pPr>
                <a:defRPr/>
              </a:pPr>
              <a:t>1/31/2019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51E16C8-31D3-4CA5-BDA8-CC9CF714DB2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E52D0B4-6280-4AAB-B751-77CB55D15740}" type="slidenum">
              <a:rPr lang="en-US" altLang="en-US"/>
              <a:pPr>
                <a:spcBef>
                  <a:spcPct val="0"/>
                </a:spcBef>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first and most critical step in the development of the database.</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980F418-D764-4BAF-A6F3-C2E592002123}" type="slidenum">
              <a:rPr lang="en-US" altLang="en-US"/>
              <a:pPr>
                <a:spcBef>
                  <a:spcPct val="0"/>
                </a:spcBef>
              </a:pPr>
              <a:t>23</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72C6D94-20A1-43F0-8CA4-5E1724CAA8C8}" type="slidenum">
              <a:rPr lang="en-US" altLang="en-US"/>
              <a:pPr>
                <a:spcBef>
                  <a:spcPct val="0"/>
                </a:spcBef>
              </a:pPr>
              <a:t>24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EDA7381-F80E-4F96-8ED6-AFA94C1F1736}" type="slidenum">
              <a:rPr lang="en-US" altLang="en-US"/>
              <a:pPr>
                <a:spcBef>
                  <a:spcPct val="0"/>
                </a:spcBef>
              </a:pPr>
              <a:t>25</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t>A database has two models:</a:t>
            </a:r>
          </a:p>
          <a:p>
            <a:pPr eaLnBrk="1" hangingPunct="1">
              <a:spcBef>
                <a:spcPct val="0"/>
              </a:spcBef>
            </a:pPr>
            <a:r>
              <a:rPr lang="en-US" altLang="en-US" dirty="0" smtClean="0"/>
              <a:t>Conceptual model - created as a visualization of requirements during the requirements collection, definition, and visualization step and serves as a as a blueprint for the actual (logical) database model</a:t>
            </a:r>
          </a:p>
          <a:p>
            <a:pPr eaLnBrk="1" hangingPunct="1">
              <a:spcBef>
                <a:spcPct val="0"/>
              </a:spcBef>
            </a:pPr>
            <a:r>
              <a:rPr lang="en-US" altLang="en-US" dirty="0" smtClean="0"/>
              <a:t>Logical model - actual database model, created during the database modeling step to be used in the subsequent step of database implementation using the DBMS</a:t>
            </a:r>
          </a:p>
          <a:p>
            <a:pPr eaLnBrk="1" hangingPunct="1">
              <a:spcBef>
                <a:spcPct val="0"/>
              </a:spcBef>
            </a:pPr>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FB34797-DDD1-495C-8266-7352DD947CF3}" type="slidenum">
              <a:rPr lang="en-US" altLang="en-US"/>
              <a:pPr>
                <a:spcBef>
                  <a:spcPct val="0"/>
                </a:spcBef>
              </a:pPr>
              <a:t>26</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t>SQL  is a language used by most relational DBMS software packages.</a:t>
            </a:r>
          </a:p>
          <a:p>
            <a:pPr eaLnBrk="1" hangingPunct="1">
              <a:spcBef>
                <a:spcPct val="0"/>
              </a:spcBef>
            </a:pPr>
            <a:r>
              <a:rPr lang="en-US" altLang="en-US" dirty="0" smtClean="0"/>
              <a:t>SQL includes commands for creating, modifying and deleting database structures (these commands are used during database implementation). </a:t>
            </a:r>
          </a:p>
          <a:p>
            <a:pPr eaLnBrk="1" hangingPunct="1">
              <a:spcBef>
                <a:spcPct val="0"/>
              </a:spcBef>
            </a:pPr>
            <a:endParaRPr lang="en-US" altLang="en-US" dirty="0" smtClean="0"/>
          </a:p>
          <a:p>
            <a:pPr eaLnBrk="1" hangingPunct="1">
              <a:spcBef>
                <a:spcPct val="0"/>
              </a:spcBef>
            </a:pPr>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FA1EC45-6A11-4AD7-A352-CD681ACB46D9}" type="slidenum">
              <a:rPr lang="en-US" altLang="en-US"/>
              <a:pPr>
                <a:spcBef>
                  <a:spcPct val="0"/>
                </a:spcBef>
              </a:pPr>
              <a:t>27</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t>The design and creation of front-end applications can commence and proceed in parallel with database implementation </a:t>
            </a:r>
            <a:r>
              <a:rPr lang="en-US" altLang="en-US" dirty="0" smtClean="0"/>
              <a:t>.The </a:t>
            </a:r>
            <a:r>
              <a:rPr lang="en-US" altLang="en-US" dirty="0" smtClean="0"/>
              <a:t>actual creation of a front-end application involves connecting it to the database.  Connecting front-end application to the database can only be done once the database is implemented.</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68654A9-2B3E-4AFD-BBDF-DD15BF149015}" type="slidenum">
              <a:rPr lang="en-US" altLang="en-US"/>
              <a:pPr>
                <a:spcBef>
                  <a:spcPct val="0"/>
                </a:spcBef>
              </a:pPr>
              <a:t>28</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Typically, database deployment also involves populating the implemented database with the initial set of data.</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C2358D8-1B26-47EC-A4E0-8EA56535367A}" type="slidenum">
              <a:rPr lang="en-US" altLang="en-US"/>
              <a:pPr>
                <a:spcBef>
                  <a:spcPct val="0"/>
                </a:spcBef>
              </a:pPr>
              <a:t>29</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database system can be used indirectly, via the front-end applications, or directly via the DBMS.</a:t>
            </a:r>
          </a:p>
          <a:p>
            <a:pPr eaLnBrk="1" hangingPunct="1">
              <a:spcBef>
                <a:spcPct val="0"/>
              </a:spcBef>
            </a:pPr>
            <a:r>
              <a:rPr lang="en-US" altLang="en-US" smtClean="0"/>
              <a:t>SQL includes commands for insertion, modification, deletion and retrieval of the data.  These commands can be issued by front-end applications (indirect use), or directly by the end-users themselves (direct use)</a:t>
            </a:r>
          </a:p>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03CA326-E0FD-4C53-B50F-147077BC2ACA}" type="slidenum">
              <a:rPr lang="en-US" altLang="en-US"/>
              <a:pPr>
                <a:spcBef>
                  <a:spcPct val="0"/>
                </a:spcBef>
              </a:pPr>
              <a:t>30</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EBE74E9-937D-43E5-B88E-68A03D760D08}" type="slidenum">
              <a:rPr lang="en-US" altLang="en-US"/>
              <a:pPr>
                <a:spcBef>
                  <a:spcPct val="0"/>
                </a:spcBef>
              </a:pPr>
              <a:t>31</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most cases, after a certain period of use, the need for modifications and expansion of the existing database system becomes apparent, and the development of a new version of the existing database system is initiated.</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F4E058B-17F2-4196-91EF-C87CCFC28EB7}" type="slidenum">
              <a:rPr lang="en-US" altLang="en-US"/>
              <a:pPr>
                <a:spcBef>
                  <a:spcPct val="0"/>
                </a:spcBef>
              </a:pPr>
              <a:t>32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Char char="-"/>
            </a:pPr>
            <a:endParaRPr lang="en-US" altLang="en-US" dirty="0" smtClean="0"/>
          </a:p>
          <a:p>
            <a:pPr marL="0" lvl="1" eaLnBrk="1" hangingPunct="1">
              <a:spcBef>
                <a:spcPct val="0"/>
              </a:spcBef>
            </a:pPr>
            <a:r>
              <a:rPr lang="en-US" altLang="en-US" dirty="0" smtClean="0"/>
              <a:t>The terms “data” and “information” are often interchanged and used as synonyms for each other (information is simply the data that we need)</a:t>
            </a:r>
          </a:p>
          <a:p>
            <a:pPr eaLnBrk="1" hangingPunct="1">
              <a:spcBef>
                <a:spcPct val="0"/>
              </a:spcBef>
            </a:pPr>
            <a:endParaRPr lang="en-US" altLang="en-US" dirty="0" smtClean="0"/>
          </a:p>
          <a:p>
            <a:pPr eaLnBrk="1" hangingPunct="1">
              <a:spcBef>
                <a:spcPct val="0"/>
              </a:spcBef>
              <a:buFontTx/>
              <a:buChar char="-"/>
            </a:pP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1E98083-17F2-45BF-8EE6-3CF3720419FD}" type="slidenum">
              <a:rPr lang="en-US" altLang="en-US"/>
              <a:pPr>
                <a:spcBef>
                  <a:spcPct val="0"/>
                </a:spcBef>
              </a:pPr>
              <a:t>14</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41BF7FB-1458-439C-901F-38925AA317B4}" type="slidenum">
              <a:rPr lang="en-US" altLang="en-US"/>
              <a:pPr>
                <a:spcBef>
                  <a:spcPct val="0"/>
                </a:spcBef>
              </a:pPr>
              <a:t>33</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difference in the scope of databases is reflected in the size, complexity and cost in time and resources required for each of the steps.</a:t>
            </a:r>
          </a:p>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C6DD05C-57E4-4ED2-85A9-709127104A71}" type="slidenum">
              <a:rPr lang="en-US" altLang="en-US"/>
              <a:pPr>
                <a:spcBef>
                  <a:spcPct val="0"/>
                </a:spcBef>
              </a:pPr>
              <a:t>34</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It is not uncommon for the same people to perform more than one of these roles. In fact (especially in smaller companies and organizations), the same people may be in charge of all aspects of the database system, including the design, implementation, administration, and maintenance.</a:t>
            </a:r>
          </a:p>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37BCD05-2BE9-4EFF-A2BC-3C5D66751A1B}" type="slidenum">
              <a:rPr lang="en-US" altLang="en-US"/>
              <a:pPr>
                <a:spcBef>
                  <a:spcPct val="0"/>
                </a:spcBef>
              </a:pPr>
              <a:t>35</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65A6DE7-59FC-4428-AA1A-001111B42F3F}" type="slidenum">
              <a:rPr lang="en-US" altLang="en-US"/>
              <a:pPr>
                <a:spcBef>
                  <a:spcPct val="0"/>
                </a:spcBef>
              </a:pPr>
              <a:t>36</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5BA09B1-D5AF-442D-AA50-AA1E25C62543}" type="slidenum">
              <a:rPr lang="en-US" altLang="en-US"/>
              <a:pPr>
                <a:spcBef>
                  <a:spcPct val="0"/>
                </a:spcBef>
              </a:pPr>
              <a:t>37</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Arguably, database end users are the most important category of people involved with database systems. They are the reason for the existence of database systems. The quality of a database system is measured by how quickly and easily it can provide the accurate and complete information needed by its end users.</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7285486-A523-4DE4-B831-DEE5D55A7EC0}" type="slidenum">
              <a:rPr lang="en-US" altLang="en-US"/>
              <a:pPr>
                <a:spcBef>
                  <a:spcPct val="0"/>
                </a:spcBef>
              </a:pPr>
              <a:t>38</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819120D-495F-4BAD-A8B1-570039ED4CEF}" type="slidenum">
              <a:rPr lang="en-US" altLang="en-US"/>
              <a:pPr>
                <a:spcBef>
                  <a:spcPct val="0"/>
                </a:spcBef>
              </a:pPr>
              <a:t>39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BD88809-3F97-4885-920A-141D37B63A33}" type="slidenum">
              <a:rPr lang="en-US" altLang="en-US"/>
              <a:pPr>
                <a:spcBef>
                  <a:spcPct val="0"/>
                </a:spcBef>
              </a:pPr>
              <a:t>15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B2107C5-44B3-42F5-9002-EF0C5C120A20}" type="slidenum">
              <a:rPr lang="en-US" altLang="en-US"/>
              <a:pPr>
                <a:spcBef>
                  <a:spcPct val="0"/>
                </a:spcBef>
              </a:pPr>
              <a:t>16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25F3C2A-A409-415B-A994-2D889B6780B2}" type="slidenum">
              <a:rPr lang="en-US" altLang="en-US"/>
              <a:pPr>
                <a:spcBef>
                  <a:spcPct val="0"/>
                </a:spcBef>
              </a:pPr>
              <a:t>17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D28FE92-85CA-49AF-AE3B-7F023C367030}" type="slidenum">
              <a:rPr lang="en-US" altLang="en-US"/>
              <a:pPr>
                <a:spcBef>
                  <a:spcPct val="0"/>
                </a:spcBef>
              </a:pPr>
              <a:t>18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D13ABCF-CA7E-4314-8D76-28B59F833735}" type="slidenum">
              <a:rPr lang="en-US" altLang="en-US"/>
              <a:pPr>
                <a:spcBef>
                  <a:spcPct val="0"/>
                </a:spcBef>
              </a:pPr>
              <a:t>19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416F14C-A773-45CC-A01E-C4D3EC5A6866}" type="slidenum">
              <a:rPr lang="en-US" altLang="en-US"/>
              <a:pPr>
                <a:spcBef>
                  <a:spcPct val="0"/>
                </a:spcBef>
              </a:pPr>
              <a:t>20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t>Indirect</a:t>
            </a:r>
            <a:r>
              <a:rPr lang="en-US" altLang="en-US" baseline="0" dirty="0" smtClean="0"/>
              <a:t> interaction is where the end user has  little knowledge of databases, direct is where they know SQL, </a:t>
            </a:r>
            <a:r>
              <a:rPr lang="en-US" altLang="en-US" baseline="0" dirty="0" err="1" smtClean="0"/>
              <a:t>etc</a:t>
            </a:r>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6E1D26C-0BCD-4C62-8557-003CEEC48C06}" type="slidenum">
              <a:rPr lang="en-US" altLang="en-US"/>
              <a:pPr>
                <a:spcBef>
                  <a:spcPct val="0"/>
                </a:spcBef>
              </a:pPr>
              <a:t>21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357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385482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0022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lvl1pPr>
              <a:defRPr>
                <a:solidFill>
                  <a:schemeClr val="tx1"/>
                </a:solidFill>
                <a:latin typeface="Franklin Gothic Book" pitchFamily="34" charset="0"/>
                <a:ea typeface="MS PGothic" pitchFamily="34" charset="-128"/>
              </a:defRPr>
            </a:lvl1pPr>
            <a:lvl2pPr marL="37931725" indent="-37474525">
              <a:defRPr>
                <a:solidFill>
                  <a:schemeClr val="tx1"/>
                </a:solidFill>
                <a:latin typeface="Franklin Gothic Book" pitchFamily="34" charset="0"/>
                <a:ea typeface="MS PGothic" pitchFamily="34" charset="-128"/>
              </a:defRPr>
            </a:lvl2pPr>
            <a:lvl3pPr>
              <a:defRPr>
                <a:solidFill>
                  <a:schemeClr val="tx1"/>
                </a:solidFill>
                <a:latin typeface="Franklin Gothic Book" pitchFamily="34" charset="0"/>
                <a:ea typeface="MS PGothic" pitchFamily="34" charset="-128"/>
              </a:defRPr>
            </a:lvl3pPr>
            <a:lvl4pPr>
              <a:defRPr>
                <a:solidFill>
                  <a:schemeClr val="tx1"/>
                </a:solidFill>
                <a:latin typeface="Franklin Gothic Book" pitchFamily="34" charset="0"/>
                <a:ea typeface="MS PGothic" pitchFamily="34" charset="-128"/>
              </a:defRPr>
            </a:lvl4pPr>
            <a:lvl5pPr>
              <a:defRPr>
                <a:solidFill>
                  <a:schemeClr val="tx1"/>
                </a:solidFill>
                <a:latin typeface="Franklin Gothic Book" pitchFamily="34" charset="0"/>
                <a:ea typeface="MS PGothic" pitchFamily="34" charset="-128"/>
              </a:defRPr>
            </a:lvl5pPr>
            <a:lvl6pPr marL="457200" fontAlgn="base">
              <a:spcBef>
                <a:spcPct val="0"/>
              </a:spcBef>
              <a:spcAft>
                <a:spcPct val="0"/>
              </a:spcAft>
              <a:defRPr>
                <a:solidFill>
                  <a:schemeClr val="tx1"/>
                </a:solidFill>
                <a:latin typeface="Franklin Gothic Book" pitchFamily="34" charset="0"/>
                <a:ea typeface="MS PGothic" pitchFamily="34" charset="-128"/>
              </a:defRPr>
            </a:lvl6pPr>
            <a:lvl7pPr marL="914400" fontAlgn="base">
              <a:spcBef>
                <a:spcPct val="0"/>
              </a:spcBef>
              <a:spcAft>
                <a:spcPct val="0"/>
              </a:spcAft>
              <a:defRPr>
                <a:solidFill>
                  <a:schemeClr val="tx1"/>
                </a:solidFill>
                <a:latin typeface="Franklin Gothic Book" pitchFamily="34" charset="0"/>
                <a:ea typeface="MS PGothic" pitchFamily="34" charset="-128"/>
              </a:defRPr>
            </a:lvl7pPr>
            <a:lvl8pPr marL="1371600" fontAlgn="base">
              <a:spcBef>
                <a:spcPct val="0"/>
              </a:spcBef>
              <a:spcAft>
                <a:spcPct val="0"/>
              </a:spcAft>
              <a:defRPr>
                <a:solidFill>
                  <a:schemeClr val="tx1"/>
                </a:solidFill>
                <a:latin typeface="Franklin Gothic Book" pitchFamily="34" charset="0"/>
                <a:ea typeface="MS PGothic" pitchFamily="34" charset="-128"/>
              </a:defRPr>
            </a:lvl8pPr>
            <a:lvl9pPr marL="1828800" fontAlgn="base">
              <a:spcBef>
                <a:spcPct val="0"/>
              </a:spcBef>
              <a:spcAft>
                <a:spcPct val="0"/>
              </a:spcAft>
              <a:defRPr>
                <a:solidFill>
                  <a:schemeClr val="tx1"/>
                </a:solidFill>
                <a:latin typeface="Franklin Gothic Book" pitchFamily="34" charset="0"/>
                <a:ea typeface="MS PGothic" pitchFamily="34" charset="-128"/>
              </a:defRPr>
            </a:lvl9pPr>
          </a:lstStyle>
          <a:p>
            <a:pPr eaLnBrk="1" hangingPunct="1">
              <a:defRPr/>
            </a:pPr>
            <a:endParaRPr lang="en-US" smtClean="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Title 3"/>
          <p:cNvSpPr>
            <a:spLocks noGrp="1"/>
          </p:cNvSpPr>
          <p:nvPr>
            <p:ph type="title"/>
          </p:nvPr>
        </p:nvSpPr>
        <p:spPr/>
        <p:txBody>
          <a:bodyPr/>
          <a:lstStyle>
            <a:lvl1pPr>
              <a:defRPr kumimoji="0" lang="en-US" sz="3200" kern="1200" cap="all" baseline="0" dirty="0">
                <a:solidFill>
                  <a:schemeClr val="tx2"/>
                </a:solidFill>
                <a:effectLst/>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041674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074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7823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196163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4118938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970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1575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6103952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51509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1/31/2019</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1616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76" r:id="rId12"/>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853411"/>
            <a:ext cx="8458200" cy="1222375"/>
          </a:xfrm>
        </p:spPr>
        <p:txBody>
          <a:bodyPr/>
          <a:lstStyle/>
          <a:p>
            <a:pPr eaLnBrk="1" fontAlgn="auto" hangingPunct="1">
              <a:spcAft>
                <a:spcPts val="0"/>
              </a:spcAft>
              <a:defRPr/>
            </a:pPr>
            <a:r>
              <a:rPr lang="en-US" cap="none" dirty="0" smtClean="0">
                <a:effectLst>
                  <a:reflection endPos="0" dir="5400000" sy="-90000" algn="bl" rotWithShape="0"/>
                </a:effectLst>
              </a:rPr>
              <a:t>ITMG 320 Database Implementation and Business Intelligence</a:t>
            </a:r>
            <a:endParaRPr cap="none" dirty="0">
              <a:effectLst>
                <a:reflection endPos="0" dir="5400000" sy="-90000" algn="bl" rotWithShape="0"/>
              </a:effectLst>
            </a:endParaRPr>
          </a:p>
        </p:txBody>
      </p:sp>
      <p:sp>
        <p:nvSpPr>
          <p:cNvPr id="3" name="Subtitle 2"/>
          <p:cNvSpPr>
            <a:spLocks noGrp="1"/>
          </p:cNvSpPr>
          <p:nvPr>
            <p:ph type="subTitle" idx="1"/>
          </p:nvPr>
        </p:nvSpPr>
        <p:spPr>
          <a:xfrm>
            <a:off x="6457950" y="5943599"/>
            <a:ext cx="2400300" cy="479577"/>
          </a:xfrm>
        </p:spPr>
        <p:txBody>
          <a:bodyPr/>
          <a:lstStyle/>
          <a:p>
            <a:r>
              <a:rPr lang="en-US" dirty="0" smtClean="0"/>
              <a:t>Introduction to Databases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47474411"/>
              </p:ext>
            </p:extLst>
          </p:nvPr>
        </p:nvGraphicFramePr>
        <p:xfrm>
          <a:off x="914400" y="457200"/>
          <a:ext cx="7772400" cy="5164138"/>
        </p:xfrm>
        <a:graphic>
          <a:graphicData uri="http://schemas.openxmlformats.org/drawingml/2006/table">
            <a:tbl>
              <a:tblPr firstRow="1" firstCol="1" bandRow="1">
                <a:tableStyleId>{5C22544A-7EE6-4342-B048-85BDC9FD1C3A}</a:tableStyleId>
              </a:tblPr>
              <a:tblGrid>
                <a:gridCol w="1943100">
                  <a:extLst>
                    <a:ext uri="{9D8B030D-6E8A-4147-A177-3AD203B41FA5}">
                      <a16:colId xmlns:a16="http://schemas.microsoft.com/office/drawing/2014/main" val="659093494"/>
                    </a:ext>
                  </a:extLst>
                </a:gridCol>
                <a:gridCol w="1943100">
                  <a:extLst>
                    <a:ext uri="{9D8B030D-6E8A-4147-A177-3AD203B41FA5}">
                      <a16:colId xmlns:a16="http://schemas.microsoft.com/office/drawing/2014/main" val="3424622109"/>
                    </a:ext>
                  </a:extLst>
                </a:gridCol>
                <a:gridCol w="1943100">
                  <a:extLst>
                    <a:ext uri="{9D8B030D-6E8A-4147-A177-3AD203B41FA5}">
                      <a16:colId xmlns:a16="http://schemas.microsoft.com/office/drawing/2014/main" val="2742982998"/>
                    </a:ext>
                  </a:extLst>
                </a:gridCol>
                <a:gridCol w="1943100">
                  <a:extLst>
                    <a:ext uri="{9D8B030D-6E8A-4147-A177-3AD203B41FA5}">
                      <a16:colId xmlns:a16="http://schemas.microsoft.com/office/drawing/2014/main" val="2199224995"/>
                    </a:ext>
                  </a:extLst>
                </a:gridCol>
              </a:tblGrid>
              <a:tr h="0">
                <a:tc>
                  <a:txBody>
                    <a:bodyPr/>
                    <a:lstStyle/>
                    <a:p>
                      <a:pPr marL="0" marR="0" algn="ctr">
                        <a:lnSpc>
                          <a:spcPct val="107000"/>
                        </a:lnSpc>
                        <a:spcBef>
                          <a:spcPts val="0"/>
                        </a:spcBef>
                        <a:spcAft>
                          <a:spcPts val="0"/>
                        </a:spcAft>
                      </a:pPr>
                      <a:r>
                        <a:rPr lang="en-US" sz="2000" dirty="0">
                          <a:effectLst/>
                        </a:rPr>
                        <a:t>Job Title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2000" dirty="0">
                          <a:effectLst/>
                        </a:rPr>
                        <a:t>Job Description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2000" dirty="0">
                          <a:effectLst/>
                        </a:rPr>
                        <a:t>DB Knowledge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2000" dirty="0">
                          <a:effectLst/>
                        </a:rPr>
                        <a:t>Skill Level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84660620"/>
                  </a:ext>
                </a:extLst>
              </a:tr>
              <a:tr h="0">
                <a:tc>
                  <a:txBody>
                    <a:bodyPr/>
                    <a:lstStyle/>
                    <a:p>
                      <a:pPr marL="0" marR="0" algn="ctr">
                        <a:lnSpc>
                          <a:spcPct val="107000"/>
                        </a:lnSpc>
                        <a:spcBef>
                          <a:spcPts val="0"/>
                        </a:spcBef>
                        <a:spcAft>
                          <a:spcPts val="800"/>
                        </a:spcAft>
                      </a:pPr>
                      <a:r>
                        <a:rPr lang="en-US" sz="1600" dirty="0">
                          <a:effectLst/>
                        </a:rPr>
                        <a:t>Management consultant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Analyze organizational issues and recommend solutions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Understand financial and operational data of an organization as found in various databases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600">
                          <a:effectLst/>
                        </a:rPr>
                        <a:t>Substantial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48164698"/>
                  </a:ext>
                </a:extLst>
              </a:tr>
              <a:tr h="0">
                <a:tc>
                  <a:txBody>
                    <a:bodyPr/>
                    <a:lstStyle/>
                    <a:p>
                      <a:pPr marL="0" marR="0" algn="ctr">
                        <a:lnSpc>
                          <a:spcPct val="107000"/>
                        </a:lnSpc>
                        <a:spcBef>
                          <a:spcPts val="0"/>
                        </a:spcBef>
                        <a:spcAft>
                          <a:spcPts val="800"/>
                        </a:spcAft>
                      </a:pPr>
                      <a:r>
                        <a:rPr lang="en-US" sz="1600" dirty="0">
                          <a:effectLst/>
                        </a:rPr>
                        <a:t>Public Administrator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Manage a public government unit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Be able to understand data and information provided in various and diverse databases from the governmental database.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600">
                          <a:effectLst/>
                        </a:rPr>
                        <a:t>Extensive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2499568"/>
                  </a:ext>
                </a:extLst>
              </a:tr>
              <a:tr h="0">
                <a:tc>
                  <a:txBody>
                    <a:bodyPr/>
                    <a:lstStyle/>
                    <a:p>
                      <a:pPr marL="0" marR="0" algn="ctr">
                        <a:lnSpc>
                          <a:spcPct val="107000"/>
                        </a:lnSpc>
                        <a:spcBef>
                          <a:spcPts val="0"/>
                        </a:spcBef>
                        <a:spcAft>
                          <a:spcPts val="800"/>
                        </a:spcAft>
                      </a:pPr>
                      <a:r>
                        <a:rPr lang="en-US" sz="1600" dirty="0">
                          <a:effectLst/>
                        </a:rPr>
                        <a:t>Political Scientist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Understand and research demographic data and trends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600">
                          <a:effectLst/>
                        </a:rPr>
                        <a:t>Be able to analyze data and draw conclusions from demographic databases and questionnaire data.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600" dirty="0">
                          <a:effectLst/>
                        </a:rPr>
                        <a:t>Substantial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50360350"/>
                  </a:ext>
                </a:extLst>
              </a:tr>
            </a:tbl>
          </a:graphicData>
        </a:graphic>
      </p:graphicFrame>
    </p:spTree>
    <p:extLst>
      <p:ext uri="{BB962C8B-B14F-4D97-AF65-F5344CB8AC3E}">
        <p14:creationId xmlns:p14="http://schemas.microsoft.com/office/powerpoint/2010/main" val="4077129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Database </a:t>
            </a:r>
            <a:r>
              <a:rPr lang="en-US" b="1" dirty="0" smtClean="0"/>
              <a:t>Approach</a:t>
            </a:r>
            <a:endParaRPr lang="en-US" dirty="0"/>
          </a:p>
        </p:txBody>
      </p:sp>
      <p:sp>
        <p:nvSpPr>
          <p:cNvPr id="3" name="Content Placeholder 2"/>
          <p:cNvSpPr>
            <a:spLocks noGrp="1"/>
          </p:cNvSpPr>
          <p:nvPr>
            <p:ph idx="1"/>
          </p:nvPr>
        </p:nvSpPr>
        <p:spPr>
          <a:xfrm>
            <a:off x="768096" y="2065782"/>
            <a:ext cx="7290055" cy="4023360"/>
          </a:xfrm>
        </p:spPr>
        <p:txBody>
          <a:bodyPr>
            <a:normAutofit fontScale="85000" lnSpcReduction="10000"/>
          </a:bodyPr>
          <a:lstStyle/>
          <a:p>
            <a:r>
              <a:rPr lang="en-US" dirty="0"/>
              <a:t>The central component of the database approach is the DBMS. This software is also referred to as the “database engine” or the “back end.” With regard to the data it manages, it has several responsibilities including the following:</a:t>
            </a:r>
          </a:p>
          <a:p>
            <a:pPr lvl="0">
              <a:buFont typeface="Arial" panose="020B0604020202020204" pitchFamily="34" charset="0"/>
              <a:buChar char="•"/>
            </a:pPr>
            <a:r>
              <a:rPr lang="en-US" b="1" dirty="0"/>
              <a:t>Data Definition: </a:t>
            </a:r>
            <a:r>
              <a:rPr lang="en-US" dirty="0"/>
              <a:t>providing a way to define and build the database</a:t>
            </a:r>
          </a:p>
          <a:p>
            <a:pPr lvl="0">
              <a:buFont typeface="Arial" panose="020B0604020202020204" pitchFamily="34" charset="0"/>
              <a:buChar char="•"/>
            </a:pPr>
            <a:r>
              <a:rPr lang="en-US" b="1" dirty="0"/>
              <a:t>Data Manipulation: </a:t>
            </a:r>
            <a:r>
              <a:rPr lang="en-US" dirty="0"/>
              <a:t>providing a way to insert and update data in the database</a:t>
            </a:r>
          </a:p>
          <a:p>
            <a:pPr lvl="0">
              <a:buFont typeface="Arial" panose="020B0604020202020204" pitchFamily="34" charset="0"/>
              <a:buChar char="•"/>
            </a:pPr>
            <a:r>
              <a:rPr lang="en-US" b="1" dirty="0"/>
              <a:t>Query Execution: </a:t>
            </a:r>
            <a:r>
              <a:rPr lang="en-US" dirty="0"/>
              <a:t>retrieving information from the data in the database</a:t>
            </a:r>
          </a:p>
          <a:p>
            <a:pPr lvl="0">
              <a:buFont typeface="Arial" panose="020B0604020202020204" pitchFamily="34" charset="0"/>
              <a:buChar char="•"/>
            </a:pPr>
            <a:r>
              <a:rPr lang="en-US" b="1" dirty="0"/>
              <a:t>Data Integrity: </a:t>
            </a:r>
            <a:r>
              <a:rPr lang="en-US" dirty="0"/>
              <a:t>ensuring that data stored is well formed</a:t>
            </a:r>
          </a:p>
          <a:p>
            <a:pPr lvl="0">
              <a:buFont typeface="Arial" panose="020B0604020202020204" pitchFamily="34" charset="0"/>
              <a:buChar char="•"/>
            </a:pPr>
            <a:r>
              <a:rPr lang="en-US" b="1" dirty="0"/>
              <a:t>Data Security: </a:t>
            </a:r>
            <a:r>
              <a:rPr lang="en-US" dirty="0"/>
              <a:t>enforcing restrictions about who is able to access what data</a:t>
            </a:r>
          </a:p>
          <a:p>
            <a:pPr lvl="0">
              <a:buFont typeface="Arial" panose="020B0604020202020204" pitchFamily="34" charset="0"/>
              <a:buChar char="•"/>
            </a:pPr>
            <a:r>
              <a:rPr lang="en-US" b="1" dirty="0"/>
              <a:t>Provenance</a:t>
            </a:r>
            <a:r>
              <a:rPr lang="en-US" dirty="0"/>
              <a:t>: logging capabilities to provide an audit trail for data changes</a:t>
            </a:r>
          </a:p>
          <a:p>
            <a:pPr lvl="0">
              <a:buFont typeface="Arial" panose="020B0604020202020204" pitchFamily="34" charset="0"/>
              <a:buChar char="•"/>
            </a:pPr>
            <a:r>
              <a:rPr lang="en-US" b="1" dirty="0"/>
              <a:t>Multiuser Concurrency: </a:t>
            </a:r>
            <a:r>
              <a:rPr lang="en-US" dirty="0"/>
              <a:t>supporting the activities of many users at the same time</a:t>
            </a:r>
          </a:p>
          <a:p>
            <a:endParaRPr lang="en-US" dirty="0"/>
          </a:p>
        </p:txBody>
      </p:sp>
    </p:spTree>
    <p:extLst>
      <p:ext uri="{BB962C8B-B14F-4D97-AF65-F5344CB8AC3E}">
        <p14:creationId xmlns:p14="http://schemas.microsoft.com/office/powerpoint/2010/main" val="1578027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Components of Databases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DBMS – component one: Some </a:t>
            </a:r>
            <a:r>
              <a:rPr lang="en-US" dirty="0"/>
              <a:t>of the more popular DBMS's today are MySQL, Microsoft SQL Server, Oracle, PostgreSQL, Microsoft Access, and IBM's DB2. </a:t>
            </a:r>
          </a:p>
          <a:p>
            <a:pPr>
              <a:buFont typeface="Arial" panose="020B0604020202020204" pitchFamily="34" charset="0"/>
              <a:buChar char="•"/>
            </a:pPr>
            <a:r>
              <a:rPr lang="en-US" dirty="0"/>
              <a:t>The second component in the database approach is the data. </a:t>
            </a:r>
            <a:r>
              <a:rPr lang="en-US" dirty="0" smtClean="0"/>
              <a:t>As </a:t>
            </a:r>
            <a:r>
              <a:rPr lang="en-US" dirty="0"/>
              <a:t>long as the DBMS has access and is able to perform its responsibilities with respect to the data, the details of the data storage are not relevant.</a:t>
            </a:r>
          </a:p>
          <a:p>
            <a:pPr>
              <a:buFont typeface="Arial" panose="020B0604020202020204" pitchFamily="34" charset="0"/>
              <a:buChar char="•"/>
            </a:pPr>
            <a:r>
              <a:rPr lang="en-US" dirty="0"/>
              <a:t>The final component of the database approach is the application, also called "front-end" software. Application software interacts with the DBMS to provide information to a user. </a:t>
            </a:r>
            <a:endParaRPr lang="en-US" dirty="0" smtClean="0"/>
          </a:p>
          <a:p>
            <a:pPr>
              <a:buFont typeface="Arial" panose="020B0604020202020204" pitchFamily="34" charset="0"/>
              <a:buChar char="•"/>
            </a:pPr>
            <a:r>
              <a:rPr lang="en-US" dirty="0" smtClean="0"/>
              <a:t>All </a:t>
            </a:r>
            <a:r>
              <a:rPr lang="en-US" dirty="0"/>
              <a:t>relational databases use a standard language to receive and process requests.  The standard language is called Structured Query Language (SQL).</a:t>
            </a:r>
          </a:p>
          <a:p>
            <a:endParaRPr lang="en-US" dirty="0"/>
          </a:p>
        </p:txBody>
      </p:sp>
    </p:spTree>
    <p:extLst>
      <p:ext uri="{BB962C8B-B14F-4D97-AF65-F5344CB8AC3E}">
        <p14:creationId xmlns:p14="http://schemas.microsoft.com/office/powerpoint/2010/main" val="195231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DATAbase</a:t>
            </a:r>
            <a:r>
              <a:rPr lang="en-US" dirty="0" smtClean="0"/>
              <a:t> approach</a:t>
            </a:r>
            <a:endParaRPr lang="en-US" dirty="0"/>
          </a:p>
        </p:txBody>
      </p:sp>
      <p:pic>
        <p:nvPicPr>
          <p:cNvPr id="3" name="Picture 2" descr="The database approach"/>
          <p:cNvPicPr/>
          <p:nvPr/>
        </p:nvPicPr>
        <p:blipFill>
          <a:blip r:embed="rId2">
            <a:extLst>
              <a:ext uri="{28A0092B-C50C-407E-A947-70E740481C1C}">
                <a14:useLocalDpi xmlns:a14="http://schemas.microsoft.com/office/drawing/2010/main" val="0"/>
              </a:ext>
            </a:extLst>
          </a:blip>
          <a:srcRect/>
          <a:stretch>
            <a:fillRect/>
          </a:stretch>
        </p:blipFill>
        <p:spPr bwMode="auto">
          <a:xfrm>
            <a:off x="1143001" y="2621280"/>
            <a:ext cx="6485572" cy="1722120"/>
          </a:xfrm>
          <a:prstGeom prst="rect">
            <a:avLst/>
          </a:prstGeom>
          <a:noFill/>
          <a:ln>
            <a:noFill/>
          </a:ln>
        </p:spPr>
      </p:pic>
    </p:spTree>
    <p:extLst>
      <p:ext uri="{BB962C8B-B14F-4D97-AF65-F5344CB8AC3E}">
        <p14:creationId xmlns:p14="http://schemas.microsoft.com/office/powerpoint/2010/main" val="1279597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5123" name="Content Placeholder 2"/>
          <p:cNvSpPr>
            <a:spLocks noGrp="1"/>
          </p:cNvSpPr>
          <p:nvPr>
            <p:ph idx="1"/>
          </p:nvPr>
        </p:nvSpPr>
        <p:spPr/>
        <p:txBody>
          <a:bodyPr/>
          <a:lstStyle/>
          <a:p>
            <a:pPr eaLnBrk="1" hangingPunct="1"/>
            <a:r>
              <a:rPr altLang="en-US" b="1" dirty="0" smtClean="0"/>
              <a:t>Data</a:t>
            </a:r>
            <a:r>
              <a:rPr altLang="en-US" dirty="0" smtClean="0"/>
              <a:t> - facts that are recorded and can be accessed</a:t>
            </a:r>
          </a:p>
          <a:p>
            <a:pPr lvl="1" eaLnBrk="1" hangingPunct="1"/>
            <a:r>
              <a:rPr altLang="en-US" dirty="0" smtClean="0"/>
              <a:t>Data formats – text, numbers, figures, graphics, images, audio/video recordings and more</a:t>
            </a:r>
          </a:p>
          <a:p>
            <a:pPr lvl="1" eaLnBrk="1" hangingPunct="1"/>
            <a:r>
              <a:rPr altLang="en-US" dirty="0" smtClean="0"/>
              <a:t>Data is recorded and kept because it is considered to be of use to an intended user</a:t>
            </a:r>
          </a:p>
          <a:p>
            <a:pPr eaLnBrk="1" hangingPunct="1"/>
            <a:r>
              <a:rPr altLang="en-US" b="1" dirty="0" smtClean="0"/>
              <a:t>Information</a:t>
            </a:r>
            <a:r>
              <a:rPr altLang="en-US" dirty="0" smtClean="0"/>
              <a:t> - refers to the data that is accessed by a user for some particular purpose</a:t>
            </a:r>
          </a:p>
          <a:p>
            <a:pPr lvl="1" eaLnBrk="1" hangingPunct="1"/>
            <a:r>
              <a:rPr altLang="en-US" dirty="0" smtClean="0"/>
              <a:t>Typically, getting the needed information from a collection of data requires performing an activity, such as searching through, processing, or manipulating the data in some form or </a:t>
            </a:r>
            <a:r>
              <a:rPr altLang="en-US" dirty="0" smtClean="0"/>
              <a:t>fashion</a:t>
            </a:r>
            <a:endParaRPr lang="en-US" altLang="en-US" dirty="0" smtClean="0"/>
          </a:p>
          <a:p>
            <a:r>
              <a:rPr lang="en-US" altLang="en-US" b="1" dirty="0"/>
              <a:t>Metadata</a:t>
            </a:r>
            <a:r>
              <a:rPr lang="en-US" altLang="en-US" dirty="0"/>
              <a:t> - data that describes the structure and the properties of the data</a:t>
            </a:r>
          </a:p>
          <a:p>
            <a:pPr lvl="1"/>
            <a:r>
              <a:rPr lang="en-US" altLang="en-US" dirty="0"/>
              <a:t>Metadata is essential for the proper understanding and use of the data</a:t>
            </a:r>
          </a:p>
          <a:p>
            <a:pPr lvl="1" eaLnBrk="1" hangingPunct="1"/>
            <a:endParaRPr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9219" name="Content Placeholder 2"/>
          <p:cNvSpPr>
            <a:spLocks noGrp="1"/>
          </p:cNvSpPr>
          <p:nvPr>
            <p:ph idx="1"/>
          </p:nvPr>
        </p:nvSpPr>
        <p:spPr/>
        <p:txBody>
          <a:bodyPr/>
          <a:lstStyle/>
          <a:p>
            <a:pPr marL="0" indent="0" eaLnBrk="1" hangingPunct="1">
              <a:buFont typeface="Wingdings" pitchFamily="2" charset="2"/>
              <a:buNone/>
            </a:pPr>
            <a:r>
              <a:rPr altLang="en-US" smtClean="0"/>
              <a:t>Data without metadata - example</a:t>
            </a:r>
          </a:p>
        </p:txBody>
      </p:sp>
      <p:pic>
        <p:nvPicPr>
          <p:cNvPr id="92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743200"/>
            <a:ext cx="3438525"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1267" name="Content Placeholder 2"/>
          <p:cNvSpPr>
            <a:spLocks noGrp="1"/>
          </p:cNvSpPr>
          <p:nvPr>
            <p:ph idx="1"/>
          </p:nvPr>
        </p:nvSpPr>
        <p:spPr/>
        <p:txBody>
          <a:bodyPr/>
          <a:lstStyle/>
          <a:p>
            <a:pPr marL="0" indent="0" eaLnBrk="1" hangingPunct="1">
              <a:buFont typeface="Wingdings" pitchFamily="2" charset="2"/>
              <a:buNone/>
            </a:pPr>
            <a:r>
              <a:rPr altLang="en-US" smtClean="0"/>
              <a:t>Data with metadata - example</a:t>
            </a:r>
          </a:p>
        </p:txBody>
      </p:sp>
      <p:pic>
        <p:nvPicPr>
          <p:cNvPr id="1126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2103438"/>
            <a:ext cx="86582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3315" name="Content Placeholder 2"/>
          <p:cNvSpPr>
            <a:spLocks noGrp="1"/>
          </p:cNvSpPr>
          <p:nvPr>
            <p:ph idx="1"/>
          </p:nvPr>
        </p:nvSpPr>
        <p:spPr/>
        <p:txBody>
          <a:bodyPr/>
          <a:lstStyle/>
          <a:p>
            <a:pPr eaLnBrk="1" hangingPunct="1"/>
            <a:r>
              <a:rPr altLang="en-US" b="1" smtClean="0"/>
              <a:t>Database</a:t>
            </a:r>
            <a:r>
              <a:rPr altLang="en-US" smtClean="0"/>
              <a:t> - structured collection of related data stored on a computer medium</a:t>
            </a:r>
          </a:p>
          <a:p>
            <a:pPr lvl="1" eaLnBrk="1" hangingPunct="1"/>
            <a:r>
              <a:rPr altLang="en-US" smtClean="0"/>
              <a:t>Organizes the data in a way that facilitates efficient access to the information captured in the data</a:t>
            </a:r>
          </a:p>
          <a:p>
            <a:pPr eaLnBrk="1" hangingPunct="1"/>
            <a:r>
              <a:rPr altLang="en-US" b="1" smtClean="0"/>
              <a:t>Database metadata</a:t>
            </a:r>
            <a:r>
              <a:rPr altLang="en-US" smtClean="0"/>
              <a:t> – represents the structure of the database</a:t>
            </a:r>
          </a:p>
          <a:p>
            <a:pPr lvl="1" eaLnBrk="1" hangingPunct="1"/>
            <a:r>
              <a:rPr altLang="en-US" smtClean="0"/>
              <a:t>Database content that is not the data itself (data about the data)</a:t>
            </a:r>
          </a:p>
          <a:p>
            <a:pPr lvl="1" eaLnBrk="1" hangingPunct="1"/>
            <a:r>
              <a:rPr altLang="en-US" smtClean="0"/>
              <a:t>Contains:</a:t>
            </a:r>
          </a:p>
          <a:p>
            <a:pPr lvl="2" eaLnBrk="1" hangingPunct="1"/>
            <a:r>
              <a:rPr altLang="en-US" smtClean="0"/>
              <a:t>Names of data structures</a:t>
            </a:r>
          </a:p>
          <a:p>
            <a:pPr lvl="2" eaLnBrk="1" hangingPunct="1"/>
            <a:r>
              <a:rPr altLang="en-US" smtClean="0"/>
              <a:t>Data types</a:t>
            </a:r>
          </a:p>
          <a:p>
            <a:pPr lvl="2" eaLnBrk="1" hangingPunct="1"/>
            <a:r>
              <a:rPr altLang="en-US" smtClean="0"/>
              <a:t>Data descriptions</a:t>
            </a:r>
          </a:p>
          <a:p>
            <a:pPr lvl="2" eaLnBrk="1" hangingPunct="1"/>
            <a:r>
              <a:rPr altLang="en-US" smtClean="0"/>
              <a:t>Other information describing the characteristics of the data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5363" name="Content Placeholder 2"/>
          <p:cNvSpPr>
            <a:spLocks noGrp="1"/>
          </p:cNvSpPr>
          <p:nvPr>
            <p:ph idx="1"/>
          </p:nvPr>
        </p:nvSpPr>
        <p:spPr/>
        <p:txBody>
          <a:bodyPr/>
          <a:lstStyle/>
          <a:p>
            <a:pPr eaLnBrk="1" hangingPunct="1"/>
            <a:r>
              <a:rPr altLang="en-US" b="1" smtClean="0"/>
              <a:t>Database management system (DBMS) </a:t>
            </a:r>
            <a:r>
              <a:rPr altLang="en-US" smtClean="0"/>
              <a:t>- software used for:</a:t>
            </a:r>
          </a:p>
          <a:p>
            <a:pPr lvl="1" eaLnBrk="1" hangingPunct="1"/>
            <a:r>
              <a:rPr altLang="en-US" smtClean="0"/>
              <a:t>Creation of databases</a:t>
            </a:r>
          </a:p>
          <a:p>
            <a:pPr lvl="1" eaLnBrk="1" hangingPunct="1"/>
            <a:r>
              <a:rPr altLang="en-US" smtClean="0"/>
              <a:t>Insertion, storage, retrieval, update, and deletion of the data in the database</a:t>
            </a:r>
          </a:p>
          <a:p>
            <a:pPr lvl="1" eaLnBrk="1" hangingPunct="1"/>
            <a:r>
              <a:rPr altLang="en-US" smtClean="0"/>
              <a:t>Maintenance of databases</a:t>
            </a:r>
          </a:p>
          <a:p>
            <a:pPr eaLnBrk="1" hangingPunct="1"/>
            <a:r>
              <a:rPr altLang="en-US" b="1" smtClean="0"/>
              <a:t>Database system </a:t>
            </a:r>
            <a:r>
              <a:rPr altLang="en-US" smtClean="0"/>
              <a:t>- computer-based system whose purpose is to enable an efficient interaction between the users and the information captured in a database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7411" name="Content Placeholder 2"/>
          <p:cNvSpPr>
            <a:spLocks noGrp="1"/>
          </p:cNvSpPr>
          <p:nvPr>
            <p:ph idx="1"/>
          </p:nvPr>
        </p:nvSpPr>
        <p:spPr/>
        <p:txBody>
          <a:bodyPr/>
          <a:lstStyle/>
          <a:p>
            <a:pPr marL="0" indent="0" eaLnBrk="1" hangingPunct="1">
              <a:buFont typeface="Wingdings" pitchFamily="2" charset="2"/>
              <a:buNone/>
            </a:pPr>
            <a:r>
              <a:rPr altLang="en-US" smtClean="0"/>
              <a:t>Typical database system architecture</a:t>
            </a:r>
          </a:p>
        </p:txBody>
      </p:sp>
      <p:pic>
        <p:nvPicPr>
          <p:cNvPr id="174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 y="2133600"/>
            <a:ext cx="7981950"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a:t>
            </a:r>
            <a:r>
              <a:rPr lang="en-US" b="1" dirty="0" smtClean="0"/>
              <a:t>Objectives</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dirty="0" smtClean="0"/>
              <a:t>Understand </a:t>
            </a:r>
            <a:r>
              <a:rPr lang="en-US" dirty="0"/>
              <a:t>the importance of databases in information access</a:t>
            </a:r>
          </a:p>
          <a:p>
            <a:pPr lvl="0">
              <a:buFont typeface="Arial" panose="020B0604020202020204" pitchFamily="34" charset="0"/>
              <a:buChar char="•"/>
            </a:pPr>
            <a:r>
              <a:rPr lang="en-US" dirty="0"/>
              <a:t>Describe the characteristics of information</a:t>
            </a:r>
          </a:p>
          <a:p>
            <a:pPr lvl="0">
              <a:buFont typeface="Arial" panose="020B0604020202020204" pitchFamily="34" charset="0"/>
              <a:buChar char="•"/>
            </a:pPr>
            <a:r>
              <a:rPr lang="en-US" dirty="0"/>
              <a:t>Explain the major components of a DBMS</a:t>
            </a:r>
          </a:p>
          <a:p>
            <a:pPr lvl="0">
              <a:buFont typeface="Arial" panose="020B0604020202020204" pitchFamily="34" charset="0"/>
              <a:buChar char="•"/>
            </a:pPr>
            <a:r>
              <a:rPr lang="en-US" dirty="0"/>
              <a:t>Describe the need for database knowledge in business careers</a:t>
            </a:r>
          </a:p>
          <a:p>
            <a:endParaRPr lang="en-US" dirty="0"/>
          </a:p>
        </p:txBody>
      </p:sp>
    </p:spTree>
    <p:extLst>
      <p:ext uri="{BB962C8B-B14F-4D97-AF65-F5344CB8AC3E}">
        <p14:creationId xmlns:p14="http://schemas.microsoft.com/office/powerpoint/2010/main" val="2704032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19459" name="Content Placeholder 2"/>
          <p:cNvSpPr>
            <a:spLocks noGrp="1"/>
          </p:cNvSpPr>
          <p:nvPr>
            <p:ph idx="1"/>
          </p:nvPr>
        </p:nvSpPr>
        <p:spPr/>
        <p:txBody>
          <a:bodyPr/>
          <a:lstStyle/>
          <a:p>
            <a:pPr eaLnBrk="1" hangingPunct="1"/>
            <a:r>
              <a:rPr altLang="en-US" b="1" smtClean="0"/>
              <a:t>Front-end applications </a:t>
            </a:r>
            <a:r>
              <a:rPr altLang="en-US" smtClean="0"/>
              <a:t>- provide a mechanism for easy interaction between the users and the DBMS</a:t>
            </a:r>
          </a:p>
          <a:p>
            <a:pPr eaLnBrk="1" hangingPunct="1"/>
            <a:r>
              <a:rPr altLang="en-US" b="1" smtClean="0"/>
              <a:t>End-users</a:t>
            </a:r>
            <a:r>
              <a:rPr altLang="en-US" smtClean="0"/>
              <a:t> (</a:t>
            </a:r>
            <a:r>
              <a:rPr altLang="en-US" b="1" smtClean="0"/>
              <a:t>business-users</a:t>
            </a:r>
            <a:r>
              <a:rPr altLang="en-US" smtClean="0"/>
              <a:t>) - users using a database system to support their tasks and processes </a:t>
            </a:r>
          </a:p>
          <a:p>
            <a:pPr eaLnBrk="1" hangingPunct="1"/>
            <a:r>
              <a:rPr altLang="en-US" b="1" smtClean="0"/>
              <a:t>Indirect interaction </a:t>
            </a:r>
            <a:r>
              <a:rPr altLang="en-US" smtClean="0"/>
              <a:t>- end-user communicating with the database through front-end applications  </a:t>
            </a:r>
          </a:p>
          <a:p>
            <a:pPr eaLnBrk="1" hangingPunct="1"/>
            <a:r>
              <a:rPr altLang="en-US" b="1" smtClean="0"/>
              <a:t>Direct interaction </a:t>
            </a:r>
            <a:r>
              <a:rPr altLang="en-US" smtClean="0"/>
              <a:t>- end-user communicating with the database directly through DBMS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a:lstStyle/>
          <a:p>
            <a:pPr eaLnBrk="1" hangingPunct="1"/>
            <a:r>
              <a:rPr altLang="en-US" cap="none">
                <a:ea typeface="MS PGothic" panose="020B0600070205080204" pitchFamily="34" charset="-128"/>
              </a:rPr>
              <a:t>INITIAL TERMINOLOGY</a:t>
            </a:r>
          </a:p>
        </p:txBody>
      </p:sp>
      <p:sp>
        <p:nvSpPr>
          <p:cNvPr id="21507" name="Content Placeholder 2"/>
          <p:cNvSpPr>
            <a:spLocks noGrp="1"/>
          </p:cNvSpPr>
          <p:nvPr>
            <p:ph idx="1"/>
          </p:nvPr>
        </p:nvSpPr>
        <p:spPr/>
        <p:txBody>
          <a:bodyPr/>
          <a:lstStyle/>
          <a:p>
            <a:pPr marL="0" indent="0" eaLnBrk="1" hangingPunct="1">
              <a:buFont typeface="Wingdings" pitchFamily="2" charset="2"/>
              <a:buNone/>
            </a:pPr>
            <a:r>
              <a:rPr altLang="en-US" smtClean="0"/>
              <a:t>Typical database system architecture</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86000"/>
            <a:ext cx="8170863"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pic>
        <p:nvPicPr>
          <p:cNvPr id="235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8" y="2257425"/>
            <a:ext cx="8686800"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itle 5"/>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24578" name="Content Placeholder 2"/>
          <p:cNvSpPr>
            <a:spLocks noGrp="1"/>
          </p:cNvSpPr>
          <p:nvPr>
            <p:ph idx="1"/>
          </p:nvPr>
        </p:nvSpPr>
        <p:spPr/>
        <p:txBody>
          <a:bodyPr/>
          <a:lstStyle/>
          <a:p>
            <a:pPr eaLnBrk="1" hangingPunct="1"/>
            <a:r>
              <a:rPr altLang="en-US" b="1" smtClean="0"/>
              <a:t>Requirements collection, definition, and visualization </a:t>
            </a:r>
            <a:r>
              <a:rPr altLang="en-US" smtClean="0"/>
              <a:t>- results in the requirements specifying which data the future database system will hold and in what fashion, and what the capabilities and functionalities of the database system will be</a:t>
            </a:r>
          </a:p>
          <a:p>
            <a:pPr lvl="1" eaLnBrk="1" hangingPunct="1"/>
            <a:r>
              <a:rPr altLang="en-US" smtClean="0"/>
              <a:t>The </a:t>
            </a:r>
            <a:r>
              <a:rPr altLang="en-US" b="1" smtClean="0"/>
              <a:t>collected</a:t>
            </a:r>
            <a:r>
              <a:rPr altLang="en-US" smtClean="0"/>
              <a:t> requirements should be clearly </a:t>
            </a:r>
            <a:r>
              <a:rPr altLang="en-US" b="1" smtClean="0"/>
              <a:t>defined</a:t>
            </a:r>
            <a:r>
              <a:rPr altLang="en-US" smtClean="0"/>
              <a:t> and stated in a written document, and then </a:t>
            </a:r>
            <a:r>
              <a:rPr altLang="en-US" b="1" smtClean="0"/>
              <a:t>visualized</a:t>
            </a:r>
            <a:r>
              <a:rPr altLang="en-US"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itle 5"/>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26626" name="Content Placeholder 2"/>
          <p:cNvSpPr>
            <a:spLocks noGrp="1"/>
          </p:cNvSpPr>
          <p:nvPr>
            <p:ph idx="1"/>
          </p:nvPr>
        </p:nvSpPr>
        <p:spPr/>
        <p:txBody>
          <a:bodyPr/>
          <a:lstStyle/>
          <a:p>
            <a:pPr eaLnBrk="1" hangingPunct="1"/>
            <a:r>
              <a:rPr altLang="en-US" b="1" smtClean="0"/>
              <a:t>Requirements collection, definition, and visualization</a:t>
            </a:r>
          </a:p>
          <a:p>
            <a:pPr lvl="1" eaLnBrk="1" hangingPunct="1"/>
            <a:r>
              <a:rPr altLang="en-US" b="1" smtClean="0"/>
              <a:t>Conceptual database model </a:t>
            </a:r>
            <a:r>
              <a:rPr altLang="en-US" smtClean="0"/>
              <a:t>– a visualization of requirements by using a conceptual data modeling technique (such as entity-relationship [ER] modeling)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28675" name="Content Placeholder 2"/>
          <p:cNvSpPr>
            <a:spLocks noGrp="1"/>
          </p:cNvSpPr>
          <p:nvPr>
            <p:ph idx="1"/>
          </p:nvPr>
        </p:nvSpPr>
        <p:spPr/>
        <p:txBody>
          <a:bodyPr/>
          <a:lstStyle/>
          <a:p>
            <a:pPr marL="0" indent="0" eaLnBrk="1" hangingPunct="1">
              <a:buFont typeface="Wingdings" pitchFamily="2" charset="2"/>
              <a:buNone/>
            </a:pPr>
            <a:r>
              <a:rPr altLang="en-US" smtClean="0"/>
              <a:t>Iterative nature of the database requirements collection, definition, and visualization process </a:t>
            </a:r>
          </a:p>
        </p:txBody>
      </p:sp>
      <p:pic>
        <p:nvPicPr>
          <p:cNvPr id="2867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00" y="2362200"/>
            <a:ext cx="8356600" cy="431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0723" name="Content Placeholder 2"/>
          <p:cNvSpPr>
            <a:spLocks noGrp="1"/>
          </p:cNvSpPr>
          <p:nvPr>
            <p:ph idx="1"/>
          </p:nvPr>
        </p:nvSpPr>
        <p:spPr/>
        <p:txBody>
          <a:bodyPr/>
          <a:lstStyle/>
          <a:p>
            <a:pPr eaLnBrk="1" hangingPunct="1"/>
            <a:r>
              <a:rPr altLang="en-US" b="1" smtClean="0"/>
              <a:t>Database modeling </a:t>
            </a:r>
            <a:r>
              <a:rPr altLang="en-US" smtClean="0"/>
              <a:t>(</a:t>
            </a:r>
            <a:r>
              <a:rPr altLang="en-US" b="1" smtClean="0"/>
              <a:t>logical database modeling </a:t>
            </a:r>
            <a:r>
              <a:rPr altLang="en-US" smtClean="0"/>
              <a:t>) - creation of the database model that is implementable by the DBMS software</a:t>
            </a:r>
          </a:p>
          <a:p>
            <a:pPr lvl="1" eaLnBrk="1" hangingPunct="1"/>
            <a:r>
              <a:rPr altLang="en-US" i="1" smtClean="0"/>
              <a:t>Logical database modeling </a:t>
            </a:r>
            <a:r>
              <a:rPr altLang="en-US" smtClean="0"/>
              <a:t>follows </a:t>
            </a:r>
            <a:r>
              <a:rPr altLang="en-US" i="1" smtClean="0"/>
              <a:t>conceptual database modeling</a:t>
            </a:r>
            <a:endParaRPr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2771" name="Content Placeholder 2"/>
          <p:cNvSpPr>
            <a:spLocks noGrp="1"/>
          </p:cNvSpPr>
          <p:nvPr>
            <p:ph idx="1"/>
          </p:nvPr>
        </p:nvSpPr>
        <p:spPr/>
        <p:txBody>
          <a:bodyPr/>
          <a:lstStyle/>
          <a:p>
            <a:pPr eaLnBrk="1" hangingPunct="1"/>
            <a:r>
              <a:rPr altLang="en-US" b="1" smtClean="0"/>
              <a:t>Database implementation </a:t>
            </a:r>
            <a:r>
              <a:rPr altLang="en-US" smtClean="0"/>
              <a:t>- using a DBMS to implement the database model as an actual database</a:t>
            </a:r>
          </a:p>
          <a:p>
            <a:pPr lvl="1" eaLnBrk="1" hangingPunct="1"/>
            <a:r>
              <a:rPr altLang="en-US" smtClean="0"/>
              <a:t>Most modern databases are implemented using a relational DBMS (RDBMS) software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4819" name="Content Placeholder 2"/>
          <p:cNvSpPr>
            <a:spLocks noGrp="1"/>
          </p:cNvSpPr>
          <p:nvPr>
            <p:ph idx="1"/>
          </p:nvPr>
        </p:nvSpPr>
        <p:spPr/>
        <p:txBody>
          <a:bodyPr/>
          <a:lstStyle/>
          <a:p>
            <a:pPr eaLnBrk="1" hangingPunct="1"/>
            <a:r>
              <a:rPr altLang="en-US" b="1" smtClean="0"/>
              <a:t>Developing front-end applications </a:t>
            </a:r>
            <a:r>
              <a:rPr altLang="en-US" smtClean="0"/>
              <a:t>- designing and creating applications for indirect use by the end-users</a:t>
            </a:r>
          </a:p>
          <a:p>
            <a:pPr lvl="1" eaLnBrk="1" hangingPunct="1"/>
            <a:r>
              <a:rPr altLang="en-US" smtClean="0"/>
              <a:t>Front-end applications are based on the database model and the requirements specifying the front-end functionalities </a:t>
            </a:r>
          </a:p>
          <a:p>
            <a:pPr lvl="1" eaLnBrk="1" hangingPunct="1"/>
            <a:r>
              <a:rPr altLang="en-US" smtClean="0"/>
              <a:t>Front-end applications contain interfaces (such as forms and reports) accessible via a navigation mechanism (such as a menu)</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6867" name="Content Placeholder 2"/>
          <p:cNvSpPr>
            <a:spLocks noGrp="1"/>
          </p:cNvSpPr>
          <p:nvPr>
            <p:ph idx="1"/>
          </p:nvPr>
        </p:nvSpPr>
        <p:spPr/>
        <p:txBody>
          <a:bodyPr/>
          <a:lstStyle/>
          <a:p>
            <a:pPr eaLnBrk="1" hangingPunct="1"/>
            <a:r>
              <a:rPr altLang="en-US" b="1" smtClean="0"/>
              <a:t>Database deployment </a:t>
            </a:r>
            <a:r>
              <a:rPr altLang="en-US" smtClean="0"/>
              <a:t>- releasing the database system for use by the end users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p:txBody>
          <a:bodyPr/>
          <a:lstStyle/>
          <a:p>
            <a:r>
              <a:rPr lang="en-US" b="1" dirty="0"/>
              <a:t>Databases: The Unseen Services</a:t>
            </a:r>
          </a:p>
        </p:txBody>
      </p:sp>
      <p:sp>
        <p:nvSpPr>
          <p:cNvPr id="7171" name="Content Placeholder 2"/>
          <p:cNvSpPr>
            <a:spLocks noGrp="1"/>
          </p:cNvSpPr>
          <p:nvPr>
            <p:ph idx="1"/>
          </p:nvPr>
        </p:nvSpPr>
        <p:spPr/>
        <p:txBody>
          <a:bodyPr>
            <a:normAutofit fontScale="92500" lnSpcReduction="20000"/>
          </a:bodyPr>
          <a:lstStyle/>
          <a:p>
            <a:r>
              <a:rPr lang="en-US" dirty="0"/>
              <a:t>Let us examine some examples. </a:t>
            </a:r>
          </a:p>
          <a:p>
            <a:pPr lvl="0"/>
            <a:r>
              <a:rPr lang="en-US" b="1" dirty="0"/>
              <a:t>Login and use Facebook, Twitter or Instagram</a:t>
            </a:r>
            <a:r>
              <a:rPr lang="en-US" dirty="0"/>
              <a:t>: Your login and personal information is kept in a database, as is the information for all of your friends, posts, and messages.</a:t>
            </a:r>
          </a:p>
          <a:p>
            <a:pPr lvl="0"/>
            <a:r>
              <a:rPr lang="en-US" b="1" dirty="0"/>
              <a:t>Make a phone call or send a text message:</a:t>
            </a:r>
            <a:r>
              <a:rPr lang="en-US" dirty="0"/>
              <a:t> The lists of phone numbers and locations are maintained by databases. All the information about your phone calls and messages is maintained at a very detailed level in databases.</a:t>
            </a:r>
          </a:p>
          <a:p>
            <a:pPr lvl="0"/>
            <a:r>
              <a:rPr lang="en-US" b="1" dirty="0"/>
              <a:t>Read your email:</a:t>
            </a:r>
            <a:r>
              <a:rPr lang="en-US" dirty="0"/>
              <a:t> Not only is your login information kept in a database, but also all the history of incoming and outgoing emails is kept in very large databases. </a:t>
            </a:r>
          </a:p>
          <a:p>
            <a:pPr lvl="0"/>
            <a:r>
              <a:rPr lang="en-US" b="1" dirty="0"/>
              <a:t>Go shopping (Groceries, clothes, gasoline):</a:t>
            </a:r>
            <a:r>
              <a:rPr lang="en-US" dirty="0"/>
              <a:t> First, the product, inventory levels, and price information is kept in a database so that the checkout register can identify it correctly. Then if you use a credit or debit card, that information must be retrieved from another database.</a:t>
            </a:r>
          </a:p>
          <a:p>
            <a:pPr eaLnBrk="1" hangingPunct="1"/>
            <a:endParaRPr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38915" name="Content Placeholder 2"/>
          <p:cNvSpPr>
            <a:spLocks noGrp="1"/>
          </p:cNvSpPr>
          <p:nvPr>
            <p:ph idx="1"/>
          </p:nvPr>
        </p:nvSpPr>
        <p:spPr/>
        <p:txBody>
          <a:bodyPr/>
          <a:lstStyle/>
          <a:p>
            <a:pPr eaLnBrk="1" hangingPunct="1"/>
            <a:r>
              <a:rPr altLang="en-US" b="1" smtClean="0"/>
              <a:t>Database use </a:t>
            </a:r>
            <a:r>
              <a:rPr altLang="en-US" smtClean="0"/>
              <a:t>- the insertion, modification, deletion and retrieval of the data in the database system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p:txBody>
          <a:bodyPr>
            <a:normAutofit fontScale="90000"/>
          </a:bodyPr>
          <a:lstStyle/>
          <a:p>
            <a:pPr eaLnBrk="1" hangingPunct="1">
              <a:defRPr/>
            </a:pPr>
            <a:r>
              <a:rPr cap="none">
                <a:ea typeface="MS PGothic" pitchFamily="34" charset="-128"/>
              </a:rPr>
              <a:t>STEPS IN THE DEVELOPMENT OF DATABASE SYSTEMS</a:t>
            </a:r>
            <a:br>
              <a:rPr cap="none">
                <a:ea typeface="MS PGothic" pitchFamily="34" charset="-128"/>
              </a:rPr>
            </a:br>
            <a:endParaRPr cap="none">
              <a:ea typeface="MS PGothic" pitchFamily="34" charset="-128"/>
            </a:endParaRPr>
          </a:p>
        </p:txBody>
      </p:sp>
      <p:sp>
        <p:nvSpPr>
          <p:cNvPr id="40963" name="Content Placeholder 2"/>
          <p:cNvSpPr>
            <a:spLocks noGrp="1"/>
          </p:cNvSpPr>
          <p:nvPr>
            <p:ph idx="1"/>
          </p:nvPr>
        </p:nvSpPr>
        <p:spPr/>
        <p:txBody>
          <a:bodyPr/>
          <a:lstStyle/>
          <a:p>
            <a:pPr eaLnBrk="1" hangingPunct="1"/>
            <a:r>
              <a:rPr altLang="en-US" b="1" smtClean="0"/>
              <a:t>Database administration and maintenance - </a:t>
            </a:r>
            <a:r>
              <a:rPr altLang="en-US" smtClean="0"/>
              <a:t>performing activities that support the database end user, including dealing with technical issues, such as:</a:t>
            </a:r>
          </a:p>
          <a:p>
            <a:pPr lvl="1" eaLnBrk="1" hangingPunct="1"/>
            <a:r>
              <a:rPr altLang="en-US" smtClean="0"/>
              <a:t>Providing security for the information contained in the database</a:t>
            </a:r>
          </a:p>
          <a:p>
            <a:pPr lvl="1" eaLnBrk="1" hangingPunct="1"/>
            <a:r>
              <a:rPr altLang="en-US" smtClean="0"/>
              <a:t>Ensuring sufficient hard-drive space for the database content</a:t>
            </a:r>
          </a:p>
          <a:p>
            <a:pPr lvl="1" eaLnBrk="1" hangingPunct="1"/>
            <a:r>
              <a:rPr altLang="en-US" smtClean="0"/>
              <a:t>Implementing the backup and recovery procedures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p:txBody>
          <a:bodyPr/>
          <a:lstStyle/>
          <a:p>
            <a:pPr eaLnBrk="1" hangingPunct="1"/>
            <a:r>
              <a:rPr altLang="en-US" cap="none">
                <a:ea typeface="MS PGothic" panose="020B0600070205080204" pitchFamily="34" charset="-128"/>
              </a:rPr>
              <a:t>THE NEXT VERSION OF THE DATABASE</a:t>
            </a:r>
          </a:p>
        </p:txBody>
      </p:sp>
      <p:sp>
        <p:nvSpPr>
          <p:cNvPr id="43011" name="Content Placeholder 2"/>
          <p:cNvSpPr>
            <a:spLocks noGrp="1"/>
          </p:cNvSpPr>
          <p:nvPr>
            <p:ph idx="1"/>
          </p:nvPr>
        </p:nvSpPr>
        <p:spPr/>
        <p:txBody>
          <a:bodyPr/>
          <a:lstStyle/>
          <a:p>
            <a:pPr eaLnBrk="1" hangingPunct="1"/>
            <a:r>
              <a:rPr altLang="en-US" smtClean="0"/>
              <a:t>The new version of the database follows the same development steps as the initial version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p:txBody>
          <a:bodyPr/>
          <a:lstStyle/>
          <a:p>
            <a:pPr eaLnBrk="1" hangingPunct="1"/>
            <a:r>
              <a:rPr altLang="en-US" cap="none">
                <a:ea typeface="MS PGothic" panose="020B0600070205080204" pitchFamily="34" charset="-128"/>
              </a:rPr>
              <a:t>THE NEXT VERSION OF THE DATABASE</a:t>
            </a:r>
          </a:p>
        </p:txBody>
      </p:sp>
      <p:pic>
        <p:nvPicPr>
          <p:cNvPr id="450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5" y="2203450"/>
            <a:ext cx="86868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p:txBody>
          <a:bodyPr/>
          <a:lstStyle/>
          <a:p>
            <a:pPr eaLnBrk="1" hangingPunct="1"/>
            <a:r>
              <a:rPr altLang="en-US" cap="none">
                <a:ea typeface="MS PGothic" panose="020B0600070205080204" pitchFamily="34" charset="-128"/>
              </a:rPr>
              <a:t>DATABASE SCOPE</a:t>
            </a:r>
          </a:p>
        </p:txBody>
      </p:sp>
      <p:sp>
        <p:nvSpPr>
          <p:cNvPr id="47107" name="Content Placeholder 2"/>
          <p:cNvSpPr>
            <a:spLocks noGrp="1"/>
          </p:cNvSpPr>
          <p:nvPr>
            <p:ph idx="1"/>
          </p:nvPr>
        </p:nvSpPr>
        <p:spPr/>
        <p:txBody>
          <a:bodyPr/>
          <a:lstStyle/>
          <a:p>
            <a:pPr eaLnBrk="1" hangingPunct="1"/>
            <a:r>
              <a:rPr altLang="en-US" smtClean="0"/>
              <a:t>Databases can vary in their scope from small single-user (personal) databases to large enterprise databases that can be used by thousands of end-users </a:t>
            </a:r>
          </a:p>
          <a:p>
            <a:pPr eaLnBrk="1" hangingPunct="1"/>
            <a:r>
              <a:rPr altLang="en-US" smtClean="0"/>
              <a:t>Regardless of their scope, all databases go through the same fundamental development steps (</a:t>
            </a:r>
            <a:r>
              <a:rPr altLang="en-US" i="1" smtClean="0"/>
              <a:t>requirements, modeling, implementation, deployment, use, </a:t>
            </a:r>
            <a:r>
              <a:rPr altLang="en-US" smtClean="0"/>
              <a:t>etc.)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49155" name="Content Placeholder 2"/>
          <p:cNvSpPr>
            <a:spLocks noGrp="1"/>
          </p:cNvSpPr>
          <p:nvPr>
            <p:ph idx="1"/>
          </p:nvPr>
        </p:nvSpPr>
        <p:spPr/>
        <p:txBody>
          <a:bodyPr/>
          <a:lstStyle/>
          <a:p>
            <a:pPr eaLnBrk="1" hangingPunct="1"/>
            <a:r>
              <a:rPr altLang="en-US" b="1" smtClean="0"/>
              <a:t>Database analysts, designers, and developers</a:t>
            </a:r>
          </a:p>
          <a:p>
            <a:pPr lvl="1" eaLnBrk="1" hangingPunct="1"/>
            <a:r>
              <a:rPr altLang="en-US" b="1" smtClean="0"/>
              <a:t>Database analysts </a:t>
            </a:r>
            <a:r>
              <a:rPr altLang="en-US" smtClean="0"/>
              <a:t>- involved in the requirements collection, definition, and visualization stage </a:t>
            </a:r>
          </a:p>
          <a:p>
            <a:pPr lvl="1" eaLnBrk="1" hangingPunct="1"/>
            <a:r>
              <a:rPr altLang="en-US" b="1" smtClean="0"/>
              <a:t>Database designers </a:t>
            </a:r>
            <a:r>
              <a:rPr altLang="en-US" smtClean="0"/>
              <a:t>(a.k.a. </a:t>
            </a:r>
            <a:r>
              <a:rPr altLang="en-US" b="1" smtClean="0"/>
              <a:t>database modelers </a:t>
            </a:r>
            <a:r>
              <a:rPr altLang="en-US" smtClean="0"/>
              <a:t>or </a:t>
            </a:r>
            <a:r>
              <a:rPr altLang="en-US" b="1" smtClean="0"/>
              <a:t>architects</a:t>
            </a:r>
            <a:r>
              <a:rPr altLang="en-US" smtClean="0"/>
              <a:t>) - involved in the database modeling stage</a:t>
            </a:r>
          </a:p>
          <a:p>
            <a:pPr lvl="1" eaLnBrk="1" hangingPunct="1"/>
            <a:r>
              <a:rPr altLang="en-US" b="1" smtClean="0"/>
              <a:t>Database developers </a:t>
            </a:r>
            <a:r>
              <a:rPr altLang="en-US" smtClean="0"/>
              <a:t>– in charge of implementing the database model as a functioning database using the DBMS software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51203" name="Content Placeholder 2"/>
          <p:cNvSpPr>
            <a:spLocks noGrp="1"/>
          </p:cNvSpPr>
          <p:nvPr>
            <p:ph idx="1"/>
          </p:nvPr>
        </p:nvSpPr>
        <p:spPr/>
        <p:txBody>
          <a:bodyPr/>
          <a:lstStyle/>
          <a:p>
            <a:pPr eaLnBrk="1" hangingPunct="1"/>
            <a:r>
              <a:rPr altLang="en-US" b="1" smtClean="0"/>
              <a:t>Front-end applications analysts and developers</a:t>
            </a:r>
          </a:p>
          <a:p>
            <a:pPr lvl="1" eaLnBrk="1" hangingPunct="1"/>
            <a:r>
              <a:rPr altLang="en-US" b="1" smtClean="0"/>
              <a:t>Front-end application analysts </a:t>
            </a:r>
            <a:r>
              <a:rPr altLang="en-US" smtClean="0"/>
              <a:t>- in charge of collecting and defining requirements for front-end applications</a:t>
            </a:r>
          </a:p>
          <a:p>
            <a:pPr lvl="1" eaLnBrk="1" hangingPunct="1"/>
            <a:r>
              <a:rPr altLang="en-US" b="1" smtClean="0"/>
              <a:t>Front-end applications developers </a:t>
            </a:r>
            <a:r>
              <a:rPr altLang="en-US" smtClean="0"/>
              <a:t>- in charge of creating the front-end applications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53251" name="Content Placeholder 2"/>
          <p:cNvSpPr>
            <a:spLocks noGrp="1"/>
          </p:cNvSpPr>
          <p:nvPr>
            <p:ph idx="1"/>
          </p:nvPr>
        </p:nvSpPr>
        <p:spPr/>
        <p:txBody>
          <a:bodyPr/>
          <a:lstStyle/>
          <a:p>
            <a:pPr eaLnBrk="1" hangingPunct="1"/>
            <a:r>
              <a:rPr altLang="en-US" b="1" smtClean="0"/>
              <a:t>Database administrators (DBAs) -  </a:t>
            </a:r>
            <a:r>
              <a:rPr altLang="en-US" smtClean="0"/>
              <a:t>perform the tasks related to the maintenance and administration of a database system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bwMode="auto"/>
        <p:txBody>
          <a:bodyPr/>
          <a:lstStyle/>
          <a:p>
            <a:pPr eaLnBrk="1" hangingPunct="1"/>
            <a:r>
              <a:rPr altLang="en-US" cap="none">
                <a:ea typeface="MS PGothic" panose="020B0600070205080204" pitchFamily="34" charset="-128"/>
              </a:rPr>
              <a:t>PEOPLE INVOLVED WITH DATABASE SYSTEMS</a:t>
            </a:r>
          </a:p>
        </p:txBody>
      </p:sp>
      <p:sp>
        <p:nvSpPr>
          <p:cNvPr id="55299" name="Content Placeholder 2"/>
          <p:cNvSpPr>
            <a:spLocks noGrp="1"/>
          </p:cNvSpPr>
          <p:nvPr>
            <p:ph idx="1"/>
          </p:nvPr>
        </p:nvSpPr>
        <p:spPr/>
        <p:txBody>
          <a:bodyPr/>
          <a:lstStyle/>
          <a:p>
            <a:pPr eaLnBrk="1" hangingPunct="1"/>
            <a:r>
              <a:rPr altLang="en-US" b="1" smtClean="0"/>
              <a:t>Database end users - </a:t>
            </a:r>
            <a:r>
              <a:rPr altLang="en-US" smtClean="0"/>
              <a:t>use a database system to support their work- or life-related tasks and processes</a:t>
            </a:r>
          </a:p>
          <a:p>
            <a:pPr lvl="1" eaLnBrk="1" hangingPunct="1">
              <a:lnSpc>
                <a:spcPct val="80000"/>
              </a:lnSpc>
            </a:pPr>
            <a:r>
              <a:rPr altLang="en-US" smtClean="0"/>
              <a:t>Users differ in:</a:t>
            </a:r>
          </a:p>
          <a:p>
            <a:pPr lvl="2" eaLnBrk="1" hangingPunct="1">
              <a:lnSpc>
                <a:spcPct val="80000"/>
              </a:lnSpc>
            </a:pPr>
            <a:r>
              <a:rPr altLang="en-US" smtClean="0"/>
              <a:t>Level of technical sophistication</a:t>
            </a:r>
          </a:p>
          <a:p>
            <a:pPr lvl="2" eaLnBrk="1" hangingPunct="1">
              <a:lnSpc>
                <a:spcPct val="80000"/>
              </a:lnSpc>
            </a:pPr>
            <a:r>
              <a:rPr altLang="en-US" smtClean="0"/>
              <a:t>Amount of data that they need</a:t>
            </a:r>
          </a:p>
          <a:p>
            <a:pPr lvl="2" eaLnBrk="1" hangingPunct="1">
              <a:lnSpc>
                <a:spcPct val="80000"/>
              </a:lnSpc>
            </a:pPr>
            <a:r>
              <a:rPr altLang="en-US" smtClean="0"/>
              <a:t>Frequency with which they access the database system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bwMode="auto"/>
        <p:txBody>
          <a:bodyPr/>
          <a:lstStyle/>
          <a:p>
            <a:pPr eaLnBrk="1" hangingPunct="1"/>
            <a:r>
              <a:rPr altLang="en-US" cap="none">
                <a:ea typeface="MS PGothic" panose="020B0600070205080204" pitchFamily="34" charset="-128"/>
              </a:rPr>
              <a:t>OPERATIONAL VERSUS ANALYTICAL DATABASES</a:t>
            </a:r>
          </a:p>
        </p:txBody>
      </p:sp>
      <p:sp>
        <p:nvSpPr>
          <p:cNvPr id="57347" name="Content Placeholder 2"/>
          <p:cNvSpPr>
            <a:spLocks noGrp="1"/>
          </p:cNvSpPr>
          <p:nvPr>
            <p:ph idx="1"/>
          </p:nvPr>
        </p:nvSpPr>
        <p:spPr/>
        <p:txBody>
          <a:bodyPr/>
          <a:lstStyle/>
          <a:p>
            <a:pPr eaLnBrk="1" hangingPunct="1">
              <a:lnSpc>
                <a:spcPct val="90000"/>
              </a:lnSpc>
            </a:pPr>
            <a:r>
              <a:rPr altLang="en-US" b="1" smtClean="0"/>
              <a:t>Operational information (transactional information) -  </a:t>
            </a:r>
            <a:r>
              <a:rPr altLang="en-US" smtClean="0"/>
              <a:t>the information collected and used in support of day to day operational needs in businesses and other organizations  </a:t>
            </a:r>
          </a:p>
          <a:p>
            <a:pPr eaLnBrk="1" hangingPunct="1">
              <a:lnSpc>
                <a:spcPct val="90000"/>
              </a:lnSpc>
            </a:pPr>
            <a:r>
              <a:rPr altLang="en-US" b="1" smtClean="0"/>
              <a:t>Operational database </a:t>
            </a:r>
            <a:r>
              <a:rPr altLang="en-US" smtClean="0"/>
              <a:t>- collects and presents operational information in support of daily operational procedures and processes</a:t>
            </a:r>
          </a:p>
          <a:p>
            <a:pPr eaLnBrk="1" hangingPunct="1">
              <a:lnSpc>
                <a:spcPct val="90000"/>
              </a:lnSpc>
            </a:pPr>
            <a:r>
              <a:rPr altLang="en-US" b="1" smtClean="0"/>
              <a:t>Analytical information </a:t>
            </a:r>
            <a:r>
              <a:rPr altLang="en-US" smtClean="0"/>
              <a:t>- the information collected and used in support of analytical tasks</a:t>
            </a:r>
          </a:p>
          <a:p>
            <a:pPr lvl="1" eaLnBrk="1" hangingPunct="1">
              <a:lnSpc>
                <a:spcPct val="90000"/>
              </a:lnSpc>
            </a:pPr>
            <a:r>
              <a:rPr altLang="en-US" smtClean="0"/>
              <a:t>Analytical information is based on operational (transactional) information</a:t>
            </a:r>
          </a:p>
          <a:p>
            <a:pPr eaLnBrk="1" hangingPunct="1">
              <a:lnSpc>
                <a:spcPct val="90000"/>
              </a:lnSpc>
            </a:pPr>
            <a:r>
              <a:rPr altLang="en-US" b="1" smtClean="0"/>
              <a:t>Analytical database </a:t>
            </a:r>
            <a:r>
              <a:rPr altLang="en-US" smtClean="0"/>
              <a:t>- collects and presents analytical information in support of analytical tasks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Databases: The Unseen </a:t>
            </a:r>
            <a:r>
              <a:rPr lang="en-US" b="1" dirty="0" smtClean="0"/>
              <a:t>Services II</a:t>
            </a:r>
            <a:endParaRPr lang="en-US" dirty="0"/>
          </a:p>
        </p:txBody>
      </p:sp>
      <p:sp>
        <p:nvSpPr>
          <p:cNvPr id="3" name="Content Placeholder 2"/>
          <p:cNvSpPr>
            <a:spLocks noGrp="1"/>
          </p:cNvSpPr>
          <p:nvPr>
            <p:ph idx="1"/>
          </p:nvPr>
        </p:nvSpPr>
        <p:spPr/>
        <p:txBody>
          <a:bodyPr>
            <a:normAutofit lnSpcReduction="10000"/>
          </a:bodyPr>
          <a:lstStyle/>
          <a:p>
            <a:pPr lvl="0"/>
            <a:r>
              <a:rPr lang="en-US" b="1" dirty="0"/>
              <a:t>Check a book out of the library:</a:t>
            </a:r>
            <a:r>
              <a:rPr lang="en-US" dirty="0"/>
              <a:t> The database is checked to make sure you are a valid patron of the library. Then information about the book, its availability, and check out status is all verified and updated for your library loan. The database is used to obtain both patron information and book information.</a:t>
            </a:r>
          </a:p>
          <a:p>
            <a:pPr lvl="0"/>
            <a:r>
              <a:rPr lang="en-US" b="1" dirty="0"/>
              <a:t>Withdraw money from an ATM</a:t>
            </a:r>
            <a:r>
              <a:rPr lang="en-US" dirty="0"/>
              <a:t>: First, your authorization information must be verified, and then the availability of sufficient funds is verified. Finally, your account balances must be updated. All this information is stored in the bank's databases.</a:t>
            </a:r>
          </a:p>
          <a:p>
            <a:pPr lvl="0"/>
            <a:r>
              <a:rPr lang="en-US" b="1" dirty="0"/>
              <a:t>Have a physical exam with your doctor:</a:t>
            </a:r>
            <a:r>
              <a:rPr lang="en-US" dirty="0"/>
              <a:t> All of your patient information is maintained in your medical database. Your records will be updated from the results of your exam. The accounting, billing, and insurance records will also all be updated. </a:t>
            </a:r>
          </a:p>
          <a:p>
            <a:endParaRPr lang="en-US" dirty="0"/>
          </a:p>
        </p:txBody>
      </p:sp>
    </p:spTree>
    <p:extLst>
      <p:ext uri="{BB962C8B-B14F-4D97-AF65-F5344CB8AC3E}">
        <p14:creationId xmlns:p14="http://schemas.microsoft.com/office/powerpoint/2010/main" val="3755322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Databases: The Unseen </a:t>
            </a:r>
            <a:r>
              <a:rPr lang="en-US" b="1" dirty="0" smtClean="0"/>
              <a:t>Services III</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We seldom think about these databases, unless they become unavailable or there has been a security breach where private data has been accessed by unauthorized individuals or been made public</a:t>
            </a:r>
            <a:r>
              <a:rPr lang="en-US" dirty="0" smtClean="0"/>
              <a:t>.</a:t>
            </a:r>
          </a:p>
          <a:p>
            <a:pPr>
              <a:buFont typeface="Arial" panose="020B0604020202020204" pitchFamily="34" charset="0"/>
              <a:buChar char="•"/>
            </a:pPr>
            <a:r>
              <a:rPr lang="en-US" dirty="0" smtClean="0"/>
              <a:t> </a:t>
            </a:r>
            <a:r>
              <a:rPr lang="en-US" dirty="0"/>
              <a:t>When they do not work correctly, we get frustrated and upset that the level of service that we expect is not being provided. </a:t>
            </a:r>
            <a:endParaRPr lang="en-US" dirty="0" smtClean="0"/>
          </a:p>
          <a:p>
            <a:pPr>
              <a:buFont typeface="Arial" panose="020B0604020202020204" pitchFamily="34" charset="0"/>
              <a:buChar char="•"/>
            </a:pPr>
            <a:r>
              <a:rPr lang="en-US" dirty="0" smtClean="0"/>
              <a:t>The </a:t>
            </a:r>
            <a:r>
              <a:rPr lang="en-US" dirty="0"/>
              <a:t>availability and integrity of databases is an important issue in the daily activities of each of our lives.</a:t>
            </a:r>
          </a:p>
          <a:p>
            <a:endParaRPr lang="en-US" dirty="0"/>
          </a:p>
        </p:txBody>
      </p:sp>
    </p:spTree>
    <p:extLst>
      <p:ext uri="{BB962C8B-B14F-4D97-AF65-F5344CB8AC3E}">
        <p14:creationId xmlns:p14="http://schemas.microsoft.com/office/powerpoint/2010/main" val="1724030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Databases: The Ubiquitous Information Provider</a:t>
            </a:r>
            <a:br>
              <a:rPr lang="en-US" b="1" dirty="0"/>
            </a:br>
            <a:endParaRPr lang="en-US" dirty="0"/>
          </a:p>
        </p:txBody>
      </p:sp>
      <p:sp>
        <p:nvSpPr>
          <p:cNvPr id="3" name="Content Placeholder 2"/>
          <p:cNvSpPr>
            <a:spLocks noGrp="1"/>
          </p:cNvSpPr>
          <p:nvPr>
            <p:ph idx="1"/>
          </p:nvPr>
        </p:nvSpPr>
        <p:spPr>
          <a:xfrm>
            <a:off x="768096" y="2209800"/>
            <a:ext cx="7290055" cy="4023360"/>
          </a:xfrm>
        </p:spPr>
        <p:txBody>
          <a:bodyPr>
            <a:normAutofit/>
          </a:bodyPr>
          <a:lstStyle/>
          <a:p>
            <a:r>
              <a:rPr lang="en-US" sz="2400" dirty="0"/>
              <a:t>T</a:t>
            </a:r>
            <a:r>
              <a:rPr lang="en-US" sz="2400" dirty="0" smtClean="0"/>
              <a:t>he </a:t>
            </a:r>
            <a:r>
              <a:rPr lang="en-US" sz="2400" dirty="0"/>
              <a:t>primary contributor in our access to abundant information is database technology. </a:t>
            </a:r>
            <a:r>
              <a:rPr lang="en-US" sz="2400" dirty="0" smtClean="0"/>
              <a:t>Ways </a:t>
            </a:r>
            <a:r>
              <a:rPr lang="en-US" sz="2400" dirty="0"/>
              <a:t>databases support our need to obtain in-depth </a:t>
            </a:r>
            <a:r>
              <a:rPr lang="en-US" sz="2400" dirty="0" smtClean="0"/>
              <a:t>information:</a:t>
            </a:r>
          </a:p>
          <a:p>
            <a:pPr lvl="1">
              <a:buFont typeface="Arial" panose="020B0604020202020204" pitchFamily="34" charset="0"/>
              <a:buChar char="•"/>
            </a:pPr>
            <a:r>
              <a:rPr lang="en-US" sz="2000" b="1" dirty="0"/>
              <a:t>Searching to buy a specific item (e.g. an appliance, a service, clothing, a book...):</a:t>
            </a:r>
            <a:r>
              <a:rPr lang="en-US" sz="2000" dirty="0"/>
              <a:t> </a:t>
            </a:r>
            <a:endParaRPr lang="en-US" sz="2000" dirty="0" smtClean="0"/>
          </a:p>
          <a:p>
            <a:pPr lvl="1">
              <a:buFont typeface="Arial" panose="020B0604020202020204" pitchFamily="34" charset="0"/>
              <a:buChar char="•"/>
            </a:pPr>
            <a:r>
              <a:rPr lang="en-US" sz="2000" b="1" dirty="0" smtClean="0"/>
              <a:t>Researching </a:t>
            </a:r>
            <a:r>
              <a:rPr lang="en-US" sz="2000" b="1" dirty="0"/>
              <a:t>more in-depth before purchasing a major item such as a car: The information you need for this includes items like repair history, performance data, and safety record.</a:t>
            </a:r>
            <a:r>
              <a:rPr lang="en-US" sz="2000" dirty="0"/>
              <a:t> </a:t>
            </a:r>
            <a:endParaRPr lang="en-US" sz="2000" dirty="0" smtClean="0"/>
          </a:p>
          <a:p>
            <a:pPr lvl="1">
              <a:buFont typeface="Arial" panose="020B0604020202020204" pitchFamily="34" charset="0"/>
              <a:buChar char="•"/>
            </a:pPr>
            <a:r>
              <a:rPr lang="en-US" sz="2000" b="1" dirty="0" smtClean="0"/>
              <a:t>Planning </a:t>
            </a:r>
            <a:r>
              <a:rPr lang="en-US" sz="2000" b="1" dirty="0"/>
              <a:t>a vacation or trip: In this case, we want geographical and resort information – information about places and things to do</a:t>
            </a:r>
            <a:r>
              <a:rPr lang="en-US" sz="2000" dirty="0"/>
              <a:t>. </a:t>
            </a:r>
          </a:p>
          <a:p>
            <a:endParaRPr lang="en-US" dirty="0"/>
          </a:p>
        </p:txBody>
      </p:sp>
    </p:spTree>
    <p:extLst>
      <p:ext uri="{BB962C8B-B14F-4D97-AF65-F5344CB8AC3E}">
        <p14:creationId xmlns:p14="http://schemas.microsoft.com/office/powerpoint/2010/main" val="1082956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Databases: The Ubiquitous Information </a:t>
            </a:r>
            <a:r>
              <a:rPr lang="en-US" b="1" dirty="0" smtClean="0"/>
              <a:t>Provider II</a:t>
            </a:r>
            <a:endParaRPr lang="en-US" dirty="0"/>
          </a:p>
        </p:txBody>
      </p:sp>
      <p:sp>
        <p:nvSpPr>
          <p:cNvPr id="5" name="Content Placeholder 4"/>
          <p:cNvSpPr>
            <a:spLocks noGrp="1"/>
          </p:cNvSpPr>
          <p:nvPr>
            <p:ph idx="1"/>
          </p:nvPr>
        </p:nvSpPr>
        <p:spPr/>
        <p:txBody>
          <a:bodyPr>
            <a:noAutofit/>
          </a:bodyPr>
          <a:lstStyle/>
          <a:p>
            <a:pPr lvl="1">
              <a:buFont typeface="Arial" panose="020B0604020202020204" pitchFamily="34" charset="0"/>
              <a:buChar char="•"/>
            </a:pPr>
            <a:r>
              <a:rPr lang="en-US" sz="2100" b="1" dirty="0"/>
              <a:t>Learning about a particular hobby or sport that you enjoy such as skiing, boating, or geocaching</a:t>
            </a:r>
            <a:r>
              <a:rPr lang="en-US" sz="2100" dirty="0"/>
              <a:t>: </a:t>
            </a:r>
            <a:endParaRPr lang="en-US" sz="2100" dirty="0" smtClean="0"/>
          </a:p>
          <a:p>
            <a:pPr lvl="1">
              <a:buFont typeface="Arial" panose="020B0604020202020204" pitchFamily="34" charset="0"/>
              <a:buChar char="•"/>
            </a:pPr>
            <a:r>
              <a:rPr lang="en-US" sz="2100" b="1" dirty="0" smtClean="0"/>
              <a:t>Researching </a:t>
            </a:r>
            <a:r>
              <a:rPr lang="en-US" sz="2100" b="1" dirty="0"/>
              <a:t>a particular company before investing:  Many institutions maintain databases of financial records</a:t>
            </a:r>
            <a:r>
              <a:rPr lang="en-US" sz="2100" dirty="0"/>
              <a:t>.  </a:t>
            </a:r>
            <a:endParaRPr lang="en-US" sz="2100" dirty="0" smtClean="0"/>
          </a:p>
          <a:p>
            <a:pPr lvl="1">
              <a:buFont typeface="Arial" panose="020B0604020202020204" pitchFamily="34" charset="0"/>
              <a:buChar char="•"/>
            </a:pPr>
            <a:r>
              <a:rPr lang="en-US" sz="2100" b="1" dirty="0" smtClean="0"/>
              <a:t>Researching </a:t>
            </a:r>
            <a:r>
              <a:rPr lang="en-US" sz="2100" b="1" dirty="0"/>
              <a:t>a particular medical condition or medical problem</a:t>
            </a:r>
            <a:r>
              <a:rPr lang="en-US" sz="2100" b="1" dirty="0" smtClean="0"/>
              <a:t>:</a:t>
            </a:r>
            <a:r>
              <a:rPr lang="en-US" sz="2100" dirty="0" smtClean="0"/>
              <a:t>. </a:t>
            </a:r>
            <a:endParaRPr lang="en-US" sz="2100" dirty="0"/>
          </a:p>
          <a:p>
            <a:pPr lvl="1">
              <a:buFont typeface="Arial" panose="020B0604020202020204" pitchFamily="34" charset="0"/>
              <a:buChar char="•"/>
            </a:pPr>
            <a:r>
              <a:rPr lang="en-US" sz="2100" b="1" dirty="0"/>
              <a:t>Solving a technical problem or learning a new technical skill such as writing SQL queries</a:t>
            </a:r>
            <a:r>
              <a:rPr lang="en-US" sz="2100" b="1" dirty="0" smtClean="0"/>
              <a:t>:</a:t>
            </a:r>
          </a:p>
          <a:p>
            <a:pPr lvl="1">
              <a:buFont typeface="Arial" panose="020B0604020202020204" pitchFamily="34" charset="0"/>
              <a:buChar char="•"/>
            </a:pPr>
            <a:r>
              <a:rPr lang="en-US" sz="2100" b="1" dirty="0"/>
              <a:t>Writing a research paper or researching for a school project</a:t>
            </a:r>
            <a:r>
              <a:rPr lang="en-US" sz="2100" dirty="0"/>
              <a:t>: </a:t>
            </a:r>
            <a:endParaRPr lang="en-US" sz="2100" dirty="0"/>
          </a:p>
          <a:p>
            <a:pPr lvl="1">
              <a:buFont typeface="Arial" panose="020B0604020202020204" pitchFamily="34" charset="0"/>
              <a:buChar char="•"/>
            </a:pPr>
            <a:r>
              <a:rPr lang="en-US" sz="2100" b="1" dirty="0" smtClean="0"/>
              <a:t>Wikipedia</a:t>
            </a:r>
            <a:endParaRPr lang="en-US" sz="2100" dirty="0"/>
          </a:p>
        </p:txBody>
      </p:sp>
    </p:spTree>
    <p:extLst>
      <p:ext uri="{BB962C8B-B14F-4D97-AF65-F5344CB8AC3E}">
        <p14:creationId xmlns:p14="http://schemas.microsoft.com/office/powerpoint/2010/main" val="3158267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Database Skills for Knowledge-based Careers</a:t>
            </a:r>
            <a:br>
              <a:rPr lang="en-US" b="1" dirty="0"/>
            </a:b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6161072"/>
              </p:ext>
            </p:extLst>
          </p:nvPr>
        </p:nvGraphicFramePr>
        <p:xfrm>
          <a:off x="685800" y="1600200"/>
          <a:ext cx="7924800" cy="4273361"/>
        </p:xfrm>
        <a:graphic>
          <a:graphicData uri="http://schemas.openxmlformats.org/drawingml/2006/table">
            <a:tbl>
              <a:tblPr firstRow="1" firstCol="1" bandRow="1">
                <a:tableStyleId>{5C22544A-7EE6-4342-B048-85BDC9FD1C3A}</a:tableStyleId>
              </a:tblPr>
              <a:tblGrid>
                <a:gridCol w="1981200">
                  <a:extLst>
                    <a:ext uri="{9D8B030D-6E8A-4147-A177-3AD203B41FA5}">
                      <a16:colId xmlns:a16="http://schemas.microsoft.com/office/drawing/2014/main" val="390509530"/>
                    </a:ext>
                  </a:extLst>
                </a:gridCol>
                <a:gridCol w="1981200">
                  <a:extLst>
                    <a:ext uri="{9D8B030D-6E8A-4147-A177-3AD203B41FA5}">
                      <a16:colId xmlns:a16="http://schemas.microsoft.com/office/drawing/2014/main" val="1229341892"/>
                    </a:ext>
                  </a:extLst>
                </a:gridCol>
                <a:gridCol w="1981200">
                  <a:extLst>
                    <a:ext uri="{9D8B030D-6E8A-4147-A177-3AD203B41FA5}">
                      <a16:colId xmlns:a16="http://schemas.microsoft.com/office/drawing/2014/main" val="1843865415"/>
                    </a:ext>
                  </a:extLst>
                </a:gridCol>
                <a:gridCol w="1981200">
                  <a:extLst>
                    <a:ext uri="{9D8B030D-6E8A-4147-A177-3AD203B41FA5}">
                      <a16:colId xmlns:a16="http://schemas.microsoft.com/office/drawing/2014/main" val="1473881967"/>
                    </a:ext>
                  </a:extLst>
                </a:gridCol>
              </a:tblGrid>
              <a:tr h="129667">
                <a:tc>
                  <a:txBody>
                    <a:bodyPr/>
                    <a:lstStyle/>
                    <a:p>
                      <a:pPr marL="0" marR="0" algn="ctr">
                        <a:lnSpc>
                          <a:spcPct val="107000"/>
                        </a:lnSpc>
                        <a:spcBef>
                          <a:spcPts val="0"/>
                        </a:spcBef>
                        <a:spcAft>
                          <a:spcPts val="0"/>
                        </a:spcAft>
                      </a:pPr>
                      <a:r>
                        <a:rPr lang="en-US" sz="1200">
                          <a:effectLst/>
                        </a:rPr>
                        <a:t>Job 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Job 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DB Knowledge 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dirty="0">
                          <a:effectLst/>
                        </a:rPr>
                        <a:t>Skill Level 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24194433"/>
                  </a:ext>
                </a:extLst>
              </a:tr>
              <a:tr h="0">
                <a:tc>
                  <a:txBody>
                    <a:bodyPr/>
                    <a:lstStyle/>
                    <a:p>
                      <a:pPr marL="0" marR="0" algn="ctr">
                        <a:lnSpc>
                          <a:spcPct val="107000"/>
                        </a:lnSpc>
                        <a:spcBef>
                          <a:spcPts val="0"/>
                        </a:spcBef>
                        <a:spcAft>
                          <a:spcPts val="800"/>
                        </a:spcAft>
                      </a:pPr>
                      <a:r>
                        <a:rPr lang="en-US" sz="1400" dirty="0">
                          <a:effectLst/>
                        </a:rPr>
                        <a:t>Financial planner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Analyze security market and recommend financial portfolios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financial information available in databases. Know how to extract information in various combinations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Moderate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19837885"/>
                  </a:ext>
                </a:extLst>
              </a:tr>
              <a:tr h="0">
                <a:tc>
                  <a:txBody>
                    <a:bodyPr/>
                    <a:lstStyle/>
                    <a:p>
                      <a:pPr marL="0" marR="0" algn="ctr">
                        <a:lnSpc>
                          <a:spcPct val="107000"/>
                        </a:lnSpc>
                        <a:spcBef>
                          <a:spcPts val="0"/>
                        </a:spcBef>
                        <a:spcAft>
                          <a:spcPts val="800"/>
                        </a:spcAft>
                      </a:pPr>
                      <a:r>
                        <a:rPr lang="en-US" sz="1400" dirty="0">
                          <a:effectLst/>
                        </a:rPr>
                        <a:t>Market research analyst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Analyze sales and economic data to predict future trends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economic databases.</a:t>
                      </a:r>
                      <a:endParaRPr lang="en-US" sz="1200">
                        <a:effectLst/>
                      </a:endParaRPr>
                    </a:p>
                    <a:p>
                      <a:pPr marL="0" marR="0">
                        <a:lnSpc>
                          <a:spcPct val="107000"/>
                        </a:lnSpc>
                        <a:spcBef>
                          <a:spcPts val="0"/>
                        </a:spcBef>
                        <a:spcAft>
                          <a:spcPts val="800"/>
                        </a:spcAft>
                      </a:pPr>
                      <a:r>
                        <a:rPr lang="en-US" sz="1400">
                          <a:effectLst/>
                        </a:rPr>
                        <a:t>Be able to use databases in novel ways to discover and extract information.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Substantial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59426889"/>
                  </a:ext>
                </a:extLst>
              </a:tr>
              <a:tr h="0">
                <a:tc>
                  <a:txBody>
                    <a:bodyPr/>
                    <a:lstStyle/>
                    <a:p>
                      <a:pPr marL="0" marR="0" algn="ctr">
                        <a:lnSpc>
                          <a:spcPct val="107000"/>
                        </a:lnSpc>
                        <a:spcBef>
                          <a:spcPts val="0"/>
                        </a:spcBef>
                        <a:spcAft>
                          <a:spcPts val="800"/>
                        </a:spcAft>
                      </a:pPr>
                      <a:r>
                        <a:rPr lang="en-US" sz="1400" dirty="0">
                          <a:effectLst/>
                        </a:rPr>
                        <a:t>Advertising manager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Manage advertising campaigns and budgets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sales and performance data. Be able to extract information in various ways.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Moderate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18186254"/>
                  </a:ext>
                </a:extLst>
              </a:tr>
              <a:tr h="0">
                <a:tc>
                  <a:txBody>
                    <a:bodyPr/>
                    <a:lstStyle/>
                    <a:p>
                      <a:pPr marL="0" marR="0" algn="ctr">
                        <a:lnSpc>
                          <a:spcPct val="107000"/>
                        </a:lnSpc>
                        <a:spcBef>
                          <a:spcPts val="0"/>
                        </a:spcBef>
                        <a:spcAft>
                          <a:spcPts val="800"/>
                        </a:spcAft>
                      </a:pPr>
                      <a:r>
                        <a:rPr lang="en-US" sz="1400" dirty="0">
                          <a:effectLst/>
                        </a:rPr>
                        <a:t>Human resource manager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Manage all the hiring, evaluation, and monitoring of the work force.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800"/>
                        </a:spcAft>
                      </a:pPr>
                      <a:r>
                        <a:rPr lang="en-US" sz="1400">
                          <a:effectLst/>
                        </a:rPr>
                        <a:t>Understand information about employees as well as all financial information.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800"/>
                        </a:spcAft>
                      </a:pPr>
                      <a:r>
                        <a:rPr lang="en-US" sz="1400" dirty="0">
                          <a:effectLst/>
                        </a:rPr>
                        <a:t>Moderate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47792652"/>
                  </a:ext>
                </a:extLst>
              </a:tr>
            </a:tbl>
          </a:graphicData>
        </a:graphic>
      </p:graphicFrame>
    </p:spTree>
    <p:extLst>
      <p:ext uri="{BB962C8B-B14F-4D97-AF65-F5344CB8AC3E}">
        <p14:creationId xmlns:p14="http://schemas.microsoft.com/office/powerpoint/2010/main" val="3004789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0784404"/>
              </p:ext>
            </p:extLst>
          </p:nvPr>
        </p:nvGraphicFramePr>
        <p:xfrm>
          <a:off x="533400" y="533401"/>
          <a:ext cx="8001000" cy="5750147"/>
        </p:xfrm>
        <a:graphic>
          <a:graphicData uri="http://schemas.openxmlformats.org/drawingml/2006/table">
            <a:tbl>
              <a:tblPr firstRow="1" firstCol="1" bandRow="1">
                <a:tableStyleId>{5C22544A-7EE6-4342-B048-85BDC9FD1C3A}</a:tableStyleId>
              </a:tblPr>
              <a:tblGrid>
                <a:gridCol w="2000250">
                  <a:extLst>
                    <a:ext uri="{9D8B030D-6E8A-4147-A177-3AD203B41FA5}">
                      <a16:colId xmlns:a16="http://schemas.microsoft.com/office/drawing/2014/main" val="1029053743"/>
                    </a:ext>
                  </a:extLst>
                </a:gridCol>
                <a:gridCol w="2000250">
                  <a:extLst>
                    <a:ext uri="{9D8B030D-6E8A-4147-A177-3AD203B41FA5}">
                      <a16:colId xmlns:a16="http://schemas.microsoft.com/office/drawing/2014/main" val="3562242427"/>
                    </a:ext>
                  </a:extLst>
                </a:gridCol>
                <a:gridCol w="2000250">
                  <a:extLst>
                    <a:ext uri="{9D8B030D-6E8A-4147-A177-3AD203B41FA5}">
                      <a16:colId xmlns:a16="http://schemas.microsoft.com/office/drawing/2014/main" val="232406845"/>
                    </a:ext>
                  </a:extLst>
                </a:gridCol>
                <a:gridCol w="2000250">
                  <a:extLst>
                    <a:ext uri="{9D8B030D-6E8A-4147-A177-3AD203B41FA5}">
                      <a16:colId xmlns:a16="http://schemas.microsoft.com/office/drawing/2014/main" val="3738155618"/>
                    </a:ext>
                  </a:extLst>
                </a:gridCol>
              </a:tblGrid>
              <a:tr h="505135">
                <a:tc>
                  <a:txBody>
                    <a:bodyPr/>
                    <a:lstStyle/>
                    <a:p>
                      <a:pPr marL="0" marR="0" algn="ctr">
                        <a:lnSpc>
                          <a:spcPct val="107000"/>
                        </a:lnSpc>
                        <a:spcBef>
                          <a:spcPts val="0"/>
                        </a:spcBef>
                        <a:spcAft>
                          <a:spcPts val="0"/>
                        </a:spcAft>
                      </a:pPr>
                      <a:r>
                        <a:rPr lang="en-US" sz="1600" dirty="0">
                          <a:effectLst/>
                        </a:rPr>
                        <a:t>Job Title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rPr>
                        <a:t>Job Description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rPr>
                        <a:t>DB Knowledge Required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rPr>
                        <a:t>Skill Level Required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70447767"/>
                  </a:ext>
                </a:extLst>
              </a:tr>
              <a:tr h="1180182">
                <a:tc>
                  <a:txBody>
                    <a:bodyPr/>
                    <a:lstStyle/>
                    <a:p>
                      <a:pPr marL="0" marR="0" algn="ctr">
                        <a:lnSpc>
                          <a:spcPct val="107000"/>
                        </a:lnSpc>
                        <a:spcBef>
                          <a:spcPts val="0"/>
                        </a:spcBef>
                        <a:spcAft>
                          <a:spcPts val="800"/>
                        </a:spcAft>
                      </a:pPr>
                      <a:r>
                        <a:rPr lang="en-US" sz="1800" dirty="0">
                          <a:effectLst/>
                        </a:rPr>
                        <a:t>Accountant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Support all the accounting requirements of an organization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all financial databases. Identify problems or potential fraudulent activity through database 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Extensive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45285220"/>
                  </a:ext>
                </a:extLst>
              </a:tr>
              <a:tr h="1375858">
                <a:tc>
                  <a:txBody>
                    <a:bodyPr/>
                    <a:lstStyle/>
                    <a:p>
                      <a:pPr marL="0" marR="0" algn="ctr">
                        <a:lnSpc>
                          <a:spcPct val="107000"/>
                        </a:lnSpc>
                        <a:spcBef>
                          <a:spcPts val="0"/>
                        </a:spcBef>
                        <a:spcAft>
                          <a:spcPts val="800"/>
                        </a:spcAft>
                      </a:pPr>
                      <a:r>
                        <a:rPr lang="en-US" sz="1800" dirty="0">
                          <a:effectLst/>
                        </a:rPr>
                        <a:t>Economist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Analyze and predict economic trends based on historical data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economic databases, their structure and data. Be able to extract information in various forms using novel approaches.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Extensive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336383662"/>
                  </a:ext>
                </a:extLst>
              </a:tr>
              <a:tr h="1082289">
                <a:tc>
                  <a:txBody>
                    <a:bodyPr/>
                    <a:lstStyle/>
                    <a:p>
                      <a:pPr marL="0" marR="0" algn="ctr">
                        <a:lnSpc>
                          <a:spcPct val="107000"/>
                        </a:lnSpc>
                        <a:spcBef>
                          <a:spcPts val="0"/>
                        </a:spcBef>
                        <a:spcAft>
                          <a:spcPts val="800"/>
                        </a:spcAft>
                      </a:pPr>
                      <a:r>
                        <a:rPr lang="en-US" sz="1800" dirty="0">
                          <a:effectLst/>
                        </a:rPr>
                        <a:t>Sales manager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Manage the sales persons and sales activities of an organization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sales data and be able to extract information in various forms. Evaluate performance.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Moderate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2478606789"/>
                  </a:ext>
                </a:extLst>
              </a:tr>
              <a:tr h="1571536">
                <a:tc>
                  <a:txBody>
                    <a:bodyPr/>
                    <a:lstStyle/>
                    <a:p>
                      <a:pPr marL="0" marR="0" algn="ctr">
                        <a:lnSpc>
                          <a:spcPct val="107000"/>
                        </a:lnSpc>
                        <a:spcBef>
                          <a:spcPts val="0"/>
                        </a:spcBef>
                        <a:spcAft>
                          <a:spcPts val="800"/>
                        </a:spcAft>
                      </a:pPr>
                      <a:r>
                        <a:rPr lang="en-US" sz="1800" dirty="0">
                          <a:effectLst/>
                        </a:rPr>
                        <a:t>Sociologist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Analyze social trends and social problems in communities and nations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nSpc>
                          <a:spcPct val="107000"/>
                        </a:lnSpc>
                        <a:spcBef>
                          <a:spcPts val="0"/>
                        </a:spcBef>
                        <a:spcAft>
                          <a:spcPts val="800"/>
                        </a:spcAft>
                      </a:pPr>
                      <a:r>
                        <a:rPr lang="en-US" sz="1400">
                          <a:effectLst/>
                        </a:rPr>
                        <a:t>Understand demographic and social data from diverse and disparate databases. Be able to extract information using multiple techniques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tc>
                  <a:txBody>
                    <a:bodyPr/>
                    <a:lstStyle/>
                    <a:p>
                      <a:pPr marL="0" marR="0" algn="ctr">
                        <a:lnSpc>
                          <a:spcPct val="107000"/>
                        </a:lnSpc>
                        <a:spcBef>
                          <a:spcPts val="0"/>
                        </a:spcBef>
                        <a:spcAft>
                          <a:spcPts val="800"/>
                        </a:spcAft>
                      </a:pPr>
                      <a:r>
                        <a:rPr lang="en-US" sz="1400" dirty="0">
                          <a:effectLst/>
                        </a:rPr>
                        <a:t>Extensive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45" marR="8745" marT="8745" marB="8745" anchor="ctr"/>
                </a:tc>
                <a:extLst>
                  <a:ext uri="{0D108BD9-81ED-4DB2-BD59-A6C34878D82A}">
                    <a16:rowId xmlns:a16="http://schemas.microsoft.com/office/drawing/2014/main" val="1212580154"/>
                  </a:ext>
                </a:extLst>
              </a:tr>
            </a:tbl>
          </a:graphicData>
        </a:graphic>
      </p:graphicFrame>
    </p:spTree>
    <p:extLst>
      <p:ext uri="{BB962C8B-B14F-4D97-AF65-F5344CB8AC3E}">
        <p14:creationId xmlns:p14="http://schemas.microsoft.com/office/powerpoint/2010/main" val="1403639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546</TotalTime>
  <Words>2670</Words>
  <Application>Microsoft Office PowerPoint</Application>
  <PresentationFormat>On-screen Show (4:3)</PresentationFormat>
  <Paragraphs>243</Paragraphs>
  <Slides>39</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MS PGothic</vt:lpstr>
      <vt:lpstr>Franklin Gothic Medium</vt:lpstr>
      <vt:lpstr>Franklin Gothic Book</vt:lpstr>
      <vt:lpstr>Wingdings 2</vt:lpstr>
      <vt:lpstr>Calibri</vt:lpstr>
      <vt:lpstr>Wingdings</vt:lpstr>
      <vt:lpstr>Courier New</vt:lpstr>
      <vt:lpstr>Integral</vt:lpstr>
      <vt:lpstr>ITMG 320 Database Implementation and Business Intelligence</vt:lpstr>
      <vt:lpstr>Learning Objectives</vt:lpstr>
      <vt:lpstr>Databases: The Unseen Services</vt:lpstr>
      <vt:lpstr>Databases: The Unseen Services II</vt:lpstr>
      <vt:lpstr>Databases: The Unseen Services III</vt:lpstr>
      <vt:lpstr>Databases: The Ubiquitous Information Provider </vt:lpstr>
      <vt:lpstr>Databases: The Ubiquitous Information Provider II</vt:lpstr>
      <vt:lpstr>Database Skills for Knowledge-based Careers </vt:lpstr>
      <vt:lpstr>PowerPoint Presentation</vt:lpstr>
      <vt:lpstr>PowerPoint Presentation</vt:lpstr>
      <vt:lpstr>The Database Approach</vt:lpstr>
      <vt:lpstr>3 Components of Databases</vt:lpstr>
      <vt:lpstr>The DATAbase approach</vt:lpstr>
      <vt:lpstr>INITIAL TERMINOLOGY</vt:lpstr>
      <vt:lpstr>INITIAL TERMINOLOGY</vt:lpstr>
      <vt:lpstr>INITIAL TERMINOLOGY</vt:lpstr>
      <vt:lpstr>INITIAL TERMINOLOGY</vt:lpstr>
      <vt:lpstr>INITIAL TERMINOLOGY</vt:lpstr>
      <vt:lpstr>INITIAL TERMINOLOGY</vt:lpstr>
      <vt:lpstr>INITIAL TERMINOLOGY</vt:lpstr>
      <vt:lpstr>INITIAL TERMINOLOGY</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STEPS IN THE DEVELOPMENT OF DATABASE SYSTEMS </vt:lpstr>
      <vt:lpstr>THE NEXT VERSION OF THE DATABASE</vt:lpstr>
      <vt:lpstr>THE NEXT VERSION OF THE DATABASE</vt:lpstr>
      <vt:lpstr>DATABASE SCOPE</vt:lpstr>
      <vt:lpstr>PEOPLE INVOLVED WITH DATABASE SYSTEMS</vt:lpstr>
      <vt:lpstr>PEOPLE INVOLVED WITH DATABASE SYSTEMS</vt:lpstr>
      <vt:lpstr>PEOPLE INVOLVED WITH DATABASE SYSTEMS</vt:lpstr>
      <vt:lpstr>PEOPLE INVOLVED WITH DATABASE SYSTEMS</vt:lpstr>
      <vt:lpstr>OPERATIONAL VERSUS ANALYTICAL DATABASES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 Introduction</dc:title>
  <dc:creator>user</dc:creator>
  <cp:lastModifiedBy>Carl Rebman</cp:lastModifiedBy>
  <cp:revision>65</cp:revision>
  <dcterms:created xsi:type="dcterms:W3CDTF">2006-08-16T00:00:00Z</dcterms:created>
  <dcterms:modified xsi:type="dcterms:W3CDTF">2019-01-31T21:32:22Z</dcterms:modified>
</cp:coreProperties>
</file>