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C88E8AB-FB48-724F-B5FE-8B95FFC504C7}">
          <p14:sldIdLst>
            <p14:sldId id="256"/>
            <p14:sldId id="257"/>
            <p14:sldId id="258"/>
            <p14:sldId id="259"/>
            <p14:sldId id="260"/>
            <p14:sldId id="261"/>
            <p14:sldId id="26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5"/>
    <p:restoredTop sz="94689"/>
  </p:normalViewPr>
  <p:slideViewPr>
    <p:cSldViewPr snapToGrid="0" snapToObjects="1">
      <p:cViewPr varScale="1">
        <p:scale>
          <a:sx n="83" d="100"/>
          <a:sy n="83" d="100"/>
        </p:scale>
        <p:origin x="6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8A24F9-C0CE-C145-9D92-4A1A86DCCCEA}" type="datetimeFigureOut">
              <a:rPr lang="en-US" smtClean="0"/>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F1CE3A-EBA6-DD40-9B2B-EF60E045A852}" type="slidenum">
              <a:rPr lang="en-US" smtClean="0"/>
              <a:t>‹#›</a:t>
            </a:fld>
            <a:endParaRPr lang="en-US"/>
          </a:p>
        </p:txBody>
      </p:sp>
    </p:spTree>
    <p:extLst>
      <p:ext uri="{BB962C8B-B14F-4D97-AF65-F5344CB8AC3E}">
        <p14:creationId xmlns:p14="http://schemas.microsoft.com/office/powerpoint/2010/main" val="918767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8A24F9-C0CE-C145-9D92-4A1A86DCCCEA}" type="datetimeFigureOut">
              <a:rPr lang="en-US" smtClean="0"/>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F1CE3A-EBA6-DD40-9B2B-EF60E045A852}" type="slidenum">
              <a:rPr lang="en-US" smtClean="0"/>
              <a:t>‹#›</a:t>
            </a:fld>
            <a:endParaRPr lang="en-US"/>
          </a:p>
        </p:txBody>
      </p:sp>
    </p:spTree>
    <p:extLst>
      <p:ext uri="{BB962C8B-B14F-4D97-AF65-F5344CB8AC3E}">
        <p14:creationId xmlns:p14="http://schemas.microsoft.com/office/powerpoint/2010/main" val="1801648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8A24F9-C0CE-C145-9D92-4A1A86DCCCEA}" type="datetimeFigureOut">
              <a:rPr lang="en-US" smtClean="0"/>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F1CE3A-EBA6-DD40-9B2B-EF60E045A852}" type="slidenum">
              <a:rPr lang="en-US" smtClean="0"/>
              <a:t>‹#›</a:t>
            </a:fld>
            <a:endParaRPr lang="en-US"/>
          </a:p>
        </p:txBody>
      </p:sp>
    </p:spTree>
    <p:extLst>
      <p:ext uri="{BB962C8B-B14F-4D97-AF65-F5344CB8AC3E}">
        <p14:creationId xmlns:p14="http://schemas.microsoft.com/office/powerpoint/2010/main" val="793622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8A24F9-C0CE-C145-9D92-4A1A86DCCCEA}" type="datetimeFigureOut">
              <a:rPr lang="en-US" smtClean="0"/>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F1CE3A-EBA6-DD40-9B2B-EF60E045A852}" type="slidenum">
              <a:rPr lang="en-US" smtClean="0"/>
              <a:t>‹#›</a:t>
            </a:fld>
            <a:endParaRPr lang="en-US"/>
          </a:p>
        </p:txBody>
      </p:sp>
    </p:spTree>
    <p:extLst>
      <p:ext uri="{BB962C8B-B14F-4D97-AF65-F5344CB8AC3E}">
        <p14:creationId xmlns:p14="http://schemas.microsoft.com/office/powerpoint/2010/main" val="647895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8A24F9-C0CE-C145-9D92-4A1A86DCCCEA}" type="datetimeFigureOut">
              <a:rPr lang="en-US" smtClean="0"/>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F1CE3A-EBA6-DD40-9B2B-EF60E045A852}" type="slidenum">
              <a:rPr lang="en-US" smtClean="0"/>
              <a:t>‹#›</a:t>
            </a:fld>
            <a:endParaRPr lang="en-US"/>
          </a:p>
        </p:txBody>
      </p:sp>
    </p:spTree>
    <p:extLst>
      <p:ext uri="{BB962C8B-B14F-4D97-AF65-F5344CB8AC3E}">
        <p14:creationId xmlns:p14="http://schemas.microsoft.com/office/powerpoint/2010/main" val="1787518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8A24F9-C0CE-C145-9D92-4A1A86DCCCEA}" type="datetimeFigureOut">
              <a:rPr lang="en-US" smtClean="0"/>
              <a:t>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F1CE3A-EBA6-DD40-9B2B-EF60E045A852}" type="slidenum">
              <a:rPr lang="en-US" smtClean="0"/>
              <a:t>‹#›</a:t>
            </a:fld>
            <a:endParaRPr lang="en-US"/>
          </a:p>
        </p:txBody>
      </p:sp>
    </p:spTree>
    <p:extLst>
      <p:ext uri="{BB962C8B-B14F-4D97-AF65-F5344CB8AC3E}">
        <p14:creationId xmlns:p14="http://schemas.microsoft.com/office/powerpoint/2010/main" val="1666842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8A24F9-C0CE-C145-9D92-4A1A86DCCCEA}" type="datetimeFigureOut">
              <a:rPr lang="en-US" smtClean="0"/>
              <a:t>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F1CE3A-EBA6-DD40-9B2B-EF60E045A852}" type="slidenum">
              <a:rPr lang="en-US" smtClean="0"/>
              <a:t>‹#›</a:t>
            </a:fld>
            <a:endParaRPr lang="en-US"/>
          </a:p>
        </p:txBody>
      </p:sp>
    </p:spTree>
    <p:extLst>
      <p:ext uri="{BB962C8B-B14F-4D97-AF65-F5344CB8AC3E}">
        <p14:creationId xmlns:p14="http://schemas.microsoft.com/office/powerpoint/2010/main" val="701890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8A24F9-C0CE-C145-9D92-4A1A86DCCCEA}" type="datetimeFigureOut">
              <a:rPr lang="en-US" smtClean="0"/>
              <a:t>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F1CE3A-EBA6-DD40-9B2B-EF60E045A852}" type="slidenum">
              <a:rPr lang="en-US" smtClean="0"/>
              <a:t>‹#›</a:t>
            </a:fld>
            <a:endParaRPr lang="en-US"/>
          </a:p>
        </p:txBody>
      </p:sp>
    </p:spTree>
    <p:extLst>
      <p:ext uri="{BB962C8B-B14F-4D97-AF65-F5344CB8AC3E}">
        <p14:creationId xmlns:p14="http://schemas.microsoft.com/office/powerpoint/2010/main" val="546313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8A24F9-C0CE-C145-9D92-4A1A86DCCCEA}" type="datetimeFigureOut">
              <a:rPr lang="en-US" smtClean="0"/>
              <a:t>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F1CE3A-EBA6-DD40-9B2B-EF60E045A852}" type="slidenum">
              <a:rPr lang="en-US" smtClean="0"/>
              <a:t>‹#›</a:t>
            </a:fld>
            <a:endParaRPr lang="en-US"/>
          </a:p>
        </p:txBody>
      </p:sp>
    </p:spTree>
    <p:extLst>
      <p:ext uri="{BB962C8B-B14F-4D97-AF65-F5344CB8AC3E}">
        <p14:creationId xmlns:p14="http://schemas.microsoft.com/office/powerpoint/2010/main" val="1398000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8A24F9-C0CE-C145-9D92-4A1A86DCCCEA}" type="datetimeFigureOut">
              <a:rPr lang="en-US" smtClean="0"/>
              <a:t>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F1CE3A-EBA6-DD40-9B2B-EF60E045A852}" type="slidenum">
              <a:rPr lang="en-US" smtClean="0"/>
              <a:t>‹#›</a:t>
            </a:fld>
            <a:endParaRPr lang="en-US"/>
          </a:p>
        </p:txBody>
      </p:sp>
    </p:spTree>
    <p:extLst>
      <p:ext uri="{BB962C8B-B14F-4D97-AF65-F5344CB8AC3E}">
        <p14:creationId xmlns:p14="http://schemas.microsoft.com/office/powerpoint/2010/main" val="570897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8A24F9-C0CE-C145-9D92-4A1A86DCCCEA}" type="datetimeFigureOut">
              <a:rPr lang="en-US" smtClean="0"/>
              <a:t>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F1CE3A-EBA6-DD40-9B2B-EF60E045A852}" type="slidenum">
              <a:rPr lang="en-US" smtClean="0"/>
              <a:t>‹#›</a:t>
            </a:fld>
            <a:endParaRPr lang="en-US"/>
          </a:p>
        </p:txBody>
      </p:sp>
    </p:spTree>
    <p:extLst>
      <p:ext uri="{BB962C8B-B14F-4D97-AF65-F5344CB8AC3E}">
        <p14:creationId xmlns:p14="http://schemas.microsoft.com/office/powerpoint/2010/main" val="112675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8A24F9-C0CE-C145-9D92-4A1A86DCCCEA}" type="datetimeFigureOut">
              <a:rPr lang="en-US" smtClean="0"/>
              <a:t>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F1CE3A-EBA6-DD40-9B2B-EF60E045A852}" type="slidenum">
              <a:rPr lang="en-US" smtClean="0"/>
              <a:t>‹#›</a:t>
            </a:fld>
            <a:endParaRPr lang="en-US"/>
          </a:p>
        </p:txBody>
      </p:sp>
    </p:spTree>
    <p:extLst>
      <p:ext uri="{BB962C8B-B14F-4D97-AF65-F5344CB8AC3E}">
        <p14:creationId xmlns:p14="http://schemas.microsoft.com/office/powerpoint/2010/main" val="10951984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40000"/>
          </a:blip>
          <a:stretch>
            <a:fillRect/>
          </a:stretch>
        </p:blipFill>
        <p:spPr>
          <a:xfrm>
            <a:off x="655864" y="214085"/>
            <a:ext cx="10857724" cy="6398986"/>
          </a:xfrm>
          <a:prstGeom prst="rect">
            <a:avLst/>
          </a:prstGeom>
        </p:spPr>
      </p:pic>
      <p:sp>
        <p:nvSpPr>
          <p:cNvPr id="3" name="Subtitle 2"/>
          <p:cNvSpPr>
            <a:spLocks noGrp="1"/>
          </p:cNvSpPr>
          <p:nvPr>
            <p:ph type="subTitle" idx="1"/>
          </p:nvPr>
        </p:nvSpPr>
        <p:spPr>
          <a:xfrm>
            <a:off x="1524000" y="5680982"/>
            <a:ext cx="9144000" cy="1655762"/>
          </a:xfrm>
        </p:spPr>
        <p:txBody>
          <a:bodyPr/>
          <a:lstStyle/>
          <a:p>
            <a:r>
              <a:rPr lang="en-US" dirty="0" smtClean="0">
                <a:latin typeface="Copperplate Gothic Bold" charset="0"/>
                <a:ea typeface="Copperplate Gothic Bold" charset="0"/>
                <a:cs typeface="Copperplate Gothic Bold" charset="0"/>
              </a:rPr>
              <a:t>Jane </a:t>
            </a:r>
            <a:r>
              <a:rPr lang="en-US" dirty="0">
                <a:latin typeface="Copperplate Gothic Bold" charset="0"/>
                <a:ea typeface="Copperplate Gothic Bold" charset="0"/>
                <a:cs typeface="Copperplate Gothic Bold" charset="0"/>
              </a:rPr>
              <a:t>Bird</a:t>
            </a:r>
          </a:p>
          <a:p>
            <a:r>
              <a:rPr lang="en-US" dirty="0">
                <a:latin typeface="Copperplate Gothic Bold" charset="0"/>
                <a:ea typeface="Copperplate Gothic Bold" charset="0"/>
                <a:cs typeface="Copperplate Gothic Bold" charset="0"/>
              </a:rPr>
              <a:t>February 6, 2018</a:t>
            </a:r>
          </a:p>
          <a:p>
            <a:endParaRPr lang="en-US" dirty="0"/>
          </a:p>
        </p:txBody>
      </p:sp>
      <p:sp>
        <p:nvSpPr>
          <p:cNvPr id="5" name="Title 4"/>
          <p:cNvSpPr>
            <a:spLocks noGrp="1"/>
          </p:cNvSpPr>
          <p:nvPr>
            <p:ph type="ctrTitle"/>
          </p:nvPr>
        </p:nvSpPr>
        <p:spPr>
          <a:xfrm>
            <a:off x="1524000" y="214085"/>
            <a:ext cx="9144000" cy="2387600"/>
          </a:xfrm>
        </p:spPr>
        <p:txBody>
          <a:bodyPr/>
          <a:lstStyle/>
          <a:p>
            <a:r>
              <a:rPr lang="en-US" dirty="0" smtClean="0">
                <a:latin typeface="Copperplate Gothic Bold" charset="0"/>
                <a:ea typeface="Copperplate Gothic Bold" charset="0"/>
                <a:cs typeface="Copperplate Gothic Bold" charset="0"/>
              </a:rPr>
              <a:t>Prediction Report</a:t>
            </a:r>
            <a:br>
              <a:rPr lang="en-US" dirty="0" smtClean="0">
                <a:latin typeface="Copperplate Gothic Bold" charset="0"/>
                <a:ea typeface="Copperplate Gothic Bold" charset="0"/>
                <a:cs typeface="Copperplate Gothic Bold" charset="0"/>
              </a:rPr>
            </a:br>
            <a:endParaRPr lang="en-US" dirty="0">
              <a:latin typeface="Copperplate Gothic Bold" charset="0"/>
              <a:ea typeface="Copperplate Gothic Bold" charset="0"/>
              <a:cs typeface="Copperplate Gothic Bold" charset="0"/>
            </a:endParaRPr>
          </a:p>
        </p:txBody>
      </p:sp>
    </p:spTree>
    <p:extLst>
      <p:ext uri="{BB962C8B-B14F-4D97-AF65-F5344CB8AC3E}">
        <p14:creationId xmlns:p14="http://schemas.microsoft.com/office/powerpoint/2010/main" val="1310017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714" y="2444862"/>
            <a:ext cx="10515600" cy="2098903"/>
          </a:xfrm>
        </p:spPr>
        <p:txBody>
          <a:bodyPr>
            <a:normAutofit fontScale="90000"/>
          </a:bodyPr>
          <a:lstStyle/>
          <a:p>
            <a:pPr algn="ctr"/>
            <a:r>
              <a:rPr lang="en-US" dirty="0"/>
              <a:t>Prediction</a:t>
            </a:r>
            <a:r>
              <a:rPr lang="en-US" dirty="0" smtClean="0"/>
              <a:t>:</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a:t>New England                Philadelphia</a:t>
            </a:r>
            <a:br>
              <a:rPr lang="en-US" dirty="0"/>
            </a:br>
            <a:r>
              <a:rPr lang="en-US" dirty="0"/>
              <a:t>27            --            23</a:t>
            </a:r>
            <a:br>
              <a:rPr lang="en-US" dirty="0"/>
            </a:br>
            <a:endParaRPr lang="en-US" dirty="0"/>
          </a:p>
        </p:txBody>
      </p:sp>
      <p:pic>
        <p:nvPicPr>
          <p:cNvPr id="9" name="Content Placeholder 8"/>
          <p:cNvPicPr>
            <a:picLocks noGrp="1"/>
          </p:cNvPicPr>
          <p:nvPr>
            <p:ph idx="1"/>
          </p:nvPr>
        </p:nvPicPr>
        <p:blipFill rotWithShape="1">
          <a:blip r:embed="rId2"/>
          <a:srcRect t="22638" b="23335"/>
          <a:stretch/>
        </p:blipFill>
        <p:spPr bwMode="auto">
          <a:xfrm>
            <a:off x="489858" y="1338943"/>
            <a:ext cx="5185228" cy="2710543"/>
          </a:xfrm>
          <a:prstGeom prst="rect">
            <a:avLst/>
          </a:prstGeom>
          <a:ln>
            <a:noFill/>
          </a:ln>
          <a:extLst>
            <a:ext uri="{53640926-AAD7-44D8-BBD7-CCE9431645EC}">
              <a14:shadowObscured xmlns:a14="http://schemas.microsoft.com/office/drawing/2010/main"/>
            </a:ext>
          </a:extLst>
        </p:spPr>
      </p:pic>
      <p:pic>
        <p:nvPicPr>
          <p:cNvPr id="10" name="Picture 9"/>
          <p:cNvPicPr/>
          <p:nvPr/>
        </p:nvPicPr>
        <p:blipFill rotWithShape="1">
          <a:blip r:embed="rId3"/>
          <a:srcRect t="17185" b="16891"/>
          <a:stretch/>
        </p:blipFill>
        <p:spPr bwMode="auto">
          <a:xfrm>
            <a:off x="6417129" y="996390"/>
            <a:ext cx="4931228" cy="30530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30939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258582"/>
            <a:ext cx="10515600" cy="4351338"/>
          </a:xfrm>
        </p:spPr>
        <p:txBody>
          <a:bodyPr/>
          <a:lstStyle/>
          <a:p>
            <a:pPr marL="0" indent="0" algn="ctr">
              <a:buNone/>
            </a:pPr>
            <a:r>
              <a:rPr lang="en-US" dirty="0"/>
              <a:t>For this Super Bowl, they predicted the Patriots would win by roughly 8 points, and that they have a 61.6% chance of winning. While that percentage doesn’t indicate a staggering win, this helped my prediction in that it seemed the game will be close.</a:t>
            </a:r>
          </a:p>
        </p:txBody>
      </p:sp>
      <p:pic>
        <p:nvPicPr>
          <p:cNvPr id="4" name="Picture 3" descr="../../Desktop/Screen%20Shot%202018-02-06%20at%202.36.16%20PM.png"/>
          <p:cNvPicPr/>
          <p:nvPr/>
        </p:nvPicPr>
        <p:blipFill>
          <a:blip r:embed="rId2">
            <a:extLst>
              <a:ext uri="{28A0092B-C50C-407E-A947-70E740481C1C}">
                <a14:useLocalDpi xmlns:a14="http://schemas.microsoft.com/office/drawing/2010/main" val="0"/>
              </a:ext>
            </a:extLst>
          </a:blip>
          <a:srcRect/>
          <a:stretch>
            <a:fillRect/>
          </a:stretch>
        </p:blipFill>
        <p:spPr bwMode="auto">
          <a:xfrm>
            <a:off x="2824842" y="195943"/>
            <a:ext cx="6912429" cy="3623491"/>
          </a:xfrm>
          <a:prstGeom prst="rect">
            <a:avLst/>
          </a:prstGeom>
          <a:noFill/>
          <a:ln>
            <a:noFill/>
          </a:ln>
        </p:spPr>
      </p:pic>
    </p:spTree>
    <p:extLst>
      <p:ext uri="{BB962C8B-B14F-4D97-AF65-F5344CB8AC3E}">
        <p14:creationId xmlns:p14="http://schemas.microsoft.com/office/powerpoint/2010/main" val="2067184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2799" y="349231"/>
            <a:ext cx="4735447" cy="3077322"/>
          </a:xfrm>
        </p:spPr>
        <p:txBody>
          <a:bodyPr>
            <a:normAutofit/>
          </a:bodyPr>
          <a:lstStyle/>
          <a:p>
            <a:r>
              <a:rPr lang="en-US" sz="2000" dirty="0"/>
              <a:t>These numbers showed that the Patriots (mostly in post season), had better offensive and defensive stats for all but one of six factors. These stats made it seem as though the Patriots did have the upper hand over the Eagles going into the Super Bowl.</a:t>
            </a:r>
            <a:br>
              <a:rPr lang="en-US" sz="2000" dirty="0"/>
            </a:br>
            <a:endParaRPr lang="en-US" sz="2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56190"/>
            <a:ext cx="6259765" cy="6540725"/>
          </a:xfrm>
        </p:spPr>
      </p:pic>
      <p:pic>
        <p:nvPicPr>
          <p:cNvPr id="5" name="Picture 4"/>
          <p:cNvPicPr/>
          <p:nvPr/>
        </p:nvPicPr>
        <p:blipFill>
          <a:blip r:embed="rId3"/>
          <a:stretch>
            <a:fillRect/>
          </a:stretch>
        </p:blipFill>
        <p:spPr>
          <a:xfrm>
            <a:off x="6788470" y="3426553"/>
            <a:ext cx="5184103" cy="2842577"/>
          </a:xfrm>
          <a:prstGeom prst="rect">
            <a:avLst/>
          </a:prstGeom>
        </p:spPr>
      </p:pic>
    </p:spTree>
    <p:extLst>
      <p:ext uri="{BB962C8B-B14F-4D97-AF65-F5344CB8AC3E}">
        <p14:creationId xmlns:p14="http://schemas.microsoft.com/office/powerpoint/2010/main" val="977751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all" dirty="0"/>
              <a:t>My estimated breakdown of points</a:t>
            </a:r>
            <a:r>
              <a:rPr lang="en-US" dirty="0"/>
              <a:t/>
            </a:r>
            <a:br>
              <a:rPr lang="en-US" dirty="0"/>
            </a:br>
            <a:endParaRPr lang="en-US" dirty="0"/>
          </a:p>
        </p:txBody>
      </p:sp>
      <p:pic>
        <p:nvPicPr>
          <p:cNvPr id="8" name="Picture 7"/>
          <p:cNvPicPr/>
          <p:nvPr/>
        </p:nvPicPr>
        <p:blipFill rotWithShape="1">
          <a:blip r:embed="rId2"/>
          <a:srcRect t="22638" b="23335"/>
          <a:stretch/>
        </p:blipFill>
        <p:spPr bwMode="auto">
          <a:xfrm>
            <a:off x="2049667" y="1308847"/>
            <a:ext cx="3562237" cy="2009981"/>
          </a:xfrm>
          <a:prstGeom prst="rect">
            <a:avLst/>
          </a:prstGeom>
          <a:ln>
            <a:noFill/>
          </a:ln>
          <a:extLst>
            <a:ext uri="{53640926-AAD7-44D8-BBD7-CCE9431645EC}">
              <a14:shadowObscured xmlns:a14="http://schemas.microsoft.com/office/drawing/2010/main"/>
            </a:ext>
          </a:extLst>
        </p:spPr>
      </p:pic>
      <p:pic>
        <p:nvPicPr>
          <p:cNvPr id="9" name="Picture 8"/>
          <p:cNvPicPr/>
          <p:nvPr/>
        </p:nvPicPr>
        <p:blipFill rotWithShape="1">
          <a:blip r:embed="rId3"/>
          <a:srcRect t="17185" b="16891"/>
          <a:stretch/>
        </p:blipFill>
        <p:spPr bwMode="auto">
          <a:xfrm>
            <a:off x="6203576" y="1183341"/>
            <a:ext cx="3565581" cy="2135487"/>
          </a:xfrm>
          <a:prstGeom prst="rect">
            <a:avLst/>
          </a:prstGeom>
          <a:ln>
            <a:noFill/>
          </a:ln>
          <a:extLst>
            <a:ext uri="{53640926-AAD7-44D8-BBD7-CCE9431645EC}">
              <a14:shadowObscured xmlns:a14="http://schemas.microsoft.com/office/drawing/2010/main"/>
            </a:ext>
          </a:extLst>
        </p:spPr>
      </p:pic>
      <p:sp>
        <p:nvSpPr>
          <p:cNvPr id="6" name="TextBox 5"/>
          <p:cNvSpPr txBox="1"/>
          <p:nvPr/>
        </p:nvSpPr>
        <p:spPr>
          <a:xfrm>
            <a:off x="1123444" y="3490713"/>
            <a:ext cx="5414682" cy="646331"/>
          </a:xfrm>
          <a:prstGeom prst="rect">
            <a:avLst/>
          </a:prstGeom>
          <a:noFill/>
        </p:spPr>
        <p:txBody>
          <a:bodyPr wrap="square" rtlCol="0">
            <a:spAutoFit/>
          </a:bodyPr>
          <a:lstStyle/>
          <a:p>
            <a:pPr algn="ctr"/>
            <a:r>
              <a:rPr lang="en-US" b="1" cap="all" dirty="0" smtClean="0"/>
              <a:t>3 touchdowns</a:t>
            </a:r>
          </a:p>
          <a:p>
            <a:pPr algn="ctr"/>
            <a:r>
              <a:rPr lang="en-US" b="1" cap="all" dirty="0" smtClean="0"/>
              <a:t>           2 </a:t>
            </a:r>
            <a:r>
              <a:rPr lang="en-US" b="1" cap="all" dirty="0"/>
              <a:t>Field </a:t>
            </a:r>
            <a:r>
              <a:rPr lang="en-US" b="1" cap="all" dirty="0" smtClean="0"/>
              <a:t>goals</a:t>
            </a:r>
            <a:r>
              <a:rPr lang="en-US" b="1" cap="all" dirty="0"/>
              <a:t>	</a:t>
            </a:r>
            <a:endParaRPr lang="en-US" dirty="0"/>
          </a:p>
        </p:txBody>
      </p:sp>
      <p:sp>
        <p:nvSpPr>
          <p:cNvPr id="11" name="TextBox 10"/>
          <p:cNvSpPr txBox="1"/>
          <p:nvPr/>
        </p:nvSpPr>
        <p:spPr>
          <a:xfrm>
            <a:off x="3537808" y="3490713"/>
            <a:ext cx="8265458" cy="646331"/>
          </a:xfrm>
          <a:prstGeom prst="rect">
            <a:avLst/>
          </a:prstGeom>
          <a:noFill/>
        </p:spPr>
        <p:txBody>
          <a:bodyPr wrap="square" rtlCol="0">
            <a:spAutoFit/>
          </a:bodyPr>
          <a:lstStyle/>
          <a:p>
            <a:pPr algn="ctr"/>
            <a:r>
              <a:rPr lang="en-US" b="1" cap="all" dirty="0" smtClean="0"/>
              <a:t>     2 touchdowns</a:t>
            </a:r>
            <a:endParaRPr lang="en-US" dirty="0" smtClean="0"/>
          </a:p>
          <a:p>
            <a:pPr algn="ctr"/>
            <a:r>
              <a:rPr lang="en-US" b="1" cap="all" dirty="0" smtClean="0"/>
              <a:t>3 </a:t>
            </a:r>
            <a:r>
              <a:rPr lang="en-US" b="1" cap="all" dirty="0"/>
              <a:t>field goals</a:t>
            </a:r>
            <a:endParaRPr lang="en-US" dirty="0"/>
          </a:p>
        </p:txBody>
      </p:sp>
    </p:spTree>
    <p:extLst>
      <p:ext uri="{BB962C8B-B14F-4D97-AF65-F5344CB8AC3E}">
        <p14:creationId xmlns:p14="http://schemas.microsoft.com/office/powerpoint/2010/main" val="1124948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8211" y="1541929"/>
            <a:ext cx="7207623" cy="4159624"/>
          </a:xfrm>
        </p:spPr>
        <p:txBody>
          <a:bodyPr>
            <a:normAutofit/>
          </a:bodyPr>
          <a:lstStyle/>
          <a:p>
            <a:r>
              <a:rPr lang="en-US" dirty="0" smtClean="0"/>
              <a:t>From the experts at </a:t>
            </a:r>
            <a:r>
              <a:rPr lang="en-US" dirty="0" err="1" smtClean="0"/>
              <a:t>NFL.com</a:t>
            </a:r>
            <a:r>
              <a:rPr lang="en-US" dirty="0" smtClean="0"/>
              <a:t/>
            </a:r>
            <a:br>
              <a:rPr lang="en-US" dirty="0" smtClean="0"/>
            </a:br>
            <a:r>
              <a:rPr lang="en-US" dirty="0" smtClean="0"/>
              <a:t/>
            </a:r>
            <a:br>
              <a:rPr lang="en-US" dirty="0" smtClean="0"/>
            </a:br>
            <a:r>
              <a:rPr lang="en-US" dirty="0" smtClean="0"/>
              <a:t>Average: Patriots 26, Eagles 23</a:t>
            </a:r>
            <a:br>
              <a:rPr lang="en-US" dirty="0" smtClean="0"/>
            </a:br>
            <a:r>
              <a:rPr lang="en-US" dirty="0"/>
              <a:t/>
            </a:r>
            <a:br>
              <a:rPr lang="en-US" dirty="0"/>
            </a:br>
            <a:endParaRPr lang="en-US" dirty="0"/>
          </a:p>
        </p:txBody>
      </p:sp>
      <p:sp>
        <p:nvSpPr>
          <p:cNvPr id="3" name="Content Placeholder 2"/>
          <p:cNvSpPr>
            <a:spLocks noGrp="1"/>
          </p:cNvSpPr>
          <p:nvPr>
            <p:ph idx="1"/>
          </p:nvPr>
        </p:nvSpPr>
        <p:spPr>
          <a:xfrm>
            <a:off x="318246" y="441418"/>
            <a:ext cx="4199965" cy="6075923"/>
          </a:xfrm>
        </p:spPr>
        <p:txBody>
          <a:bodyPr>
            <a:noAutofit/>
          </a:bodyPr>
          <a:lstStyle/>
          <a:p>
            <a:r>
              <a:rPr lang="en-US" sz="1500" b="1" dirty="0"/>
              <a:t> </a:t>
            </a:r>
            <a:r>
              <a:rPr lang="en-US" sz="1500" dirty="0" err="1" smtClean="0"/>
              <a:t>Jeffri</a:t>
            </a:r>
            <a:r>
              <a:rPr lang="en-US" sz="1500" dirty="0" smtClean="0"/>
              <a:t> </a:t>
            </a:r>
            <a:r>
              <a:rPr lang="en-US" sz="1500" dirty="0" err="1"/>
              <a:t>Chadiha</a:t>
            </a:r>
            <a:r>
              <a:rPr lang="en-US" sz="1500" dirty="0"/>
              <a:t>: Patriots 27, Eagles 24</a:t>
            </a:r>
          </a:p>
          <a:p>
            <a:r>
              <a:rPr lang="en-US" sz="1500" dirty="0"/>
              <a:t>Elliot Harrison: Patriots 30, Eagles 23</a:t>
            </a:r>
          </a:p>
          <a:p>
            <a:r>
              <a:rPr lang="en-US" sz="1500" dirty="0"/>
              <a:t>David </a:t>
            </a:r>
            <a:r>
              <a:rPr lang="en-US" sz="1500" dirty="0" err="1"/>
              <a:t>Carr</a:t>
            </a:r>
            <a:r>
              <a:rPr lang="en-US" sz="1500" dirty="0"/>
              <a:t>: Eagles 34, Patriots 28</a:t>
            </a:r>
          </a:p>
          <a:p>
            <a:r>
              <a:rPr lang="en-US" sz="1500" dirty="0"/>
              <a:t>Gregg Rosenthal: Patriots 31, Eagles 30</a:t>
            </a:r>
          </a:p>
          <a:p>
            <a:r>
              <a:rPr lang="en-US" sz="1500" dirty="0"/>
              <a:t>Tom </a:t>
            </a:r>
            <a:r>
              <a:rPr lang="en-US" sz="1500" dirty="0" err="1"/>
              <a:t>Pelissero</a:t>
            </a:r>
            <a:r>
              <a:rPr lang="en-US" sz="1500" dirty="0"/>
              <a:t>: Patriots 27, Eagles 24</a:t>
            </a:r>
          </a:p>
          <a:p>
            <a:r>
              <a:rPr lang="en-US" sz="1500" dirty="0"/>
              <a:t>Gil Brandt: Patriots 24, Eagles 21</a:t>
            </a:r>
          </a:p>
          <a:p>
            <a:r>
              <a:rPr lang="en-US" sz="1500" dirty="0"/>
              <a:t>Mike </a:t>
            </a:r>
            <a:r>
              <a:rPr lang="en-US" sz="1500" dirty="0" err="1"/>
              <a:t>Garafolo</a:t>
            </a:r>
            <a:r>
              <a:rPr lang="en-US" sz="1500" dirty="0"/>
              <a:t>: Eagles 27, Patriots 21</a:t>
            </a:r>
          </a:p>
          <a:p>
            <a:r>
              <a:rPr lang="en-US" sz="1500" dirty="0"/>
              <a:t>Maurice Jones-Drew: Patriots 21, Eagles 17</a:t>
            </a:r>
          </a:p>
          <a:p>
            <a:r>
              <a:rPr lang="en-US" sz="1500" dirty="0"/>
              <a:t>Alex </a:t>
            </a:r>
            <a:r>
              <a:rPr lang="en-US" sz="1500" dirty="0" err="1"/>
              <a:t>Gelhar</a:t>
            </a:r>
            <a:r>
              <a:rPr lang="en-US" sz="1500" dirty="0"/>
              <a:t>: Eagles 24, Patriots 23</a:t>
            </a:r>
          </a:p>
          <a:p>
            <a:r>
              <a:rPr lang="en-US" sz="1500" dirty="0"/>
              <a:t>Nate Burleson: Patriots 30, Eagles 20</a:t>
            </a:r>
          </a:p>
          <a:p>
            <a:r>
              <a:rPr lang="en-US" sz="1500" dirty="0"/>
              <a:t>Adam Schein: Patriots 26, Eagles 23</a:t>
            </a:r>
          </a:p>
          <a:p>
            <a:r>
              <a:rPr lang="en-US" sz="1500" dirty="0"/>
              <a:t>James Palmer: Eagles 24, Patriots 17</a:t>
            </a:r>
          </a:p>
          <a:p>
            <a:r>
              <a:rPr lang="en-US" sz="1500" dirty="0"/>
              <a:t>Charley </a:t>
            </a:r>
            <a:r>
              <a:rPr lang="en-US" sz="1500" dirty="0" err="1"/>
              <a:t>Casserly</a:t>
            </a:r>
            <a:r>
              <a:rPr lang="en-US" sz="1500" dirty="0"/>
              <a:t>: Patriots 24, Eagles 13</a:t>
            </a:r>
          </a:p>
          <a:p>
            <a:r>
              <a:rPr lang="en-US" sz="1500" dirty="0"/>
              <a:t>Reggie Wayne: Patriots 31, Eagles 20</a:t>
            </a:r>
          </a:p>
          <a:p>
            <a:r>
              <a:rPr lang="en-US" sz="1500" dirty="0" err="1"/>
              <a:t>Marcas</a:t>
            </a:r>
            <a:r>
              <a:rPr lang="en-US" sz="1500" dirty="0"/>
              <a:t> Grant: Patriots 27, Eagles 20</a:t>
            </a:r>
          </a:p>
          <a:p>
            <a:r>
              <a:rPr lang="en-US" sz="1500" dirty="0"/>
              <a:t>Omar Ruiz: Eagles 27, Patriots 24</a:t>
            </a:r>
          </a:p>
          <a:p>
            <a:r>
              <a:rPr lang="en-US" sz="1500" dirty="0"/>
              <a:t>Adam Rank: Patriots 27, Eagles 23</a:t>
            </a:r>
          </a:p>
          <a:p>
            <a:r>
              <a:rPr lang="en-US" sz="1500" dirty="0"/>
              <a:t>James Jones: Patriots 31, Eagles </a:t>
            </a:r>
            <a:r>
              <a:rPr lang="en-US" sz="1500" dirty="0" smtClean="0"/>
              <a:t>24</a:t>
            </a:r>
            <a:endParaRPr lang="en-US" sz="1500" dirty="0"/>
          </a:p>
        </p:txBody>
      </p:sp>
    </p:spTree>
    <p:extLst>
      <p:ext uri="{BB962C8B-B14F-4D97-AF65-F5344CB8AC3E}">
        <p14:creationId xmlns:p14="http://schemas.microsoft.com/office/powerpoint/2010/main" val="1483659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all" dirty="0"/>
              <a:t>Sports illustrated expert picks</a:t>
            </a:r>
            <a:r>
              <a:rPr lang="en-US" dirty="0"/>
              <a:t/>
            </a:r>
            <a:br>
              <a:rPr lang="en-US" dirty="0"/>
            </a:br>
            <a:endParaRPr lang="en-US" dirty="0"/>
          </a:p>
        </p:txBody>
      </p:sp>
      <p:sp>
        <p:nvSpPr>
          <p:cNvPr id="3" name="Content Placeholder 2"/>
          <p:cNvSpPr>
            <a:spLocks noGrp="1"/>
          </p:cNvSpPr>
          <p:nvPr>
            <p:ph idx="1"/>
          </p:nvPr>
        </p:nvSpPr>
        <p:spPr>
          <a:xfrm>
            <a:off x="143436" y="1134128"/>
            <a:ext cx="7117976" cy="5342965"/>
          </a:xfrm>
        </p:spPr>
        <p:txBody>
          <a:bodyPr>
            <a:normAutofit/>
          </a:bodyPr>
          <a:lstStyle/>
          <a:p>
            <a:pPr marL="0" indent="0">
              <a:buNone/>
            </a:pPr>
            <a:r>
              <a:rPr lang="en-US" dirty="0" smtClean="0"/>
              <a:t>Example: </a:t>
            </a:r>
          </a:p>
          <a:p>
            <a:pPr marL="0" indent="0">
              <a:buNone/>
            </a:pPr>
            <a:r>
              <a:rPr lang="en-US" sz="2000" b="1" cap="all" dirty="0"/>
              <a:t>PETER KING</a:t>
            </a:r>
            <a:endParaRPr lang="en-US" sz="2000" dirty="0"/>
          </a:p>
          <a:p>
            <a:pPr marL="0" indent="0">
              <a:buNone/>
            </a:pPr>
            <a:r>
              <a:rPr lang="en-US" sz="2000" b="1" dirty="0"/>
              <a:t>Patriots 23, Eagles 20</a:t>
            </a:r>
            <a:endParaRPr lang="en-US" sz="2000" dirty="0"/>
          </a:p>
          <a:p>
            <a:pPr marL="0" indent="0">
              <a:buNone/>
            </a:pPr>
            <a:r>
              <a:rPr lang="en-US" sz="2000" b="1" dirty="0"/>
              <a:t>MVP</a:t>
            </a:r>
            <a:r>
              <a:rPr lang="en-US" sz="2000" dirty="0"/>
              <a:t>: Tom Brady</a:t>
            </a:r>
          </a:p>
          <a:p>
            <a:pPr marL="0" indent="0">
              <a:buNone/>
            </a:pPr>
            <a:r>
              <a:rPr lang="en-US" sz="2000" dirty="0"/>
              <a:t>Man, I hate my pick to be boring. I am picking the Patriots’ eighth Super Bowl out of eight this century to be decided by less than a touchdown. With apologies to my friend Dan Shaughnessy, this is not going to be another Tomato Can Super Bowl—the Eagles will be rough and ready and a significant roadblock for the sports dynasty of this generation. But the stage will get to somebody on the first-timers at some point, and Brady will pounce on the opportunity</a:t>
            </a:r>
            <a:r>
              <a:rPr lang="en-US" sz="2000" dirty="0" smtClean="0"/>
              <a:t>.</a:t>
            </a:r>
          </a:p>
          <a:p>
            <a:pPr marL="0" indent="0">
              <a:buNone/>
            </a:pPr>
            <a:endParaRPr lang="en-US" sz="2000" dirty="0"/>
          </a:p>
          <a:p>
            <a:pPr marL="0" indent="0">
              <a:buNone/>
            </a:pPr>
            <a:r>
              <a:rPr lang="en-US" sz="2200" b="1" dirty="0" smtClean="0"/>
              <a:t>Of 16 expert insights, 12 of them chose the Patriots to win. </a:t>
            </a:r>
            <a:endParaRPr lang="en-US" sz="2200" b="1" dirty="0"/>
          </a:p>
        </p:txBody>
      </p:sp>
      <p:pic>
        <p:nvPicPr>
          <p:cNvPr id="4" name="Picture 3"/>
          <p:cNvPicPr>
            <a:picLocks noChangeAspect="1"/>
          </p:cNvPicPr>
          <p:nvPr/>
        </p:nvPicPr>
        <p:blipFill>
          <a:blip r:embed="rId2"/>
          <a:stretch>
            <a:fillRect/>
          </a:stretch>
        </p:blipFill>
        <p:spPr>
          <a:xfrm>
            <a:off x="7098554" y="2264429"/>
            <a:ext cx="4954493" cy="2774516"/>
          </a:xfrm>
          <a:prstGeom prst="rect">
            <a:avLst/>
          </a:prstGeom>
        </p:spPr>
      </p:pic>
    </p:spTree>
    <p:extLst>
      <p:ext uri="{BB962C8B-B14F-4D97-AF65-F5344CB8AC3E}">
        <p14:creationId xmlns:p14="http://schemas.microsoft.com/office/powerpoint/2010/main" val="9340906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254</Words>
  <Application>Microsoft Office PowerPoint</Application>
  <PresentationFormat>Widescreen</PresentationFormat>
  <Paragraphs>38</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Copperplate Gothic Bold</vt:lpstr>
      <vt:lpstr>Office Theme</vt:lpstr>
      <vt:lpstr>Prediction Report </vt:lpstr>
      <vt:lpstr>Prediction:        New England                Philadelphia 27            --            23 </vt:lpstr>
      <vt:lpstr>PowerPoint Presentation</vt:lpstr>
      <vt:lpstr>These numbers showed that the Patriots (mostly in post season), had better offensive and defensive stats for all but one of six factors. These stats made it seem as though the Patriots did have the upper hand over the Eagles going into the Super Bowl. </vt:lpstr>
      <vt:lpstr>My estimated breakdown of points </vt:lpstr>
      <vt:lpstr>From the experts at NFL.com  Average: Patriots 26, Eagles 23  </vt:lpstr>
      <vt:lpstr>Sports illustrated expert picks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2019-02-05T01:50:56Z</dcterms:created>
  <dcterms:modified xsi:type="dcterms:W3CDTF">2019-02-05T01:51:10Z</dcterms:modified>
</cp:coreProperties>
</file>