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13"/>
  </p:notesMasterIdLst>
  <p:handoutMasterIdLst>
    <p:handoutMasterId r:id="rId14"/>
  </p:handoutMasterIdLst>
  <p:sldIdLst>
    <p:sldId id="256" r:id="rId2"/>
    <p:sldId id="257" r:id="rId3"/>
    <p:sldId id="259" r:id="rId4"/>
    <p:sldId id="260" r:id="rId5"/>
    <p:sldId id="261" r:id="rId6"/>
    <p:sldId id="265" r:id="rId7"/>
    <p:sldId id="266" r:id="rId8"/>
    <p:sldId id="258" r:id="rId9"/>
    <p:sldId id="262" r:id="rId10"/>
    <p:sldId id="269"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0"/>
    <a:srgbClr val="8D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2"/>
    <p:restoredTop sz="90556"/>
  </p:normalViewPr>
  <p:slideViewPr>
    <p:cSldViewPr snapToGrid="0" snapToObjects="1">
      <p:cViewPr varScale="1">
        <p:scale>
          <a:sx n="79" d="100"/>
          <a:sy n="79" d="100"/>
        </p:scale>
        <p:origin x="1555" y="77"/>
      </p:cViewPr>
      <p:guideLst/>
    </p:cSldViewPr>
  </p:slideViewPr>
  <p:notesTextViewPr>
    <p:cViewPr>
      <p:scale>
        <a:sx n="1" d="1"/>
        <a:sy n="1" d="1"/>
      </p:scale>
      <p:origin x="0" y="0"/>
    </p:cViewPr>
  </p:notesTextViewPr>
  <p:notesViewPr>
    <p:cSldViewPr snapToGrid="0" snapToObjects="1">
      <p:cViewPr varScale="1">
        <p:scale>
          <a:sx n="102" d="100"/>
          <a:sy n="102" d="100"/>
        </p:scale>
        <p:origin x="10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1251E7-BE57-C749-A719-B530D1CBDC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69EA85-DB46-264B-9650-33923DEFED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4B6A29-734B-6847-BD28-0DA5C6391DC2}" type="datetimeFigureOut">
              <a:rPr lang="en-US" smtClean="0"/>
              <a:t>2/4/2019</a:t>
            </a:fld>
            <a:endParaRPr lang="en-US"/>
          </a:p>
        </p:txBody>
      </p:sp>
      <p:sp>
        <p:nvSpPr>
          <p:cNvPr id="4" name="Footer Placeholder 3">
            <a:extLst>
              <a:ext uri="{FF2B5EF4-FFF2-40B4-BE49-F238E27FC236}">
                <a16:creationId xmlns:a16="http://schemas.microsoft.com/office/drawing/2014/main" id="{74DCF1C8-569F-5A4A-AE99-0FCB136EE9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F9B3B9-4031-6845-9CFF-47A082E751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82D2E0-08BD-D94F-97EA-FCA5E278A500}" type="slidenum">
              <a:rPr lang="en-US" smtClean="0"/>
              <a:t>‹#›</a:t>
            </a:fld>
            <a:endParaRPr lang="en-US"/>
          </a:p>
        </p:txBody>
      </p:sp>
    </p:spTree>
    <p:extLst>
      <p:ext uri="{BB962C8B-B14F-4D97-AF65-F5344CB8AC3E}">
        <p14:creationId xmlns:p14="http://schemas.microsoft.com/office/powerpoint/2010/main" val="359802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8DA47-0193-6C40-BCC9-7D14FC19F310}" type="datetimeFigureOut">
              <a:rPr lang="en-US" smtClean="0"/>
              <a:t>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6A8BD-14D1-424A-ABDA-077E7A03D09E}" type="slidenum">
              <a:rPr lang="en-US" smtClean="0"/>
              <a:t>‹#›</a:t>
            </a:fld>
            <a:endParaRPr lang="en-US"/>
          </a:p>
        </p:txBody>
      </p:sp>
    </p:spTree>
    <p:extLst>
      <p:ext uri="{BB962C8B-B14F-4D97-AF65-F5344CB8AC3E}">
        <p14:creationId xmlns:p14="http://schemas.microsoft.com/office/powerpoint/2010/main" val="335302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1</a:t>
            </a:fld>
            <a:endParaRPr lang="en-US"/>
          </a:p>
        </p:txBody>
      </p:sp>
    </p:spTree>
    <p:extLst>
      <p:ext uri="{BB962C8B-B14F-4D97-AF65-F5344CB8AC3E}">
        <p14:creationId xmlns:p14="http://schemas.microsoft.com/office/powerpoint/2010/main" val="267085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10</a:t>
            </a:fld>
            <a:endParaRPr lang="en-US"/>
          </a:p>
        </p:txBody>
      </p:sp>
    </p:spTree>
    <p:extLst>
      <p:ext uri="{BB962C8B-B14F-4D97-AF65-F5344CB8AC3E}">
        <p14:creationId xmlns:p14="http://schemas.microsoft.com/office/powerpoint/2010/main" val="340263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11</a:t>
            </a:fld>
            <a:endParaRPr lang="en-US"/>
          </a:p>
        </p:txBody>
      </p:sp>
    </p:spTree>
    <p:extLst>
      <p:ext uri="{BB962C8B-B14F-4D97-AF65-F5344CB8AC3E}">
        <p14:creationId xmlns:p14="http://schemas.microsoft.com/office/powerpoint/2010/main" val="26850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2</a:t>
            </a:fld>
            <a:endParaRPr lang="en-US"/>
          </a:p>
        </p:txBody>
      </p:sp>
    </p:spTree>
    <p:extLst>
      <p:ext uri="{BB962C8B-B14F-4D97-AF65-F5344CB8AC3E}">
        <p14:creationId xmlns:p14="http://schemas.microsoft.com/office/powerpoint/2010/main" val="115928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3</a:t>
            </a:fld>
            <a:endParaRPr lang="en-US"/>
          </a:p>
        </p:txBody>
      </p:sp>
    </p:spTree>
    <p:extLst>
      <p:ext uri="{BB962C8B-B14F-4D97-AF65-F5344CB8AC3E}">
        <p14:creationId xmlns:p14="http://schemas.microsoft.com/office/powerpoint/2010/main" val="141301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4</a:t>
            </a:fld>
            <a:endParaRPr lang="en-US"/>
          </a:p>
        </p:txBody>
      </p:sp>
    </p:spTree>
    <p:extLst>
      <p:ext uri="{BB962C8B-B14F-4D97-AF65-F5344CB8AC3E}">
        <p14:creationId xmlns:p14="http://schemas.microsoft.com/office/powerpoint/2010/main" val="94772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Tonight Show host Jimmy Fallon used a litter of eleven puppies to predict the outcome of the Super Bowl by releasing them toward two bowls of food, one labeled “Patriots” and the other labeled “Eagles.” The New England Patriots were predicted to be the winner.</a:t>
            </a:r>
          </a:p>
        </p:txBody>
      </p:sp>
      <p:sp>
        <p:nvSpPr>
          <p:cNvPr id="4" name="Slide Number Placeholder 3"/>
          <p:cNvSpPr>
            <a:spLocks noGrp="1"/>
          </p:cNvSpPr>
          <p:nvPr>
            <p:ph type="sldNum" sz="quarter" idx="10"/>
          </p:nvPr>
        </p:nvSpPr>
        <p:spPr/>
        <p:txBody>
          <a:bodyPr/>
          <a:lstStyle/>
          <a:p>
            <a:fld id="{9046A8BD-14D1-424A-ABDA-077E7A03D09E}" type="slidenum">
              <a:rPr lang="en-US" smtClean="0"/>
              <a:t>5</a:t>
            </a:fld>
            <a:endParaRPr lang="en-US"/>
          </a:p>
        </p:txBody>
      </p:sp>
    </p:spTree>
    <p:extLst>
      <p:ext uri="{BB962C8B-B14F-4D97-AF65-F5344CB8AC3E}">
        <p14:creationId xmlns:p14="http://schemas.microsoft.com/office/powerpoint/2010/main" val="240418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Nicholas the Dolphin was rescued in 2002 near </a:t>
            </a:r>
            <a:r>
              <a:rPr lang="en-US" sz="1200" kern="1200" dirty="0" err="1">
                <a:solidFill>
                  <a:schemeClr val="tx1"/>
                </a:solidFill>
                <a:effectLst/>
                <a:latin typeface="+mn-lt"/>
                <a:ea typeface="+mn-ea"/>
                <a:cs typeface="+mn-cs"/>
              </a:rPr>
              <a:t>Gibsonton</a:t>
            </a:r>
            <a:r>
              <a:rPr lang="en-US" sz="1200" kern="1200" dirty="0">
                <a:solidFill>
                  <a:schemeClr val="tx1"/>
                </a:solidFill>
                <a:effectLst/>
                <a:latin typeface="+mn-lt"/>
                <a:ea typeface="+mn-ea"/>
                <a:cs typeface="+mn-cs"/>
              </a:rPr>
              <a:t>, Florida by the Clearwater Marine Aquarium. Since then, he has a record of 6 for 7 correct sports predictions, including a correct prediction for the outcome of Super Bowl 51 in 2017. A themed football was placed for each team in the bottom a pool and Nicholas dove to retrieve one ball. The ball chosen by Nicholas was that of the New England Patriots.</a:t>
            </a:r>
          </a:p>
        </p:txBody>
      </p:sp>
      <p:sp>
        <p:nvSpPr>
          <p:cNvPr id="4" name="Slide Number Placeholder 3"/>
          <p:cNvSpPr>
            <a:spLocks noGrp="1"/>
          </p:cNvSpPr>
          <p:nvPr>
            <p:ph type="sldNum" sz="quarter" idx="10"/>
          </p:nvPr>
        </p:nvSpPr>
        <p:spPr/>
        <p:txBody>
          <a:bodyPr/>
          <a:lstStyle/>
          <a:p>
            <a:fld id="{9046A8BD-14D1-424A-ABDA-077E7A03D09E}" type="slidenum">
              <a:rPr lang="en-US" smtClean="0"/>
              <a:t>6</a:t>
            </a:fld>
            <a:endParaRPr lang="en-US"/>
          </a:p>
        </p:txBody>
      </p:sp>
    </p:spTree>
    <p:extLst>
      <p:ext uri="{BB962C8B-B14F-4D97-AF65-F5344CB8AC3E}">
        <p14:creationId xmlns:p14="http://schemas.microsoft.com/office/powerpoint/2010/main" val="267782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Nicholas the Dolphin was rescued in 2002 near </a:t>
            </a:r>
            <a:r>
              <a:rPr lang="en-US" sz="1200" kern="1200" dirty="0" err="1">
                <a:solidFill>
                  <a:schemeClr val="tx1"/>
                </a:solidFill>
                <a:effectLst/>
                <a:latin typeface="+mn-lt"/>
                <a:ea typeface="+mn-ea"/>
                <a:cs typeface="+mn-cs"/>
              </a:rPr>
              <a:t>Gibsonton</a:t>
            </a:r>
            <a:r>
              <a:rPr lang="en-US" sz="1200" kern="1200" dirty="0">
                <a:solidFill>
                  <a:schemeClr val="tx1"/>
                </a:solidFill>
                <a:effectLst/>
                <a:latin typeface="+mn-lt"/>
                <a:ea typeface="+mn-ea"/>
                <a:cs typeface="+mn-cs"/>
              </a:rPr>
              <a:t>, Florida by the Clearwater Marine Aquarium. Since then, he has a record of 6 for 7 correct sports predictions, including a correct prediction for the outcome of Super Bowl 51 in 2017. A themed football was placed for each team in the bottom a pool and Nicholas dove to retrieve one ball. The ball chosen by Nicholas was that of the New England Patriots.</a:t>
            </a:r>
          </a:p>
        </p:txBody>
      </p:sp>
      <p:sp>
        <p:nvSpPr>
          <p:cNvPr id="4" name="Slide Number Placeholder 3"/>
          <p:cNvSpPr>
            <a:spLocks noGrp="1"/>
          </p:cNvSpPr>
          <p:nvPr>
            <p:ph type="sldNum" sz="quarter" idx="10"/>
          </p:nvPr>
        </p:nvSpPr>
        <p:spPr/>
        <p:txBody>
          <a:bodyPr/>
          <a:lstStyle/>
          <a:p>
            <a:fld id="{9046A8BD-14D1-424A-ABDA-077E7A03D09E}" type="slidenum">
              <a:rPr lang="en-US" smtClean="0"/>
              <a:t>7</a:t>
            </a:fld>
            <a:endParaRPr lang="en-US"/>
          </a:p>
        </p:txBody>
      </p:sp>
    </p:spTree>
    <p:extLst>
      <p:ext uri="{BB962C8B-B14F-4D97-AF65-F5344CB8AC3E}">
        <p14:creationId xmlns:p14="http://schemas.microsoft.com/office/powerpoint/2010/main" val="24323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6A8BD-14D1-424A-ABDA-077E7A03D09E}" type="slidenum">
              <a:rPr lang="en-US" smtClean="0"/>
              <a:t>8</a:t>
            </a:fld>
            <a:endParaRPr lang="en-US"/>
          </a:p>
        </p:txBody>
      </p:sp>
    </p:spTree>
    <p:extLst>
      <p:ext uri="{BB962C8B-B14F-4D97-AF65-F5344CB8AC3E}">
        <p14:creationId xmlns:p14="http://schemas.microsoft.com/office/powerpoint/2010/main" val="278294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 Machine Eagles +5, OVER 48; $1.2 million in profit for Super Bowl 52, as compared to ~$9.8 million</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Foles</a:t>
            </a:r>
            <a:r>
              <a:rPr lang="en-US" sz="1200" kern="1200" dirty="0">
                <a:solidFill>
                  <a:schemeClr val="tx1"/>
                </a:solidFill>
                <a:effectLst/>
                <a:latin typeface="+mn-lt"/>
                <a:ea typeface="+mn-ea"/>
                <a:cs typeface="+mn-cs"/>
              </a:rPr>
              <a:t>: 373 passing yards, 3 passing td, 1 interception, 1 receiving td</a:t>
            </a:r>
          </a:p>
          <a:p>
            <a:r>
              <a:rPr lang="en-US" noProof="0" dirty="0"/>
              <a:t>Brady: 505 passing yards, 3 passing td, 0 </a:t>
            </a:r>
            <a:r>
              <a:rPr lang="en-US" noProof="0" dirty="0" err="1"/>
              <a:t>int</a:t>
            </a:r>
            <a:endParaRPr lang="en-US" noProof="0" dirty="0"/>
          </a:p>
        </p:txBody>
      </p:sp>
      <p:sp>
        <p:nvSpPr>
          <p:cNvPr id="4" name="Slide Number Placeholder 3"/>
          <p:cNvSpPr>
            <a:spLocks noGrp="1"/>
          </p:cNvSpPr>
          <p:nvPr>
            <p:ph type="sldNum" sz="quarter" idx="10"/>
          </p:nvPr>
        </p:nvSpPr>
        <p:spPr/>
        <p:txBody>
          <a:bodyPr/>
          <a:lstStyle/>
          <a:p>
            <a:fld id="{9046A8BD-14D1-424A-ABDA-077E7A03D09E}" type="slidenum">
              <a:rPr lang="en-US" smtClean="0"/>
              <a:t>9</a:t>
            </a:fld>
            <a:endParaRPr lang="en-US"/>
          </a:p>
        </p:txBody>
      </p:sp>
    </p:spTree>
    <p:extLst>
      <p:ext uri="{BB962C8B-B14F-4D97-AF65-F5344CB8AC3E}">
        <p14:creationId xmlns:p14="http://schemas.microsoft.com/office/powerpoint/2010/main" val="5754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4850"/>
          </a:solidFill>
          <a:ln>
            <a:no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27262-6DB3-0F48-9D18-76370FB9D660}"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175180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27262-6DB3-0F48-9D18-76370FB9D660}"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0FCF-49CC-E24A-93A8-AA47B5D247AE}" type="slidenum">
              <a:rPr lang="en-US" smtClean="0"/>
              <a:pPr/>
              <a:t>‹#›</a:t>
            </a:fld>
            <a:endParaRPr lang="en-US"/>
          </a:p>
        </p:txBody>
      </p:sp>
    </p:spTree>
    <p:extLst>
      <p:ext uri="{BB962C8B-B14F-4D97-AF65-F5344CB8AC3E}">
        <p14:creationId xmlns:p14="http://schemas.microsoft.com/office/powerpoint/2010/main" val="158977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D0B27262-6DB3-0F48-9D18-76370FB9D660}"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pPr/>
              <a:t>‹#›</a:t>
            </a:fld>
            <a:endParaRPr lang="en-US"/>
          </a:p>
        </p:txBody>
      </p:sp>
    </p:spTree>
    <p:extLst>
      <p:ext uri="{BB962C8B-B14F-4D97-AF65-F5344CB8AC3E}">
        <p14:creationId xmlns:p14="http://schemas.microsoft.com/office/powerpoint/2010/main" val="214224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D0B27262-6DB3-0F48-9D18-76370FB9D660}"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0FCF-49CC-E24A-93A8-AA47B5D247AE}" type="slidenum">
              <a:rPr lang="en-US" smtClean="0"/>
              <a:pPr/>
              <a:t>‹#›</a:t>
            </a:fld>
            <a:endParaRPr lang="en-US"/>
          </a:p>
        </p:txBody>
      </p:sp>
    </p:spTree>
    <p:extLst>
      <p:ext uri="{BB962C8B-B14F-4D97-AF65-F5344CB8AC3E}">
        <p14:creationId xmlns:p14="http://schemas.microsoft.com/office/powerpoint/2010/main" val="2778144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27262-6DB3-0F48-9D18-76370FB9D660}"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393825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27262-6DB3-0F48-9D18-76370FB9D660}"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309190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4850"/>
          </a:solidFill>
          <a:ln>
            <a:no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27262-6DB3-0F48-9D18-76370FB9D660}"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238811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4850"/>
          </a:solidFill>
          <a:ln>
            <a:noFill/>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27262-6DB3-0F48-9D18-76370FB9D660}"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400130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27262-6DB3-0F48-9D18-76370FB9D660}"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795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27262-6DB3-0F48-9D18-76370FB9D660}"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106979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27262-6DB3-0F48-9D18-76370FB9D660}"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337981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27262-6DB3-0F48-9D18-76370FB9D660}"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181940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27262-6DB3-0F48-9D18-76370FB9D660}"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182331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D0B27262-6DB3-0F48-9D18-76370FB9D660}" type="datetimeFigureOut">
              <a:rPr lang="en-US" smtClean="0"/>
              <a:t>2/4/2019</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83280FCF-49CC-E24A-93A8-AA47B5D247AE}" type="slidenum">
              <a:rPr lang="en-US" smtClean="0"/>
              <a:t>‹#›</a:t>
            </a:fld>
            <a:endParaRPr lang="en-US"/>
          </a:p>
        </p:txBody>
      </p:sp>
    </p:spTree>
    <p:extLst>
      <p:ext uri="{BB962C8B-B14F-4D97-AF65-F5344CB8AC3E}">
        <p14:creationId xmlns:p14="http://schemas.microsoft.com/office/powerpoint/2010/main" val="149713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D90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D0B27262-6DB3-0F48-9D18-76370FB9D660}" type="datetimeFigureOut">
              <a:rPr lang="en-US" smtClean="0"/>
              <a:pPr/>
              <a:t>2/4/2019</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3280FCF-49CC-E24A-93A8-AA47B5D247AE}" type="slidenum">
              <a:rPr lang="en-US" smtClean="0"/>
              <a:pPr/>
              <a:t>‹#›</a:t>
            </a:fld>
            <a:endParaRPr lang="en-US"/>
          </a:p>
        </p:txBody>
      </p:sp>
    </p:spTree>
    <p:extLst>
      <p:ext uri="{BB962C8B-B14F-4D97-AF65-F5344CB8AC3E}">
        <p14:creationId xmlns:p14="http://schemas.microsoft.com/office/powerpoint/2010/main" val="155625429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E8E0-0D6B-3E48-B832-60061624BE8E}"/>
              </a:ext>
            </a:extLst>
          </p:cNvPr>
          <p:cNvSpPr>
            <a:spLocks noGrp="1"/>
          </p:cNvSpPr>
          <p:nvPr>
            <p:ph type="ctr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SUPER BOWL 52</a:t>
            </a:r>
          </a:p>
        </p:txBody>
      </p:sp>
      <p:sp>
        <p:nvSpPr>
          <p:cNvPr id="3" name="Subtitle 2">
            <a:extLst>
              <a:ext uri="{FF2B5EF4-FFF2-40B4-BE49-F238E27FC236}">
                <a16:creationId xmlns:a16="http://schemas.microsoft.com/office/drawing/2014/main" id="{DEE6C6C7-52EE-8442-AAB5-8DC99060794C}"/>
              </a:ext>
            </a:extLst>
          </p:cNvPr>
          <p:cNvSpPr>
            <a:spLocks noGrp="1"/>
          </p:cNvSpPr>
          <p:nvPr>
            <p:ph type="subTitle" idx="1"/>
          </p:nvPr>
        </p:nvSpPr>
        <p:spPr>
          <a:xfrm>
            <a:off x="808831" y="5280847"/>
            <a:ext cx="7526338" cy="877066"/>
          </a:xfrm>
        </p:spPr>
        <p:txBody>
          <a:bodyPr>
            <a:norm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PREDICTION</a:t>
            </a: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863F089A-C720-4A4E-858B-85BF49AA10C0}"/>
              </a:ext>
            </a:extLst>
          </p:cNvPr>
          <p:cNvSpPr txBox="1"/>
          <p:nvPr/>
        </p:nvSpPr>
        <p:spPr>
          <a:xfrm>
            <a:off x="5129213" y="5257800"/>
            <a:ext cx="3328987" cy="1200329"/>
          </a:xfrm>
          <a:prstGeom prst="rect">
            <a:avLst/>
          </a:prstGeom>
          <a:noFill/>
        </p:spPr>
        <p:txBody>
          <a:bodyPr wrap="square" rtlCol="0">
            <a:spAutoFit/>
          </a:bodyPr>
          <a:lstStyle/>
          <a:p>
            <a:pPr algn="r"/>
            <a:r>
              <a:rPr lang="en-US" b="1" dirty="0">
                <a:latin typeface="Helvetica Neue" panose="02000503000000020004" pitchFamily="2" charset="0"/>
                <a:ea typeface="Helvetica Neue" panose="02000503000000020004" pitchFamily="2" charset="0"/>
                <a:cs typeface="Helvetica Neue" panose="02000503000000020004" pitchFamily="2" charset="0"/>
              </a:rPr>
              <a:t>David Ye</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gn="r"/>
            <a:r>
              <a:rPr lang="en-US" b="1" dirty="0">
                <a:latin typeface="Helvetica Neue" panose="02000503000000020004" pitchFamily="2" charset="0"/>
                <a:ea typeface="Helvetica Neue" panose="02000503000000020004" pitchFamily="2" charset="0"/>
                <a:cs typeface="Helvetica Neue" panose="02000503000000020004" pitchFamily="2" charset="0"/>
              </a:rPr>
              <a:t>ITMG 350</a:t>
            </a:r>
          </a:p>
          <a:p>
            <a:pPr algn="r"/>
            <a:r>
              <a:rPr lang="en-US" b="1" dirty="0">
                <a:latin typeface="Helvetica Neue" panose="02000503000000020004" pitchFamily="2" charset="0"/>
                <a:ea typeface="Helvetica Neue" panose="02000503000000020004" pitchFamily="2" charset="0"/>
                <a:cs typeface="Helvetica Neue" panose="02000503000000020004" pitchFamily="2" charset="0"/>
              </a:rPr>
              <a:t>February 6, 2018</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gn="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6459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C14-4481-144F-BBE4-E9A9499B5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 y="406400"/>
            <a:ext cx="9080500" cy="6045200"/>
          </a:xfrm>
          <a:prstGeom prst="rect">
            <a:avLst/>
          </a:prstGeom>
        </p:spPr>
      </p:pic>
    </p:spTree>
    <p:extLst>
      <p:ext uri="{BB962C8B-B14F-4D97-AF65-F5344CB8AC3E}">
        <p14:creationId xmlns:p14="http://schemas.microsoft.com/office/powerpoint/2010/main" val="257472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08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EFA0-1D64-E141-8517-62B9F87B96DE}"/>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PATRIOTS TO WIN</a:t>
            </a:r>
          </a:p>
        </p:txBody>
      </p:sp>
      <p:pic>
        <p:nvPicPr>
          <p:cNvPr id="1026" name="Picture 17">
            <a:extLst>
              <a:ext uri="{FF2B5EF4-FFF2-40B4-BE49-F238E27FC236}">
                <a16:creationId xmlns:a16="http://schemas.microsoft.com/office/drawing/2014/main" id="{E11779D1-8300-F643-B342-B26276550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245" y="3044824"/>
            <a:ext cx="2286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a:extLst>
              <a:ext uri="{FF2B5EF4-FFF2-40B4-BE49-F238E27FC236}">
                <a16:creationId xmlns:a16="http://schemas.microsoft.com/office/drawing/2014/main" id="{44294523-12B7-154A-B9B3-5E81BA3B7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812" y="3001960"/>
            <a:ext cx="1828800"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D250BF-ABCB-1240-BCED-08B37B383274}"/>
              </a:ext>
            </a:extLst>
          </p:cNvPr>
          <p:cNvSpPr txBox="1"/>
          <p:nvPr/>
        </p:nvSpPr>
        <p:spPr>
          <a:xfrm>
            <a:off x="809997" y="4614863"/>
            <a:ext cx="7524003" cy="1446550"/>
          </a:xfrm>
          <a:prstGeom prst="rect">
            <a:avLst/>
          </a:prstGeom>
          <a:noFill/>
        </p:spPr>
        <p:txBody>
          <a:bodyPr wrap="square" rtlCol="0">
            <a:spAutoFit/>
          </a:bodyPr>
          <a:lstStyle/>
          <a:p>
            <a:r>
              <a:rPr lang="en-US" sz="8800" b="1" dirty="0">
                <a:latin typeface="Helvetica Neue" panose="02000503000000020004" pitchFamily="2" charset="0"/>
                <a:ea typeface="Helvetica Neue" panose="02000503000000020004" pitchFamily="2" charset="0"/>
                <a:cs typeface="Helvetica Neue" panose="02000503000000020004" pitchFamily="2" charset="0"/>
              </a:rPr>
              <a:t>      27     21</a:t>
            </a:r>
          </a:p>
        </p:txBody>
      </p:sp>
    </p:spTree>
    <p:extLst>
      <p:ext uri="{BB962C8B-B14F-4D97-AF65-F5344CB8AC3E}">
        <p14:creationId xmlns:p14="http://schemas.microsoft.com/office/powerpoint/2010/main" val="188354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PROMETHEUS NFL STAT</a:t>
            </a:r>
          </a:p>
        </p:txBody>
      </p:sp>
      <p:sp>
        <p:nvSpPr>
          <p:cNvPr id="3" name="Content Placeholder 2">
            <a:extLst>
              <a:ext uri="{FF2B5EF4-FFF2-40B4-BE49-F238E27FC236}">
                <a16:creationId xmlns:a16="http://schemas.microsoft.com/office/drawing/2014/main" id="{D08CB780-334E-9644-9BFF-595C3A80AB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A502676-062F-0041-A094-FDB924AF021A}"/>
              </a:ext>
            </a:extLst>
          </p:cNvPr>
          <p:cNvPicPr/>
          <p:nvPr/>
        </p:nvPicPr>
        <p:blipFill>
          <a:blip r:embed="rId3">
            <a:extLst>
              <a:ext uri="{28A0092B-C50C-407E-A947-70E740481C1C}">
                <a14:useLocalDpi xmlns:a14="http://schemas.microsoft.com/office/drawing/2010/main" val="0"/>
              </a:ext>
            </a:extLst>
          </a:blip>
          <a:stretch>
            <a:fillRect/>
          </a:stretch>
        </p:blipFill>
        <p:spPr>
          <a:xfrm>
            <a:off x="809997" y="2822823"/>
            <a:ext cx="7494120" cy="2435438"/>
          </a:xfrm>
          <a:prstGeom prst="rect">
            <a:avLst/>
          </a:prstGeom>
          <a:ln>
            <a:solidFill>
              <a:schemeClr val="tx1"/>
            </a:solidFill>
          </a:ln>
        </p:spPr>
      </p:pic>
    </p:spTree>
    <p:extLst>
      <p:ext uri="{BB962C8B-B14F-4D97-AF65-F5344CB8AC3E}">
        <p14:creationId xmlns:p14="http://schemas.microsoft.com/office/powerpoint/2010/main" val="278063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EXPERT PREDICTIONS</a:t>
            </a:r>
          </a:p>
        </p:txBody>
      </p:sp>
      <p:graphicFrame>
        <p:nvGraphicFramePr>
          <p:cNvPr id="5" name="Content Placeholder 4">
            <a:extLst>
              <a:ext uri="{FF2B5EF4-FFF2-40B4-BE49-F238E27FC236}">
                <a16:creationId xmlns:a16="http://schemas.microsoft.com/office/drawing/2014/main" id="{0FA6FBC0-8CBF-9644-95FC-15605D4D4FA4}"/>
              </a:ext>
            </a:extLst>
          </p:cNvPr>
          <p:cNvGraphicFramePr>
            <a:graphicFrameLocks noGrp="1"/>
          </p:cNvGraphicFramePr>
          <p:nvPr>
            <p:ph idx="1"/>
            <p:extLst>
              <p:ext uri="{D42A27DB-BD31-4B8C-83A1-F6EECF244321}">
                <p14:modId xmlns:p14="http://schemas.microsoft.com/office/powerpoint/2010/main" val="2213938206"/>
              </p:ext>
            </p:extLst>
          </p:nvPr>
        </p:nvGraphicFramePr>
        <p:xfrm>
          <a:off x="812024" y="3357563"/>
          <a:ext cx="7521976" cy="1344689"/>
        </p:xfrm>
        <a:graphic>
          <a:graphicData uri="http://schemas.openxmlformats.org/drawingml/2006/table">
            <a:tbl>
              <a:tblPr>
                <a:tableStyleId>{5C22544A-7EE6-4342-B048-85BDC9FD1C3A}</a:tableStyleId>
              </a:tblPr>
              <a:tblGrid>
                <a:gridCol w="1469812">
                  <a:extLst>
                    <a:ext uri="{9D8B030D-6E8A-4147-A177-3AD203B41FA5}">
                      <a16:colId xmlns:a16="http://schemas.microsoft.com/office/drawing/2014/main" val="1501094314"/>
                    </a:ext>
                  </a:extLst>
                </a:gridCol>
                <a:gridCol w="1729189">
                  <a:extLst>
                    <a:ext uri="{9D8B030D-6E8A-4147-A177-3AD203B41FA5}">
                      <a16:colId xmlns:a16="http://schemas.microsoft.com/office/drawing/2014/main" val="3674041325"/>
                    </a:ext>
                  </a:extLst>
                </a:gridCol>
                <a:gridCol w="2247947">
                  <a:extLst>
                    <a:ext uri="{9D8B030D-6E8A-4147-A177-3AD203B41FA5}">
                      <a16:colId xmlns:a16="http://schemas.microsoft.com/office/drawing/2014/main" val="3206642213"/>
                    </a:ext>
                  </a:extLst>
                </a:gridCol>
                <a:gridCol w="2075028">
                  <a:extLst>
                    <a:ext uri="{9D8B030D-6E8A-4147-A177-3AD203B41FA5}">
                      <a16:colId xmlns:a16="http://schemas.microsoft.com/office/drawing/2014/main" val="3952460658"/>
                    </a:ext>
                  </a:extLst>
                </a:gridCol>
              </a:tblGrid>
              <a:tr h="672345">
                <a:tc>
                  <a:txBody>
                    <a:bodyPr/>
                    <a:lstStyle/>
                    <a:p>
                      <a:pPr marL="0" marR="0" algn="ctr">
                        <a:lnSpc>
                          <a:spcPct val="115000"/>
                        </a:lnSpc>
                        <a:spcBef>
                          <a:spcPts val="0"/>
                        </a:spcBef>
                        <a:spcAft>
                          <a:spcPts val="0"/>
                        </a:spcAft>
                      </a:pPr>
                      <a: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t>Winner</a:t>
                      </a:r>
                      <a:endParaRPr lang="en-US" sz="1900" b="1"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t>Number </a:t>
                      </a:r>
                      <a:b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t>of Picks</a:t>
                      </a:r>
                      <a:endParaRPr lang="en-US" sz="1900" b="1"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t>Average Patriots Score</a:t>
                      </a:r>
                      <a:endParaRPr lang="en-US" sz="1900" b="1"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b="1" dirty="0">
                          <a:effectLst/>
                          <a:latin typeface="Helvetica Neue" panose="02000503000000020004" pitchFamily="2" charset="0"/>
                          <a:ea typeface="Helvetica Neue" panose="02000503000000020004" pitchFamily="2" charset="0"/>
                          <a:cs typeface="Helvetica Neue" panose="02000503000000020004" pitchFamily="2" charset="0"/>
                        </a:rPr>
                        <a:t>Average Eagles Score</a:t>
                      </a:r>
                      <a:endParaRPr lang="en-US" sz="1900" b="1"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extLst>
                  <a:ext uri="{0D108BD9-81ED-4DB2-BD59-A6C34878D82A}">
                    <a16:rowId xmlns:a16="http://schemas.microsoft.com/office/drawing/2014/main" val="1235366247"/>
                  </a:ext>
                </a:extLst>
              </a:tr>
              <a:tr h="336172">
                <a:tc>
                  <a:txBody>
                    <a:bodyPr/>
                    <a:lstStyle/>
                    <a:p>
                      <a:pPr marL="0" marR="0" algn="ctr">
                        <a:lnSpc>
                          <a:spcPct val="115000"/>
                        </a:lnSpc>
                        <a:spcBef>
                          <a:spcPts val="0"/>
                        </a:spcBef>
                        <a:spcAft>
                          <a:spcPts val="0"/>
                        </a:spcAft>
                      </a:pPr>
                      <a:r>
                        <a:rPr lang="en-US" sz="1900">
                          <a:effectLst/>
                          <a:latin typeface="Helvetica Neue" panose="02000503000000020004" pitchFamily="2" charset="0"/>
                          <a:ea typeface="Helvetica Neue" panose="02000503000000020004" pitchFamily="2" charset="0"/>
                          <a:cs typeface="Helvetica Neue" panose="02000503000000020004" pitchFamily="2" charset="0"/>
                        </a:rPr>
                        <a:t>Eagles</a:t>
                      </a:r>
                      <a:endParaRPr lang="en-US" sz="190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dirty="0">
                          <a:effectLst/>
                          <a:latin typeface="Helvetica Neue" panose="02000503000000020004" pitchFamily="2" charset="0"/>
                          <a:ea typeface="Helvetica Neue" panose="02000503000000020004" pitchFamily="2" charset="0"/>
                          <a:cs typeface="Helvetica Neue" panose="02000503000000020004" pitchFamily="2" charset="0"/>
                        </a:rPr>
                        <a:t>24</a:t>
                      </a:r>
                      <a:endParaRPr lang="en-US" sz="1900"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dirty="0">
                          <a:effectLst/>
                          <a:latin typeface="Helvetica Neue" panose="02000503000000020004" pitchFamily="2" charset="0"/>
                          <a:ea typeface="Helvetica Neue" panose="02000503000000020004" pitchFamily="2" charset="0"/>
                          <a:cs typeface="Helvetica Neue" panose="02000503000000020004" pitchFamily="2" charset="0"/>
                        </a:rPr>
                        <a:t>21.6</a:t>
                      </a:r>
                      <a:endParaRPr lang="en-US" sz="1900"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dirty="0">
                          <a:effectLst/>
                          <a:latin typeface="Helvetica Neue" panose="02000503000000020004" pitchFamily="2" charset="0"/>
                          <a:ea typeface="Helvetica Neue" panose="02000503000000020004" pitchFamily="2" charset="0"/>
                          <a:cs typeface="Helvetica Neue" panose="02000503000000020004" pitchFamily="2" charset="0"/>
                        </a:rPr>
                        <a:t>27.1</a:t>
                      </a:r>
                      <a:endParaRPr lang="en-US" sz="1900"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extLst>
                  <a:ext uri="{0D108BD9-81ED-4DB2-BD59-A6C34878D82A}">
                    <a16:rowId xmlns:a16="http://schemas.microsoft.com/office/drawing/2014/main" val="4070317471"/>
                  </a:ext>
                </a:extLst>
              </a:tr>
              <a:tr h="336172">
                <a:tc>
                  <a:txBody>
                    <a:bodyPr/>
                    <a:lstStyle/>
                    <a:p>
                      <a:pPr marL="0" marR="0" algn="ctr">
                        <a:lnSpc>
                          <a:spcPct val="115000"/>
                        </a:lnSpc>
                        <a:spcBef>
                          <a:spcPts val="0"/>
                        </a:spcBef>
                        <a:spcAft>
                          <a:spcPts val="0"/>
                        </a:spcAft>
                      </a:pPr>
                      <a:r>
                        <a:rPr lang="en-US" sz="1900">
                          <a:effectLst/>
                          <a:latin typeface="Helvetica Neue" panose="02000503000000020004" pitchFamily="2" charset="0"/>
                          <a:ea typeface="Helvetica Neue" panose="02000503000000020004" pitchFamily="2" charset="0"/>
                          <a:cs typeface="Helvetica Neue" panose="02000503000000020004" pitchFamily="2" charset="0"/>
                        </a:rPr>
                        <a:t>Patriots</a:t>
                      </a:r>
                      <a:endParaRPr lang="en-US" sz="190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a:effectLst/>
                          <a:latin typeface="Helvetica Neue" panose="02000503000000020004" pitchFamily="2" charset="0"/>
                          <a:ea typeface="Helvetica Neue" panose="02000503000000020004" pitchFamily="2" charset="0"/>
                          <a:cs typeface="Helvetica Neue" panose="02000503000000020004" pitchFamily="2" charset="0"/>
                        </a:rPr>
                        <a:t>61</a:t>
                      </a:r>
                      <a:endParaRPr lang="en-US" sz="190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dirty="0">
                          <a:effectLst/>
                          <a:latin typeface="Helvetica Neue" panose="02000503000000020004" pitchFamily="2" charset="0"/>
                          <a:ea typeface="Helvetica Neue" panose="02000503000000020004" pitchFamily="2" charset="0"/>
                          <a:cs typeface="Helvetica Neue" panose="02000503000000020004" pitchFamily="2" charset="0"/>
                        </a:rPr>
                        <a:t>27.3</a:t>
                      </a:r>
                      <a:endParaRPr lang="en-US" sz="1900"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tc>
                  <a:txBody>
                    <a:bodyPr/>
                    <a:lstStyle/>
                    <a:p>
                      <a:pPr marL="0" marR="0" algn="ctr">
                        <a:lnSpc>
                          <a:spcPct val="115000"/>
                        </a:lnSpc>
                        <a:spcBef>
                          <a:spcPts val="0"/>
                        </a:spcBef>
                        <a:spcAft>
                          <a:spcPts val="0"/>
                        </a:spcAft>
                      </a:pPr>
                      <a:r>
                        <a:rPr lang="en-US" sz="1900" dirty="0">
                          <a:effectLst/>
                          <a:latin typeface="Helvetica Neue" panose="02000503000000020004" pitchFamily="2" charset="0"/>
                          <a:ea typeface="Helvetica Neue" panose="02000503000000020004" pitchFamily="2" charset="0"/>
                          <a:cs typeface="Helvetica Neue" panose="02000503000000020004" pitchFamily="2" charset="0"/>
                        </a:rPr>
                        <a:t>20.9</a:t>
                      </a:r>
                      <a:endParaRPr lang="en-US" sz="1900" dirty="0">
                        <a:solidFill>
                          <a:srgbClr val="161718"/>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3751" marR="103751" marT="0" marB="0" anchor="b">
                    <a:solidFill>
                      <a:schemeClr val="tx1">
                        <a:lumMod val="85000"/>
                      </a:schemeClr>
                    </a:solidFill>
                  </a:tcPr>
                </a:tc>
                <a:extLst>
                  <a:ext uri="{0D108BD9-81ED-4DB2-BD59-A6C34878D82A}">
                    <a16:rowId xmlns:a16="http://schemas.microsoft.com/office/drawing/2014/main" val="2089678643"/>
                  </a:ext>
                </a:extLst>
              </a:tr>
            </a:tbl>
          </a:graphicData>
        </a:graphic>
      </p:graphicFrame>
    </p:spTree>
    <p:extLst>
      <p:ext uri="{BB962C8B-B14F-4D97-AF65-F5344CB8AC3E}">
        <p14:creationId xmlns:p14="http://schemas.microsoft.com/office/powerpoint/2010/main" val="374149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sz="2800" cap="all" dirty="0">
                <a:latin typeface="Helvetica Neue" panose="02000503000000020004" pitchFamily="2" charset="0"/>
                <a:ea typeface="Helvetica Neue" panose="02000503000000020004" pitchFamily="2" charset="0"/>
                <a:cs typeface="Helvetica Neue" panose="02000503000000020004" pitchFamily="2" charset="0"/>
              </a:rPr>
              <a:t>The Tonight Show: “Puppies Predict the Winner of Super Bowl LII”</a:t>
            </a:r>
          </a:p>
        </p:txBody>
      </p:sp>
      <p:sp>
        <p:nvSpPr>
          <p:cNvPr id="3" name="Content Placeholder 2">
            <a:extLst>
              <a:ext uri="{FF2B5EF4-FFF2-40B4-BE49-F238E27FC236}">
                <a16:creationId xmlns:a16="http://schemas.microsoft.com/office/drawing/2014/main" id="{D08CB780-334E-9644-9BFF-595C3A80ABB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000CFA3-90CB-EE48-98FE-398E17EA2F47}"/>
              </a:ext>
            </a:extLst>
          </p:cNvPr>
          <p:cNvPicPr/>
          <p:nvPr/>
        </p:nvPicPr>
        <p:blipFill rotWithShape="1">
          <a:blip r:embed="rId3" cstate="hqprint">
            <a:extLst>
              <a:ext uri="{28A0092B-C50C-407E-A947-70E740481C1C}">
                <a14:useLocalDpi xmlns:a14="http://schemas.microsoft.com/office/drawing/2010/main" val="0"/>
              </a:ext>
            </a:extLst>
          </a:blip>
          <a:srcRect l="2230" t="8784" r="7860" b="14946"/>
          <a:stretch/>
        </p:blipFill>
        <p:spPr bwMode="auto">
          <a:xfrm>
            <a:off x="809997" y="2222287"/>
            <a:ext cx="7555968" cy="386418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695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BBBED9-B5B0-D24F-B570-642E720BB1C3}"/>
              </a:ext>
            </a:extLst>
          </p:cNvPr>
          <p:cNvPicPr/>
          <p:nvPr/>
        </p:nvPicPr>
        <p:blipFill rotWithShape="1">
          <a:blip r:embed="rId3" cstate="print">
            <a:extLst>
              <a:ext uri="{28A0092B-C50C-407E-A947-70E740481C1C}">
                <a14:useLocalDpi xmlns:a14="http://schemas.microsoft.com/office/drawing/2010/main" val="0"/>
              </a:ext>
            </a:extLst>
          </a:blip>
          <a:srcRect l="6026" t="5160" r="-154" b="471"/>
          <a:stretch/>
        </p:blipFill>
        <p:spPr bwMode="auto">
          <a:xfrm>
            <a:off x="809997" y="2222287"/>
            <a:ext cx="7555968" cy="3858191"/>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sz="2800" cap="all" dirty="0">
                <a:latin typeface="Helvetica Neue" panose="02000503000000020004" pitchFamily="2" charset="0"/>
                <a:ea typeface="Helvetica Neue" panose="02000503000000020004" pitchFamily="2" charset="0"/>
                <a:cs typeface="Helvetica Neue" panose="02000503000000020004" pitchFamily="2" charset="0"/>
              </a:rPr>
              <a:t>“Nicholas the Dolphin Predicts Super Bowl 2018 Winner”</a:t>
            </a:r>
          </a:p>
        </p:txBody>
      </p:sp>
    </p:spTree>
    <p:extLst>
      <p:ext uri="{BB962C8B-B14F-4D97-AF65-F5344CB8AC3E}">
        <p14:creationId xmlns:p14="http://schemas.microsoft.com/office/powerpoint/2010/main" val="145835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2A02D-2D9F-8440-B077-8C2E430B074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09997" y="2222286"/>
            <a:ext cx="7555968" cy="3824459"/>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sz="2800" cap="all" dirty="0">
                <a:latin typeface="Helvetica Neue" panose="02000503000000020004" pitchFamily="2" charset="0"/>
                <a:ea typeface="Helvetica Neue" panose="02000503000000020004" pitchFamily="2" charset="0"/>
                <a:cs typeface="Helvetica Neue" panose="02000503000000020004" pitchFamily="2" charset="0"/>
              </a:rPr>
              <a:t>“Madden NFL 18 - Super Bowl 52 Prediction - Patriots Vs Eagles”</a:t>
            </a:r>
          </a:p>
        </p:txBody>
      </p:sp>
    </p:spTree>
    <p:extLst>
      <p:ext uri="{BB962C8B-B14F-4D97-AF65-F5344CB8AC3E}">
        <p14:creationId xmlns:p14="http://schemas.microsoft.com/office/powerpoint/2010/main" val="77865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EFA0-1D64-E141-8517-62B9F87B96DE}"/>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EAGLES WON</a:t>
            </a:r>
          </a:p>
        </p:txBody>
      </p:sp>
      <p:pic>
        <p:nvPicPr>
          <p:cNvPr id="1026" name="Picture 17">
            <a:extLst>
              <a:ext uri="{FF2B5EF4-FFF2-40B4-BE49-F238E27FC236}">
                <a16:creationId xmlns:a16="http://schemas.microsoft.com/office/drawing/2014/main" id="{E11779D1-8300-F643-B342-B26276550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245" y="3044824"/>
            <a:ext cx="2286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a:extLst>
              <a:ext uri="{FF2B5EF4-FFF2-40B4-BE49-F238E27FC236}">
                <a16:creationId xmlns:a16="http://schemas.microsoft.com/office/drawing/2014/main" id="{44294523-12B7-154A-B9B3-5E81BA3B7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812" y="3001960"/>
            <a:ext cx="1828800"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D250BF-ABCB-1240-BCED-08B37B383274}"/>
              </a:ext>
            </a:extLst>
          </p:cNvPr>
          <p:cNvSpPr txBox="1"/>
          <p:nvPr/>
        </p:nvSpPr>
        <p:spPr>
          <a:xfrm>
            <a:off x="809997" y="4614863"/>
            <a:ext cx="7524003" cy="1446550"/>
          </a:xfrm>
          <a:prstGeom prst="rect">
            <a:avLst/>
          </a:prstGeom>
          <a:noFill/>
        </p:spPr>
        <p:txBody>
          <a:bodyPr wrap="square" rtlCol="0">
            <a:spAutoFit/>
          </a:bodyPr>
          <a:lstStyle/>
          <a:p>
            <a:r>
              <a:rPr lang="en-US" sz="8800" b="1" dirty="0">
                <a:latin typeface="Helvetica Neue" panose="02000503000000020004" pitchFamily="2" charset="0"/>
                <a:ea typeface="Helvetica Neue" panose="02000503000000020004" pitchFamily="2" charset="0"/>
                <a:cs typeface="Helvetica Neue" panose="02000503000000020004" pitchFamily="2" charset="0"/>
              </a:rPr>
              <a:t>      33     41</a:t>
            </a:r>
          </a:p>
        </p:txBody>
      </p:sp>
    </p:spTree>
    <p:extLst>
      <p:ext uri="{BB962C8B-B14F-4D97-AF65-F5344CB8AC3E}">
        <p14:creationId xmlns:p14="http://schemas.microsoft.com/office/powerpoint/2010/main" val="22838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321-DBF5-3040-99CE-8007E33AB2D6}"/>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POSTGAME ANALYSIS</a:t>
            </a:r>
          </a:p>
        </p:txBody>
      </p:sp>
      <p:sp>
        <p:nvSpPr>
          <p:cNvPr id="3" name="Content Placeholder 2">
            <a:extLst>
              <a:ext uri="{FF2B5EF4-FFF2-40B4-BE49-F238E27FC236}">
                <a16:creationId xmlns:a16="http://schemas.microsoft.com/office/drawing/2014/main" id="{D08CB780-334E-9644-9BFF-595C3A80ABB8}"/>
              </a:ext>
            </a:extLst>
          </p:cNvPr>
          <p:cNvSpPr>
            <a:spLocks noGrp="1"/>
          </p:cNvSpPr>
          <p:nvPr>
            <p:ph idx="1"/>
          </p:nvPr>
        </p:nvSpPr>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Prediction Machine was very accurate</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Philadelphia Eagles’ defense was undervalued</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Tom Brady set a new Super Bowl QB passing record</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Sorry you couldn’t play it Carson Wentz</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61731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{48D22272-C618-C14D-85FD-26B5B4780F9A}tf10001121</Template>
  <TotalTime>0</TotalTime>
  <Words>388</Words>
  <Application>Microsoft Office PowerPoint</Application>
  <PresentationFormat>On-screen Show (4:3)</PresentationFormat>
  <Paragraphs>49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Century Gothic</vt:lpstr>
      <vt:lpstr>Helvetica Neue</vt:lpstr>
      <vt:lpstr>Trebuchet MS</vt:lpstr>
      <vt:lpstr>Wingdings 2</vt:lpstr>
      <vt:lpstr>Quotable</vt:lpstr>
      <vt:lpstr>SUPER BOWL 52</vt:lpstr>
      <vt:lpstr>PATRIOTS TO WIN</vt:lpstr>
      <vt:lpstr>PROMETHEUS NFL STAT</vt:lpstr>
      <vt:lpstr>EXPERT PREDICTIONS</vt:lpstr>
      <vt:lpstr>The Tonight Show: “Puppies Predict the Winner of Super Bowl LII”</vt:lpstr>
      <vt:lpstr>“Nicholas the Dolphin Predicts Super Bowl 2018 Winner”</vt:lpstr>
      <vt:lpstr>“Madden NFL 18 - Super Bowl 52 Prediction - Patriots Vs Eagles”</vt:lpstr>
      <vt:lpstr>EAGLES WON</vt:lpstr>
      <vt:lpstr>POSTGAME ANALYSIS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2019-02-05T02:11:53Z</dcterms:created>
  <dcterms:modified xsi:type="dcterms:W3CDTF">2019-02-05T02:12:27Z</dcterms:modified>
</cp:coreProperties>
</file>