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369"/>
    <a:srgbClr val="88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569" autoAdjust="0"/>
    <p:restoredTop sz="94638"/>
  </p:normalViewPr>
  <p:slideViewPr>
    <p:cSldViewPr snapToGrid="0" snapToObjects="1" showGuides="1">
      <p:cViewPr>
        <p:scale>
          <a:sx n="79" d="100"/>
          <a:sy n="79" d="100"/>
        </p:scale>
        <p:origin x="576" y="104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0" d="100"/>
          <a:sy n="60" d="100"/>
        </p:scale>
        <p:origin x="242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31996178087868E-2"/>
          <c:y val="4.3326771653543258E-3"/>
          <c:w val="0.84995938938000748"/>
          <c:h val="0.994631233595800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Team Management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AA2-45D4-8563-86D0FEB72C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AA2-45D4-8563-86D0FEB72C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1D-474D-B796-0D4395888107}"/>
              </c:ext>
            </c:extLst>
          </c:dPt>
          <c:cat>
            <c:strRef>
              <c:f>Sheet1!$A$2:$A$4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2-45D4-8563-86D0FEB72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 Marketing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A2-45D4-8563-86D0FEB72C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A2-45D4-8563-86D0FEB72C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1D-474D-B796-0D4395888107}"/>
              </c:ext>
            </c:extLst>
          </c:dPt>
          <c:cat>
            <c:strRef>
              <c:f>Sheet1!$A$2:$A$4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2-45D4-8563-86D0FEB72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D6D3A-6FF1-3245-8C0C-0CDAD9137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1029F-5AC1-4540-B209-199E706F7F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396E7-87BF-864A-BE04-A221C272D6E1}" type="datetimeFigureOut">
              <a:rPr lang="en-US" smtClean="0"/>
              <a:t>2/1/20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ECBB-A41A-8545-BE90-99EEEFFE5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82C71-B8E6-9B4A-85BE-BA104C2C46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17898-3A10-CF44-A552-328094868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5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DC7F0-27B3-48E7-9288-964E7EEDAEE4}" type="datetimeFigureOut">
              <a:rPr lang="en-US" smtClean="0"/>
              <a:t>2/1/20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E8996-8344-4FE8-B696-CB62494C5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6E26CF3A-F55E-E544-9FB2-7100E5D01487}"/>
              </a:ext>
            </a:extLst>
          </p:cNvPr>
          <p:cNvSpPr/>
          <p:nvPr userDrawn="1"/>
        </p:nvSpPr>
        <p:spPr>
          <a:xfrm>
            <a:off x="0" y="0"/>
            <a:ext cx="6858000" cy="11136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C10ABA-8587-C140-975A-2657A4627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684" y="406653"/>
            <a:ext cx="5131177" cy="535531"/>
          </a:xfrm>
        </p:spPr>
        <p:txBody>
          <a:bodyPr lIns="0" rIns="0">
            <a:noAutofit/>
          </a:bodyPr>
          <a:lstStyle>
            <a:lvl1pPr>
              <a:defRPr sz="3600" b="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NAME HERE</a:t>
            </a:r>
          </a:p>
        </p:txBody>
      </p:sp>
      <p:sp>
        <p:nvSpPr>
          <p:cNvPr id="20" name="Text Placeholder 18" hidden="1">
            <a:extLst>
              <a:ext uri="{FF2B5EF4-FFF2-40B4-BE49-F238E27FC236}">
                <a16:creationId xmlns:a16="http://schemas.microsoft.com/office/drawing/2014/main" id="{5B977851-1691-7D44-B07D-01B553D099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4815" y="6296395"/>
            <a:ext cx="1534463" cy="234319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EDUCATION</a:t>
            </a:r>
          </a:p>
        </p:txBody>
      </p:sp>
      <p:sp>
        <p:nvSpPr>
          <p:cNvPr id="25" name="Text Placeholder 18" hidden="1">
            <a:extLst>
              <a:ext uri="{FF2B5EF4-FFF2-40B4-BE49-F238E27FC236}">
                <a16:creationId xmlns:a16="http://schemas.microsoft.com/office/drawing/2014/main" id="{420A5075-C2B7-444D-BC6C-6938ACA01F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0528" y="6603863"/>
            <a:ext cx="1359978" cy="271074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School Name</a:t>
            </a:r>
          </a:p>
        </p:txBody>
      </p:sp>
      <p:sp>
        <p:nvSpPr>
          <p:cNvPr id="30" name="Text Placeholder 18" hidden="1">
            <a:extLst>
              <a:ext uri="{FF2B5EF4-FFF2-40B4-BE49-F238E27FC236}">
                <a16:creationId xmlns:a16="http://schemas.microsoft.com/office/drawing/2014/main" id="{5C2D1E8C-5EC6-3F41-93FE-E77D60FCA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0528" y="6843268"/>
            <a:ext cx="1359978" cy="203662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[Date From]-[To]</a:t>
            </a:r>
          </a:p>
        </p:txBody>
      </p:sp>
      <p:sp>
        <p:nvSpPr>
          <p:cNvPr id="31" name="Text Placeholder 18" hidden="1">
            <a:extLst>
              <a:ext uri="{FF2B5EF4-FFF2-40B4-BE49-F238E27FC236}">
                <a16:creationId xmlns:a16="http://schemas.microsoft.com/office/drawing/2014/main" id="{5262C941-7E67-EA41-A288-3F705E28D2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0528" y="7036079"/>
            <a:ext cx="1359978" cy="203662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[Name of Degree]</a:t>
            </a:r>
          </a:p>
        </p:txBody>
      </p:sp>
      <p:sp>
        <p:nvSpPr>
          <p:cNvPr id="42" name="Text Placeholder 18" hidden="1">
            <a:extLst>
              <a:ext uri="{FF2B5EF4-FFF2-40B4-BE49-F238E27FC236}">
                <a16:creationId xmlns:a16="http://schemas.microsoft.com/office/drawing/2014/main" id="{BF56832D-FE58-2F46-9555-1CCA6C0981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4434" y="7040230"/>
            <a:ext cx="693702" cy="202510"/>
          </a:xfrm>
        </p:spPr>
        <p:txBody>
          <a:bodyPr lIns="0" rIns="0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GPA</a:t>
            </a:r>
          </a:p>
        </p:txBody>
      </p:sp>
      <p:sp>
        <p:nvSpPr>
          <p:cNvPr id="43" name="Text Placeholder 18" hidden="1">
            <a:extLst>
              <a:ext uri="{FF2B5EF4-FFF2-40B4-BE49-F238E27FC236}">
                <a16:creationId xmlns:a16="http://schemas.microsoft.com/office/drawing/2014/main" id="{FDF93C53-2C8A-884C-B211-EF7B46AB70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04434" y="6653422"/>
            <a:ext cx="693702" cy="393552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4.0</a:t>
            </a:r>
          </a:p>
        </p:txBody>
      </p:sp>
      <p:sp>
        <p:nvSpPr>
          <p:cNvPr id="96" name="Text Placeholder 8" hidden="1">
            <a:extLst>
              <a:ext uri="{FF2B5EF4-FFF2-40B4-BE49-F238E27FC236}">
                <a16:creationId xmlns:a16="http://schemas.microsoft.com/office/drawing/2014/main" id="{2B1A41A9-8C5A-224E-9B99-968DDF5B82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9684" y="1569344"/>
            <a:ext cx="2925613" cy="248809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1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Company Name | Job Title</a:t>
            </a:r>
          </a:p>
        </p:txBody>
      </p:sp>
      <p:sp>
        <p:nvSpPr>
          <p:cNvPr id="97" name="Text Placeholder 8" hidden="1">
            <a:extLst>
              <a:ext uri="{FF2B5EF4-FFF2-40B4-BE49-F238E27FC236}">
                <a16:creationId xmlns:a16="http://schemas.microsoft.com/office/drawing/2014/main" id="{621A3ADB-23BD-8F43-BACD-95921D4463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684" y="1860357"/>
            <a:ext cx="2925613" cy="144438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[Dates From]-[To]</a:t>
            </a:r>
          </a:p>
        </p:txBody>
      </p:sp>
      <p:sp>
        <p:nvSpPr>
          <p:cNvPr id="98" name="Text Placeholder 8" hidden="1">
            <a:extLst>
              <a:ext uri="{FF2B5EF4-FFF2-40B4-BE49-F238E27FC236}">
                <a16:creationId xmlns:a16="http://schemas.microsoft.com/office/drawing/2014/main" id="{D6D17EAF-2F02-AA4A-8E44-8B309C23BE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9684" y="2056280"/>
            <a:ext cx="2925612" cy="684375"/>
          </a:xfrm>
        </p:spPr>
        <p:txBody>
          <a:bodyPr lIns="0" t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Lorem ipsum dolor sit amet, consectetur adipiscing elit, sed do eiusmod tempor incididunt ut labore et dolore magna aliqua. Ut enim ad minim veniam, quis nostrud exercitation.</a:t>
            </a:r>
          </a:p>
        </p:txBody>
      </p:sp>
      <p:sp>
        <p:nvSpPr>
          <p:cNvPr id="99" name="Text Placeholder 8" hidden="1">
            <a:extLst>
              <a:ext uri="{FF2B5EF4-FFF2-40B4-BE49-F238E27FC236}">
                <a16:creationId xmlns:a16="http://schemas.microsoft.com/office/drawing/2014/main" id="{6E210A9C-46CF-E34B-8A51-F4EB49C0E8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9684" y="1145426"/>
            <a:ext cx="2925613" cy="293251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EXPERIENCE</a:t>
            </a:r>
          </a:p>
        </p:txBody>
      </p:sp>
      <p:sp>
        <p:nvSpPr>
          <p:cNvPr id="104" name="Text Placeholder 8" hidden="1">
            <a:extLst>
              <a:ext uri="{FF2B5EF4-FFF2-40B4-BE49-F238E27FC236}">
                <a16:creationId xmlns:a16="http://schemas.microsoft.com/office/drawing/2014/main" id="{5B112CE7-45E8-2E43-A633-DB4096453E1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9684" y="2840591"/>
            <a:ext cx="2925613" cy="248809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1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Company Name | Job Title</a:t>
            </a:r>
          </a:p>
        </p:txBody>
      </p:sp>
      <p:sp>
        <p:nvSpPr>
          <p:cNvPr id="105" name="Text Placeholder 8" hidden="1">
            <a:extLst>
              <a:ext uri="{FF2B5EF4-FFF2-40B4-BE49-F238E27FC236}">
                <a16:creationId xmlns:a16="http://schemas.microsoft.com/office/drawing/2014/main" id="{57C75573-1BA8-C749-8829-0A0E96DACB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684" y="3131604"/>
            <a:ext cx="2925613" cy="144438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[Dates From]-[To]</a:t>
            </a:r>
          </a:p>
        </p:txBody>
      </p:sp>
      <p:sp>
        <p:nvSpPr>
          <p:cNvPr id="106" name="Text Placeholder 8" hidden="1">
            <a:extLst>
              <a:ext uri="{FF2B5EF4-FFF2-40B4-BE49-F238E27FC236}">
                <a16:creationId xmlns:a16="http://schemas.microsoft.com/office/drawing/2014/main" id="{03288328-BBC2-C043-ABA7-6DE1329DE9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684" y="3327527"/>
            <a:ext cx="2925612" cy="668990"/>
          </a:xfrm>
        </p:spPr>
        <p:txBody>
          <a:bodyPr lIns="0" t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Lorem ipsum dolor sit amet, consectetur adipiscing elit, sed do eiusmod tempor incididunt ut labore et dolore magna aliqua. Ut enm ad minim veniam, quis nostrud exercitation.</a:t>
            </a:r>
          </a:p>
        </p:txBody>
      </p:sp>
      <p:sp>
        <p:nvSpPr>
          <p:cNvPr id="107" name="Text Placeholder 8" hidden="1">
            <a:extLst>
              <a:ext uri="{FF2B5EF4-FFF2-40B4-BE49-F238E27FC236}">
                <a16:creationId xmlns:a16="http://schemas.microsoft.com/office/drawing/2014/main" id="{82046C4E-90DA-4347-A96F-BD316B2235F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9684" y="4107059"/>
            <a:ext cx="2925613" cy="248809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1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Company Name | Job Title</a:t>
            </a:r>
          </a:p>
        </p:txBody>
      </p:sp>
      <p:sp>
        <p:nvSpPr>
          <p:cNvPr id="108" name="Text Placeholder 8" hidden="1">
            <a:extLst>
              <a:ext uri="{FF2B5EF4-FFF2-40B4-BE49-F238E27FC236}">
                <a16:creationId xmlns:a16="http://schemas.microsoft.com/office/drawing/2014/main" id="{D7E3073B-1F03-B344-9CCF-D116EF9641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9684" y="4398072"/>
            <a:ext cx="2925613" cy="144438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[Dates From]-[To]</a:t>
            </a:r>
          </a:p>
        </p:txBody>
      </p:sp>
      <p:sp>
        <p:nvSpPr>
          <p:cNvPr id="109" name="Text Placeholder 8" hidden="1">
            <a:extLst>
              <a:ext uri="{FF2B5EF4-FFF2-40B4-BE49-F238E27FC236}">
                <a16:creationId xmlns:a16="http://schemas.microsoft.com/office/drawing/2014/main" id="{2EE283F0-AFCD-5741-8C35-207ABF2D6E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684" y="4593995"/>
            <a:ext cx="2925612" cy="709398"/>
          </a:xfrm>
        </p:spPr>
        <p:txBody>
          <a:bodyPr lIns="0" t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Lorem ipsum dolor sit amet, consectetur adipiscing elit, sed do eiusmod tempor incididunt ut labore et dolore magna aliqua. Ut enim ad minim veniam, quis nostrud exercitation.</a:t>
            </a:r>
          </a:p>
        </p:txBody>
      </p:sp>
      <p:sp>
        <p:nvSpPr>
          <p:cNvPr id="141" name="Text Placeholder 18" hidden="1">
            <a:extLst>
              <a:ext uri="{FF2B5EF4-FFF2-40B4-BE49-F238E27FC236}">
                <a16:creationId xmlns:a16="http://schemas.microsoft.com/office/drawing/2014/main" id="{74300729-6F26-BF4C-84B9-420C9383BB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76399" y="7594586"/>
            <a:ext cx="2687637" cy="375733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[www.website.com]</a:t>
            </a:r>
          </a:p>
        </p:txBody>
      </p:sp>
      <p:sp>
        <p:nvSpPr>
          <p:cNvPr id="142" name="Text Placeholder 18" hidden="1">
            <a:extLst>
              <a:ext uri="{FF2B5EF4-FFF2-40B4-BE49-F238E27FC236}">
                <a16:creationId xmlns:a16="http://schemas.microsoft.com/office/drawing/2014/main" id="{DDE57839-AE02-5A48-BA9C-A372F59A8A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76399" y="8060579"/>
            <a:ext cx="2687637" cy="375733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[E-mail@e-mail.com]</a:t>
            </a:r>
          </a:p>
        </p:txBody>
      </p:sp>
      <p:sp>
        <p:nvSpPr>
          <p:cNvPr id="143" name="Text Placeholder 18" hidden="1">
            <a:extLst>
              <a:ext uri="{FF2B5EF4-FFF2-40B4-BE49-F238E27FC236}">
                <a16:creationId xmlns:a16="http://schemas.microsoft.com/office/drawing/2014/main" id="{D9890AB4-F0C2-C14A-AE40-76B0671D77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976399" y="8531775"/>
            <a:ext cx="2687637" cy="375733"/>
          </a:xfrm>
        </p:spPr>
        <p:txBody>
          <a:bodyPr lIns="0" rIns="0"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[Phone Number]</a:t>
            </a:r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D99AF921-7F38-AA4D-A86E-AAA8D030F26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596449" y="165485"/>
            <a:ext cx="1120065" cy="1120065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6" name="Text Placeholder 25" hidden="1">
            <a:extLst>
              <a:ext uri="{FF2B5EF4-FFF2-40B4-BE49-F238E27FC236}">
                <a16:creationId xmlns:a16="http://schemas.microsoft.com/office/drawing/2014/main" id="{F296C2BF-1825-2C45-A87E-72A783A27BC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10200" y="4355868"/>
            <a:ext cx="1327150" cy="14922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POWERPOINT</a:t>
            </a:r>
          </a:p>
        </p:txBody>
      </p:sp>
      <p:sp>
        <p:nvSpPr>
          <p:cNvPr id="310" name="Text Placeholder 25" hidden="1">
            <a:extLst>
              <a:ext uri="{FF2B5EF4-FFF2-40B4-BE49-F238E27FC236}">
                <a16:creationId xmlns:a16="http://schemas.microsoft.com/office/drawing/2014/main" id="{847127D0-A2CA-244C-B0BB-449CC673F06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10200" y="4531709"/>
            <a:ext cx="1327150" cy="14922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SOCIAL MEDIA</a:t>
            </a:r>
          </a:p>
        </p:txBody>
      </p:sp>
      <p:sp>
        <p:nvSpPr>
          <p:cNvPr id="312" name="Text Placeholder 25" hidden="1">
            <a:extLst>
              <a:ext uri="{FF2B5EF4-FFF2-40B4-BE49-F238E27FC236}">
                <a16:creationId xmlns:a16="http://schemas.microsoft.com/office/drawing/2014/main" id="{977FAA94-5605-AD4B-8EC7-19418B74B7F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10200" y="4702427"/>
            <a:ext cx="1327150" cy="14922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MANAGEMENT</a:t>
            </a:r>
          </a:p>
        </p:txBody>
      </p:sp>
      <p:sp>
        <p:nvSpPr>
          <p:cNvPr id="317" name="Text Placeholder 25" hidden="1">
            <a:extLst>
              <a:ext uri="{FF2B5EF4-FFF2-40B4-BE49-F238E27FC236}">
                <a16:creationId xmlns:a16="http://schemas.microsoft.com/office/drawing/2014/main" id="{55B31FD5-2D4E-FB40-8D3B-9D64BB06ACE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10200" y="4191906"/>
            <a:ext cx="1327150" cy="14922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EXCEL</a:t>
            </a:r>
          </a:p>
        </p:txBody>
      </p:sp>
      <p:sp>
        <p:nvSpPr>
          <p:cNvPr id="318" name="Text Placeholder 25" hidden="1">
            <a:extLst>
              <a:ext uri="{FF2B5EF4-FFF2-40B4-BE49-F238E27FC236}">
                <a16:creationId xmlns:a16="http://schemas.microsoft.com/office/drawing/2014/main" id="{ACC18595-C5AA-D643-9CE9-8E035BE3CBC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410200" y="4009026"/>
            <a:ext cx="1327150" cy="149225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WORD</a:t>
            </a:r>
          </a:p>
        </p:txBody>
      </p:sp>
      <p:sp>
        <p:nvSpPr>
          <p:cNvPr id="336" name="Text Placeholder 25" hidden="1">
            <a:extLst>
              <a:ext uri="{FF2B5EF4-FFF2-40B4-BE49-F238E27FC236}">
                <a16:creationId xmlns:a16="http://schemas.microsoft.com/office/drawing/2014/main" id="{8AE7172C-56DA-214E-A8DD-40FE038831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10200" y="5384539"/>
            <a:ext cx="1327150" cy="187142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ENGLISH</a:t>
            </a:r>
          </a:p>
        </p:txBody>
      </p:sp>
      <p:sp>
        <p:nvSpPr>
          <p:cNvPr id="337" name="Text Placeholder 25" hidden="1">
            <a:extLst>
              <a:ext uri="{FF2B5EF4-FFF2-40B4-BE49-F238E27FC236}">
                <a16:creationId xmlns:a16="http://schemas.microsoft.com/office/drawing/2014/main" id="{A97B1250-9241-564A-A4AB-2492DD96A3E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10200" y="5652555"/>
            <a:ext cx="1327150" cy="187142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FRENCH</a:t>
            </a:r>
          </a:p>
        </p:txBody>
      </p:sp>
      <p:sp>
        <p:nvSpPr>
          <p:cNvPr id="338" name="Text Placeholder 25" hidden="1">
            <a:extLst>
              <a:ext uri="{FF2B5EF4-FFF2-40B4-BE49-F238E27FC236}">
                <a16:creationId xmlns:a16="http://schemas.microsoft.com/office/drawing/2014/main" id="{B200B1D1-4434-5E49-8BFF-B6FF720E1DD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410200" y="5922990"/>
            <a:ext cx="1327150" cy="187142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SPANISH</a:t>
            </a:r>
          </a:p>
        </p:txBody>
      </p:sp>
      <p:sp>
        <p:nvSpPr>
          <p:cNvPr id="339" name="Text Placeholder 25" hidden="1">
            <a:extLst>
              <a:ext uri="{FF2B5EF4-FFF2-40B4-BE49-F238E27FC236}">
                <a16:creationId xmlns:a16="http://schemas.microsoft.com/office/drawing/2014/main" id="{C4DC3A9C-1AC5-5343-ACF6-AFB45AB7A46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97877" y="8147512"/>
            <a:ext cx="1449583" cy="262769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MANAGEMENT</a:t>
            </a:r>
          </a:p>
        </p:txBody>
      </p:sp>
      <p:sp>
        <p:nvSpPr>
          <p:cNvPr id="340" name="Text Placeholder 25" hidden="1">
            <a:extLst>
              <a:ext uri="{FF2B5EF4-FFF2-40B4-BE49-F238E27FC236}">
                <a16:creationId xmlns:a16="http://schemas.microsoft.com/office/drawing/2014/main" id="{6004AFFB-6BAF-924B-A5F2-CA7B7E10E57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7877" y="8415528"/>
            <a:ext cx="1449583" cy="262769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DESIGN</a:t>
            </a:r>
          </a:p>
        </p:txBody>
      </p:sp>
      <p:sp>
        <p:nvSpPr>
          <p:cNvPr id="341" name="Text Placeholder 25" hidden="1">
            <a:extLst>
              <a:ext uri="{FF2B5EF4-FFF2-40B4-BE49-F238E27FC236}">
                <a16:creationId xmlns:a16="http://schemas.microsoft.com/office/drawing/2014/main" id="{1E9B43B5-9A43-B448-95A4-FDD649321F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7877" y="8697907"/>
            <a:ext cx="1449583" cy="238881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DEVELOPMENT</a:t>
            </a:r>
          </a:p>
        </p:txBody>
      </p:sp>
      <p:sp>
        <p:nvSpPr>
          <p:cNvPr id="342" name="Text Placeholder 25" hidden="1">
            <a:extLst>
              <a:ext uri="{FF2B5EF4-FFF2-40B4-BE49-F238E27FC236}">
                <a16:creationId xmlns:a16="http://schemas.microsoft.com/office/drawing/2014/main" id="{1ACF054A-3D21-D642-B4C6-DB5BDAC1927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7877" y="7593880"/>
            <a:ext cx="1449583" cy="28904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ABILITIES</a:t>
            </a:r>
          </a:p>
        </p:txBody>
      </p:sp>
      <p:sp>
        <p:nvSpPr>
          <p:cNvPr id="343" name="Text Placeholder 25" hidden="1">
            <a:extLst>
              <a:ext uri="{FF2B5EF4-FFF2-40B4-BE49-F238E27FC236}">
                <a16:creationId xmlns:a16="http://schemas.microsoft.com/office/drawing/2014/main" id="{7C941C70-D057-D04B-BD74-348163471A7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7877" y="7878034"/>
            <a:ext cx="1449583" cy="262769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MARKETING</a:t>
            </a:r>
          </a:p>
        </p:txBody>
      </p:sp>
      <p:sp>
        <p:nvSpPr>
          <p:cNvPr id="344" name="Text Placeholder 25" hidden="1">
            <a:extLst>
              <a:ext uri="{FF2B5EF4-FFF2-40B4-BE49-F238E27FC236}">
                <a16:creationId xmlns:a16="http://schemas.microsoft.com/office/drawing/2014/main" id="{CF61B5C1-8C61-1143-9083-AD58E1C749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94178" y="8160704"/>
            <a:ext cx="1065342" cy="229094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10</a:t>
            </a:r>
          </a:p>
        </p:txBody>
      </p:sp>
      <p:sp>
        <p:nvSpPr>
          <p:cNvPr id="345" name="Text Placeholder 25" hidden="1">
            <a:extLst>
              <a:ext uri="{FF2B5EF4-FFF2-40B4-BE49-F238E27FC236}">
                <a16:creationId xmlns:a16="http://schemas.microsoft.com/office/drawing/2014/main" id="{0B7D9C94-0A2C-3B4E-8B05-B7547A9A0E7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94178" y="8436611"/>
            <a:ext cx="1065342" cy="229094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7</a:t>
            </a:r>
          </a:p>
        </p:txBody>
      </p:sp>
      <p:sp>
        <p:nvSpPr>
          <p:cNvPr id="346" name="Text Placeholder 25" hidden="1">
            <a:extLst>
              <a:ext uri="{FF2B5EF4-FFF2-40B4-BE49-F238E27FC236}">
                <a16:creationId xmlns:a16="http://schemas.microsoft.com/office/drawing/2014/main" id="{CCE3AE9C-BC12-B743-BF3F-A8308EFB290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094178" y="8698945"/>
            <a:ext cx="1065342" cy="229094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3.5</a:t>
            </a:r>
          </a:p>
        </p:txBody>
      </p:sp>
      <p:sp>
        <p:nvSpPr>
          <p:cNvPr id="347" name="Text Placeholder 25" hidden="1">
            <a:extLst>
              <a:ext uri="{FF2B5EF4-FFF2-40B4-BE49-F238E27FC236}">
                <a16:creationId xmlns:a16="http://schemas.microsoft.com/office/drawing/2014/main" id="{F1D2929D-A8D7-274A-A253-E4556D470E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094178" y="7905308"/>
            <a:ext cx="1065342" cy="229094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8</a:t>
            </a:r>
          </a:p>
        </p:txBody>
      </p:sp>
      <p:sp>
        <p:nvSpPr>
          <p:cNvPr id="348" name="Text Placeholder 25" hidden="1">
            <a:extLst>
              <a:ext uri="{FF2B5EF4-FFF2-40B4-BE49-F238E27FC236}">
                <a16:creationId xmlns:a16="http://schemas.microsoft.com/office/drawing/2014/main" id="{E4C42072-2D54-8942-9963-4138F93D9F7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094543" y="7593880"/>
            <a:ext cx="1092002" cy="295809"/>
          </a:xfrm>
        </p:spPr>
        <p:txBody>
          <a:bodyPr lIns="0" rIns="0"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00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sz="1000">
                <a:solidFill>
                  <a:schemeClr val="bg1"/>
                </a:solidFill>
                <a:latin typeface="+mj-lt"/>
              </a:defRPr>
            </a:lvl3pPr>
            <a:lvl4pPr marL="1028700" indent="0">
              <a:buNone/>
              <a:defRPr sz="1000">
                <a:solidFill>
                  <a:schemeClr val="bg1"/>
                </a:solidFill>
                <a:latin typeface="+mj-lt"/>
              </a:defRPr>
            </a:lvl4pPr>
            <a:lvl5pPr marL="1371600" indent="0">
              <a:buNone/>
              <a:defRPr sz="1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YEARS OF EXPERIENCE</a:t>
            </a:r>
          </a:p>
        </p:txBody>
      </p:sp>
      <p:cxnSp>
        <p:nvCxnSpPr>
          <p:cNvPr id="355" name="Straight Connector 354" hidden="1">
            <a:extLst>
              <a:ext uri="{FF2B5EF4-FFF2-40B4-BE49-F238E27FC236}">
                <a16:creationId xmlns:a16="http://schemas.microsoft.com/office/drawing/2014/main" id="{DF98499B-F2A5-CA4E-943A-53F88D825970}"/>
              </a:ext>
            </a:extLst>
          </p:cNvPr>
          <p:cNvCxnSpPr>
            <a:cxnSpLocks/>
          </p:cNvCxnSpPr>
          <p:nvPr userDrawn="1"/>
        </p:nvCxnSpPr>
        <p:spPr>
          <a:xfrm>
            <a:off x="0" y="1121676"/>
            <a:ext cx="685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60" hidden="1">
            <a:extLst>
              <a:ext uri="{FF2B5EF4-FFF2-40B4-BE49-F238E27FC236}">
                <a16:creationId xmlns:a16="http://schemas.microsoft.com/office/drawing/2014/main" id="{17521193-60AC-664A-A033-8AA4404C6AA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464815" y="1146174"/>
            <a:ext cx="2662311" cy="30050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INTERNATIONAL EXPERIENCE</a:t>
            </a:r>
          </a:p>
        </p:txBody>
      </p:sp>
      <p:sp>
        <p:nvSpPr>
          <p:cNvPr id="359" name="Text Placeholder 60" hidden="1">
            <a:extLst>
              <a:ext uri="{FF2B5EF4-FFF2-40B4-BE49-F238E27FC236}">
                <a16:creationId xmlns:a16="http://schemas.microsoft.com/office/drawing/2014/main" id="{412CE960-3495-1F42-80A3-840D05EC91C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64815" y="3622089"/>
            <a:ext cx="2662311" cy="30050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SKILLS</a:t>
            </a:r>
          </a:p>
        </p:txBody>
      </p:sp>
      <p:sp>
        <p:nvSpPr>
          <p:cNvPr id="360" name="Text Placeholder 60" hidden="1">
            <a:extLst>
              <a:ext uri="{FF2B5EF4-FFF2-40B4-BE49-F238E27FC236}">
                <a16:creationId xmlns:a16="http://schemas.microsoft.com/office/drawing/2014/main" id="{08F6B783-82B6-B242-AA40-D9F7AE3B8CE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64815" y="5014791"/>
            <a:ext cx="2662311" cy="30050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LANGUAGES</a:t>
            </a:r>
          </a:p>
        </p:txBody>
      </p:sp>
    </p:spTree>
    <p:extLst>
      <p:ext uri="{BB962C8B-B14F-4D97-AF65-F5344CB8AC3E}">
        <p14:creationId xmlns:p14="http://schemas.microsoft.com/office/powerpoint/2010/main" val="207258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597E-2F4F-2747-A9DF-6BACAD15E325}" type="datetimeFigureOut">
              <a:rPr lang="en-US" smtClean="0"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580D-DD1F-2749-85C8-F9883E4B5E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80003"/>
            </a:gs>
            <a:gs pos="48000">
              <a:schemeClr val="tx1"/>
            </a:gs>
            <a:gs pos="100000">
              <a:srgbClr val="CFA36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F8292AA-FB95-4641-944F-E949B85F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50747" y="6199269"/>
            <a:ext cx="34072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BD56A74-3819-47CE-8737-C6E23389A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56252" y="2619954"/>
            <a:ext cx="280451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20C8264B-90F6-488D-9A35-30668A01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50747" y="3561837"/>
            <a:ext cx="34072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6068E215-0C3A-40AB-99A4-4979F9F8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1452601"/>
            <a:ext cx="685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Rectangle 326">
            <a:extLst>
              <a:ext uri="{FF2B5EF4-FFF2-40B4-BE49-F238E27FC236}">
                <a16:creationId xmlns:a16="http://schemas.microsoft.com/office/drawing/2014/main" id="{2AC2BFE3-172A-45B6-9A81-10EC76047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2338" y="3965747"/>
            <a:ext cx="1894475" cy="108964"/>
          </a:xfrm>
          <a:prstGeom prst="rect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Muli" panose="02000503040000020004" pitchFamily="2" charset="0"/>
            </a:endParaRP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F198CBB5-A125-46D5-97AB-FF7B996B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8939" y="4118189"/>
            <a:ext cx="1894475" cy="90012"/>
          </a:xfrm>
          <a:prstGeom prst="rect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Muli" panose="02000503040000020004" pitchFamily="2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6AC350C1-71A3-4FE0-A6DF-A3A2A3EB8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7332" y="4245386"/>
            <a:ext cx="1894475" cy="90012"/>
          </a:xfrm>
          <a:prstGeom prst="rect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Muli" panose="02000503040000020004" pitchFamily="2" charset="0"/>
            </a:endParaRPr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CFFDC489-63F2-422D-BBE3-DA76E38B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50747" y="4959314"/>
            <a:ext cx="34072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>
            <a:extLst>
              <a:ext uri="{FF2B5EF4-FFF2-40B4-BE49-F238E27FC236}">
                <a16:creationId xmlns:a16="http://schemas.microsoft.com/office/drawing/2014/main" id="{4947AD35-A2D1-804A-B6D6-FA54D1F47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909" y="5319012"/>
            <a:ext cx="2220627" cy="2220627"/>
          </a:xfrm>
          <a:prstGeom prst="ellipse">
            <a:avLst/>
          </a:prstGeom>
          <a:solidFill>
            <a:schemeClr val="accent5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C67EB74C-8F2F-A044-84A9-F24E7442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FFC000"/>
                </a:solidFill>
              </a:rPr>
              <a:t>Super Bowl LIV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8D5B63C-6F29-9E4D-AADE-62F8305839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Running Game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6BE6362-93BD-2743-887A-A038C0710C4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1741" y="1935253"/>
            <a:ext cx="2793531" cy="684375"/>
          </a:xfrm>
        </p:spPr>
        <p:txBody>
          <a:bodyPr/>
          <a:lstStyle/>
          <a:p>
            <a:r>
              <a:rPr lang="en-US" sz="1050" dirty="0"/>
              <a:t>Kansas City is not known for a strong run defense, giving up a 100 yard rusher 6 times, and in those games having a 3-3 record, and giving up an average of 21.33 points, including four instances above 28 points. </a:t>
            </a:r>
            <a:endParaRPr lang="en-US" sz="11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4C7E5E4-AAAD-A841-8A0C-BECC827BB43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Close Game? Definitely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6D02D8E-D2B5-7344-B5A7-74297A3824E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0871" y="3188899"/>
            <a:ext cx="3035674" cy="668990"/>
          </a:xfrm>
        </p:spPr>
        <p:txBody>
          <a:bodyPr/>
          <a:lstStyle/>
          <a:p>
            <a:r>
              <a:rPr lang="en-US" sz="1050" dirty="0"/>
              <a:t>All 3 of the 49er losses this season have been by 7 points or less, and in those types of games, they have a 5-3 record. All 4 of the Chief losses have been by 7 points or less, and in those situations, they have a 5-4 record.  </a:t>
            </a:r>
            <a:endParaRPr lang="en-US" sz="11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D3721E-42CE-CF4A-8454-8814B6A75F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DVOA Rankings: Does Defense Win Championships?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5C1FAED-BD61-1049-834C-52C8CC761F7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88405" y="4379132"/>
            <a:ext cx="2925612" cy="906980"/>
          </a:xfrm>
        </p:spPr>
        <p:txBody>
          <a:bodyPr/>
          <a:lstStyle/>
          <a:p>
            <a:r>
              <a:rPr lang="en-US" sz="1050" dirty="0"/>
              <a:t>DVOA (Defensive-adjusted Value Over Average) is a stat used by Football Outsiders used to rank teams 1-32 in each offense and defense. Teams ranked in the top 3 in offense are 13-13 in Super Bowl history. Top 3 defenses are 13-7.</a:t>
            </a:r>
            <a:endParaRPr lang="en-US" sz="1100" dirty="0"/>
          </a:p>
          <a:p>
            <a:br>
              <a:rPr lang="en-US" sz="1100" dirty="0"/>
            </a:br>
            <a:endParaRPr lang="en-US" sz="1100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129CE4B-2BBE-2446-AA79-54EAF6A81BA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/>
          <a:stretch/>
        </p:blipFill>
        <p:spPr>
          <a:xfrm>
            <a:off x="5596449" y="285042"/>
            <a:ext cx="1120065" cy="8809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73C33-D7BE-2249-8BD5-1AE1EEE6870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10200" y="4233685"/>
            <a:ext cx="1327150" cy="149225"/>
          </a:xfrm>
        </p:spPr>
        <p:txBody>
          <a:bodyPr>
            <a:noAutofit/>
          </a:bodyPr>
          <a:lstStyle/>
          <a:p>
            <a:r>
              <a:rPr lang="en-US" dirty="0"/>
              <a:t>2 Touchdowns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BCF790FE-7FEB-0B4A-8AB7-35796549E63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410200" y="4085489"/>
            <a:ext cx="1327150" cy="149225"/>
          </a:xfrm>
        </p:spPr>
        <p:txBody>
          <a:bodyPr/>
          <a:lstStyle/>
          <a:p>
            <a:r>
              <a:rPr lang="en-US" dirty="0"/>
              <a:t>109 Yards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6506DB86-8114-1647-9924-6A49FC14D69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410200" y="3933876"/>
            <a:ext cx="1327150" cy="149225"/>
          </a:xfrm>
        </p:spPr>
        <p:txBody>
          <a:bodyPr/>
          <a:lstStyle/>
          <a:p>
            <a:r>
              <a:rPr lang="en-US" dirty="0"/>
              <a:t>7 Catches</a:t>
            </a:r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4233DFE1-397B-9D40-8F2D-A74BAA71693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80909" y="8282822"/>
            <a:ext cx="1449583" cy="262769"/>
          </a:xfrm>
        </p:spPr>
        <p:txBody>
          <a:bodyPr/>
          <a:lstStyle/>
          <a:p>
            <a:r>
              <a:rPr lang="en-US" dirty="0"/>
              <a:t>Top 3 DVOA Offense in SB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EA98D879-DA49-2444-B6BC-531098AA8B6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DVOA Rankings</a:t>
            </a:r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05BC12C5-98CA-634E-B120-78D814AFCAD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97877" y="8017605"/>
            <a:ext cx="1449583" cy="262769"/>
          </a:xfrm>
        </p:spPr>
        <p:txBody>
          <a:bodyPr/>
          <a:lstStyle/>
          <a:p>
            <a:r>
              <a:rPr lang="en-US" dirty="0"/>
              <a:t>Top 3 DVOA Defense in SB</a:t>
            </a:r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3431D51B-3170-404D-AA78-24211C76C97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094178" y="8282822"/>
            <a:ext cx="1065342" cy="229094"/>
          </a:xfrm>
        </p:spPr>
        <p:txBody>
          <a:bodyPr/>
          <a:lstStyle/>
          <a:p>
            <a:r>
              <a:rPr lang="en-US" dirty="0"/>
              <a:t>50%</a:t>
            </a: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D1E64E37-6E15-024C-8FED-C14D81177DA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107873" y="8034442"/>
            <a:ext cx="1065342" cy="229094"/>
          </a:xfrm>
        </p:spPr>
        <p:txBody>
          <a:bodyPr/>
          <a:lstStyle/>
          <a:p>
            <a:r>
              <a:rPr lang="en-US" dirty="0"/>
              <a:t>65%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A197986E-238A-E346-8797-0E67D27E237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Win %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A7504683-E4D4-0D48-919D-A3FCB64E43C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3262746" y="1532020"/>
            <a:ext cx="3595254" cy="371379"/>
          </a:xfrm>
        </p:spPr>
        <p:txBody>
          <a:bodyPr rIns="0">
            <a:noAutofit/>
          </a:bodyPr>
          <a:lstStyle/>
          <a:p>
            <a:pPr algn="ctr"/>
            <a:r>
              <a:rPr lang="en-US" sz="2400" dirty="0"/>
              <a:t>Prediction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737697CF-DAC5-BE40-8620-8AAF5D50500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 rIns="0">
            <a:normAutofit/>
          </a:bodyPr>
          <a:lstStyle/>
          <a:p>
            <a:r>
              <a:rPr lang="en-US" dirty="0"/>
              <a:t>MVP Prediction: George Kittle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CDA1D8C4-E95C-CE45-8CB2-A04638B52EC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 rIns="0">
            <a:normAutofit/>
          </a:bodyPr>
          <a:lstStyle/>
          <a:p>
            <a:r>
              <a:rPr lang="en-US" dirty="0"/>
              <a:t>Jersey Pattern?</a:t>
            </a:r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3D372ECD-139A-E046-8738-2BC4E836FF38}"/>
              </a:ext>
            </a:extLst>
          </p:cNvPr>
          <p:cNvSpPr txBox="1">
            <a:spLocks/>
          </p:cNvSpPr>
          <p:nvPr/>
        </p:nvSpPr>
        <p:spPr>
          <a:xfrm>
            <a:off x="3541092" y="3277461"/>
            <a:ext cx="670180" cy="20108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26</a:t>
            </a:r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F1D6B4E3-5347-7947-96B9-27F7769528B5}"/>
              </a:ext>
            </a:extLst>
          </p:cNvPr>
          <p:cNvSpPr txBox="1">
            <a:spLocks/>
          </p:cNvSpPr>
          <p:nvPr/>
        </p:nvSpPr>
        <p:spPr>
          <a:xfrm>
            <a:off x="5821304" y="3277461"/>
            <a:ext cx="670180" cy="20108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US" dirty="0"/>
              <a:t>24</a:t>
            </a:r>
          </a:p>
        </p:txBody>
      </p:sp>
      <p:sp>
        <p:nvSpPr>
          <p:cNvPr id="50" name="Rectangle 49" descr="skills bar chart object">
            <a:extLst>
              <a:ext uri="{FF2B5EF4-FFF2-40B4-BE49-F238E27FC236}">
                <a16:creationId xmlns:a16="http://schemas.microsoft.com/office/drawing/2014/main" id="{86265B8C-7225-5B49-8272-5550695B42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462338" y="3978073"/>
            <a:ext cx="1335057" cy="99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52" name="Rectangle 51" descr="skills bar chart object">
            <a:extLst>
              <a:ext uri="{FF2B5EF4-FFF2-40B4-BE49-F238E27FC236}">
                <a16:creationId xmlns:a16="http://schemas.microsoft.com/office/drawing/2014/main" id="{7A124C2E-31F8-D049-937F-AC97C65A81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462338" y="4112605"/>
            <a:ext cx="1649316" cy="96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54" name="Rectangle 53" descr="skills bar chart object">
            <a:extLst>
              <a:ext uri="{FF2B5EF4-FFF2-40B4-BE49-F238E27FC236}">
                <a16:creationId xmlns:a16="http://schemas.microsoft.com/office/drawing/2014/main" id="{187FEC1D-A64B-B64D-87CB-C356EEC252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459882" y="4250590"/>
            <a:ext cx="1281292" cy="87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Muli" panose="02000503040000020004" pitchFamily="2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A7DE4BB-244F-6B49-9727-5BAD74EA4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993" y="8077434"/>
            <a:ext cx="160984" cy="1609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6F5B1B6-C812-7540-BCB9-271539B93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993" y="8345948"/>
            <a:ext cx="160984" cy="1609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A6D5824-1247-904A-978C-E3901FF49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21598" y="8157926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8DF0C07-C343-A74B-A633-EF26C544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20986" y="8425445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FE93959-4A6A-4B48-B3E2-6468FDE1E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4630" y="1681193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2D27F86-00CB-3644-8651-C1182ECB7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4630" y="2939978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8456E314-2B8A-0B45-B8BB-C04ABEADA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4630" y="4210637"/>
            <a:ext cx="291220" cy="1"/>
          </a:xfrm>
          <a:prstGeom prst="straightConnector1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 descr="circle charts to describe skills">
            <a:extLst>
              <a:ext uri="{FF2B5EF4-FFF2-40B4-BE49-F238E27FC236}">
                <a16:creationId xmlns:a16="http://schemas.microsoft.com/office/drawing/2014/main" id="{0879FAC9-3752-42B5-8F11-CB110C338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60955"/>
              </p:ext>
            </p:extLst>
          </p:nvPr>
        </p:nvGraphicFramePr>
        <p:xfrm>
          <a:off x="568260" y="5291260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84ED93-6E8B-E74F-88B9-A150B9876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746" y="1937777"/>
            <a:ext cx="1533224" cy="10221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BB937-2ED0-5243-9CEF-8B2BD533F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489" y="1940832"/>
            <a:ext cx="1533224" cy="102214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22224BD-49AB-6C4E-ACC0-03391298AA90}"/>
              </a:ext>
            </a:extLst>
          </p:cNvPr>
          <p:cNvSpPr txBox="1"/>
          <p:nvPr/>
        </p:nvSpPr>
        <p:spPr>
          <a:xfrm>
            <a:off x="3335752" y="5247946"/>
            <a:ext cx="2102801" cy="1326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750"/>
              </a:spcBef>
            </a:pPr>
            <a:r>
              <a:rPr lang="en-US" sz="1050" dirty="0">
                <a:solidFill>
                  <a:schemeClr val="bg1"/>
                </a:solidFill>
                <a:latin typeface="+mj-lt"/>
              </a:rPr>
              <a:t>According to SB Nation, 13 of the last 15 Super Bowl Winners have worn their white / primary road jerseys. San Francisco is wearing their road jerseys in this game</a:t>
            </a:r>
          </a:p>
          <a:p>
            <a:pPr defTabSz="685800">
              <a:spcBef>
                <a:spcPts val="750"/>
              </a:spcBef>
            </a:pPr>
            <a:br>
              <a:rPr lang="en-US" sz="1050" dirty="0">
                <a:solidFill>
                  <a:schemeClr val="bg1"/>
                </a:solidFill>
                <a:latin typeface="+mj-lt"/>
              </a:rPr>
            </a:br>
            <a:endParaRPr lang="en-US" sz="105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Image result for super bowl championship">
            <a:extLst>
              <a:ext uri="{FF2B5EF4-FFF2-40B4-BE49-F238E27FC236}">
                <a16:creationId xmlns:a16="http://schemas.microsoft.com/office/drawing/2014/main" id="{B9C7174D-A3EC-C24C-941E-0D999E3F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17" y="5145403"/>
            <a:ext cx="1378107" cy="9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3FE08BF-CDA0-3F49-855A-9EE5FEB24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6171" y="6670930"/>
            <a:ext cx="3332715" cy="18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1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FO Resum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92D050"/>
      </a:accent1>
      <a:accent2>
        <a:srgbClr val="0070C0"/>
      </a:accent2>
      <a:accent3>
        <a:srgbClr val="00B0F0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 Resume 03_AE_CLR_v7" id="{8DF4B4FA-B337-45A8-9AC8-4A797F969B65}" vid="{65AD6FE7-9CA3-4E7C-ACD0-6FDD0A90F2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Props1.xml><?xml version="1.0" encoding="utf-8"?>
<ds:datastoreItem xmlns:ds="http://schemas.openxmlformats.org/officeDocument/2006/customXml" ds:itemID="{6C0558B0-8C20-4473-953C-1BB329A85E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8330E-9243-41D2-B668-95E77A525F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FC06E3-0E84-4E3F-B416-FB828DCF9B7F}">
  <ds:schemaRefs>
    <ds:schemaRef ds:uri="876de33e-aaa5-4507-9b92-b84e676ded0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f88797d-310b-4d46-ad9c-0c23fa0c8d4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International infographic resume</Template>
  <TotalTime>0</TotalTime>
  <Words>234</Words>
  <Application>Microsoft Macintosh PowerPoint</Application>
  <PresentationFormat>Letter Paper (8.5x11 in)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Muli</vt:lpstr>
      <vt:lpstr>Rockwell</vt:lpstr>
      <vt:lpstr>Tw Cen MT</vt:lpstr>
      <vt:lpstr>Office Theme</vt:lpstr>
      <vt:lpstr>Super Bowl LIV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2020-01-31T01:18:07Z</dcterms:created>
  <dcterms:modified xsi:type="dcterms:W3CDTF">2020-02-02T04:10:18Z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