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350" r:id="rId9"/>
    <p:sldId id="268" r:id="rId10"/>
    <p:sldId id="338" r:id="rId11"/>
    <p:sldId id="351" r:id="rId12"/>
    <p:sldId id="341" r:id="rId13"/>
    <p:sldId id="353" r:id="rId14"/>
    <p:sldId id="355" r:id="rId15"/>
    <p:sldId id="356" r:id="rId16"/>
    <p:sldId id="357" r:id="rId17"/>
    <p:sldId id="295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36" autoAdjust="0"/>
  </p:normalViewPr>
  <p:slideViewPr>
    <p:cSldViewPr>
      <p:cViewPr>
        <p:scale>
          <a:sx n="79" d="100"/>
          <a:sy n="79" d="100"/>
        </p:scale>
        <p:origin x="-691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B77C27-6C01-4353-90C0-8354619A9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4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DD15A8-07FE-4772-A017-EDB19AB599C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 smtClean="0"/>
          </a:p>
          <a:p>
            <a:r>
              <a:rPr lang="en-US" altLang="en-US" b="1" smtClean="0"/>
              <a:t>Digital Dashboards:</a:t>
            </a:r>
          </a:p>
          <a:p>
            <a:pPr lvl="1" eaLnBrk="1" hangingPunct="1"/>
            <a:r>
              <a:rPr lang="en-US" altLang="en-US" smtClean="0"/>
              <a:t>Provide rapid access to timely information.</a:t>
            </a:r>
          </a:p>
          <a:p>
            <a:pPr lvl="1" eaLnBrk="1" hangingPunct="1"/>
            <a:r>
              <a:rPr lang="en-US" altLang="en-US" smtClean="0"/>
              <a:t>Provide direct access to management reports.</a:t>
            </a:r>
          </a:p>
          <a:p>
            <a:pPr lvl="1" eaLnBrk="1" hangingPunct="1"/>
            <a:r>
              <a:rPr lang="en-US" altLang="en-US" smtClean="0"/>
              <a:t>Are very user friendly and supported by graphics.</a:t>
            </a:r>
          </a:p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9A63C-75F3-4961-A5AB-E932198E981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Corporate performance management </a:t>
            </a:r>
            <a:r>
              <a:rPr lang="en-US" altLang="en-US" smtClean="0"/>
              <a:t>is involved with monitoring and managing</a:t>
            </a:r>
          </a:p>
          <a:p>
            <a:r>
              <a:rPr lang="en-US" altLang="en-US" smtClean="0"/>
              <a:t>an organization’s performance according to </a:t>
            </a:r>
            <a:r>
              <a:rPr lang="en-US" altLang="en-US" i="1" smtClean="0"/>
              <a:t>key performance indicators</a:t>
            </a:r>
            <a:r>
              <a:rPr lang="en-US" altLang="en-US" smtClean="0"/>
              <a:t>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CC852E-3725-4313-B957-4419E43462C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F00FB-C1AF-464C-9E3D-1558FEE7F68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Managers have three basic roles:</a:t>
            </a:r>
          </a:p>
          <a:p>
            <a:pPr lvl="1" eaLnBrk="1" hangingPunct="1"/>
            <a:r>
              <a:rPr lang="en-US" altLang="en-US" sz="1400" b="1" dirty="0" smtClean="0"/>
              <a:t>Interpersonal roles: </a:t>
            </a:r>
            <a:r>
              <a:rPr lang="en-US" altLang="en-US" sz="1400" dirty="0" smtClean="0"/>
              <a:t>figurehead, leader, liaison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endParaRPr lang="en-US" altLang="en-US" sz="1400" b="1" i="1" dirty="0" smtClean="0"/>
          </a:p>
          <a:p>
            <a:pPr lvl="1" eaLnBrk="1" hangingPunct="1"/>
            <a:r>
              <a:rPr lang="en-US" altLang="en-US" sz="1400" b="1" dirty="0" smtClean="0"/>
              <a:t>Informational roles:</a:t>
            </a:r>
            <a:r>
              <a:rPr lang="en-US" altLang="en-US" sz="1400" dirty="0" smtClean="0"/>
              <a:t> monitor, disseminator, spokesperson</a:t>
            </a:r>
            <a:endParaRPr lang="en-US" altLang="en-US" sz="1400" b="1" i="1" dirty="0" smtClean="0"/>
          </a:p>
          <a:p>
            <a:pPr lvl="1" eaLnBrk="1" hangingPunct="1"/>
            <a:r>
              <a:rPr lang="en-US" altLang="en-US" sz="1400" b="1" dirty="0" smtClean="0"/>
              <a:t>Decisional roles:</a:t>
            </a:r>
            <a:r>
              <a:rPr lang="en-US" altLang="en-US" sz="1400" dirty="0" smtClean="0"/>
              <a:t> entrepreneur, disturbance handler, resource allocator, negotiator.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Decision</a:t>
            </a:r>
            <a:r>
              <a:rPr lang="en-US" altLang="en-US" dirty="0" smtClean="0"/>
              <a:t> refers to a choice that individuals and group make among two or more alternatives.</a:t>
            </a:r>
          </a:p>
          <a:p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Decision making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is a systematic process composed of three major phases: intelligence, design and choice (Simon 1977), with the implementation phase added later.</a:t>
            </a:r>
          </a:p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E2503C-C2A7-4932-8DC9-77C958619E5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Lower-level managers </a:t>
            </a:r>
            <a:r>
              <a:rPr lang="en-US" altLang="en-US" smtClean="0"/>
              <a:t>usually perform the structured and operational-control oriented</a:t>
            </a:r>
          </a:p>
          <a:p>
            <a:r>
              <a:rPr lang="en-US" altLang="en-US" smtClean="0"/>
              <a:t>     tasks in cells 1, 2, and 4.  (</a:t>
            </a:r>
            <a:r>
              <a:rPr lang="en-US" altLang="en-US" b="1" smtClean="0"/>
              <a:t>Blue color above</a:t>
            </a:r>
            <a:r>
              <a:rPr lang="en-US" altLang="en-US" smtClean="0"/>
              <a:t>).</a:t>
            </a:r>
          </a:p>
          <a:p>
            <a:r>
              <a:rPr lang="en-US" altLang="en-US" b="1" smtClean="0"/>
              <a:t>Middle managers and staff </a:t>
            </a:r>
            <a:r>
              <a:rPr lang="en-US" altLang="en-US" smtClean="0"/>
              <a:t>usually perform the tasks in cells 3, 5, and 7.  (</a:t>
            </a:r>
            <a:r>
              <a:rPr lang="en-US" altLang="en-US" b="1" smtClean="0"/>
              <a:t>Orange color above</a:t>
            </a:r>
            <a:r>
              <a:rPr lang="en-US" altLang="en-US" smtClean="0"/>
              <a:t>).</a:t>
            </a:r>
          </a:p>
          <a:p>
            <a:r>
              <a:rPr lang="en-US" altLang="en-US" b="1" smtClean="0"/>
              <a:t>Senior executives </a:t>
            </a:r>
            <a:r>
              <a:rPr lang="en-US" altLang="en-US" smtClean="0"/>
              <a:t>usually perform the tasks in cells 6, 8, and 9.  (</a:t>
            </a:r>
            <a:r>
              <a:rPr lang="en-US" altLang="en-US" b="1" smtClean="0"/>
              <a:t>Yellow color above</a:t>
            </a:r>
            <a:r>
              <a:rPr lang="en-US" altLang="en-US" smtClean="0"/>
              <a:t>.)</a:t>
            </a:r>
          </a:p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53EC9-00D7-4EFA-BAE1-C8F42792C22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Structured problems </a:t>
            </a:r>
            <a:r>
              <a:rPr lang="en-US" altLang="en-US" smtClean="0"/>
              <a:t>are routine and repetitive problems for which standard solutions exist.</a:t>
            </a:r>
          </a:p>
          <a:p>
            <a:r>
              <a:rPr lang="en-US" altLang="en-US" b="1" smtClean="0"/>
              <a:t>Unstructured problems </a:t>
            </a:r>
            <a:r>
              <a:rPr lang="en-US" altLang="en-US" smtClean="0"/>
              <a:t>are fuzzy, complex problems for which there are no cut-and-dried</a:t>
            </a:r>
          </a:p>
          <a:p>
            <a:r>
              <a:rPr lang="en-US" altLang="en-US" smtClean="0"/>
              <a:t>     solutions.</a:t>
            </a:r>
          </a:p>
          <a:p>
            <a:r>
              <a:rPr lang="en-US" altLang="en-US" b="1" smtClean="0"/>
              <a:t>Semistructured problems </a:t>
            </a:r>
            <a:r>
              <a:rPr lang="en-US" altLang="en-US" smtClean="0"/>
              <a:t>are problems in which only some of the decision process phases</a:t>
            </a:r>
          </a:p>
          <a:p>
            <a:r>
              <a:rPr lang="en-US" altLang="en-US" smtClean="0"/>
              <a:t>     are structured.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E68507-9802-40DF-8498-64C432FEF54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Operational control </a:t>
            </a:r>
            <a:r>
              <a:rPr lang="en-US" altLang="en-US" dirty="0" smtClean="0"/>
              <a:t>involves executing specific tasks efficiently and effectively.</a:t>
            </a:r>
          </a:p>
          <a:p>
            <a:r>
              <a:rPr lang="en-US" altLang="en-US" b="1" dirty="0" smtClean="0"/>
              <a:t>Management control </a:t>
            </a:r>
            <a:r>
              <a:rPr lang="en-US" altLang="en-US" dirty="0" smtClean="0"/>
              <a:t>involves decisions concerning acquiring and using resources efficiently </a:t>
            </a:r>
          </a:p>
          <a:p>
            <a:r>
              <a:rPr lang="en-US" altLang="en-US" dirty="0" smtClean="0"/>
              <a:t>     in accomplishing organizational goals.</a:t>
            </a:r>
          </a:p>
          <a:p>
            <a:r>
              <a:rPr lang="en-US" altLang="en-US" b="1" dirty="0" smtClean="0"/>
              <a:t>Strategic planning </a:t>
            </a:r>
            <a:r>
              <a:rPr lang="en-US" altLang="en-US" dirty="0" smtClean="0"/>
              <a:t>involves decisions concerning the long range goals and policies for growth </a:t>
            </a:r>
          </a:p>
          <a:p>
            <a:r>
              <a:rPr lang="en-US" altLang="en-US" dirty="0" smtClean="0"/>
              <a:t>     and resource allocation.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0534C-DD98-4920-8FD4-C0D40C46383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Multidimensional Analysis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dirty="0" smtClean="0"/>
              <a:t>     (1) Provides users with a look at what is happening or what has happened.</a:t>
            </a:r>
          </a:p>
          <a:p>
            <a:pPr eaLnBrk="1" hangingPunct="1"/>
            <a:r>
              <a:rPr lang="en-US" altLang="en-US" dirty="0" smtClean="0"/>
              <a:t>     (2) Allows users to analyze data in such a way that they can quickly answer business questions.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77C27-6C01-4353-90C0-8354619A9A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E80C6-D174-4CE1-830F-3780D92EB7F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Decision support systems (DSSs)</a:t>
            </a:r>
            <a:r>
              <a:rPr lang="en-US" altLang="en-US" dirty="0" smtClean="0"/>
              <a:t> are computer-based information systems that </a:t>
            </a:r>
          </a:p>
          <a:p>
            <a:r>
              <a:rPr lang="en-US" altLang="en-US" dirty="0" smtClean="0"/>
              <a:t>     combine models and data in an attempt to solve </a:t>
            </a:r>
            <a:r>
              <a:rPr lang="en-US" altLang="en-US" dirty="0" err="1" smtClean="0"/>
              <a:t>semistructured</a:t>
            </a:r>
            <a:r>
              <a:rPr lang="en-US" altLang="en-US" dirty="0" smtClean="0"/>
              <a:t> and some unstructured </a:t>
            </a:r>
          </a:p>
          <a:p>
            <a:r>
              <a:rPr lang="en-US" altLang="en-US" dirty="0" smtClean="0"/>
              <a:t>     problems with extensive user involvement.</a:t>
            </a:r>
          </a:p>
          <a:p>
            <a:pPr eaLnBrk="1" hangingPunct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4886D3-4CBA-4452-B7D3-1132059AAE0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6A0F-72FA-4FB2-AF6B-3648F1B6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6CA9-5E83-48F9-8492-911EAD73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3385-F620-47FA-A9C4-6BCA5C42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BE02-A4D2-42B6-A209-0593A3C8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3174-9B54-49AC-B168-887264202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8772-3147-4799-9902-212D0B876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CC5B-C638-4306-A05C-3ADEE378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3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BC68-4511-4D30-86AD-6CBA007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F9D6-4385-4C80-847E-C855B7C3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7471-CFF8-4330-87E6-B40F8F28A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B4D2-8385-4EEE-AB10-A7D5DC309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442B22-AB5A-4A6E-8EF3-4E0F911B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6" r:id="rId2"/>
    <p:sldLayoutId id="2147483871" r:id="rId3"/>
    <p:sldLayoutId id="2147483867" r:id="rId4"/>
    <p:sldLayoutId id="2147483868" r:id="rId5"/>
    <p:sldLayoutId id="2147483872" r:id="rId6"/>
    <p:sldLayoutId id="2147483873" r:id="rId7"/>
    <p:sldLayoutId id="2147483874" r:id="rId8"/>
    <p:sldLayoutId id="2147483875" r:id="rId9"/>
    <p:sldLayoutId id="2147483869" r:id="rId10"/>
    <p:sldLayoutId id="21474838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da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da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onbuilders.com/rfr/qtdemo/AdvVis_ExecDash/AdvVis_ExecDash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CHAPTER 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mtClean="0"/>
              <a:t>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Scope of Business Intelligence</a:t>
            </a:r>
          </a:p>
        </p:txBody>
      </p:sp>
      <p:pic>
        <p:nvPicPr>
          <p:cNvPr id="24579" name="Picture 2" descr="http://www.cclogic.eu/img/screenshots/en/Excel_Data_She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508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57600" y="3467100"/>
            <a:ext cx="1063625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81000" y="5334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Smaller organizations: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Excel spreadsheets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029200" y="5257800"/>
            <a:ext cx="3819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Larger organizations: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Data mining, predictive analytics, dashboards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90800" y="6248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Dundas </a:t>
            </a:r>
            <a:r>
              <a:rPr lang="en-US" altLang="en-US" sz="900"/>
              <a:t>Software, </a:t>
            </a:r>
            <a:r>
              <a:rPr lang="en-US" altLang="en-US" sz="900">
                <a:hlinkClick r:id="rId3"/>
              </a:rPr>
              <a:t>www.dundas.com/</a:t>
            </a:r>
            <a:r>
              <a:rPr lang="en-US" altLang="en-US" sz="900"/>
              <a:t> dashboard/online-examples/</a:t>
            </a:r>
          </a:p>
          <a:p>
            <a:pPr eaLnBrk="1" hangingPunct="1"/>
            <a:r>
              <a:rPr lang="en-US" altLang="en-US" sz="900"/>
              <a:t>screenshots/Marketing-Dashboard.aspx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Organizations Use BI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05000"/>
            <a:ext cx="7772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Develop few, related BI applications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	</a:t>
            </a:r>
            <a:r>
              <a:rPr lang="en-US" altLang="en-US" sz="2400" b="1" smtClean="0">
                <a:solidFill>
                  <a:schemeClr val="accent2"/>
                </a:solidFill>
              </a:rPr>
              <a:t>Data mart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 smtClean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Develop infrastructure to support enterprisewide BI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	</a:t>
            </a:r>
            <a:r>
              <a:rPr lang="en-US" altLang="en-US" sz="2400" b="1" smtClean="0">
                <a:solidFill>
                  <a:srgbClr val="FF0000"/>
                </a:solidFill>
              </a:rPr>
              <a:t>Enterprise data warehouse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 smtClean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b="1" smtClean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Support organizational transformation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	</a:t>
            </a:r>
            <a:r>
              <a:rPr lang="en-US" altLang="en-US" sz="2400" b="1" smtClean="0">
                <a:solidFill>
                  <a:schemeClr val="accent2"/>
                </a:solidFill>
              </a:rPr>
              <a:t>Enterprise data warehouse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12.3</a:t>
            </a:r>
            <a:r>
              <a:rPr lang="en-US" dirty="0" smtClean="0"/>
              <a:t> </a:t>
            </a:r>
            <a:r>
              <a:rPr lang="en-US" sz="3600" dirty="0" smtClean="0"/>
              <a:t>Business Intelligence Applications         for Data Analysis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62000" y="1890713"/>
            <a:ext cx="55626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Multidimensional Analysis or  Online Analytical Processing (OLAP)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Data Mining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Decision Support Systems</a:t>
            </a:r>
          </a:p>
          <a:p>
            <a:pPr eaLnBrk="1" hangingPunct="1"/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26628" name="Picture 5" descr="C:\Users\washenberg\Desktop\ESY-001799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31321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48400" y="5181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Toh Kheng Ho/Age Fotostock America,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  Data Mining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Data mining</a:t>
            </a:r>
            <a:r>
              <a:rPr lang="en-US" altLang="en-US" dirty="0" smtClean="0">
                <a:solidFill>
                  <a:srgbClr val="0000FF"/>
                </a:solidFill>
              </a:rPr>
              <a:t> refers to the process of searching for valuable information in a large database, data warehouse, or data mart.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Data mining </a:t>
            </a:r>
            <a:r>
              <a:rPr lang="en-US" altLang="en-US" dirty="0" smtClean="0"/>
              <a:t>performs two basic operations:</a:t>
            </a:r>
          </a:p>
          <a:p>
            <a:pPr lvl="1" eaLnBrk="1" hangingPunct="1"/>
            <a:r>
              <a:rPr lang="en-US" altLang="en-US" dirty="0" smtClean="0"/>
              <a:t>Predicting trends and behaviors;</a:t>
            </a:r>
          </a:p>
          <a:p>
            <a:pPr lvl="1" eaLnBrk="1" hangingPunct="1"/>
            <a:r>
              <a:rPr lang="en-US" altLang="en-US" dirty="0" smtClean="0"/>
              <a:t>Identifying previously unknown patterns and relationships.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 Decision Support Systems (DSS)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DSS capabilities</a:t>
            </a:r>
          </a:p>
          <a:p>
            <a:pPr eaLnBrk="1" hangingPunct="1"/>
            <a:r>
              <a:rPr lang="en-US" altLang="en-US" b="1" dirty="0" smtClean="0"/>
              <a:t>Sensitivity analysis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is the study of the impact that changes in one (or more) parts of a model have on other parts.</a:t>
            </a:r>
          </a:p>
          <a:p>
            <a:pPr eaLnBrk="1" hangingPunct="1"/>
            <a:r>
              <a:rPr lang="en-US" altLang="en-US" b="1" dirty="0" smtClean="0"/>
              <a:t>What-if analysis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is the study of the impact of a change in the assumptions (input data) on the  proposed solution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b="1" dirty="0" smtClean="0"/>
              <a:t>Goal-seeking analysis</a:t>
            </a:r>
            <a:r>
              <a:rPr lang="en-US" altLang="en-US" sz="2400" dirty="0" smtClean="0"/>
              <a:t> is the study  that attempts to find the value of the inputs necessary to achieve a desired level of output.</a:t>
            </a:r>
            <a:endParaRPr lang="en-US" altLang="en-US" sz="2400" b="1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257800" y="62484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STOCKBROKERXTRA/Age Fotostock America,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     Digital Dashboard (example)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549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343400" y="5257800"/>
            <a:ext cx="1325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MicroStrategy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   Digital Dashboard </a:t>
            </a:r>
            <a:r>
              <a:rPr lang="en-US" altLang="en-US" sz="2400" smtClean="0"/>
              <a:t>(example)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337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19400" y="5334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Dundas </a:t>
            </a:r>
            <a:r>
              <a:rPr lang="en-US" altLang="en-US" sz="900"/>
              <a:t>Software, </a:t>
            </a:r>
            <a:r>
              <a:rPr lang="en-US" altLang="en-US" sz="900">
                <a:hlinkClick r:id="rId3"/>
              </a:rPr>
              <a:t>www.dundas.com/</a:t>
            </a:r>
            <a:r>
              <a:rPr lang="en-US" altLang="en-US" sz="900"/>
              <a:t> dashboard/online-examples/</a:t>
            </a:r>
          </a:p>
          <a:p>
            <a:pPr eaLnBrk="1" hangingPunct="1"/>
            <a:r>
              <a:rPr lang="en-US" altLang="en-US" sz="900"/>
              <a:t>screenshots/Marketing-Dashboard.aspx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Digital Dashboard Demo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hlinkClick r:id="rId2"/>
              </a:rPr>
              <a:t>  http://www.informationbuilders.com/rfr/qtdemo/AdvVis_ExecDash/AdvVis_ExecDash.html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12.5</a:t>
            </a:r>
            <a:r>
              <a:rPr lang="en-US" dirty="0" smtClean="0"/>
              <a:t> </a:t>
            </a:r>
            <a:r>
              <a:rPr lang="en-US" sz="3600" dirty="0" smtClean="0"/>
              <a:t>Business Intelligence in Action: Corporate Performance Management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95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819400" y="57912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b="1"/>
              <a:t>FIGURE 12.7 1-8000 </a:t>
            </a:r>
            <a:r>
              <a:rPr lang="en-US" altLang="en-US" sz="900"/>
              <a:t>CONTACTS customer service agent dashboard.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CHAPTER 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12.1</a:t>
            </a:r>
            <a:r>
              <a:rPr lang="en-US" altLang="en-US" smtClean="0"/>
              <a:t> Managers and Decision Making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12.2</a:t>
            </a:r>
            <a:r>
              <a:rPr lang="en-US" altLang="en-US" smtClean="0"/>
              <a:t> What Is Business Intelligence?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12.3</a:t>
            </a:r>
            <a:r>
              <a:rPr lang="en-US" altLang="en-US" smtClean="0"/>
              <a:t>  Business Intelligence Applications for Data Analysis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12.4</a:t>
            </a:r>
            <a:r>
              <a:rPr lang="en-US" altLang="en-US" smtClean="0"/>
              <a:t> Business Intelligence Applications for Presenting Results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12.5</a:t>
            </a:r>
            <a:r>
              <a:rPr lang="en-US" altLang="en-US" smtClean="0"/>
              <a:t> Business Intelligence in Action: Corporate Performance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The Manager’s Job and Decision Making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7526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   Managers have three basic roles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   (</a:t>
            </a:r>
            <a:r>
              <a:rPr lang="en-US" altLang="en-US" dirty="0" err="1" smtClean="0"/>
              <a:t>Mintzberg</a:t>
            </a:r>
            <a:r>
              <a:rPr lang="en-US" altLang="en-US" dirty="0" smtClean="0"/>
              <a:t> 1973)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None/>
            </a:pPr>
            <a:r>
              <a:rPr lang="en-US" altLang="en-US" b="1" dirty="0" smtClean="0"/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Interpersonal </a:t>
            </a:r>
            <a:r>
              <a:rPr lang="en-US" altLang="en-US" b="1" dirty="0" smtClean="0">
                <a:solidFill>
                  <a:srgbClr val="0000FF"/>
                </a:solidFill>
              </a:rPr>
              <a:t>roles </a:t>
            </a:r>
            <a:r>
              <a:rPr lang="en-US" altLang="en-US" sz="2400" dirty="0" smtClean="0"/>
              <a:t>figurehead, leader, liaison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sz="2400" b="1" i="1" dirty="0" smtClean="0"/>
          </a:p>
          <a:p>
            <a:pPr lvl="1"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Informational roles </a:t>
            </a:r>
            <a:r>
              <a:rPr lang="en-US" altLang="en-US" sz="2400" dirty="0" smtClean="0"/>
              <a:t>monitor, disseminator, spokesperson</a:t>
            </a:r>
            <a:endParaRPr lang="en-US" altLang="en-US" sz="2400" b="1" i="1" dirty="0" smtClean="0"/>
          </a:p>
          <a:p>
            <a:pPr lvl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Decisional </a:t>
            </a:r>
            <a:r>
              <a:rPr lang="en-US" altLang="en-US" b="1" dirty="0" smtClean="0">
                <a:solidFill>
                  <a:srgbClr val="0000FF"/>
                </a:solidFill>
              </a:rPr>
              <a:t>roles </a:t>
            </a:r>
            <a:r>
              <a:rPr lang="en-US" altLang="en-US" sz="2400" dirty="0" smtClean="0"/>
              <a:t>entrepreneur, disturbance handler, resource allocator, negotiator.</a:t>
            </a:r>
            <a:endParaRPr lang="en-US" alt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The Manager’s Job &amp; Decision Making </a:t>
            </a:r>
            <a:r>
              <a:rPr lang="en-US" sz="2800" smtClean="0"/>
              <a:t>(continued)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Decisions and Decision making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endParaRPr lang="en-US" altLang="en-US" dirty="0" smtClean="0">
              <a:solidFill>
                <a:srgbClr val="0000FF"/>
              </a:solidFill>
            </a:endParaRP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Decision</a:t>
            </a:r>
            <a:r>
              <a:rPr lang="en-US" altLang="en-US" dirty="0" smtClean="0"/>
              <a:t> refers to a choice that individuals and group make among two or more alternatives.</a:t>
            </a:r>
          </a:p>
          <a:p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Decision making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is a systematic process composed of three major phases: intelligence, design and choice (Simon 1977), with the implementation phase added later.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Making Process</a:t>
            </a:r>
          </a:p>
        </p:txBody>
      </p:sp>
      <p:pic>
        <p:nvPicPr>
          <p:cNvPr id="18435" name="Picture 5" descr="Chapter_09_illus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080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Managers Need IT Support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The number of alternatives to be considered constantly increases.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Decisions must be made under time pressure.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Decisions are more complex.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Decision makers can be in different locations and so is the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smtClean="0"/>
              <a:t>A Framework for Computerized Decision Analysis</a:t>
            </a:r>
          </a:p>
        </p:txBody>
      </p:sp>
      <p:pic>
        <p:nvPicPr>
          <p:cNvPr id="20483" name="Picture 5" descr="Chapter_09_illus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788" y="2111375"/>
            <a:ext cx="5432425" cy="315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   Problem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   </a:t>
            </a:r>
            <a:r>
              <a:rPr lang="en-US" altLang="en-US" sz="2400" smtClean="0"/>
              <a:t>The first dimension deals with the </a:t>
            </a:r>
            <a:r>
              <a:rPr lang="en-US" altLang="en-US" sz="2400" b="1" smtClean="0">
                <a:solidFill>
                  <a:srgbClr val="0000FF"/>
                </a:solidFill>
              </a:rPr>
              <a:t>problem structure</a:t>
            </a:r>
            <a:r>
              <a:rPr lang="en-US" altLang="en-US" sz="2400" smtClean="0"/>
              <a:t>, where the decision making processes fall along the continuum ranging from highly structured to highly unstructured decisions.</a:t>
            </a:r>
          </a:p>
          <a:p>
            <a:pPr lvl="1">
              <a:buFont typeface="Wingdings" pitchFamily="2" charset="2"/>
              <a:buNone/>
            </a:pPr>
            <a:r>
              <a:rPr lang="en-US" altLang="en-US" smtClean="0"/>
              <a:t>   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47800" y="3505200"/>
            <a:ext cx="67056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838200" y="36576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   Highly structured</a:t>
            </a: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657600" y="3733800"/>
            <a:ext cx="206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Semistructured</a:t>
            </a: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7086600" y="3657600"/>
            <a:ext cx="176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      Higly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unstructured</a:t>
            </a: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838200" y="4800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Order entry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3810000" y="48006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Loan approval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6705600" y="480060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Building new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The Nature of Decisions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39850" y="2057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   The second dimension of decision support deals with the </a:t>
            </a:r>
            <a:r>
              <a:rPr lang="en-US" altLang="en-US" b="1" dirty="0" smtClean="0">
                <a:solidFill>
                  <a:srgbClr val="0000FF"/>
                </a:solidFill>
              </a:rPr>
              <a:t>nature of </a:t>
            </a:r>
            <a:r>
              <a:rPr lang="en-US" altLang="en-US" b="1" dirty="0" smtClean="0">
                <a:solidFill>
                  <a:srgbClr val="0000FF"/>
                </a:solidFill>
              </a:rPr>
              <a:t>decisions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b="1" dirty="0" smtClean="0">
                <a:solidFill>
                  <a:srgbClr val="0000FF"/>
                </a:solidFill>
              </a:rPr>
              <a:t>Operational </a:t>
            </a:r>
            <a:r>
              <a:rPr lang="en-US" altLang="en-US" b="1" dirty="0" smtClean="0">
                <a:solidFill>
                  <a:srgbClr val="0000FF"/>
                </a:solidFill>
              </a:rPr>
              <a:t>control </a:t>
            </a:r>
            <a:r>
              <a:rPr lang="en-US" altLang="en-US" dirty="0" smtClean="0"/>
              <a:t>involves executing specific tasks efficiently and effectively.</a:t>
            </a: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 Management </a:t>
            </a:r>
            <a:r>
              <a:rPr lang="en-US" altLang="en-US" b="1" dirty="0" smtClean="0">
                <a:solidFill>
                  <a:srgbClr val="0000FF"/>
                </a:solidFill>
              </a:rPr>
              <a:t>control </a:t>
            </a:r>
            <a:r>
              <a:rPr lang="en-US" altLang="en-US" sz="2300" dirty="0" smtClean="0"/>
              <a:t>involves decisions concerning acquiring and using resources efficiently in accomplishing organizational goals.</a:t>
            </a: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 Strategic </a:t>
            </a:r>
            <a:r>
              <a:rPr lang="en-US" altLang="en-US" b="1" dirty="0" smtClean="0">
                <a:solidFill>
                  <a:srgbClr val="0000FF"/>
                </a:solidFill>
              </a:rPr>
              <a:t>planning </a:t>
            </a:r>
            <a:r>
              <a:rPr lang="en-US" altLang="en-US" sz="2300" dirty="0" smtClean="0"/>
              <a:t>involves decisions concerning the long range goals and policies for growth and resource allocation.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</TotalTime>
  <Words>875</Words>
  <Application>Microsoft Office PowerPoint</Application>
  <PresentationFormat>On-screen Show (4:3)</PresentationFormat>
  <Paragraphs>132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Gill Sans MT</vt:lpstr>
      <vt:lpstr>Wingdings 3</vt:lpstr>
      <vt:lpstr>Wingdings</vt:lpstr>
      <vt:lpstr>Origin</vt:lpstr>
      <vt:lpstr>CHAPTER 12</vt:lpstr>
      <vt:lpstr>CHAPTER OUTLINE</vt:lpstr>
      <vt:lpstr>The Manager’s Job and Decision Making</vt:lpstr>
      <vt:lpstr>The Manager’s Job &amp; Decision Making (continued)</vt:lpstr>
      <vt:lpstr>Decision Making Process</vt:lpstr>
      <vt:lpstr>Why Managers Need IT Support</vt:lpstr>
      <vt:lpstr>A Framework for Computerized Decision Analysis</vt:lpstr>
      <vt:lpstr>       Problem Structure</vt:lpstr>
      <vt:lpstr>    The Nature of Decisions</vt:lpstr>
      <vt:lpstr>The Scope of Business Intelligence</vt:lpstr>
      <vt:lpstr>How Organizations Use BI</vt:lpstr>
      <vt:lpstr>12.3 Business Intelligence Applications         for Data Analysis</vt:lpstr>
      <vt:lpstr>      Data Mining</vt:lpstr>
      <vt:lpstr> Decision Support Systems (DSS)</vt:lpstr>
      <vt:lpstr>         Digital Dashboard (example) </vt:lpstr>
      <vt:lpstr>       Digital Dashboard (example)</vt:lpstr>
      <vt:lpstr>   Digital Dashboard Demo</vt:lpstr>
      <vt:lpstr>12.5 Business Intelligence in Action: Corporate Performance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Ashenberg, Wendy - Hoboken</dc:creator>
  <cp:lastModifiedBy>Carl M. Rebman Jr.</cp:lastModifiedBy>
  <cp:revision>130</cp:revision>
  <dcterms:created xsi:type="dcterms:W3CDTF">2007-08-31T09:29:54Z</dcterms:created>
  <dcterms:modified xsi:type="dcterms:W3CDTF">2014-04-29T07:49:06Z</dcterms:modified>
</cp:coreProperties>
</file>