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37"/>
  </p:notesMasterIdLst>
  <p:sldIdLst>
    <p:sldId id="256" r:id="rId2"/>
    <p:sldId id="365" r:id="rId3"/>
    <p:sldId id="366" r:id="rId4"/>
    <p:sldId id="314" r:id="rId5"/>
    <p:sldId id="268" r:id="rId6"/>
    <p:sldId id="367" r:id="rId7"/>
    <p:sldId id="368" r:id="rId8"/>
    <p:sldId id="381" r:id="rId9"/>
    <p:sldId id="369" r:id="rId10"/>
    <p:sldId id="370" r:id="rId11"/>
    <p:sldId id="382" r:id="rId12"/>
    <p:sldId id="371" r:id="rId13"/>
    <p:sldId id="373" r:id="rId14"/>
    <p:sldId id="383" r:id="rId15"/>
    <p:sldId id="384" r:id="rId16"/>
    <p:sldId id="385" r:id="rId17"/>
    <p:sldId id="386" r:id="rId18"/>
    <p:sldId id="387" r:id="rId19"/>
    <p:sldId id="391" r:id="rId20"/>
    <p:sldId id="390" r:id="rId21"/>
    <p:sldId id="388" r:id="rId22"/>
    <p:sldId id="389" r:id="rId23"/>
    <p:sldId id="395" r:id="rId24"/>
    <p:sldId id="396" r:id="rId25"/>
    <p:sldId id="343" r:id="rId26"/>
    <p:sldId id="377" r:id="rId27"/>
    <p:sldId id="378" r:id="rId28"/>
    <p:sldId id="350" r:id="rId29"/>
    <p:sldId id="351" r:id="rId30"/>
    <p:sldId id="392" r:id="rId31"/>
    <p:sldId id="393" r:id="rId32"/>
    <p:sldId id="353" r:id="rId33"/>
    <p:sldId id="394" r:id="rId34"/>
    <p:sldId id="397" r:id="rId35"/>
    <p:sldId id="398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889" autoAdjust="0"/>
  </p:normalViewPr>
  <p:slideViewPr>
    <p:cSldViewPr>
      <p:cViewPr varScale="1">
        <p:scale>
          <a:sx n="79" d="100"/>
          <a:sy n="79" d="100"/>
        </p:scale>
        <p:origin x="1570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1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6EC5CA9-7599-4401-9907-413713DECE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17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/>
              <a:t>Customer relationship management (CRM) </a:t>
            </a:r>
            <a:r>
              <a:rPr lang="en-US" altLang="en-US" dirty="0" smtClean="0"/>
              <a:t>is an organizational strategy that is customer-focused</a:t>
            </a:r>
          </a:p>
          <a:p>
            <a:pPr eaLnBrk="1" hangingPunct="1"/>
            <a:r>
              <a:rPr lang="en-US" altLang="en-US" dirty="0" smtClean="0"/>
              <a:t>and customer-driven.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EC5CA9-7599-4401-9907-413713DECED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5995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See Figure 9.3.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654703-24CF-4D6D-A4ED-198BB7AC3881}" type="slidenum">
              <a:rPr lang="en-US" smtClean="0"/>
              <a:pPr eaLnBrk="1" hangingPunct="1"/>
              <a:t>15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138888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See Figure 9.3.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654703-24CF-4D6D-A4ED-198BB7AC3881}" type="slidenum">
              <a:rPr lang="en-US" smtClean="0"/>
              <a:pPr eaLnBrk="1" hangingPunct="1"/>
              <a:t>16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300464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dirty="0" smtClean="0"/>
              <a:t>Cross selling </a:t>
            </a:r>
            <a:r>
              <a:rPr lang="en-US" altLang="en-US" dirty="0" smtClean="0"/>
              <a:t>is the practice of marketing additional, related products to customers based on</a:t>
            </a:r>
          </a:p>
          <a:p>
            <a:r>
              <a:rPr lang="en-US" altLang="en-US" dirty="0" smtClean="0"/>
              <a:t>their previous purchases.</a:t>
            </a:r>
          </a:p>
          <a:p>
            <a:r>
              <a:rPr lang="en-US" altLang="en-US" b="1" dirty="0" smtClean="0"/>
              <a:t>Up selling </a:t>
            </a:r>
            <a:r>
              <a:rPr lang="en-US" altLang="en-US" dirty="0" smtClean="0"/>
              <a:t>is a sales strategy in which the sales person will provide customers the opportunity</a:t>
            </a:r>
          </a:p>
          <a:p>
            <a:r>
              <a:rPr lang="en-US" altLang="en-US" dirty="0" smtClean="0"/>
              <a:t>to purchase higher-value related products or services as opposed to, or along with, the consumer’s </a:t>
            </a:r>
          </a:p>
          <a:p>
            <a:r>
              <a:rPr lang="en-US" altLang="en-US" dirty="0" smtClean="0"/>
              <a:t>initial product or service selection.</a:t>
            </a:r>
          </a:p>
          <a:p>
            <a:r>
              <a:rPr lang="en-US" altLang="en-US" b="1" dirty="0" smtClean="0"/>
              <a:t>Bundling</a:t>
            </a:r>
            <a:r>
              <a:rPr lang="en-US" altLang="en-US" dirty="0" smtClean="0"/>
              <a:t> is a form of cross selling in which a business sells a group of products or services together at a price that is lower than the combined individual prices of the products.</a:t>
            </a: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D921BCB-EABD-4AA5-8594-94A188D15A22}" type="slidenum">
              <a:rPr lang="en-US" altLang="en-US"/>
              <a:pPr eaLnBrk="1" hangingPunct="1"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11780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dirty="0" smtClean="0"/>
              <a:t>Supply chain management (SCM)</a:t>
            </a:r>
            <a:r>
              <a:rPr lang="en-US" dirty="0" smtClean="0"/>
              <a:t> is the function of planning, organizing and optimizing </a:t>
            </a:r>
          </a:p>
          <a:p>
            <a:r>
              <a:rPr lang="en-US" dirty="0" smtClean="0"/>
              <a:t>     the supply chain’s activities.</a:t>
            </a:r>
          </a:p>
          <a:p>
            <a:r>
              <a:rPr lang="en-US" b="1" dirty="0" smtClean="0"/>
              <a:t>Interorganizational information system (IOS)</a:t>
            </a:r>
            <a:r>
              <a:rPr lang="en-US" dirty="0" smtClean="0"/>
              <a:t> involves information flows among two </a:t>
            </a:r>
          </a:p>
          <a:p>
            <a:r>
              <a:rPr lang="en-US" dirty="0" smtClean="0"/>
              <a:t>     or more organizations.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678CDA4-31F1-4E82-8793-49A2E3742F95}" type="slidenum">
              <a:rPr lang="en-US" smtClean="0"/>
              <a:pPr eaLnBrk="1" hangingPunct="1"/>
              <a:t>19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255044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1C94B97-08A2-4650-8CFF-B9EE28CA2559}" type="slidenum">
              <a:rPr lang="en-US" altLang="en-US"/>
              <a:pPr eaLnBrk="1" hangingPunct="1"/>
              <a:t>20</a:t>
            </a:fld>
            <a:endParaRPr lang="en-US" alt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b="1" smtClean="0"/>
              <a:t>Material flows </a:t>
            </a:r>
            <a:r>
              <a:rPr lang="en-US" altLang="en-US" smtClean="0"/>
              <a:t>are the physical products, raw materials, supplies and so forth that flow along </a:t>
            </a:r>
          </a:p>
          <a:p>
            <a:pPr eaLnBrk="1" hangingPunct="1"/>
            <a:r>
              <a:rPr lang="en-US" altLang="en-US" smtClean="0"/>
              <a:t>     the chain.</a:t>
            </a:r>
          </a:p>
          <a:p>
            <a:pPr eaLnBrk="1" hangingPunct="1"/>
            <a:r>
              <a:rPr lang="en-US" altLang="en-US" b="1" smtClean="0"/>
              <a:t>Information flows</a:t>
            </a:r>
            <a:r>
              <a:rPr lang="en-US" altLang="en-US" smtClean="0"/>
              <a:t> are all data related to demand, shipments, orders, returns and schedules </a:t>
            </a:r>
          </a:p>
          <a:p>
            <a:pPr eaLnBrk="1" hangingPunct="1"/>
            <a:r>
              <a:rPr lang="en-US" altLang="en-US" smtClean="0"/>
              <a:t>     as well as changes in any of these data.</a:t>
            </a:r>
          </a:p>
          <a:p>
            <a:pPr eaLnBrk="1" hangingPunct="1"/>
            <a:r>
              <a:rPr lang="en-US" altLang="en-US" b="1" smtClean="0"/>
              <a:t>Financial flows</a:t>
            </a:r>
            <a:r>
              <a:rPr lang="en-US" altLang="en-US" smtClean="0"/>
              <a:t> are all transfers of money, payments and credit-related data.</a:t>
            </a:r>
          </a:p>
          <a:p>
            <a:pPr eaLnBrk="1" hangingPunct="1"/>
            <a:r>
              <a:rPr lang="en-US" altLang="en-US" smtClean="0"/>
              <a:t>A supply chain involves a </a:t>
            </a:r>
            <a:r>
              <a:rPr lang="en-US" altLang="en-US" b="1" smtClean="0"/>
              <a:t>product life cycle</a:t>
            </a:r>
            <a:r>
              <a:rPr lang="en-US" altLang="en-US" smtClean="0"/>
              <a:t> approach, from “dirt to dust”.</a:t>
            </a:r>
            <a:endParaRPr lang="en-US" altLang="en-US" b="1" i="1" smtClean="0"/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330667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C6866A-47C5-402A-A692-CFB8EB099142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7506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smtClean="0"/>
              <a:t>Supply chain:</a:t>
            </a:r>
            <a:r>
              <a:rPr lang="en-US" altLang="en-US" smtClean="0"/>
              <a:t> refers to the flow of materials, information, money, and services from raw material</a:t>
            </a:r>
          </a:p>
          <a:p>
            <a:r>
              <a:rPr lang="en-US" altLang="en-US" smtClean="0"/>
              <a:t>suppliers, through factories and warehouses, to the end consumers.</a:t>
            </a:r>
            <a:endParaRPr lang="en-US" altLang="en-US" b="1" smtClean="0"/>
          </a:p>
          <a:p>
            <a:r>
              <a:rPr lang="en-US" altLang="en-US" b="1" smtClean="0"/>
              <a:t>Upstream component of a supply chain</a:t>
            </a:r>
            <a:r>
              <a:rPr lang="en-US" altLang="en-US" smtClean="0"/>
              <a:t>: sourcing or procurement takes place.</a:t>
            </a:r>
          </a:p>
          <a:p>
            <a:r>
              <a:rPr lang="en-US" altLang="en-US" b="1" smtClean="0"/>
              <a:t>Internal component of a supply chain</a:t>
            </a:r>
            <a:r>
              <a:rPr lang="en-US" altLang="en-US" smtClean="0"/>
              <a:t>: packaging, assembly, or manufacturing takes place.</a:t>
            </a:r>
          </a:p>
          <a:p>
            <a:r>
              <a:rPr lang="en-US" altLang="en-US" b="1" smtClean="0"/>
              <a:t>Downstream component of a supply chain</a:t>
            </a:r>
            <a:r>
              <a:rPr lang="en-US" altLang="en-US" smtClean="0"/>
              <a:t>: distribution takes place.</a:t>
            </a: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B6EC7A2-CBD6-4268-813D-4EE69D7066E6}" type="slidenum">
              <a:rPr lang="en-US" altLang="en-US"/>
              <a:pPr eaLnBrk="1" hangingPunct="1"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03970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Figure 10.2</a:t>
            </a: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51E1541-377E-45F2-B207-4CD47BB9A585}" type="slidenum">
              <a:rPr lang="en-US" altLang="en-US"/>
              <a:pPr eaLnBrk="1" hangingPunct="1"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01107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dirty="0" smtClean="0"/>
              <a:t>Just-in-time inventory</a:t>
            </a:r>
            <a:r>
              <a:rPr lang="en-US" dirty="0" smtClean="0"/>
              <a:t>: a system in which a supplier delivers the precise number of parts to</a:t>
            </a:r>
          </a:p>
          <a:p>
            <a:r>
              <a:rPr lang="en-US" dirty="0" smtClean="0"/>
              <a:t>be assembled into a finished product at precisely the right time.</a:t>
            </a:r>
          </a:p>
          <a:p>
            <a:r>
              <a:rPr lang="en-US" b="1" dirty="0" smtClean="0"/>
              <a:t>Vendor-managed inventory</a:t>
            </a:r>
            <a:r>
              <a:rPr lang="en-US" dirty="0" smtClean="0"/>
              <a:t>: an inventory strategy where the supplier monitors a vendor’s</a:t>
            </a:r>
          </a:p>
          <a:p>
            <a:r>
              <a:rPr lang="en-US" dirty="0" smtClean="0"/>
              <a:t>inventory for a product or group of products and replenishes products when needed.  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184352E-7642-4E14-AC4A-C2C6FAD3AAA5}" type="slidenum">
              <a:rPr lang="en-US" smtClean="0"/>
              <a:pPr eaLnBrk="1" hangingPunct="1"/>
              <a:t>30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916549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dirty="0" smtClean="0"/>
              <a:t>Just-in-time inventory</a:t>
            </a:r>
            <a:r>
              <a:rPr lang="en-US" dirty="0" smtClean="0"/>
              <a:t>: a system in which a supplier delivers the precise number of parts to</a:t>
            </a:r>
          </a:p>
          <a:p>
            <a:r>
              <a:rPr lang="en-US" dirty="0" smtClean="0"/>
              <a:t>be assembled into a finished product at precisely the right time.</a:t>
            </a:r>
          </a:p>
          <a:p>
            <a:r>
              <a:rPr lang="en-US" b="1" dirty="0" smtClean="0"/>
              <a:t>Vendor-managed inventory</a:t>
            </a:r>
            <a:r>
              <a:rPr lang="en-US" dirty="0" smtClean="0"/>
              <a:t>: an inventory strategy where the supplier monitors a vendor’s</a:t>
            </a:r>
          </a:p>
          <a:p>
            <a:r>
              <a:rPr lang="en-US" dirty="0" smtClean="0"/>
              <a:t>inventory for a product or group of products and replenishes products when needed.  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184352E-7642-4E14-AC4A-C2C6FAD3AAA5}" type="slidenum">
              <a:rPr lang="en-US" smtClean="0"/>
              <a:pPr eaLnBrk="1" hangingPunct="1"/>
              <a:t>31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31547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44A3BBB-B3E4-47CD-BD35-A3AB31176767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5466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dirty="0" smtClean="0"/>
              <a:t>Electronic data interchange (EDI)</a:t>
            </a:r>
            <a:r>
              <a:rPr lang="en-US" altLang="en-US" dirty="0" smtClean="0"/>
              <a:t> is a communication standard that enables</a:t>
            </a:r>
          </a:p>
          <a:p>
            <a:r>
              <a:rPr lang="en-US" altLang="en-US" dirty="0" smtClean="0"/>
              <a:t>     business partners to exchange routine documents, such as purchase orders, </a:t>
            </a:r>
          </a:p>
          <a:p>
            <a:r>
              <a:rPr lang="en-US" altLang="en-US" dirty="0" smtClean="0"/>
              <a:t>     electronically.</a:t>
            </a:r>
          </a:p>
          <a:p>
            <a:r>
              <a:rPr lang="en-US" altLang="en-US" b="1" dirty="0" smtClean="0"/>
              <a:t>Extranets</a:t>
            </a:r>
            <a:r>
              <a:rPr lang="en-US" altLang="en-US" dirty="0" smtClean="0"/>
              <a:t> link business partners to one another over the Internet by providing</a:t>
            </a:r>
          </a:p>
          <a:p>
            <a:r>
              <a:rPr lang="en-US" altLang="en-US" dirty="0" smtClean="0"/>
              <a:t>     access to certain areas of each other’s corporate intranets.</a:t>
            </a: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8265FA-0245-4001-A422-B2449B7FB053}" type="slidenum">
              <a:rPr lang="en-US" altLang="en-US"/>
              <a:pPr eaLnBrk="1" hangingPunct="1"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2141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lvl="1" indent="0">
              <a:buFont typeface="Wingdings" pitchFamily="2" charset="2"/>
              <a:buNone/>
            </a:pPr>
            <a:r>
              <a:rPr lang="en-US" altLang="en-US" sz="2400" b="0" dirty="0" smtClean="0">
                <a:solidFill>
                  <a:srgbClr val="0000FF"/>
                </a:solidFill>
              </a:rPr>
              <a:t>One-to-one relationship between a customer and a seller.</a:t>
            </a:r>
          </a:p>
          <a:p>
            <a:endParaRPr lang="en-US" alt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674D27-54B8-453A-A01D-6A8B999324AE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9142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2DA8B6A-06ED-46B3-8A1A-2D25C8259A16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8748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Figure 9.1</a:t>
            </a: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50158C-5C09-48CB-91B8-DD5957BD0B12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711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DE302E-9805-4FE0-89BB-C55DF8225824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8316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dirty="0" smtClean="0"/>
              <a:t>Customer-facing applications </a:t>
            </a:r>
            <a:r>
              <a:rPr lang="en-US" altLang="en-US" dirty="0" smtClean="0"/>
              <a:t>are those applications where an organization’s sales, field service,</a:t>
            </a:r>
          </a:p>
          <a:p>
            <a:r>
              <a:rPr lang="en-US" altLang="en-US" dirty="0" smtClean="0"/>
              <a:t>and customer interaction center representatives actually interact with customers.</a:t>
            </a:r>
          </a:p>
          <a:p>
            <a:r>
              <a:rPr lang="en-US" altLang="en-US" b="1" dirty="0" smtClean="0"/>
              <a:t>Customer service and support </a:t>
            </a:r>
            <a:r>
              <a:rPr lang="en-US" altLang="en-US" dirty="0" smtClean="0"/>
              <a:t>refers to systems that automate requests, complaints, product returns,</a:t>
            </a:r>
          </a:p>
          <a:p>
            <a:r>
              <a:rPr lang="en-US" altLang="en-US" dirty="0" smtClean="0"/>
              <a:t>and requests for information.</a:t>
            </a:r>
          </a:p>
          <a:p>
            <a:r>
              <a:rPr lang="en-US" altLang="en-US" b="1" dirty="0" smtClean="0"/>
              <a:t>Sales force automation </a:t>
            </a:r>
            <a:r>
              <a:rPr lang="en-US" altLang="en-US" dirty="0" smtClean="0"/>
              <a:t>automatically records all the aspects in a sales transaction process.</a:t>
            </a:r>
          </a:p>
          <a:p>
            <a:r>
              <a:rPr lang="en-US" altLang="en-US" b="1" dirty="0" smtClean="0"/>
              <a:t>Campaign management applications </a:t>
            </a:r>
            <a:r>
              <a:rPr lang="en-US" altLang="en-US" dirty="0" smtClean="0"/>
              <a:t>help organizations plan campaigns so that the right messages are</a:t>
            </a:r>
          </a:p>
          <a:p>
            <a:r>
              <a:rPr lang="en-US" altLang="en-US" dirty="0" smtClean="0"/>
              <a:t>sent to the right people through the right channels.</a:t>
            </a: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48CA506-4464-4AA6-8A8B-BB88983D24B1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2556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In </a:t>
            </a:r>
            <a:r>
              <a:rPr lang="en-US" altLang="en-US" b="1" dirty="0" smtClean="0"/>
              <a:t>customer-touching applications</a:t>
            </a:r>
            <a:r>
              <a:rPr lang="en-US" altLang="en-US" dirty="0" smtClean="0"/>
              <a:t>, customers interact directly with online technologies and applications </a:t>
            </a:r>
          </a:p>
          <a:p>
            <a:r>
              <a:rPr lang="en-US" altLang="en-US" dirty="0" smtClean="0"/>
              <a:t>rather than interact with a company representative.</a:t>
            </a: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C033C0-BD6A-42B5-B4D7-79A876151244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64763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2F43E2-1663-46EA-8ECC-2BE72EF9372C}" type="slidenum">
              <a:rPr lang="en-US" smtClean="0"/>
              <a:pPr eaLnBrk="1" hangingPunct="1"/>
              <a:t>14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31397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FCCE34-741C-45F2-BC20-D99A164AC5B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33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76B9D-AEDC-4DB3-A06E-DF316992A7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682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76B9D-AEDC-4DB3-A06E-DF316992A7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6400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76B9D-AEDC-4DB3-A06E-DF316992A7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098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76B9D-AEDC-4DB3-A06E-DF316992A7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4257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76B9D-AEDC-4DB3-A06E-DF316992A7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524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048F62-D7A8-44CA-B4F9-0B8F3490A9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314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63378D-C776-4B47-B69B-B7F4D256B0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9524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pic Level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 userDrawn="1"/>
        </p:nvCxnSpPr>
        <p:spPr>
          <a:xfrm>
            <a:off x="609600" y="6324600"/>
            <a:ext cx="8534400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6728" y="609600"/>
            <a:ext cx="8063871" cy="13716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spcAft>
                <a:spcPts val="600"/>
              </a:spcAft>
              <a:buNone/>
              <a:defRPr sz="4800" baseline="0">
                <a:solidFill>
                  <a:schemeClr val="accent1">
                    <a:lumMod val="75000"/>
                  </a:schemeClr>
                </a:solidFill>
                <a:latin typeface="Rockwell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Level 3 Topic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C392DC9-9688-4E44-A90B-C333AD8FEA0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2057400"/>
            <a:ext cx="8534400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33400" y="2133600"/>
            <a:ext cx="8153400" cy="4038600"/>
          </a:xfrm>
        </p:spPr>
        <p:txBody>
          <a:bodyPr/>
          <a:lstStyle>
            <a:lvl1pPr>
              <a:defRPr baseline="0">
                <a:solidFill>
                  <a:schemeClr val="accent6">
                    <a:lumMod val="50000"/>
                  </a:schemeClr>
                </a:solidFill>
                <a:latin typeface="Rockwell" pitchFamily="18" charset="0"/>
              </a:defRPr>
            </a:lvl1pPr>
            <a:lvl2pPr>
              <a:defRPr baseline="0">
                <a:latin typeface="Times New Roman" pitchFamily="18" charset="0"/>
              </a:defRPr>
            </a:lvl2pPr>
            <a:lvl3pPr>
              <a:defRPr baseline="0">
                <a:latin typeface="Times New Roman" pitchFamily="18" charset="0"/>
              </a:defRPr>
            </a:lvl3pPr>
            <a:lvl4pPr>
              <a:defRPr baseline="0">
                <a:latin typeface="Times New Roman" pitchFamily="18" charset="0"/>
              </a:defRPr>
            </a:lvl4pPr>
            <a:lvl5pPr>
              <a:defRPr baseline="0">
                <a:latin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814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149AA-2A57-46AE-9472-D9D131CCFA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517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6287CC-6C21-4BF7-8D38-DB3BE6BC05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222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7A74A-1B73-456D-B617-EA1A99054A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89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CAEB13-7B29-4AB4-B411-1B4C1A5FCE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499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D05A8F-2283-453C-A961-CED95FF0816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447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DCAF15-4339-457A-9454-BC666AD407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32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D4B7BE-4257-4E5B-927D-2CDEBA7064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061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3B64AD-F548-4248-926F-8297B825F28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935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80A76B9D-AEDC-4DB3-A06E-DF316992A7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682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  <p:sldLayoutId id="2147484032" r:id="rId12"/>
    <p:sldLayoutId id="2147484033" r:id="rId13"/>
    <p:sldLayoutId id="2147484034" r:id="rId14"/>
    <p:sldLayoutId id="2147484035" r:id="rId15"/>
    <p:sldLayoutId id="2147484036" r:id="rId16"/>
    <p:sldLayoutId id="214748403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CHAPTER 11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mtClean="0"/>
              <a:t>Customer Relationship Management and Supply Chain 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        Data Consolidation</a:t>
            </a:r>
          </a:p>
        </p:txBody>
      </p:sp>
      <p:sp>
        <p:nvSpPr>
          <p:cNvPr id="17411" name="TextBox 11"/>
          <p:cNvSpPr txBox="1">
            <a:spLocks noChangeArrowheads="1"/>
          </p:cNvSpPr>
          <p:nvPr/>
        </p:nvSpPr>
        <p:spPr bwMode="auto">
          <a:xfrm>
            <a:off x="990600" y="1905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/>
              <a:t>Accounting</a:t>
            </a:r>
          </a:p>
        </p:txBody>
      </p:sp>
      <p:sp>
        <p:nvSpPr>
          <p:cNvPr id="17412" name="TextBox 12"/>
          <p:cNvSpPr txBox="1">
            <a:spLocks noChangeArrowheads="1"/>
          </p:cNvSpPr>
          <p:nvPr/>
        </p:nvSpPr>
        <p:spPr bwMode="auto">
          <a:xfrm>
            <a:off x="1066800" y="2895600"/>
            <a:ext cx="1066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/>
              <a:t>Finance</a:t>
            </a:r>
          </a:p>
        </p:txBody>
      </p:sp>
      <p:sp>
        <p:nvSpPr>
          <p:cNvPr id="17413" name="TextBox 13"/>
          <p:cNvSpPr txBox="1">
            <a:spLocks noChangeArrowheads="1"/>
          </p:cNvSpPr>
          <p:nvPr/>
        </p:nvSpPr>
        <p:spPr bwMode="auto">
          <a:xfrm>
            <a:off x="7162800" y="3886200"/>
            <a:ext cx="167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/>
              <a:t>Marketing</a:t>
            </a:r>
          </a:p>
        </p:txBody>
      </p:sp>
      <p:sp>
        <p:nvSpPr>
          <p:cNvPr id="17414" name="TextBox 14"/>
          <p:cNvSpPr txBox="1">
            <a:spLocks noChangeArrowheads="1"/>
          </p:cNvSpPr>
          <p:nvPr/>
        </p:nvSpPr>
        <p:spPr bwMode="auto">
          <a:xfrm>
            <a:off x="1371600" y="4419600"/>
            <a:ext cx="68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/>
              <a:t>MIS</a:t>
            </a:r>
          </a:p>
        </p:txBody>
      </p:sp>
      <p:sp>
        <p:nvSpPr>
          <p:cNvPr id="17415" name="TextBox 16"/>
          <p:cNvSpPr txBox="1">
            <a:spLocks noChangeArrowheads="1"/>
          </p:cNvSpPr>
          <p:nvPr/>
        </p:nvSpPr>
        <p:spPr bwMode="auto">
          <a:xfrm>
            <a:off x="7467600" y="2133600"/>
            <a:ext cx="68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/>
              <a:t>HR</a:t>
            </a:r>
          </a:p>
        </p:txBody>
      </p:sp>
      <p:pic>
        <p:nvPicPr>
          <p:cNvPr id="17416" name="Picture 5" descr="http://i.ehow.com/images/GlobalPhoto/Articles/2264964/360-main_Fu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828800"/>
            <a:ext cx="3505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TextBox 17"/>
          <p:cNvSpPr txBox="1">
            <a:spLocks noChangeArrowheads="1"/>
          </p:cNvSpPr>
          <p:nvPr/>
        </p:nvSpPr>
        <p:spPr bwMode="auto">
          <a:xfrm>
            <a:off x="3505200" y="3429000"/>
            <a:ext cx="2209800" cy="523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0000FF"/>
                </a:solidFill>
              </a:rPr>
              <a:t>Customer</a:t>
            </a:r>
          </a:p>
        </p:txBody>
      </p:sp>
      <p:sp>
        <p:nvSpPr>
          <p:cNvPr id="17418" name="Rectangle 18"/>
          <p:cNvSpPr>
            <a:spLocks noChangeArrowheads="1"/>
          </p:cNvSpPr>
          <p:nvPr/>
        </p:nvSpPr>
        <p:spPr bwMode="auto">
          <a:xfrm>
            <a:off x="1066800" y="5791200"/>
            <a:ext cx="7543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</a:rPr>
              <a:t>Data Consolidation = 360-Degree View of Customers</a:t>
            </a: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types of CRM </a:t>
            </a:r>
            <a:r>
              <a:rPr lang="en-US" dirty="0" smtClean="0">
                <a:solidFill>
                  <a:srgbClr val="FF0000"/>
                </a:solidFill>
              </a:rPr>
              <a:t>applications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Operational –</a:t>
            </a:r>
          </a:p>
          <a:p>
            <a:pPr lvl="1"/>
            <a:r>
              <a:rPr lang="en-US" dirty="0" smtClean="0"/>
              <a:t>Customer Facing </a:t>
            </a:r>
            <a:r>
              <a:rPr lang="en-US" dirty="0" smtClean="0">
                <a:solidFill>
                  <a:srgbClr val="FF0000"/>
                </a:solidFill>
              </a:rPr>
              <a:t>applications</a:t>
            </a:r>
          </a:p>
          <a:p>
            <a:pPr lvl="1"/>
            <a:r>
              <a:rPr lang="en-US" dirty="0" smtClean="0"/>
              <a:t>Customer Touching </a:t>
            </a:r>
            <a:r>
              <a:rPr lang="en-US" dirty="0" smtClean="0">
                <a:solidFill>
                  <a:srgbClr val="FF0000"/>
                </a:solidFill>
              </a:rPr>
              <a:t>applications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Analytical- </a:t>
            </a:r>
          </a:p>
          <a:p>
            <a:pPr lvl="1"/>
            <a:r>
              <a:rPr lang="en-US" dirty="0" smtClean="0"/>
              <a:t>Data Mining</a:t>
            </a:r>
          </a:p>
          <a:p>
            <a:pPr lvl="1"/>
            <a:r>
              <a:rPr lang="en-US" dirty="0" smtClean="0"/>
              <a:t>Decision Support</a:t>
            </a:r>
          </a:p>
          <a:p>
            <a:pPr lvl="1"/>
            <a:r>
              <a:rPr lang="en-US" dirty="0" smtClean="0"/>
              <a:t>Business Intelligence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3391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Customer-Facing Applications</a:t>
            </a:r>
          </a:p>
        </p:txBody>
      </p:sp>
      <p:sp>
        <p:nvSpPr>
          <p:cNvPr id="19459" name="TextBox 8"/>
          <p:cNvSpPr txBox="1">
            <a:spLocks noChangeArrowheads="1"/>
          </p:cNvSpPr>
          <p:nvPr/>
        </p:nvSpPr>
        <p:spPr bwMode="auto">
          <a:xfrm>
            <a:off x="946220" y="1752600"/>
            <a:ext cx="487680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0000FF"/>
                </a:solidFill>
              </a:rPr>
              <a:t>Customer service and support</a:t>
            </a:r>
          </a:p>
          <a:p>
            <a:r>
              <a:rPr lang="en-US" dirty="0" smtClean="0"/>
              <a:t>refers to systems that automate requests, complaints, product returns, and requests for information</a:t>
            </a:r>
            <a:endParaRPr lang="en-US" altLang="en-US" b="1" dirty="0">
              <a:solidFill>
                <a:srgbClr val="0000FF"/>
              </a:solidFill>
            </a:endParaRPr>
          </a:p>
        </p:txBody>
      </p:sp>
      <p:sp>
        <p:nvSpPr>
          <p:cNvPr id="19460" name="TextBox 9"/>
          <p:cNvSpPr txBox="1">
            <a:spLocks noChangeArrowheads="1"/>
          </p:cNvSpPr>
          <p:nvPr/>
        </p:nvSpPr>
        <p:spPr bwMode="auto">
          <a:xfrm>
            <a:off x="725993" y="3348037"/>
            <a:ext cx="42672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</a:rPr>
              <a:t>Sales force </a:t>
            </a:r>
            <a:r>
              <a:rPr lang="en-US" altLang="en-US" sz="2400" b="1" dirty="0" smtClean="0">
                <a:solidFill>
                  <a:srgbClr val="0000FF"/>
                </a:solidFill>
              </a:rPr>
              <a:t>automation </a:t>
            </a:r>
            <a:r>
              <a:rPr lang="en-US" altLang="en-US" dirty="0" smtClean="0"/>
              <a:t>automatically records all the aspects in a sales transaction process.</a:t>
            </a:r>
          </a:p>
          <a:p>
            <a:pPr eaLnBrk="1" hangingPunct="1"/>
            <a:endParaRPr lang="en-US" altLang="en-US" sz="2400" b="1" dirty="0">
              <a:solidFill>
                <a:srgbClr val="0000FF"/>
              </a:solidFill>
            </a:endParaRPr>
          </a:p>
        </p:txBody>
      </p:sp>
      <p:sp>
        <p:nvSpPr>
          <p:cNvPr id="19462" name="TextBox 11"/>
          <p:cNvSpPr txBox="1">
            <a:spLocks noChangeArrowheads="1"/>
          </p:cNvSpPr>
          <p:nvPr/>
        </p:nvSpPr>
        <p:spPr bwMode="auto">
          <a:xfrm>
            <a:off x="609600" y="4953000"/>
            <a:ext cx="44196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b="1" dirty="0">
                <a:solidFill>
                  <a:srgbClr val="0000FF"/>
                </a:solidFill>
              </a:rPr>
              <a:t>Campaign </a:t>
            </a:r>
            <a:r>
              <a:rPr lang="en-US" altLang="en-US" sz="2400" b="1" dirty="0" smtClean="0">
                <a:solidFill>
                  <a:srgbClr val="0000FF"/>
                </a:solidFill>
              </a:rPr>
              <a:t>management </a:t>
            </a:r>
            <a:r>
              <a:rPr lang="en-US" altLang="en-US" sz="1600" b="1" dirty="0" smtClean="0"/>
              <a:t>applications </a:t>
            </a:r>
            <a:r>
              <a:rPr lang="en-US" altLang="en-US" sz="1600" dirty="0" smtClean="0"/>
              <a:t>help organizations plan campaigns so that the right messages are</a:t>
            </a:r>
          </a:p>
          <a:p>
            <a:r>
              <a:rPr lang="en-US" altLang="en-US" sz="1600" dirty="0" smtClean="0"/>
              <a:t>sent to the right people through the right channels.</a:t>
            </a:r>
          </a:p>
          <a:p>
            <a:pPr eaLnBrk="1" hangingPunct="1"/>
            <a:endParaRPr lang="en-US" altLang="en-US" sz="2400" b="1" dirty="0">
              <a:solidFill>
                <a:srgbClr val="0000FF"/>
              </a:solidFill>
            </a:endParaRPr>
          </a:p>
        </p:txBody>
      </p:sp>
      <p:pic>
        <p:nvPicPr>
          <p:cNvPr id="19463" name="Picture 8" descr="C:\Users\WASHEN~1\AppData\Local\Temp\2ed38106\ESY-0010527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743200"/>
            <a:ext cx="2701925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5943600" y="5562600"/>
            <a:ext cx="45720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900"/>
              <a:t>© Mustafa Almir Mahmoud/Age Fotostock America, Inc.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smtClean="0"/>
              <a:t>Customer-Touching Applications</a:t>
            </a:r>
          </a:p>
        </p:txBody>
      </p:sp>
      <p:sp>
        <p:nvSpPr>
          <p:cNvPr id="22531" name="TextBox 5"/>
          <p:cNvSpPr txBox="1">
            <a:spLocks noChangeArrowheads="1"/>
          </p:cNvSpPr>
          <p:nvPr/>
        </p:nvSpPr>
        <p:spPr bwMode="auto">
          <a:xfrm>
            <a:off x="1066800" y="1905000"/>
            <a:ext cx="4724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00FF"/>
                </a:solidFill>
              </a:rPr>
              <a:t>Search and comparison capabilities</a:t>
            </a:r>
          </a:p>
        </p:txBody>
      </p:sp>
      <p:sp>
        <p:nvSpPr>
          <p:cNvPr id="22532" name="TextBox 6"/>
          <p:cNvSpPr txBox="1">
            <a:spLocks noChangeArrowheads="1"/>
          </p:cNvSpPr>
          <p:nvPr/>
        </p:nvSpPr>
        <p:spPr bwMode="auto">
          <a:xfrm>
            <a:off x="990600" y="2971800"/>
            <a:ext cx="4724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00FF"/>
                </a:solidFill>
              </a:rPr>
              <a:t>Technical and other information and services</a:t>
            </a:r>
          </a:p>
        </p:txBody>
      </p:sp>
      <p:sp>
        <p:nvSpPr>
          <p:cNvPr id="22533" name="TextBox 7"/>
          <p:cNvSpPr txBox="1">
            <a:spLocks noChangeArrowheads="1"/>
          </p:cNvSpPr>
          <p:nvPr/>
        </p:nvSpPr>
        <p:spPr bwMode="auto">
          <a:xfrm>
            <a:off x="990600" y="4191000"/>
            <a:ext cx="4876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00FF"/>
                </a:solidFill>
              </a:rPr>
              <a:t>Customized products and services</a:t>
            </a:r>
          </a:p>
        </p:txBody>
      </p:sp>
      <p:sp>
        <p:nvSpPr>
          <p:cNvPr id="22534" name="TextBox 8"/>
          <p:cNvSpPr txBox="1">
            <a:spLocks noChangeArrowheads="1"/>
          </p:cNvSpPr>
          <p:nvPr/>
        </p:nvSpPr>
        <p:spPr bwMode="auto">
          <a:xfrm>
            <a:off x="1219200" y="5410200"/>
            <a:ext cx="3048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00FF"/>
                </a:solidFill>
              </a:rPr>
              <a:t>Loyalty programs</a:t>
            </a:r>
          </a:p>
        </p:txBody>
      </p:sp>
      <p:pic>
        <p:nvPicPr>
          <p:cNvPr id="2253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09800"/>
            <a:ext cx="257175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Rectangle 7"/>
          <p:cNvSpPr>
            <a:spLocks noChangeArrowheads="1"/>
          </p:cNvSpPr>
          <p:nvPr/>
        </p:nvSpPr>
        <p:spPr bwMode="auto">
          <a:xfrm>
            <a:off x="6553200" y="6096000"/>
            <a:ext cx="201295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900" i="1"/>
              <a:t>Source: © Spencer Grant/PhotoEdit</a:t>
            </a:r>
            <a:endParaRPr lang="en-US" altLang="en-US"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Analytical CRM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77240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dirty="0" smtClean="0">
                <a:solidFill>
                  <a:srgbClr val="0000FF"/>
                </a:solidFill>
              </a:rPr>
              <a:t>    Analytical CRM </a:t>
            </a:r>
            <a:r>
              <a:rPr lang="en-US" dirty="0" smtClean="0"/>
              <a:t>systems analyze customer behavior and perceptions in order to provide actionable business intelligence.</a:t>
            </a:r>
          </a:p>
          <a:p>
            <a:endParaRPr lang="en-US" dirty="0" smtClean="0"/>
          </a:p>
        </p:txBody>
      </p:sp>
      <p:pic>
        <p:nvPicPr>
          <p:cNvPr id="16388" name="Picture 4" descr="http://www.tx3.biz/Solutions/Business%20Intellignece%20Hea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611563"/>
            <a:ext cx="249555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6" descr="http://www.maximumquest.com/images/thinkHead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775" y="3429000"/>
            <a:ext cx="2465388" cy="245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4471709" y="2438400"/>
            <a:ext cx="2209800" cy="838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 flipV="1">
            <a:off x="2770188" y="2447611"/>
            <a:ext cx="1752600" cy="838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53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662488" y="1600200"/>
            <a:ext cx="4038600" cy="472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1600200"/>
            <a:ext cx="4038600" cy="472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077200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The Relationship Between Operational</a:t>
            </a:r>
            <a:b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CRM and Analytical CRM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17413" name="Group 11"/>
          <p:cNvGrpSpPr>
            <a:grpSpLocks/>
          </p:cNvGrpSpPr>
          <p:nvPr/>
        </p:nvGrpSpPr>
        <p:grpSpPr bwMode="auto">
          <a:xfrm>
            <a:off x="685800" y="1828800"/>
            <a:ext cx="3810000" cy="2438400"/>
            <a:chOff x="685800" y="1828800"/>
            <a:chExt cx="3581400" cy="1600200"/>
          </a:xfrm>
        </p:grpSpPr>
        <p:sp>
          <p:nvSpPr>
            <p:cNvPr id="9" name="Rectangle 8"/>
            <p:cNvSpPr/>
            <p:nvPr/>
          </p:nvSpPr>
          <p:spPr>
            <a:xfrm>
              <a:off x="685800" y="2070100"/>
              <a:ext cx="3581400" cy="13589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buFont typeface="Arial" pitchFamily="34" charset="0"/>
                <a:buChar char="•"/>
                <a:defRPr/>
              </a:pPr>
              <a:r>
                <a:rPr lang="en-US" b="1" dirty="0">
                  <a:solidFill>
                    <a:schemeClr val="tx2">
                      <a:lumMod val="75000"/>
                    </a:schemeClr>
                  </a:solidFill>
                </a:rPr>
                <a:t>  Sales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en-US" b="1" dirty="0">
                  <a:solidFill>
                    <a:schemeClr val="tx2">
                      <a:lumMod val="75000"/>
                    </a:schemeClr>
                  </a:solidFill>
                </a:rPr>
                <a:t>  Marketing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en-US" b="1" dirty="0">
                  <a:solidFill>
                    <a:schemeClr val="tx2">
                      <a:lumMod val="75000"/>
                    </a:schemeClr>
                  </a:solidFill>
                </a:rPr>
                <a:t>  Customer Service </a:t>
              </a:r>
              <a:endParaRPr lang="en-US" b="1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>
                <a:buFont typeface="Arial" pitchFamily="34" charset="0"/>
                <a:buChar char="•"/>
                <a:defRPr/>
              </a:pPr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</a:rPr>
                <a:t>  Campaign </a:t>
              </a:r>
              <a:r>
                <a:rPr lang="en-US" b="1" dirty="0">
                  <a:solidFill>
                    <a:schemeClr val="tx2">
                      <a:lumMod val="75000"/>
                    </a:schemeClr>
                  </a:solidFill>
                </a:rPr>
                <a:t>Management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685800" y="1828800"/>
              <a:ext cx="3581400" cy="304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chemeClr val="tx2">
                      <a:lumMod val="75000"/>
                    </a:schemeClr>
                  </a:solidFill>
                </a:rPr>
                <a:t>Customer-facing Applications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4886325" y="4724400"/>
            <a:ext cx="3581400" cy="1371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Data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Mining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Business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Intelligence</a:t>
            </a:r>
          </a:p>
          <a:p>
            <a:pPr>
              <a:defRPr/>
            </a:pPr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Flowchart: Magnetic Disk 16"/>
          <p:cNvSpPr/>
          <p:nvPr/>
        </p:nvSpPr>
        <p:spPr>
          <a:xfrm>
            <a:off x="5486400" y="1905000"/>
            <a:ext cx="2362200" cy="2057400"/>
          </a:xfrm>
          <a:prstGeom prst="flowChartMagneticDis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1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Customer</a:t>
            </a:r>
          </a:p>
          <a:p>
            <a:pPr algn="ctr">
              <a:defRPr/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Data</a:t>
            </a:r>
          </a:p>
          <a:p>
            <a:pPr algn="ctr">
              <a:defRPr/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Warehouse</a:t>
            </a:r>
          </a:p>
        </p:txBody>
      </p:sp>
      <p:cxnSp>
        <p:nvCxnSpPr>
          <p:cNvPr id="19" name="Straight Arrow Connector 18"/>
          <p:cNvCxnSpPr>
            <a:stCxn id="17" idx="3"/>
            <a:endCxn id="15" idx="0"/>
          </p:cNvCxnSpPr>
          <p:nvPr/>
        </p:nvCxnSpPr>
        <p:spPr>
          <a:xfrm rot="16200000" flipH="1">
            <a:off x="6291263" y="4338637"/>
            <a:ext cx="762000" cy="9525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3"/>
          </p:cNvCxnSpPr>
          <p:nvPr/>
        </p:nvCxnSpPr>
        <p:spPr>
          <a:xfrm flipV="1">
            <a:off x="4495800" y="2743200"/>
            <a:ext cx="990600" cy="488648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01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662488" y="1600200"/>
            <a:ext cx="4038600" cy="472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1600200"/>
            <a:ext cx="4038600" cy="472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077200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The Relationship Between Operational</a:t>
            </a:r>
            <a:b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CRM and Analytical CRM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17414" name="Group 10"/>
          <p:cNvGrpSpPr>
            <a:grpSpLocks/>
          </p:cNvGrpSpPr>
          <p:nvPr/>
        </p:nvGrpSpPr>
        <p:grpSpPr bwMode="auto">
          <a:xfrm>
            <a:off x="605319" y="2636838"/>
            <a:ext cx="3665306" cy="2813211"/>
            <a:chOff x="685800" y="3505200"/>
            <a:chExt cx="3665306" cy="2813211"/>
          </a:xfrm>
        </p:grpSpPr>
        <p:sp>
          <p:nvSpPr>
            <p:cNvPr id="10" name="Rectangle 9"/>
            <p:cNvSpPr/>
            <p:nvPr/>
          </p:nvSpPr>
          <p:spPr>
            <a:xfrm>
              <a:off x="685800" y="4116549"/>
              <a:ext cx="3581400" cy="220186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buFont typeface="Arial" pitchFamily="34" charset="0"/>
                <a:buChar char="•"/>
                <a:defRPr/>
              </a:pPr>
              <a:r>
                <a:rPr lang="en-US" b="1" dirty="0">
                  <a:solidFill>
                    <a:schemeClr val="tx2">
                      <a:lumMod val="75000"/>
                    </a:schemeClr>
                  </a:solidFill>
                </a:rPr>
                <a:t>  Search and Comparison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en-US" b="1" dirty="0">
                  <a:solidFill>
                    <a:schemeClr val="tx2">
                      <a:lumMod val="75000"/>
                    </a:schemeClr>
                  </a:solidFill>
                </a:rPr>
                <a:t>  Customized Products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</a:rPr>
                <a:t>   FAQ</a:t>
              </a:r>
              <a:endParaRPr lang="en-US" b="1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>
                <a:buFont typeface="Arial" pitchFamily="34" charset="0"/>
                <a:buChar char="•"/>
                <a:defRPr/>
              </a:pPr>
              <a:r>
                <a:rPr lang="en-US" b="1" dirty="0">
                  <a:solidFill>
                    <a:schemeClr val="tx2">
                      <a:lumMod val="75000"/>
                    </a:schemeClr>
                  </a:solidFill>
                </a:rPr>
                <a:t>  E-mail / Auto Response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en-US" b="1" dirty="0">
                  <a:solidFill>
                    <a:schemeClr val="tx2">
                      <a:lumMod val="75000"/>
                    </a:schemeClr>
                  </a:solidFill>
                </a:rPr>
                <a:t>  Loyalty Programs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693506" y="3505200"/>
              <a:ext cx="36576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b="1" dirty="0">
                  <a:solidFill>
                    <a:schemeClr val="tx2">
                      <a:lumMod val="75000"/>
                    </a:schemeClr>
                  </a:solidFill>
                </a:rPr>
                <a:t>Customer-touching Applications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4886325" y="4724400"/>
            <a:ext cx="3581400" cy="1371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Data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Mining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Business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Intelligence</a:t>
            </a:r>
          </a:p>
          <a:p>
            <a:pPr>
              <a:defRPr/>
            </a:pPr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Flowchart: Magnetic Disk 16"/>
          <p:cNvSpPr/>
          <p:nvPr/>
        </p:nvSpPr>
        <p:spPr>
          <a:xfrm>
            <a:off x="5486400" y="1905000"/>
            <a:ext cx="2362200" cy="2057400"/>
          </a:xfrm>
          <a:prstGeom prst="flowChartMagneticDis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1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Customer</a:t>
            </a:r>
          </a:p>
          <a:p>
            <a:pPr algn="ctr">
              <a:defRPr/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Data</a:t>
            </a:r>
          </a:p>
          <a:p>
            <a:pPr algn="ctr">
              <a:defRPr/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Warehouse</a:t>
            </a:r>
          </a:p>
        </p:txBody>
      </p:sp>
      <p:cxnSp>
        <p:nvCxnSpPr>
          <p:cNvPr id="19" name="Straight Arrow Connector 18"/>
          <p:cNvCxnSpPr>
            <a:stCxn id="17" idx="3"/>
            <a:endCxn id="15" idx="0"/>
          </p:cNvCxnSpPr>
          <p:nvPr/>
        </p:nvCxnSpPr>
        <p:spPr>
          <a:xfrm rot="16200000" flipH="1">
            <a:off x="6291263" y="4338637"/>
            <a:ext cx="762000" cy="9525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0" idx="3"/>
          </p:cNvCxnSpPr>
          <p:nvPr/>
        </p:nvCxnSpPr>
        <p:spPr>
          <a:xfrm flipV="1">
            <a:off x="4186719" y="3087849"/>
            <a:ext cx="1219200" cy="1260475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527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Analytical CRM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752600"/>
            <a:ext cx="7772400" cy="4530725"/>
          </a:xfrm>
        </p:spPr>
        <p:txBody>
          <a:bodyPr/>
          <a:lstStyle/>
          <a:p>
            <a:r>
              <a:rPr lang="en-US" sz="2400" dirty="0" smtClean="0"/>
              <a:t>Design and execute targeted marketing campaigns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Increase customer acquisition, cross selling and upselling</a:t>
            </a:r>
          </a:p>
          <a:p>
            <a:pPr marL="114300" indent="0">
              <a:buNone/>
            </a:pPr>
            <a:endParaRPr lang="en-US" sz="2400" dirty="0" smtClean="0"/>
          </a:p>
          <a:p>
            <a:r>
              <a:rPr lang="en-US" sz="2400" dirty="0" smtClean="0"/>
              <a:t>Provide guidelines for future product development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Provide financial forecasting and customer profitability analysis</a:t>
            </a:r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69417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            Marketing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04800" y="1181676"/>
            <a:ext cx="7772400" cy="4530725"/>
          </a:xfrm>
        </p:spPr>
        <p:txBody>
          <a:bodyPr/>
          <a:lstStyle/>
          <a:p>
            <a:r>
              <a:rPr lang="en-US" altLang="en-US" b="1" dirty="0" smtClean="0">
                <a:solidFill>
                  <a:srgbClr val="0000FF"/>
                </a:solidFill>
              </a:rPr>
              <a:t>Cross selling </a:t>
            </a:r>
            <a:r>
              <a:rPr lang="en-US" altLang="en-US" sz="2000" dirty="0" smtClean="0"/>
              <a:t>is the practice of marketing additional, related products to customers based on their previous purchases.</a:t>
            </a:r>
          </a:p>
          <a:p>
            <a:r>
              <a:rPr lang="en-US" altLang="en-US" b="1" dirty="0" smtClean="0">
                <a:solidFill>
                  <a:srgbClr val="0000FF"/>
                </a:solidFill>
              </a:rPr>
              <a:t>Up selling </a:t>
            </a:r>
            <a:r>
              <a:rPr lang="en-US" altLang="en-US" sz="2000" dirty="0" smtClean="0"/>
              <a:t>is a sales strategy in which the sales person will provide customers the opportunity to purchase higher-value related products or services as opposed to, or along with, the consumer’s  initial product or service selection.</a:t>
            </a:r>
          </a:p>
          <a:p>
            <a:r>
              <a:rPr lang="en-US" altLang="en-US" b="1" dirty="0" smtClean="0">
                <a:solidFill>
                  <a:srgbClr val="0000FF"/>
                </a:solidFill>
              </a:rPr>
              <a:t>Bundling </a:t>
            </a:r>
            <a:r>
              <a:rPr lang="en-US" altLang="en-US" sz="2000" dirty="0" smtClean="0"/>
              <a:t>is a form of cross selling in which a business sells a group of products or services together at a price that is lower than the combined individual prices of the products.</a:t>
            </a:r>
          </a:p>
          <a:p>
            <a:endParaRPr lang="en-US" altLang="en-US" b="1" dirty="0" smtClean="0">
              <a:solidFill>
                <a:srgbClr val="0000FF"/>
              </a:solidFill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895" y="4407555"/>
            <a:ext cx="3048000" cy="2387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6248400" y="5486400"/>
            <a:ext cx="173196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900" i="1"/>
              <a:t>Source: © Amy Eira/PhotoEdit</a:t>
            </a:r>
            <a:endParaRPr lang="en-US" altLang="en-US" sz="900"/>
          </a:p>
        </p:txBody>
      </p:sp>
    </p:spTree>
    <p:extLst>
      <p:ext uri="{BB962C8B-B14F-4D97-AF65-F5344CB8AC3E}">
        <p14:creationId xmlns:p14="http://schemas.microsoft.com/office/powerpoint/2010/main" val="275354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dirty="0" smtClean="0"/>
              <a:t>Supply Chain Management 	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143000"/>
            <a:ext cx="77724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b="1" dirty="0" smtClean="0">
                <a:solidFill>
                  <a:srgbClr val="0000FF"/>
                </a:solidFill>
              </a:rPr>
              <a:t>Supply chain management (SCM) </a:t>
            </a:r>
          </a:p>
          <a:p>
            <a:pPr marL="0" indent="0">
              <a:buNone/>
            </a:pPr>
            <a:r>
              <a:rPr lang="en-US" sz="1600" dirty="0" smtClean="0"/>
              <a:t>is the function of planning, organizing and optimizing  the supply chain’s activities.</a:t>
            </a:r>
          </a:p>
          <a:p>
            <a:pPr eaLnBrk="1" hangingPunct="1">
              <a:buFont typeface="Wingdings" pitchFamily="2" charset="2"/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b="1" dirty="0" smtClean="0">
                <a:solidFill>
                  <a:srgbClr val="0000FF"/>
                </a:solidFill>
              </a:rPr>
              <a:t>Interorganizational information system (IOS)</a:t>
            </a:r>
          </a:p>
          <a:p>
            <a:pPr marL="0" indent="0">
              <a:buNone/>
            </a:pPr>
            <a:r>
              <a:rPr lang="en-US" sz="1800" dirty="0" smtClean="0"/>
              <a:t>involves information flows among two or more organizations.</a:t>
            </a:r>
          </a:p>
          <a:p>
            <a:pPr eaLnBrk="1" hangingPunct="1">
              <a:buFont typeface="Wingdings" pitchFamily="2" charset="2"/>
              <a:buNone/>
            </a:pPr>
            <a:endParaRPr lang="en-US" b="1" dirty="0" smtClean="0">
              <a:solidFill>
                <a:srgbClr val="0000FF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332" y="3352800"/>
            <a:ext cx="4419600" cy="294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996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/>
              <a:t>Defining Customer Relationship Management</a:t>
            </a:r>
            <a:endParaRPr lang="en-US" sz="4000" dirty="0" smtClean="0"/>
          </a:p>
        </p:txBody>
      </p:sp>
      <p:sp>
        <p:nvSpPr>
          <p:cNvPr id="10243" name="TextBox 9"/>
          <p:cNvSpPr txBox="1">
            <a:spLocks noChangeArrowheads="1"/>
          </p:cNvSpPr>
          <p:nvPr/>
        </p:nvSpPr>
        <p:spPr bwMode="auto">
          <a:xfrm>
            <a:off x="3810000" y="6019800"/>
            <a:ext cx="213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FF"/>
                </a:solidFill>
              </a:rPr>
              <a:t>Personal</a:t>
            </a:r>
          </a:p>
        </p:txBody>
      </p:sp>
      <p:pic>
        <p:nvPicPr>
          <p:cNvPr id="10244" name="Picture 5" descr="C:\Users\WASHEN~1\AppData\Local\Temp\2ed38106\ESY-0002934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828800"/>
            <a:ext cx="5403850" cy="360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3352800" y="5562600"/>
            <a:ext cx="45720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900"/>
              <a:t>© MONKEY BUSINESS-LBR/Age Fotostock America, Inc.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The Flows of the Supply Chain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676400"/>
            <a:ext cx="777240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altLang="en-US" smtClean="0"/>
          </a:p>
          <a:p>
            <a:pPr>
              <a:buFont typeface="Wingdings" pitchFamily="2" charset="2"/>
              <a:buNone/>
            </a:pPr>
            <a:endParaRPr lang="en-US" altLang="en-US" smtClean="0"/>
          </a:p>
          <a:p>
            <a:pPr>
              <a:buFont typeface="Wingdings" pitchFamily="2" charset="2"/>
              <a:buNone/>
            </a:pPr>
            <a:endParaRPr lang="en-US" altLang="en-US" smtClean="0"/>
          </a:p>
          <a:p>
            <a:pPr>
              <a:buFont typeface="Wingdings" pitchFamily="2" charset="2"/>
              <a:buNone/>
            </a:pPr>
            <a:endParaRPr lang="en-US" altLang="en-US" smtClean="0"/>
          </a:p>
        </p:txBody>
      </p:sp>
      <p:sp>
        <p:nvSpPr>
          <p:cNvPr id="30724" name="TextBox 6"/>
          <p:cNvSpPr txBox="1">
            <a:spLocks noChangeArrowheads="1"/>
          </p:cNvSpPr>
          <p:nvPr/>
        </p:nvSpPr>
        <p:spPr bwMode="auto">
          <a:xfrm>
            <a:off x="381000" y="1752600"/>
            <a:ext cx="7772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</a:rPr>
              <a:t>Material flows     Information flows     Financial flows  </a:t>
            </a:r>
          </a:p>
        </p:txBody>
      </p:sp>
      <p:pic>
        <p:nvPicPr>
          <p:cNvPr id="30725" name="Picture 6" descr="C:\Users\WASHEN~1\AppData\Local\Temp\2ed38106\ESY-0016969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590800"/>
            <a:ext cx="5486400" cy="354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3276600" y="6324600"/>
            <a:ext cx="45720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900"/>
              <a:t>© Toh Kheng Ho/Age Fotostock America, Inc. </a:t>
            </a:r>
          </a:p>
        </p:txBody>
      </p:sp>
    </p:spTree>
    <p:extLst>
      <p:ext uri="{BB962C8B-B14F-4D97-AF65-F5344CB8AC3E}">
        <p14:creationId xmlns:p14="http://schemas.microsoft.com/office/powerpoint/2010/main" val="411582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Supply Chain Management</a:t>
            </a:r>
          </a:p>
        </p:txBody>
      </p:sp>
      <p:sp>
        <p:nvSpPr>
          <p:cNvPr id="20483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 smtClean="0"/>
              <a:t>…refers to the </a:t>
            </a:r>
            <a:r>
              <a:rPr lang="en-US" sz="2400" dirty="0" smtClean="0">
                <a:solidFill>
                  <a:srgbClr val="FF0000"/>
                </a:solidFill>
              </a:rPr>
              <a:t>flow of materials, information, money</a:t>
            </a:r>
            <a:r>
              <a:rPr lang="en-US" sz="2400" dirty="0" smtClean="0"/>
              <a:t> from: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R</a:t>
            </a:r>
            <a:r>
              <a:rPr lang="en-US" sz="2400" dirty="0" smtClean="0"/>
              <a:t>aw material suppliers                 Factories                    Warehouses                 End consumers.</a:t>
            </a:r>
            <a:endParaRPr lang="en-US" sz="2400" b="1" dirty="0" smtClean="0"/>
          </a:p>
          <a:p>
            <a:endParaRPr lang="en-US" dirty="0" smtClean="0"/>
          </a:p>
        </p:txBody>
      </p:sp>
      <p:sp>
        <p:nvSpPr>
          <p:cNvPr id="2" name="Right Arrow 1"/>
          <p:cNvSpPr/>
          <p:nvPr/>
        </p:nvSpPr>
        <p:spPr>
          <a:xfrm>
            <a:off x="3962400" y="3581400"/>
            <a:ext cx="914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2819400" y="4191000"/>
            <a:ext cx="762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6778369" y="3591938"/>
            <a:ext cx="1219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04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Upstream component of a supply chain</a:t>
            </a:r>
            <a:r>
              <a:rPr lang="en-US" dirty="0" smtClean="0"/>
              <a:t>: sourcing or procurement takes place.</a:t>
            </a:r>
          </a:p>
          <a:p>
            <a:r>
              <a:rPr lang="en-US" b="1" dirty="0" smtClean="0"/>
              <a:t>Internal component of a supply chain</a:t>
            </a:r>
            <a:r>
              <a:rPr lang="en-US" dirty="0" smtClean="0"/>
              <a:t>: packaging, assembly, or manufacturing takes place.</a:t>
            </a:r>
          </a:p>
          <a:p>
            <a:r>
              <a:rPr lang="en-US" b="1" dirty="0" smtClean="0"/>
              <a:t>Downstream component of a supply chain</a:t>
            </a:r>
            <a:r>
              <a:rPr lang="en-US" dirty="0" smtClean="0"/>
              <a:t>: distribution takes place.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3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+mj-lt"/>
              </a:rPr>
              <a:t>Five Basic Components of Supply Chain Management</a:t>
            </a:r>
            <a:endParaRPr lang="en-US" dirty="0"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Plan</a:t>
            </a:r>
          </a:p>
          <a:p>
            <a:r>
              <a:rPr lang="en-US" dirty="0" smtClean="0">
                <a:latin typeface="+mn-lt"/>
              </a:rPr>
              <a:t>Source</a:t>
            </a:r>
          </a:p>
          <a:p>
            <a:r>
              <a:rPr lang="en-US" dirty="0" smtClean="0">
                <a:latin typeface="+mn-lt"/>
              </a:rPr>
              <a:t>Make</a:t>
            </a:r>
          </a:p>
          <a:p>
            <a:r>
              <a:rPr lang="en-US" dirty="0" smtClean="0">
                <a:latin typeface="+mn-lt"/>
              </a:rPr>
              <a:t>Deliver</a:t>
            </a:r>
          </a:p>
          <a:p>
            <a:r>
              <a:rPr lang="en-US" dirty="0" smtClean="0">
                <a:latin typeface="+mn-lt"/>
              </a:rPr>
              <a:t>Return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29565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+mj-lt"/>
              </a:rPr>
              <a:t>Interorganizational Information Systems (IOS)</a:t>
            </a:r>
            <a:endParaRPr lang="en-US" dirty="0"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Enable the partners to perform the following:</a:t>
            </a:r>
          </a:p>
          <a:p>
            <a:pPr lvl="1"/>
            <a:r>
              <a:rPr lang="en-US" dirty="0" smtClean="0">
                <a:latin typeface="+mn-lt"/>
              </a:rPr>
              <a:t>Reduce the costs of routine business transactions</a:t>
            </a:r>
          </a:p>
          <a:p>
            <a:pPr lvl="1"/>
            <a:r>
              <a:rPr lang="en-US" dirty="0" smtClean="0">
                <a:latin typeface="+mn-lt"/>
              </a:rPr>
              <a:t>Improve the quality of the information flow by reducing or eliminating errors</a:t>
            </a:r>
          </a:p>
          <a:p>
            <a:pPr lvl="1"/>
            <a:r>
              <a:rPr lang="en-US" dirty="0" smtClean="0">
                <a:latin typeface="+mn-lt"/>
              </a:rPr>
              <a:t>Compress the cycle time involved in fulfilling business transactions</a:t>
            </a:r>
          </a:p>
          <a:p>
            <a:pPr lvl="1"/>
            <a:r>
              <a:rPr lang="en-US" dirty="0" smtClean="0">
                <a:latin typeface="+mn-lt"/>
              </a:rPr>
              <a:t>Eliminate paper processing and its associated inefficiencies and costs</a:t>
            </a:r>
          </a:p>
          <a:p>
            <a:pPr lvl="1"/>
            <a:r>
              <a:rPr lang="en-US" dirty="0" smtClean="0">
                <a:latin typeface="+mn-lt"/>
              </a:rPr>
              <a:t>Make the transfer and processing of information easier for users</a:t>
            </a:r>
          </a:p>
        </p:txBody>
      </p:sp>
    </p:spTree>
    <p:extLst>
      <p:ext uri="{BB962C8B-B14F-4D97-AF65-F5344CB8AC3E}">
        <p14:creationId xmlns:p14="http://schemas.microsoft.com/office/powerpoint/2010/main" val="33748728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      Generic Supply Chain</a:t>
            </a:r>
          </a:p>
        </p:txBody>
      </p:sp>
      <p:pic>
        <p:nvPicPr>
          <p:cNvPr id="28675" name="Picture 5" descr="Chapter_08_illus8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590800"/>
            <a:ext cx="7924800" cy="2409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              Push Model</a:t>
            </a:r>
          </a:p>
        </p:txBody>
      </p:sp>
      <p:pic>
        <p:nvPicPr>
          <p:cNvPr id="32771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40" t="40028" r="37433" b="30057"/>
          <a:stretch>
            <a:fillRect/>
          </a:stretch>
        </p:blipFill>
        <p:spPr bwMode="auto">
          <a:xfrm>
            <a:off x="1154555" y="1219200"/>
            <a:ext cx="5257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               Pull Model</a:t>
            </a:r>
          </a:p>
        </p:txBody>
      </p:sp>
      <p:pic>
        <p:nvPicPr>
          <p:cNvPr id="3379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77" t="37749" r="15508" b="31055"/>
          <a:stretch>
            <a:fillRect/>
          </a:stretch>
        </p:blipFill>
        <p:spPr bwMode="auto">
          <a:xfrm>
            <a:off x="1219200" y="1143000"/>
            <a:ext cx="5486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3886200" y="5867400"/>
            <a:ext cx="214788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900" i="1"/>
              <a:t>Source: © Milan Zeremski/iStockphoto</a:t>
            </a:r>
            <a:endParaRPr lang="en-US" altLang="en-US"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Problems Along the Supply Chain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1600200" y="1905000"/>
            <a:ext cx="777240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b="1" smtClean="0">
                <a:solidFill>
                  <a:srgbClr val="0000FF"/>
                </a:solidFill>
              </a:rPr>
              <a:t>Poor customer service</a:t>
            </a:r>
          </a:p>
          <a:p>
            <a:pPr>
              <a:buFont typeface="Wingdings" pitchFamily="2" charset="2"/>
              <a:buNone/>
            </a:pPr>
            <a:r>
              <a:rPr lang="en-US" altLang="en-US" b="1" smtClean="0">
                <a:solidFill>
                  <a:srgbClr val="0000FF"/>
                </a:solidFill>
              </a:rPr>
              <a:t>Poor quality product</a:t>
            </a:r>
          </a:p>
          <a:p>
            <a:pPr>
              <a:buFont typeface="Wingdings" pitchFamily="2" charset="2"/>
              <a:buNone/>
            </a:pPr>
            <a:r>
              <a:rPr lang="en-US" altLang="en-US" b="1" smtClean="0">
                <a:solidFill>
                  <a:srgbClr val="0000FF"/>
                </a:solidFill>
              </a:rPr>
              <a:t>High inventory costs</a:t>
            </a:r>
          </a:p>
          <a:p>
            <a:pPr>
              <a:buFont typeface="Wingdings" pitchFamily="2" charset="2"/>
              <a:buNone/>
            </a:pPr>
            <a:r>
              <a:rPr lang="en-US" altLang="en-US" b="1" smtClean="0">
                <a:solidFill>
                  <a:srgbClr val="0000FF"/>
                </a:solidFill>
              </a:rPr>
              <a:t>Loss of revenues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6348413" cy="1320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       The Bullwhip Effect</a:t>
            </a:r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391319" y="3661569"/>
            <a:ext cx="1379538" cy="0"/>
          </a:xfrm>
          <a:prstGeom prst="line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66800" y="4351338"/>
            <a:ext cx="1708150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45" name="TextBox 19"/>
          <p:cNvSpPr txBox="1">
            <a:spLocks noChangeArrowheads="1"/>
          </p:cNvSpPr>
          <p:nvPr/>
        </p:nvSpPr>
        <p:spPr bwMode="auto">
          <a:xfrm>
            <a:off x="533400" y="2209800"/>
            <a:ext cx="11350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Order</a:t>
            </a:r>
          </a:p>
          <a:p>
            <a:pPr algn="ctr" eaLnBrk="1" hangingPunct="1"/>
            <a:r>
              <a:rPr lang="en-US" altLang="en-US"/>
              <a:t>Quantity</a:t>
            </a:r>
          </a:p>
        </p:txBody>
      </p:sp>
      <p:sp>
        <p:nvSpPr>
          <p:cNvPr id="35846" name="TextBox 20"/>
          <p:cNvSpPr txBox="1">
            <a:spLocks noChangeArrowheads="1"/>
          </p:cNvSpPr>
          <p:nvPr/>
        </p:nvSpPr>
        <p:spPr bwMode="auto">
          <a:xfrm>
            <a:off x="1524000" y="4427538"/>
            <a:ext cx="688975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Time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68388" y="4867275"/>
            <a:ext cx="17065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Customer Sales</a:t>
            </a:r>
          </a:p>
        </p:txBody>
      </p:sp>
      <p:sp>
        <p:nvSpPr>
          <p:cNvPr id="37" name="Freeform 36"/>
          <p:cNvSpPr/>
          <p:nvPr/>
        </p:nvSpPr>
        <p:spPr>
          <a:xfrm>
            <a:off x="1198563" y="4021138"/>
            <a:ext cx="1427162" cy="207962"/>
          </a:xfrm>
          <a:custGeom>
            <a:avLst/>
            <a:gdLst>
              <a:gd name="connsiteX0" fmla="*/ 0 w 1845129"/>
              <a:gd name="connsiteY0" fmla="*/ 269421 h 269421"/>
              <a:gd name="connsiteX1" fmla="*/ 195943 w 1845129"/>
              <a:gd name="connsiteY1" fmla="*/ 89807 h 269421"/>
              <a:gd name="connsiteX2" fmla="*/ 310243 w 1845129"/>
              <a:gd name="connsiteY2" fmla="*/ 204107 h 269421"/>
              <a:gd name="connsiteX3" fmla="*/ 489857 w 1845129"/>
              <a:gd name="connsiteY3" fmla="*/ 106135 h 269421"/>
              <a:gd name="connsiteX4" fmla="*/ 620486 w 1845129"/>
              <a:gd name="connsiteY4" fmla="*/ 187778 h 269421"/>
              <a:gd name="connsiteX5" fmla="*/ 849086 w 1845129"/>
              <a:gd name="connsiteY5" fmla="*/ 57150 h 269421"/>
              <a:gd name="connsiteX6" fmla="*/ 1028700 w 1845129"/>
              <a:gd name="connsiteY6" fmla="*/ 187778 h 269421"/>
              <a:gd name="connsiteX7" fmla="*/ 1257300 w 1845129"/>
              <a:gd name="connsiteY7" fmla="*/ 8164 h 269421"/>
              <a:gd name="connsiteX8" fmla="*/ 1453243 w 1845129"/>
              <a:gd name="connsiteY8" fmla="*/ 138793 h 269421"/>
              <a:gd name="connsiteX9" fmla="*/ 1616529 w 1845129"/>
              <a:gd name="connsiteY9" fmla="*/ 187778 h 269421"/>
              <a:gd name="connsiteX10" fmla="*/ 1681843 w 1845129"/>
              <a:gd name="connsiteY10" fmla="*/ 73478 h 269421"/>
              <a:gd name="connsiteX11" fmla="*/ 1845129 w 1845129"/>
              <a:gd name="connsiteY11" fmla="*/ 204107 h 269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45129" h="269421">
                <a:moveTo>
                  <a:pt x="0" y="269421"/>
                </a:moveTo>
                <a:cubicBezTo>
                  <a:pt x="72118" y="185057"/>
                  <a:pt x="144236" y="100693"/>
                  <a:pt x="195943" y="89807"/>
                </a:cubicBezTo>
                <a:cubicBezTo>
                  <a:pt x="247650" y="78921"/>
                  <a:pt x="261257" y="201386"/>
                  <a:pt x="310243" y="204107"/>
                </a:cubicBezTo>
                <a:cubicBezTo>
                  <a:pt x="359229" y="206828"/>
                  <a:pt x="438150" y="108857"/>
                  <a:pt x="489857" y="106135"/>
                </a:cubicBezTo>
                <a:cubicBezTo>
                  <a:pt x="541564" y="103414"/>
                  <a:pt x="560615" y="195942"/>
                  <a:pt x="620486" y="187778"/>
                </a:cubicBezTo>
                <a:cubicBezTo>
                  <a:pt x="680358" y="179614"/>
                  <a:pt x="781050" y="57150"/>
                  <a:pt x="849086" y="57150"/>
                </a:cubicBezTo>
                <a:cubicBezTo>
                  <a:pt x="917122" y="57150"/>
                  <a:pt x="960664" y="195942"/>
                  <a:pt x="1028700" y="187778"/>
                </a:cubicBezTo>
                <a:cubicBezTo>
                  <a:pt x="1096736" y="179614"/>
                  <a:pt x="1186543" y="16328"/>
                  <a:pt x="1257300" y="8164"/>
                </a:cubicBezTo>
                <a:cubicBezTo>
                  <a:pt x="1328057" y="0"/>
                  <a:pt x="1393372" y="108857"/>
                  <a:pt x="1453243" y="138793"/>
                </a:cubicBezTo>
                <a:cubicBezTo>
                  <a:pt x="1513114" y="168729"/>
                  <a:pt x="1578429" y="198664"/>
                  <a:pt x="1616529" y="187778"/>
                </a:cubicBezTo>
                <a:cubicBezTo>
                  <a:pt x="1654629" y="176892"/>
                  <a:pt x="1643743" y="70757"/>
                  <a:pt x="1681843" y="73478"/>
                </a:cubicBezTo>
                <a:cubicBezTo>
                  <a:pt x="1719943" y="76199"/>
                  <a:pt x="1782536" y="140153"/>
                  <a:pt x="1845129" y="204107"/>
                </a:cubicBezTo>
              </a:path>
            </a:pathLst>
          </a:cu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4" name="Straight Connector 63"/>
          <p:cNvCxnSpPr/>
          <p:nvPr/>
        </p:nvCxnSpPr>
        <p:spPr>
          <a:xfrm rot="5400000">
            <a:off x="2372519" y="3661569"/>
            <a:ext cx="1379538" cy="0"/>
          </a:xfrm>
          <a:prstGeom prst="line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3073400" y="4351338"/>
            <a:ext cx="1709738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51" name="TextBox 65"/>
          <p:cNvSpPr txBox="1">
            <a:spLocks noChangeArrowheads="1"/>
          </p:cNvSpPr>
          <p:nvPr/>
        </p:nvSpPr>
        <p:spPr bwMode="auto">
          <a:xfrm>
            <a:off x="2514600" y="2209800"/>
            <a:ext cx="11350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Order</a:t>
            </a:r>
          </a:p>
          <a:p>
            <a:pPr algn="ctr" eaLnBrk="1" hangingPunct="1"/>
            <a:r>
              <a:rPr lang="en-US" altLang="en-US" dirty="0"/>
              <a:t>Quantity</a:t>
            </a:r>
          </a:p>
        </p:txBody>
      </p:sp>
      <p:sp>
        <p:nvSpPr>
          <p:cNvPr id="35852" name="TextBox 66"/>
          <p:cNvSpPr txBox="1">
            <a:spLocks noChangeArrowheads="1"/>
          </p:cNvSpPr>
          <p:nvPr/>
        </p:nvSpPr>
        <p:spPr bwMode="auto">
          <a:xfrm>
            <a:off x="3530600" y="4427538"/>
            <a:ext cx="688975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Time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055938" y="4867275"/>
            <a:ext cx="1744662" cy="6477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Retail Orders</a:t>
            </a:r>
          </a:p>
          <a:p>
            <a:pPr algn="ctr"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To Wholesaler</a:t>
            </a:r>
          </a:p>
        </p:txBody>
      </p:sp>
      <p:cxnSp>
        <p:nvCxnSpPr>
          <p:cNvPr id="71" name="Straight Connector 70"/>
          <p:cNvCxnSpPr/>
          <p:nvPr/>
        </p:nvCxnSpPr>
        <p:spPr>
          <a:xfrm rot="5400000">
            <a:off x="4361656" y="3661569"/>
            <a:ext cx="1379538" cy="0"/>
          </a:xfrm>
          <a:prstGeom prst="line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5051425" y="4351338"/>
            <a:ext cx="1708150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56" name="TextBox 72"/>
          <p:cNvSpPr txBox="1">
            <a:spLocks noChangeArrowheads="1"/>
          </p:cNvSpPr>
          <p:nvPr/>
        </p:nvSpPr>
        <p:spPr bwMode="auto">
          <a:xfrm>
            <a:off x="4503738" y="2209800"/>
            <a:ext cx="11350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Order</a:t>
            </a:r>
          </a:p>
          <a:p>
            <a:pPr algn="ctr" eaLnBrk="1" hangingPunct="1"/>
            <a:r>
              <a:rPr lang="en-US" altLang="en-US"/>
              <a:t>Quantity</a:t>
            </a:r>
          </a:p>
        </p:txBody>
      </p:sp>
      <p:sp>
        <p:nvSpPr>
          <p:cNvPr id="35857" name="TextBox 73"/>
          <p:cNvSpPr txBox="1">
            <a:spLocks noChangeArrowheads="1"/>
          </p:cNvSpPr>
          <p:nvPr/>
        </p:nvSpPr>
        <p:spPr bwMode="auto">
          <a:xfrm>
            <a:off x="5508625" y="4427538"/>
            <a:ext cx="688975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Time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083175" y="4867275"/>
            <a:ext cx="1646238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Wholesaler</a:t>
            </a:r>
          </a:p>
          <a:p>
            <a:pPr algn="ctr"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Orders to</a:t>
            </a:r>
          </a:p>
          <a:p>
            <a:pPr algn="ctr"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Manufacturer</a:t>
            </a:r>
          </a:p>
        </p:txBody>
      </p:sp>
      <p:cxnSp>
        <p:nvCxnSpPr>
          <p:cNvPr id="78" name="Straight Connector 77"/>
          <p:cNvCxnSpPr/>
          <p:nvPr/>
        </p:nvCxnSpPr>
        <p:spPr>
          <a:xfrm rot="5400000">
            <a:off x="6342856" y="3661569"/>
            <a:ext cx="1379538" cy="0"/>
          </a:xfrm>
          <a:prstGeom prst="line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7029450" y="4351338"/>
            <a:ext cx="1708150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61" name="TextBox 79"/>
          <p:cNvSpPr txBox="1">
            <a:spLocks noChangeArrowheads="1"/>
          </p:cNvSpPr>
          <p:nvPr/>
        </p:nvSpPr>
        <p:spPr bwMode="auto">
          <a:xfrm>
            <a:off x="6484938" y="2209800"/>
            <a:ext cx="11350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Order</a:t>
            </a:r>
          </a:p>
          <a:p>
            <a:pPr algn="ctr" eaLnBrk="1" hangingPunct="1"/>
            <a:r>
              <a:rPr lang="en-US" altLang="en-US"/>
              <a:t>Quantity</a:t>
            </a:r>
          </a:p>
        </p:txBody>
      </p:sp>
      <p:sp>
        <p:nvSpPr>
          <p:cNvPr id="35862" name="TextBox 80"/>
          <p:cNvSpPr txBox="1">
            <a:spLocks noChangeArrowheads="1"/>
          </p:cNvSpPr>
          <p:nvPr/>
        </p:nvSpPr>
        <p:spPr bwMode="auto">
          <a:xfrm>
            <a:off x="7486650" y="4427538"/>
            <a:ext cx="688975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Time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061200" y="4867275"/>
            <a:ext cx="1646238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Manufacturer</a:t>
            </a:r>
          </a:p>
          <a:p>
            <a:pPr algn="ctr"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Orders to</a:t>
            </a:r>
          </a:p>
          <a:p>
            <a:pPr algn="ctr"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Supplier</a:t>
            </a:r>
          </a:p>
        </p:txBody>
      </p:sp>
      <p:sp>
        <p:nvSpPr>
          <p:cNvPr id="84" name="Freeform 83"/>
          <p:cNvSpPr/>
          <p:nvPr/>
        </p:nvSpPr>
        <p:spPr>
          <a:xfrm>
            <a:off x="3233738" y="3733800"/>
            <a:ext cx="1422400" cy="454025"/>
          </a:xfrm>
          <a:custGeom>
            <a:avLst/>
            <a:gdLst>
              <a:gd name="connsiteX0" fmla="*/ 0 w 1422400"/>
              <a:gd name="connsiteY0" fmla="*/ 290688 h 454377"/>
              <a:gd name="connsiteX1" fmla="*/ 84666 w 1422400"/>
              <a:gd name="connsiteY1" fmla="*/ 392288 h 454377"/>
              <a:gd name="connsiteX2" fmla="*/ 220133 w 1422400"/>
              <a:gd name="connsiteY2" fmla="*/ 290688 h 454377"/>
              <a:gd name="connsiteX3" fmla="*/ 304800 w 1422400"/>
              <a:gd name="connsiteY3" fmla="*/ 324555 h 454377"/>
              <a:gd name="connsiteX4" fmla="*/ 372533 w 1422400"/>
              <a:gd name="connsiteY4" fmla="*/ 155221 h 454377"/>
              <a:gd name="connsiteX5" fmla="*/ 541866 w 1422400"/>
              <a:gd name="connsiteY5" fmla="*/ 256821 h 454377"/>
              <a:gd name="connsiteX6" fmla="*/ 711200 w 1422400"/>
              <a:gd name="connsiteY6" fmla="*/ 36688 h 454377"/>
              <a:gd name="connsiteX7" fmla="*/ 812800 w 1422400"/>
              <a:gd name="connsiteY7" fmla="*/ 70555 h 454377"/>
              <a:gd name="connsiteX8" fmla="*/ 846666 w 1422400"/>
              <a:gd name="connsiteY8" fmla="*/ 138288 h 454377"/>
              <a:gd name="connsiteX9" fmla="*/ 982133 w 1422400"/>
              <a:gd name="connsiteY9" fmla="*/ 19755 h 454377"/>
              <a:gd name="connsiteX10" fmla="*/ 1066800 w 1422400"/>
              <a:gd name="connsiteY10" fmla="*/ 256821 h 454377"/>
              <a:gd name="connsiteX11" fmla="*/ 1219200 w 1422400"/>
              <a:gd name="connsiteY11" fmla="*/ 155221 h 454377"/>
              <a:gd name="connsiteX12" fmla="*/ 1388533 w 1422400"/>
              <a:gd name="connsiteY12" fmla="*/ 409221 h 454377"/>
              <a:gd name="connsiteX13" fmla="*/ 1422400 w 1422400"/>
              <a:gd name="connsiteY13" fmla="*/ 426155 h 454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22400" h="454377">
                <a:moveTo>
                  <a:pt x="0" y="290688"/>
                </a:moveTo>
                <a:cubicBezTo>
                  <a:pt x="23988" y="341488"/>
                  <a:pt x="47977" y="392288"/>
                  <a:pt x="84666" y="392288"/>
                </a:cubicBezTo>
                <a:cubicBezTo>
                  <a:pt x="121355" y="392288"/>
                  <a:pt x="183444" y="301977"/>
                  <a:pt x="220133" y="290688"/>
                </a:cubicBezTo>
                <a:cubicBezTo>
                  <a:pt x="256822" y="279399"/>
                  <a:pt x="279400" y="347133"/>
                  <a:pt x="304800" y="324555"/>
                </a:cubicBezTo>
                <a:cubicBezTo>
                  <a:pt x="330200" y="301977"/>
                  <a:pt x="333022" y="166510"/>
                  <a:pt x="372533" y="155221"/>
                </a:cubicBezTo>
                <a:cubicBezTo>
                  <a:pt x="412044" y="143932"/>
                  <a:pt x="485422" y="276576"/>
                  <a:pt x="541866" y="256821"/>
                </a:cubicBezTo>
                <a:cubicBezTo>
                  <a:pt x="598310" y="237066"/>
                  <a:pt x="666044" y="67732"/>
                  <a:pt x="711200" y="36688"/>
                </a:cubicBezTo>
                <a:cubicBezTo>
                  <a:pt x="756356" y="5644"/>
                  <a:pt x="790222" y="53622"/>
                  <a:pt x="812800" y="70555"/>
                </a:cubicBezTo>
                <a:cubicBezTo>
                  <a:pt x="835378" y="87488"/>
                  <a:pt x="818444" y="146755"/>
                  <a:pt x="846666" y="138288"/>
                </a:cubicBezTo>
                <a:cubicBezTo>
                  <a:pt x="874888" y="129821"/>
                  <a:pt x="945444" y="0"/>
                  <a:pt x="982133" y="19755"/>
                </a:cubicBezTo>
                <a:cubicBezTo>
                  <a:pt x="1018822" y="39511"/>
                  <a:pt x="1027289" y="234243"/>
                  <a:pt x="1066800" y="256821"/>
                </a:cubicBezTo>
                <a:cubicBezTo>
                  <a:pt x="1106311" y="279399"/>
                  <a:pt x="1165578" y="129821"/>
                  <a:pt x="1219200" y="155221"/>
                </a:cubicBezTo>
                <a:cubicBezTo>
                  <a:pt x="1272822" y="180621"/>
                  <a:pt x="1354666" y="364065"/>
                  <a:pt x="1388533" y="409221"/>
                </a:cubicBezTo>
                <a:cubicBezTo>
                  <a:pt x="1422400" y="454377"/>
                  <a:pt x="1422400" y="440266"/>
                  <a:pt x="1422400" y="426155"/>
                </a:cubicBezTo>
              </a:path>
            </a:pathLst>
          </a:cu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5232400" y="3465513"/>
            <a:ext cx="1439863" cy="725487"/>
          </a:xfrm>
          <a:custGeom>
            <a:avLst/>
            <a:gdLst>
              <a:gd name="connsiteX0" fmla="*/ 0 w 1439333"/>
              <a:gd name="connsiteY0" fmla="*/ 476955 h 725311"/>
              <a:gd name="connsiteX1" fmla="*/ 84667 w 1439333"/>
              <a:gd name="connsiteY1" fmla="*/ 646289 h 725311"/>
              <a:gd name="connsiteX2" fmla="*/ 203200 w 1439333"/>
              <a:gd name="connsiteY2" fmla="*/ 493889 h 725311"/>
              <a:gd name="connsiteX3" fmla="*/ 304800 w 1439333"/>
              <a:gd name="connsiteY3" fmla="*/ 578555 h 725311"/>
              <a:gd name="connsiteX4" fmla="*/ 474133 w 1439333"/>
              <a:gd name="connsiteY4" fmla="*/ 493889 h 725311"/>
              <a:gd name="connsiteX5" fmla="*/ 558800 w 1439333"/>
              <a:gd name="connsiteY5" fmla="*/ 578555 h 725311"/>
              <a:gd name="connsiteX6" fmla="*/ 677333 w 1439333"/>
              <a:gd name="connsiteY6" fmla="*/ 206022 h 725311"/>
              <a:gd name="connsiteX7" fmla="*/ 812800 w 1439333"/>
              <a:gd name="connsiteY7" fmla="*/ 324555 h 725311"/>
              <a:gd name="connsiteX8" fmla="*/ 948267 w 1439333"/>
              <a:gd name="connsiteY8" fmla="*/ 53622 h 725311"/>
              <a:gd name="connsiteX9" fmla="*/ 1117600 w 1439333"/>
              <a:gd name="connsiteY9" fmla="*/ 646289 h 725311"/>
              <a:gd name="connsiteX10" fmla="*/ 1185333 w 1439333"/>
              <a:gd name="connsiteY10" fmla="*/ 527755 h 725311"/>
              <a:gd name="connsiteX11" fmla="*/ 1270000 w 1439333"/>
              <a:gd name="connsiteY11" fmla="*/ 629355 h 725311"/>
              <a:gd name="connsiteX12" fmla="*/ 1354667 w 1439333"/>
              <a:gd name="connsiteY12" fmla="*/ 527755 h 725311"/>
              <a:gd name="connsiteX13" fmla="*/ 1439333 w 1439333"/>
              <a:gd name="connsiteY13" fmla="*/ 680155 h 725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39333" h="725311">
                <a:moveTo>
                  <a:pt x="0" y="476955"/>
                </a:moveTo>
                <a:cubicBezTo>
                  <a:pt x="25400" y="560211"/>
                  <a:pt x="50800" y="643467"/>
                  <a:pt x="84667" y="646289"/>
                </a:cubicBezTo>
                <a:cubicBezTo>
                  <a:pt x="118534" y="649111"/>
                  <a:pt x="166511" y="505178"/>
                  <a:pt x="203200" y="493889"/>
                </a:cubicBezTo>
                <a:cubicBezTo>
                  <a:pt x="239889" y="482600"/>
                  <a:pt x="259645" y="578555"/>
                  <a:pt x="304800" y="578555"/>
                </a:cubicBezTo>
                <a:cubicBezTo>
                  <a:pt x="349955" y="578555"/>
                  <a:pt x="431800" y="493889"/>
                  <a:pt x="474133" y="493889"/>
                </a:cubicBezTo>
                <a:cubicBezTo>
                  <a:pt x="516466" y="493889"/>
                  <a:pt x="524933" y="626533"/>
                  <a:pt x="558800" y="578555"/>
                </a:cubicBezTo>
                <a:cubicBezTo>
                  <a:pt x="592667" y="530577"/>
                  <a:pt x="635000" y="248355"/>
                  <a:pt x="677333" y="206022"/>
                </a:cubicBezTo>
                <a:cubicBezTo>
                  <a:pt x="719666" y="163689"/>
                  <a:pt x="767644" y="349955"/>
                  <a:pt x="812800" y="324555"/>
                </a:cubicBezTo>
                <a:cubicBezTo>
                  <a:pt x="857956" y="299155"/>
                  <a:pt x="897467" y="0"/>
                  <a:pt x="948267" y="53622"/>
                </a:cubicBezTo>
                <a:cubicBezTo>
                  <a:pt x="999067" y="107244"/>
                  <a:pt x="1078089" y="567267"/>
                  <a:pt x="1117600" y="646289"/>
                </a:cubicBezTo>
                <a:cubicBezTo>
                  <a:pt x="1157111" y="725311"/>
                  <a:pt x="1159933" y="530577"/>
                  <a:pt x="1185333" y="527755"/>
                </a:cubicBezTo>
                <a:cubicBezTo>
                  <a:pt x="1210733" y="524933"/>
                  <a:pt x="1241778" y="629355"/>
                  <a:pt x="1270000" y="629355"/>
                </a:cubicBezTo>
                <a:cubicBezTo>
                  <a:pt x="1298222" y="629355"/>
                  <a:pt x="1326445" y="519288"/>
                  <a:pt x="1354667" y="527755"/>
                </a:cubicBezTo>
                <a:cubicBezTo>
                  <a:pt x="1382889" y="536222"/>
                  <a:pt x="1411111" y="608188"/>
                  <a:pt x="1439333" y="680155"/>
                </a:cubicBezTo>
              </a:path>
            </a:pathLst>
          </a:cu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7180263" y="2982913"/>
            <a:ext cx="1473200" cy="1281112"/>
          </a:xfrm>
          <a:custGeom>
            <a:avLst/>
            <a:gdLst>
              <a:gd name="connsiteX0" fmla="*/ 0 w 1473200"/>
              <a:gd name="connsiteY0" fmla="*/ 1190978 h 1281289"/>
              <a:gd name="connsiteX1" fmla="*/ 67734 w 1473200"/>
              <a:gd name="connsiteY1" fmla="*/ 987778 h 1281289"/>
              <a:gd name="connsiteX2" fmla="*/ 135467 w 1473200"/>
              <a:gd name="connsiteY2" fmla="*/ 1089378 h 1281289"/>
              <a:gd name="connsiteX3" fmla="*/ 220134 w 1473200"/>
              <a:gd name="connsiteY3" fmla="*/ 953911 h 1281289"/>
              <a:gd name="connsiteX4" fmla="*/ 355600 w 1473200"/>
              <a:gd name="connsiteY4" fmla="*/ 1207911 h 1281289"/>
              <a:gd name="connsiteX5" fmla="*/ 508000 w 1473200"/>
              <a:gd name="connsiteY5" fmla="*/ 513644 h 1281289"/>
              <a:gd name="connsiteX6" fmla="*/ 677334 w 1473200"/>
              <a:gd name="connsiteY6" fmla="*/ 733778 h 1281289"/>
              <a:gd name="connsiteX7" fmla="*/ 931334 w 1473200"/>
              <a:gd name="connsiteY7" fmla="*/ 39511 h 1281289"/>
              <a:gd name="connsiteX8" fmla="*/ 1473200 w 1473200"/>
              <a:gd name="connsiteY8" fmla="*/ 970844 h 128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3200" h="1281289">
                <a:moveTo>
                  <a:pt x="0" y="1190978"/>
                </a:moveTo>
                <a:cubicBezTo>
                  <a:pt x="22578" y="1097844"/>
                  <a:pt x="45156" y="1004711"/>
                  <a:pt x="67734" y="987778"/>
                </a:cubicBezTo>
                <a:cubicBezTo>
                  <a:pt x="90312" y="970845"/>
                  <a:pt x="110067" y="1095023"/>
                  <a:pt x="135467" y="1089378"/>
                </a:cubicBezTo>
                <a:cubicBezTo>
                  <a:pt x="160867" y="1083734"/>
                  <a:pt x="183445" y="934156"/>
                  <a:pt x="220134" y="953911"/>
                </a:cubicBezTo>
                <a:cubicBezTo>
                  <a:pt x="256823" y="973667"/>
                  <a:pt x="307622" y="1281289"/>
                  <a:pt x="355600" y="1207911"/>
                </a:cubicBezTo>
                <a:cubicBezTo>
                  <a:pt x="403578" y="1134533"/>
                  <a:pt x="454378" y="592666"/>
                  <a:pt x="508000" y="513644"/>
                </a:cubicBezTo>
                <a:cubicBezTo>
                  <a:pt x="561622" y="434622"/>
                  <a:pt x="606778" y="812800"/>
                  <a:pt x="677334" y="733778"/>
                </a:cubicBezTo>
                <a:cubicBezTo>
                  <a:pt x="747890" y="654756"/>
                  <a:pt x="798690" y="0"/>
                  <a:pt x="931334" y="39511"/>
                </a:cubicBezTo>
                <a:cubicBezTo>
                  <a:pt x="1063978" y="79022"/>
                  <a:pt x="1268589" y="524933"/>
                  <a:pt x="1473200" y="970844"/>
                </a:cubicBezTo>
              </a:path>
            </a:pathLst>
          </a:cu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To Today….. </a:t>
            </a:r>
          </a:p>
        </p:txBody>
      </p:sp>
      <p:sp>
        <p:nvSpPr>
          <p:cNvPr id="11267" name="TextBox 11"/>
          <p:cNvSpPr txBox="1">
            <a:spLocks noChangeArrowheads="1"/>
          </p:cNvSpPr>
          <p:nvPr/>
        </p:nvSpPr>
        <p:spPr bwMode="auto">
          <a:xfrm>
            <a:off x="5715000" y="5816600"/>
            <a:ext cx="2971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FF"/>
                </a:solidFill>
              </a:rPr>
              <a:t>Impersonal</a:t>
            </a:r>
          </a:p>
        </p:txBody>
      </p:sp>
      <p:sp>
        <p:nvSpPr>
          <p:cNvPr id="11268" name="TextBox 7"/>
          <p:cNvSpPr txBox="1">
            <a:spLocks noChangeArrowheads="1"/>
          </p:cNvSpPr>
          <p:nvPr/>
        </p:nvSpPr>
        <p:spPr bwMode="auto">
          <a:xfrm>
            <a:off x="5486400" y="5181600"/>
            <a:ext cx="2057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FF"/>
                </a:solidFill>
              </a:rPr>
              <a:t>Giant malls</a:t>
            </a:r>
          </a:p>
        </p:txBody>
      </p:sp>
      <p:sp>
        <p:nvSpPr>
          <p:cNvPr id="11269" name="TextBox 8"/>
          <p:cNvSpPr txBox="1">
            <a:spLocks noChangeArrowheads="1"/>
          </p:cNvSpPr>
          <p:nvPr/>
        </p:nvSpPr>
        <p:spPr bwMode="auto">
          <a:xfrm>
            <a:off x="1981200" y="5029200"/>
            <a:ext cx="121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FF"/>
                </a:solidFill>
              </a:rPr>
              <a:t>The Web</a:t>
            </a:r>
          </a:p>
        </p:txBody>
      </p:sp>
      <p:sp>
        <p:nvSpPr>
          <p:cNvPr id="11270" name="TextBox 9"/>
          <p:cNvSpPr txBox="1">
            <a:spLocks noChangeArrowheads="1"/>
          </p:cNvSpPr>
          <p:nvPr/>
        </p:nvSpPr>
        <p:spPr bwMode="auto">
          <a:xfrm>
            <a:off x="1447800" y="2057400"/>
            <a:ext cx="2209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FF"/>
                </a:solidFill>
              </a:rPr>
              <a:t>Mobile population</a:t>
            </a:r>
          </a:p>
        </p:txBody>
      </p:sp>
      <p:pic>
        <p:nvPicPr>
          <p:cNvPr id="11271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14600"/>
            <a:ext cx="31273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9" descr="C:\Users\WASHEN~1\AppData\Local\Temp\2ed38106\ESY-0017867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133600"/>
            <a:ext cx="2362200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Solutions to Supply Chain Problems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77240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/>
              <a:t>Using inventories </a:t>
            </a:r>
          </a:p>
          <a:p>
            <a:pPr lvl="1"/>
            <a:r>
              <a:rPr lang="en-US" dirty="0" smtClean="0"/>
              <a:t>Just-in-time inventory</a:t>
            </a:r>
            <a:r>
              <a:rPr lang="en-US" sz="1800" dirty="0" smtClean="0"/>
              <a:t> a system in which a supplier delivers the precise number of parts to be assembled into a finished product at precisely the right time.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r>
              <a:rPr lang="en-US" dirty="0" smtClean="0"/>
              <a:t>Information sharing</a:t>
            </a:r>
          </a:p>
          <a:p>
            <a:r>
              <a:rPr lang="en-US" dirty="0" smtClean="0"/>
              <a:t>Vendor-managed inventory-</a:t>
            </a:r>
            <a:r>
              <a:rPr lang="en-US" sz="1800" dirty="0" smtClean="0"/>
              <a:t>an inventory strategy where the supplier monitors a vendor’s inventory for a product and replenishes products when needed.  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4585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Solutions to Supply Chain Problems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772400" cy="45307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Portals </a:t>
            </a:r>
          </a:p>
          <a:p>
            <a:r>
              <a:rPr lang="en-US" dirty="0" smtClean="0"/>
              <a:t>Procurement</a:t>
            </a:r>
            <a:r>
              <a:rPr lang="en-US" sz="2000" dirty="0" smtClean="0"/>
              <a:t>- purchasing products between a single buyer and multiple suppliers.  </a:t>
            </a:r>
          </a:p>
          <a:p>
            <a:pPr lvl="2"/>
            <a:r>
              <a:rPr lang="en-US" sz="2400" dirty="0" smtClean="0">
                <a:solidFill>
                  <a:srgbClr val="0000FF"/>
                </a:solidFill>
              </a:rPr>
              <a:t>Boeing has deployed a portal which it conducts business with its suppliers</a:t>
            </a:r>
          </a:p>
          <a:p>
            <a:pPr lvl="1"/>
            <a:endParaRPr lang="en-US" sz="2800" dirty="0" smtClean="0"/>
          </a:p>
          <a:p>
            <a:r>
              <a:rPr lang="en-US" dirty="0" smtClean="0"/>
              <a:t>Distribution – </a:t>
            </a:r>
            <a:r>
              <a:rPr lang="en-US" sz="2000" dirty="0" smtClean="0"/>
              <a:t>selling from a single supplier to multiple buyers</a:t>
            </a:r>
            <a:r>
              <a:rPr lang="en-US" dirty="0" smtClean="0"/>
              <a:t>.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</a:rPr>
              <a:t>Dell services its business customers through its distribution portal</a:t>
            </a:r>
          </a:p>
        </p:txBody>
      </p:sp>
    </p:spTree>
    <p:extLst>
      <p:ext uri="{BB962C8B-B14F-4D97-AF65-F5344CB8AC3E}">
        <p14:creationId xmlns:p14="http://schemas.microsoft.com/office/powerpoint/2010/main" val="260700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800" dirty="0" smtClean="0"/>
              <a:t>Information Technology Support for Supply Chain Management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057400"/>
            <a:ext cx="7772400" cy="4149725"/>
          </a:xfrm>
        </p:spPr>
        <p:txBody>
          <a:bodyPr/>
          <a:lstStyle/>
          <a:p>
            <a:r>
              <a:rPr lang="en-US" b="1" dirty="0" smtClean="0"/>
              <a:t>Electronic data interchange (EDI)</a:t>
            </a:r>
            <a:r>
              <a:rPr lang="en-US" dirty="0" smtClean="0"/>
              <a:t> is a communication standard that enables business partners to exchange routine documents, such as purchase orders, electronically</a:t>
            </a:r>
            <a:r>
              <a:rPr lang="en-US" dirty="0" smtClean="0"/>
              <a:t>.</a:t>
            </a:r>
          </a:p>
          <a:p>
            <a:r>
              <a:rPr lang="en-US" altLang="en-US" b="1" dirty="0"/>
              <a:t>Extranets</a:t>
            </a:r>
            <a:r>
              <a:rPr lang="en-US" altLang="en-US" dirty="0"/>
              <a:t> link business partners to one another over the Internet by </a:t>
            </a:r>
            <a:r>
              <a:rPr lang="en-US" altLang="en-US" dirty="0" smtClean="0"/>
              <a:t>providing </a:t>
            </a:r>
            <a:r>
              <a:rPr lang="en-US" altLang="en-US" dirty="0"/>
              <a:t>access to certain areas of each other’s corporate </a:t>
            </a:r>
            <a:r>
              <a:rPr lang="en-US" altLang="en-US" dirty="0" smtClean="0"/>
              <a:t>intranets</a:t>
            </a:r>
          </a:p>
          <a:p>
            <a:r>
              <a:rPr lang="en-US" b="1" dirty="0" smtClean="0"/>
              <a:t>Portals and Exchanges </a:t>
            </a:r>
            <a:r>
              <a:rPr lang="en-US" dirty="0" smtClean="0"/>
              <a:t>– a single point of access through a Web Browser to critical information in an organization</a:t>
            </a:r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      EDI Benefits/Limitations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Benefits</a:t>
            </a:r>
          </a:p>
          <a:p>
            <a:pPr lvl="1" eaLnBrk="1" hangingPunct="1"/>
            <a:r>
              <a:rPr lang="en-US" dirty="0" smtClean="0"/>
              <a:t>Minimize data entry errors</a:t>
            </a:r>
          </a:p>
          <a:p>
            <a:pPr lvl="1" eaLnBrk="1" hangingPunct="1"/>
            <a:r>
              <a:rPr lang="en-US" dirty="0" smtClean="0"/>
              <a:t>Increases productivity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smtClean="0"/>
              <a:t>Limitations</a:t>
            </a:r>
          </a:p>
          <a:p>
            <a:pPr lvl="1" eaLnBrk="1" hangingPunct="1"/>
            <a:r>
              <a:rPr lang="en-US" dirty="0" smtClean="0"/>
              <a:t>Significant </a:t>
            </a:r>
            <a:r>
              <a:rPr lang="en-US" dirty="0"/>
              <a:t>initial investment to implement</a:t>
            </a:r>
          </a:p>
          <a:p>
            <a:pPr lvl="1" eaLnBrk="1" hangingPunct="1"/>
            <a:r>
              <a:rPr lang="en-US" dirty="0"/>
              <a:t>Traditional EDI system is inflexible</a:t>
            </a:r>
          </a:p>
          <a:p>
            <a:pPr lvl="1" eaLnBrk="1" hangingPunct="1"/>
            <a:r>
              <a:rPr lang="en-US" dirty="0"/>
              <a:t>Multiple EDI standards exist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5817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Extranets</a:t>
            </a:r>
            <a:endParaRPr lang="en-US" dirty="0"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Virtual Private Network (VPN)</a:t>
            </a:r>
          </a:p>
          <a:p>
            <a:r>
              <a:rPr lang="en-US" dirty="0" smtClean="0">
                <a:latin typeface="+mn-lt"/>
              </a:rPr>
              <a:t>A Company and Its Dealers, Customers, or Suppliers</a:t>
            </a:r>
          </a:p>
          <a:p>
            <a:r>
              <a:rPr lang="en-US" dirty="0" smtClean="0">
                <a:latin typeface="+mn-lt"/>
              </a:rPr>
              <a:t>An Industry’s Extranet</a:t>
            </a:r>
          </a:p>
          <a:p>
            <a:r>
              <a:rPr lang="en-US" dirty="0" smtClean="0">
                <a:latin typeface="+mn-lt"/>
              </a:rPr>
              <a:t>Joint Ventures and Other Business Partnerships</a:t>
            </a:r>
          </a:p>
        </p:txBody>
      </p:sp>
    </p:spTree>
    <p:extLst>
      <p:ext uri="{BB962C8B-B14F-4D97-AF65-F5344CB8AC3E}">
        <p14:creationId xmlns:p14="http://schemas.microsoft.com/office/powerpoint/2010/main" val="31989140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Portal and Exchanges</a:t>
            </a:r>
            <a:endParaRPr lang="en-US" dirty="0"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Two basic types of corporate portals</a:t>
            </a:r>
          </a:p>
          <a:p>
            <a:pPr lvl="1"/>
            <a:r>
              <a:rPr lang="en-US" dirty="0" smtClean="0">
                <a:latin typeface="+mn-lt"/>
              </a:rPr>
              <a:t>Procurement portals</a:t>
            </a:r>
          </a:p>
          <a:p>
            <a:pPr lvl="1"/>
            <a:r>
              <a:rPr lang="en-US" dirty="0" smtClean="0">
                <a:latin typeface="+mn-lt"/>
              </a:rPr>
              <a:t>Distribution portals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22763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    The Need for CRM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75000"/>
              </a:lnSpc>
              <a:buFont typeface="Wingdings" pitchFamily="2" charset="2"/>
              <a:buNone/>
            </a:pPr>
            <a:r>
              <a:rPr lang="en-US" altLang="en-US" dirty="0" smtClean="0"/>
              <a:t>It costs </a:t>
            </a:r>
            <a:r>
              <a:rPr lang="en-US" altLang="en-US" b="1" dirty="0" smtClean="0">
                <a:solidFill>
                  <a:srgbClr val="0000FF"/>
                </a:solidFill>
              </a:rPr>
              <a:t>six times more </a:t>
            </a:r>
            <a:r>
              <a:rPr lang="en-US" altLang="en-US" dirty="0" smtClean="0"/>
              <a:t>to sell to a new customer than to sell to an existing one.</a:t>
            </a:r>
          </a:p>
          <a:p>
            <a:pPr marL="0" indent="0">
              <a:lnSpc>
                <a:spcPct val="75000"/>
              </a:lnSpc>
              <a:buFont typeface="Wingdings" pitchFamily="2" charset="2"/>
              <a:buNone/>
            </a:pPr>
            <a:endParaRPr lang="en-US" altLang="en-US" dirty="0" smtClean="0"/>
          </a:p>
          <a:p>
            <a:pPr marL="0" indent="0">
              <a:lnSpc>
                <a:spcPct val="75000"/>
              </a:lnSpc>
              <a:buFont typeface="Wingdings" pitchFamily="2" charset="2"/>
              <a:buNone/>
            </a:pPr>
            <a:r>
              <a:rPr lang="en-US" altLang="en-US" dirty="0" smtClean="0"/>
              <a:t>A </a:t>
            </a:r>
            <a:r>
              <a:rPr lang="en-US" altLang="en-US" b="1" dirty="0" smtClean="0">
                <a:solidFill>
                  <a:srgbClr val="0000FF"/>
                </a:solidFill>
              </a:rPr>
              <a:t>typical dissatisfied customer </a:t>
            </a:r>
            <a:r>
              <a:rPr lang="en-US" altLang="en-US" dirty="0" smtClean="0"/>
              <a:t>will tell </a:t>
            </a:r>
            <a:r>
              <a:rPr lang="en-US" altLang="en-US" b="1" dirty="0" smtClean="0">
                <a:solidFill>
                  <a:srgbClr val="0000FF"/>
                </a:solidFill>
              </a:rPr>
              <a:t>8-10</a:t>
            </a:r>
            <a:r>
              <a:rPr lang="en-US" altLang="en-US" dirty="0" smtClean="0"/>
              <a:t> people.</a:t>
            </a:r>
          </a:p>
          <a:p>
            <a:pPr marL="0" indent="0">
              <a:lnSpc>
                <a:spcPct val="75000"/>
              </a:lnSpc>
              <a:buFont typeface="Wingdings" pitchFamily="2" charset="2"/>
              <a:buNone/>
            </a:pPr>
            <a:endParaRPr lang="en-US" altLang="en-US" dirty="0" smtClean="0"/>
          </a:p>
          <a:p>
            <a:pPr marL="0" indent="0">
              <a:lnSpc>
                <a:spcPct val="75000"/>
              </a:lnSpc>
              <a:buFont typeface="Wingdings" pitchFamily="2" charset="2"/>
              <a:buNone/>
            </a:pPr>
            <a:r>
              <a:rPr lang="en-US" altLang="en-US" dirty="0" smtClean="0"/>
              <a:t>By </a:t>
            </a:r>
            <a:r>
              <a:rPr lang="en-US" altLang="en-US" b="1" dirty="0" smtClean="0">
                <a:solidFill>
                  <a:srgbClr val="0000FF"/>
                </a:solidFill>
              </a:rPr>
              <a:t>increasing the customer retention rate </a:t>
            </a:r>
            <a:r>
              <a:rPr lang="en-US" altLang="en-US" dirty="0" smtClean="0"/>
              <a:t>by </a:t>
            </a:r>
            <a:r>
              <a:rPr lang="en-US" altLang="en-US" b="1" dirty="0" smtClean="0">
                <a:solidFill>
                  <a:srgbClr val="0000FF"/>
                </a:solidFill>
              </a:rPr>
              <a:t>5%</a:t>
            </a:r>
            <a:r>
              <a:rPr lang="en-US" altLang="en-US" dirty="0" smtClean="0"/>
              <a:t>, profits could increase by 85%.</a:t>
            </a:r>
          </a:p>
          <a:p>
            <a:pPr marL="0" indent="0">
              <a:lnSpc>
                <a:spcPct val="75000"/>
              </a:lnSpc>
              <a:buFont typeface="Wingdings" pitchFamily="2" charset="2"/>
              <a:buNone/>
            </a:pPr>
            <a:endParaRPr lang="en-US" altLang="en-US" dirty="0" smtClean="0"/>
          </a:p>
          <a:p>
            <a:pPr marL="0" indent="0">
              <a:lnSpc>
                <a:spcPct val="75000"/>
              </a:lnSpc>
              <a:buFont typeface="Wingdings" pitchFamily="2" charset="2"/>
              <a:buNone/>
            </a:pPr>
            <a:r>
              <a:rPr lang="en-US" altLang="en-US" b="1" dirty="0" smtClean="0">
                <a:solidFill>
                  <a:srgbClr val="0000FF"/>
                </a:solidFill>
              </a:rPr>
              <a:t>Odds</a:t>
            </a:r>
            <a:r>
              <a:rPr lang="en-US" altLang="en-US" dirty="0" smtClean="0"/>
              <a:t> of selling to new customers = </a:t>
            </a:r>
            <a:r>
              <a:rPr lang="en-US" altLang="en-US" b="1" dirty="0" smtClean="0">
                <a:solidFill>
                  <a:srgbClr val="0000FF"/>
                </a:solidFill>
              </a:rPr>
              <a:t>15%</a:t>
            </a:r>
            <a:r>
              <a:rPr lang="en-US" altLang="en-US" dirty="0" smtClean="0"/>
              <a:t>,  compared to the odds of selling to existing customers (</a:t>
            </a:r>
            <a:r>
              <a:rPr lang="en-US" altLang="en-US" b="1" dirty="0" smtClean="0">
                <a:solidFill>
                  <a:srgbClr val="0000FF"/>
                </a:solidFill>
              </a:rPr>
              <a:t>50%</a:t>
            </a:r>
            <a:r>
              <a:rPr lang="en-US" altLang="en-US" dirty="0" smtClean="0"/>
              <a:t>)</a:t>
            </a:r>
          </a:p>
          <a:p>
            <a:pPr marL="0" indent="0">
              <a:lnSpc>
                <a:spcPct val="75000"/>
              </a:lnSpc>
              <a:buFont typeface="Wingdings" pitchFamily="2" charset="2"/>
              <a:buNone/>
            </a:pPr>
            <a:endParaRPr lang="en-US" altLang="en-US" dirty="0" smtClean="0"/>
          </a:p>
          <a:p>
            <a:pPr marL="0" indent="0">
              <a:lnSpc>
                <a:spcPct val="75000"/>
              </a:lnSpc>
              <a:buFont typeface="Wingdings" pitchFamily="2" charset="2"/>
              <a:buNone/>
            </a:pPr>
            <a:r>
              <a:rPr lang="en-US" altLang="en-US" b="1" dirty="0" smtClean="0">
                <a:solidFill>
                  <a:srgbClr val="0000FF"/>
                </a:solidFill>
              </a:rPr>
              <a:t>70% </a:t>
            </a:r>
            <a:r>
              <a:rPr lang="en-US" altLang="en-US" dirty="0" smtClean="0"/>
              <a:t>of complaining customers will remain loyal if </a:t>
            </a:r>
            <a:r>
              <a:rPr lang="en-US" altLang="en-US" b="1" dirty="0" smtClean="0">
                <a:solidFill>
                  <a:srgbClr val="0000FF"/>
                </a:solidFill>
              </a:rPr>
              <a:t>their problem is solved</a:t>
            </a:r>
          </a:p>
          <a:p>
            <a:pPr marL="0" indent="0">
              <a:lnSpc>
                <a:spcPct val="75000"/>
              </a:lnSpc>
            </a:pPr>
            <a:endParaRPr lang="en-US" altLang="en-US" dirty="0" smtClean="0"/>
          </a:p>
          <a:p>
            <a:pPr marL="0" indent="0"/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800" dirty="0" smtClean="0"/>
              <a:t>           Goal of a CRM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8686800" cy="4530725"/>
          </a:xfrm>
        </p:spPr>
        <p:txBody>
          <a:bodyPr/>
          <a:lstStyle/>
          <a:p>
            <a:pPr marL="457200" lvl="1" indent="0">
              <a:buFont typeface="Wingdings" pitchFamily="2" charset="2"/>
              <a:buNone/>
            </a:pPr>
            <a:endParaRPr lang="en-US" altLang="en-US" sz="2400" b="1" dirty="0" smtClean="0">
              <a:solidFill>
                <a:srgbClr val="0000FF"/>
              </a:solidFill>
            </a:endParaRPr>
          </a:p>
          <a:p>
            <a:pPr marL="457200" lvl="1" indent="0">
              <a:buFont typeface="Wingdings" pitchFamily="2" charset="2"/>
              <a:buNone/>
            </a:pPr>
            <a:r>
              <a:rPr lang="en-US" altLang="en-US" sz="2400" b="1" dirty="0" smtClean="0">
                <a:solidFill>
                  <a:srgbClr val="0000FF"/>
                </a:solidFill>
              </a:rPr>
              <a:t>Treat different customers differently.</a:t>
            </a:r>
          </a:p>
          <a:p>
            <a:pPr marL="457200" lvl="1" indent="0">
              <a:buFont typeface="Wingdings" pitchFamily="2" charset="2"/>
              <a:buNone/>
            </a:pPr>
            <a:endParaRPr lang="en-US" altLang="en-US" sz="2400" b="1" dirty="0" smtClean="0">
              <a:solidFill>
                <a:srgbClr val="0000FF"/>
              </a:solidFill>
            </a:endParaRPr>
          </a:p>
          <a:p>
            <a:pPr marL="457200" lvl="1" indent="0">
              <a:buFont typeface="Wingdings" pitchFamily="2" charset="2"/>
              <a:buNone/>
            </a:pPr>
            <a:r>
              <a:rPr lang="en-US" altLang="en-US" sz="2400" b="1" dirty="0" smtClean="0">
                <a:solidFill>
                  <a:srgbClr val="0000FF"/>
                </a:solidFill>
              </a:rPr>
              <a:t>Keep profitable customers and maximize </a:t>
            </a:r>
          </a:p>
          <a:p>
            <a:pPr marL="457200" lvl="1" indent="0">
              <a:buFont typeface="Wingdings" pitchFamily="2" charset="2"/>
              <a:buNone/>
            </a:pPr>
            <a:r>
              <a:rPr lang="en-US" altLang="en-US" sz="2400" b="1" dirty="0" smtClean="0">
                <a:solidFill>
                  <a:srgbClr val="0000FF"/>
                </a:solidFill>
              </a:rPr>
              <a:t>    lifetime revenue from them.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         Lifetime Customer Value</a:t>
            </a: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4419600" y="6248400"/>
            <a:ext cx="17113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900"/>
              <a:t>Source:  Kzenon/Shutterstock</a:t>
            </a:r>
          </a:p>
        </p:txBody>
      </p:sp>
      <p:sp>
        <p:nvSpPr>
          <p:cNvPr id="2" name="Rectangle 1"/>
          <p:cNvSpPr/>
          <p:nvPr/>
        </p:nvSpPr>
        <p:spPr>
          <a:xfrm>
            <a:off x="1143000" y="2413338"/>
            <a:ext cx="6400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 smtClean="0"/>
              <a:t>The value of a customer </a:t>
            </a:r>
            <a:r>
              <a:rPr lang="en-US" altLang="en-US" dirty="0" smtClean="0"/>
              <a:t>to a company depends on </a:t>
            </a:r>
            <a:r>
              <a:rPr lang="en-US" altLang="en-US" b="1" dirty="0" smtClean="0">
                <a:solidFill>
                  <a:srgbClr val="0000FF"/>
                </a:solidFill>
              </a:rPr>
              <a:t>three</a:t>
            </a:r>
            <a:r>
              <a:rPr lang="en-US" altLang="en-US" dirty="0" smtClean="0"/>
              <a:t> dimensions: </a:t>
            </a:r>
          </a:p>
          <a:p>
            <a:endParaRPr lang="en-US" alt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altLang="en-US" dirty="0" smtClean="0"/>
              <a:t>the duration of the relationship</a:t>
            </a:r>
          </a:p>
          <a:p>
            <a:pPr marL="342900" indent="-342900">
              <a:buFont typeface="+mj-lt"/>
              <a:buAutoNum type="arabicPeriod"/>
            </a:pPr>
            <a:endParaRPr lang="en-US" alt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altLang="en-US" dirty="0" smtClean="0"/>
              <a:t>the number of relationships (e.g., the number of products from a company that a customer purchases) </a:t>
            </a:r>
          </a:p>
          <a:p>
            <a:pPr marL="342900" indent="-342900">
              <a:buFont typeface="+mj-lt"/>
              <a:buAutoNum type="arabicPeriod"/>
            </a:pPr>
            <a:endParaRPr lang="en-US" altLang="en-US" dirty="0"/>
          </a:p>
          <a:p>
            <a:pPr marL="342900" indent="-342900">
              <a:buFont typeface="+mj-lt"/>
              <a:buAutoNum type="arabicPeriod"/>
            </a:pPr>
            <a:r>
              <a:rPr lang="en-US" altLang="en-US" dirty="0" smtClean="0"/>
              <a:t>the profitability of the relationship.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7" t="26781" r="19337" b="10970"/>
          <a:stretch>
            <a:fillRect/>
          </a:stretch>
        </p:blipFill>
        <p:spPr bwMode="auto">
          <a:xfrm>
            <a:off x="1143000" y="762000"/>
            <a:ext cx="6858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CRM Strategy to Systems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successful CRM’s share two basic elements</a:t>
            </a:r>
          </a:p>
          <a:p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Identify customer touch pts.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Consolidate data about each customer</a:t>
            </a:r>
          </a:p>
        </p:txBody>
      </p:sp>
    </p:spTree>
    <p:extLst>
      <p:ext uri="{BB962C8B-B14F-4D97-AF65-F5344CB8AC3E}">
        <p14:creationId xmlns:p14="http://schemas.microsoft.com/office/powerpoint/2010/main" val="40662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Customer Touch </a:t>
            </a:r>
            <a:r>
              <a:rPr lang="en-US" dirty="0" smtClean="0">
                <a:solidFill>
                  <a:srgbClr val="0000FF"/>
                </a:solidFill>
              </a:rPr>
              <a:t>Points</a:t>
            </a:r>
          </a:p>
        </p:txBody>
      </p:sp>
      <p:pic>
        <p:nvPicPr>
          <p:cNvPr id="16387" name="Picture 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1" t="28490" r="26495" b="5270"/>
          <a:stretch>
            <a:fillRect/>
          </a:stretch>
        </p:blipFill>
        <p:spPr bwMode="auto">
          <a:xfrm>
            <a:off x="1905000" y="1952625"/>
            <a:ext cx="5943600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</TotalTime>
  <Words>1635</Words>
  <Application>Microsoft Office PowerPoint</Application>
  <PresentationFormat>On-screen Show (4:3)</PresentationFormat>
  <Paragraphs>282</Paragraphs>
  <Slides>35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Rockwell</vt:lpstr>
      <vt:lpstr>Times New Roman</vt:lpstr>
      <vt:lpstr>Trebuchet MS</vt:lpstr>
      <vt:lpstr>Wingdings</vt:lpstr>
      <vt:lpstr>Wingdings 3</vt:lpstr>
      <vt:lpstr>Facet</vt:lpstr>
      <vt:lpstr>CHAPTER 11</vt:lpstr>
      <vt:lpstr>Defining Customer Relationship Management</vt:lpstr>
      <vt:lpstr>To Today….. </vt:lpstr>
      <vt:lpstr>    The Need for CRM</vt:lpstr>
      <vt:lpstr>           Goal of a CRM</vt:lpstr>
      <vt:lpstr>         Lifetime Customer Value</vt:lpstr>
      <vt:lpstr>PowerPoint Presentation</vt:lpstr>
      <vt:lpstr>CRM Strategy to Systems</vt:lpstr>
      <vt:lpstr>Customer Touch Points</vt:lpstr>
      <vt:lpstr>        Data Consolidation</vt:lpstr>
      <vt:lpstr>2 types of CRM applications </vt:lpstr>
      <vt:lpstr>Customer-Facing Applications</vt:lpstr>
      <vt:lpstr>Customer-Touching Applications</vt:lpstr>
      <vt:lpstr>Analytical CRM</vt:lpstr>
      <vt:lpstr>The Relationship Between Operational CRM and Analytical CRM</vt:lpstr>
      <vt:lpstr>The Relationship Between Operational CRM and Analytical CRM</vt:lpstr>
      <vt:lpstr>Analytical CRM</vt:lpstr>
      <vt:lpstr>            Marketing</vt:lpstr>
      <vt:lpstr>Supply Chain Management  </vt:lpstr>
      <vt:lpstr>The Flows of the Supply Chain</vt:lpstr>
      <vt:lpstr>Supply Chain Management</vt:lpstr>
      <vt:lpstr>SCM</vt:lpstr>
      <vt:lpstr>PowerPoint Presentation</vt:lpstr>
      <vt:lpstr>PowerPoint Presentation</vt:lpstr>
      <vt:lpstr>      Generic Supply Chain</vt:lpstr>
      <vt:lpstr>              Push Model</vt:lpstr>
      <vt:lpstr>               Pull Model</vt:lpstr>
      <vt:lpstr>Problems Along the Supply Chain</vt:lpstr>
      <vt:lpstr>       The Bullwhip Effect</vt:lpstr>
      <vt:lpstr>Solutions to Supply Chain Problems</vt:lpstr>
      <vt:lpstr>Solutions to Supply Chain Problems</vt:lpstr>
      <vt:lpstr>Information Technology Support for Supply Chain Management</vt:lpstr>
      <vt:lpstr>      EDI Benefits/Limitations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Ashenberg, Wendy - Hoboken</dc:creator>
  <cp:lastModifiedBy>Carl M. Rebman Jr.</cp:lastModifiedBy>
  <cp:revision>238</cp:revision>
  <dcterms:created xsi:type="dcterms:W3CDTF">2007-08-31T09:29:54Z</dcterms:created>
  <dcterms:modified xsi:type="dcterms:W3CDTF">2014-09-22T05:28:36Z</dcterms:modified>
</cp:coreProperties>
</file>