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0" r:id="rId4"/>
    <p:sldId id="286" r:id="rId5"/>
    <p:sldId id="334" r:id="rId6"/>
    <p:sldId id="335" r:id="rId7"/>
    <p:sldId id="264" r:id="rId8"/>
    <p:sldId id="287" r:id="rId9"/>
    <p:sldId id="336" r:id="rId10"/>
    <p:sldId id="337" r:id="rId11"/>
    <p:sldId id="338" r:id="rId12"/>
    <p:sldId id="331" r:id="rId13"/>
    <p:sldId id="329" r:id="rId14"/>
    <p:sldId id="330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39" r:id="rId27"/>
    <p:sldId id="340" r:id="rId28"/>
    <p:sldId id="341" r:id="rId29"/>
    <p:sldId id="342" r:id="rId30"/>
    <p:sldId id="343" r:id="rId31"/>
    <p:sldId id="344" r:id="rId32"/>
    <p:sldId id="345" r:id="rId33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26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BB6B5E42-0BDD-4AE2-9572-620B0926A7CB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FCBB21A2-0384-4601-81D1-6CD4D41A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61788"/>
            <a:ext cx="5661660" cy="422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7E9F5B-7A1E-4F04-BDD8-DDE4AB09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6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E9F5B-7A1E-4F04-BDD8-DDE4AB09D2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drill-down report </a:t>
            </a:r>
            <a:r>
              <a:rPr lang="en-US" altLang="en-US" dirty="0" smtClean="0"/>
              <a:t>allows users to click on an item in a report and be able to access </a:t>
            </a:r>
          </a:p>
          <a:p>
            <a:r>
              <a:rPr lang="en-US" altLang="en-US" dirty="0" smtClean="0"/>
              <a:t>     underlying details about that item.</a:t>
            </a:r>
          </a:p>
          <a:p>
            <a:r>
              <a:rPr lang="en-US" altLang="en-US" dirty="0" err="1" smtClean="0"/>
              <a:t>RSSbus</a:t>
            </a:r>
            <a:r>
              <a:rPr lang="en-US" altLang="en-US" dirty="0" smtClean="0"/>
              <a:t> is a </a:t>
            </a:r>
            <a:r>
              <a:rPr lang="en-US" altLang="en-US" dirty="0" err="1" smtClean="0"/>
              <a:t>mashup</a:t>
            </a:r>
            <a:r>
              <a:rPr lang="en-US" altLang="en-US" dirty="0" smtClean="0"/>
              <a:t> tool that gives you the tools to quickly create structured feeds out of </a:t>
            </a:r>
          </a:p>
          <a:p>
            <a:r>
              <a:rPr lang="en-US" altLang="en-US" dirty="0" smtClean="0"/>
              <a:t>     anything;  not just news and blog postings, but business data or application data that </a:t>
            </a:r>
          </a:p>
          <a:p>
            <a:r>
              <a:rPr lang="en-US" altLang="en-US" dirty="0" smtClean="0"/>
              <a:t>     you own or have access to.  (Note:  </a:t>
            </a:r>
            <a:r>
              <a:rPr lang="en-US" altLang="en-US" dirty="0" err="1" smtClean="0"/>
              <a:t>RSSBus</a:t>
            </a:r>
            <a:r>
              <a:rPr lang="en-US" altLang="en-US" dirty="0" smtClean="0"/>
              <a:t> is not special, it just had an interesting</a:t>
            </a:r>
          </a:p>
          <a:p>
            <a:r>
              <a:rPr lang="en-US" altLang="en-US" dirty="0" smtClean="0"/>
              <a:t>     video on drill-down.)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     Clicking on the image of the report above will take you to a video that shows how</a:t>
            </a:r>
          </a:p>
          <a:p>
            <a:r>
              <a:rPr lang="en-US" altLang="en-US" dirty="0" smtClean="0"/>
              <a:t>         </a:t>
            </a:r>
            <a:r>
              <a:rPr lang="en-US" altLang="en-US" dirty="0" err="1" smtClean="0"/>
              <a:t>RSSBus</a:t>
            </a:r>
            <a:r>
              <a:rPr lang="en-US" altLang="en-US" dirty="0" smtClean="0"/>
              <a:t> works and how drill-down works.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FCFE3-5169-45F1-9722-76E972E05461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902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 smtClean="0"/>
              <a:t>key indicator report </a:t>
            </a:r>
            <a:r>
              <a:rPr lang="en-US" altLang="en-US" dirty="0" smtClean="0"/>
              <a:t>summarizes the performance of critical activities.</a:t>
            </a:r>
          </a:p>
          <a:p>
            <a:r>
              <a:rPr lang="en-US" altLang="en-US" dirty="0" smtClean="0"/>
              <a:t>The key indicator in this report is the number of prison inmates per 100,000</a:t>
            </a:r>
          </a:p>
          <a:p>
            <a:r>
              <a:rPr lang="en-US" altLang="en-US" dirty="0" smtClean="0"/>
              <a:t>     of population in 1996-1997.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3AC16-7E8D-4879-B8B8-A2284298FD45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662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This comparative report compares managed health care to traditional fee-for-service</a:t>
            </a:r>
          </a:p>
          <a:p>
            <a:r>
              <a:rPr lang="en-US" altLang="en-US" dirty="0" smtClean="0"/>
              <a:t>     healthcare.  </a:t>
            </a:r>
            <a:r>
              <a:rPr lang="en-US" altLang="en-US" b="1" dirty="0" smtClean="0"/>
              <a:t>Let’s use one example: Advice to smokers to quit.</a:t>
            </a:r>
          </a:p>
          <a:p>
            <a:r>
              <a:rPr lang="en-US" altLang="en-US" dirty="0" smtClean="0"/>
              <a:t>     * Fee-for-service has a 37% compliance rate on seven Healthcare Effectiveness Data</a:t>
            </a:r>
          </a:p>
          <a:p>
            <a:r>
              <a:rPr lang="en-US" altLang="en-US" dirty="0" smtClean="0"/>
              <a:t>        and Information Set (HEDIS) preventive measures. See purple arrow.</a:t>
            </a:r>
          </a:p>
          <a:p>
            <a:r>
              <a:rPr lang="en-US" altLang="en-US" dirty="0" smtClean="0"/>
              <a:t>     * The minimum managed care plans have a 30% compliance rate. (left end of bar)</a:t>
            </a:r>
          </a:p>
          <a:p>
            <a:r>
              <a:rPr lang="en-US" altLang="en-US" dirty="0" smtClean="0"/>
              <a:t>     * The maximum managed care plans have a 85% compliance rate. (right end of bar)</a:t>
            </a:r>
          </a:p>
          <a:p>
            <a:r>
              <a:rPr lang="en-US" altLang="en-US" dirty="0" smtClean="0"/>
              <a:t>     * The average of all managed care plans (National Health Plan average) is 61% compliance.</a:t>
            </a:r>
          </a:p>
          <a:p>
            <a:r>
              <a:rPr lang="en-US" altLang="en-US" dirty="0" smtClean="0"/>
              <a:t>           (see red arrow).</a:t>
            </a:r>
          </a:p>
          <a:p>
            <a:r>
              <a:rPr lang="en-US" altLang="en-US" dirty="0" smtClean="0"/>
              <a:t>We can see that there is quite a bit of information in this graphical comparative report.</a:t>
            </a:r>
          </a:p>
          <a:p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AF074-EF91-4A0B-A98B-A390FC18D3E3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129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Exception reports </a:t>
            </a:r>
            <a:r>
              <a:rPr lang="en-US" altLang="en-US" dirty="0" smtClean="0"/>
              <a:t>include only information that falls outside certain threshold standards.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image shows a financial transaction exception report using SAP from the University of</a:t>
            </a:r>
          </a:p>
          <a:p>
            <a:r>
              <a:rPr lang="en-US" altLang="en-US" dirty="0" smtClean="0"/>
              <a:t>     Toronto in 2003.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A37516-CA81-490C-BD04-229FBB14BC39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3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F5B94-04D7-49EA-98A5-79FA814FE99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Transaction processing system (TPS) </a:t>
            </a:r>
            <a:r>
              <a:rPr lang="en-US" altLang="en-US" dirty="0" smtClean="0"/>
              <a:t>monitors, collects, stores and processes data </a:t>
            </a:r>
          </a:p>
          <a:p>
            <a:pPr eaLnBrk="1" hangingPunct="1"/>
            <a:r>
              <a:rPr lang="en-US" altLang="en-US" dirty="0" smtClean="0"/>
              <a:t>     generated from all business transactions.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Batch Processing</a:t>
            </a:r>
            <a:r>
              <a:rPr lang="en-US" altLang="en-US" dirty="0" smtClean="0"/>
              <a:t> is when the firm collects data from transactions as they occur, placing </a:t>
            </a:r>
          </a:p>
          <a:p>
            <a:pPr eaLnBrk="1" hangingPunct="1"/>
            <a:r>
              <a:rPr lang="en-US" altLang="en-US" dirty="0" smtClean="0"/>
              <a:t>     them in groups or </a:t>
            </a:r>
            <a:r>
              <a:rPr lang="en-US" altLang="en-US" i="1" dirty="0" smtClean="0"/>
              <a:t>batches</a:t>
            </a:r>
            <a:r>
              <a:rPr lang="en-US" altLang="en-US" dirty="0" smtClean="0"/>
              <a:t>, then prepares and processes the batches periodically (say, </a:t>
            </a:r>
          </a:p>
          <a:p>
            <a:pPr eaLnBrk="1" hangingPunct="1"/>
            <a:r>
              <a:rPr lang="en-US" altLang="en-US" dirty="0" smtClean="0"/>
              <a:t>     every night).</a:t>
            </a:r>
          </a:p>
          <a:p>
            <a:pPr eaLnBrk="1" hangingPunct="1"/>
            <a:r>
              <a:rPr lang="en-US" altLang="en-US" b="1" dirty="0" smtClean="0"/>
              <a:t>Online Transaction Processing (OLTP)</a:t>
            </a:r>
            <a:r>
              <a:rPr lang="en-US" altLang="en-US" dirty="0" smtClean="0"/>
              <a:t> is when business transactions are processed </a:t>
            </a:r>
          </a:p>
          <a:p>
            <a:pPr eaLnBrk="1" hangingPunct="1"/>
            <a:r>
              <a:rPr lang="en-US" altLang="en-US" dirty="0" smtClean="0"/>
              <a:t>     online as soon as they occur.</a:t>
            </a:r>
          </a:p>
          <a:p>
            <a:pPr eaLnBrk="1" hangingPunct="1"/>
            <a:r>
              <a:rPr lang="en-US" altLang="en-US" b="1" dirty="0" smtClean="0"/>
              <a:t>Source data automation </a:t>
            </a:r>
            <a:r>
              <a:rPr lang="en-US" altLang="en-US" dirty="0" smtClean="0"/>
              <a:t>involves collecting data from sensors (e.g., barcode scanners)</a:t>
            </a:r>
          </a:p>
          <a:p>
            <a:pPr eaLnBrk="1" hangingPunct="1"/>
            <a:r>
              <a:rPr lang="en-US" altLang="en-US" dirty="0" smtClean="0"/>
              <a:t>     and entering the data directly into a computer without human intervention.</a:t>
            </a:r>
          </a:p>
        </p:txBody>
      </p:sp>
    </p:spTree>
    <p:extLst>
      <p:ext uri="{BB962C8B-B14F-4D97-AF65-F5344CB8AC3E}">
        <p14:creationId xmlns:p14="http://schemas.microsoft.com/office/powerpoint/2010/main" val="268825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10F855-267B-467F-9EE6-69B9AE719CB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Transaction processing system (TPS) </a:t>
            </a:r>
            <a:r>
              <a:rPr lang="en-US" dirty="0" smtClean="0"/>
              <a:t>monitors, collects, stores and processes data </a:t>
            </a:r>
          </a:p>
          <a:p>
            <a:pPr eaLnBrk="1" hangingPunct="1"/>
            <a:r>
              <a:rPr lang="en-US" dirty="0" smtClean="0"/>
              <a:t>     generated from all business transactions.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Batch Processing</a:t>
            </a:r>
            <a:r>
              <a:rPr lang="en-US" dirty="0" smtClean="0"/>
              <a:t> is when the firm collects data from transactions as they occur, placing </a:t>
            </a:r>
          </a:p>
          <a:p>
            <a:pPr eaLnBrk="1" hangingPunct="1"/>
            <a:r>
              <a:rPr lang="en-US" dirty="0" smtClean="0"/>
              <a:t>     them in groups or </a:t>
            </a:r>
            <a:r>
              <a:rPr lang="en-US" i="1" dirty="0" smtClean="0"/>
              <a:t>batches</a:t>
            </a:r>
            <a:r>
              <a:rPr lang="en-US" dirty="0" smtClean="0"/>
              <a:t>, then prepares and processes the batches periodically (say, </a:t>
            </a:r>
          </a:p>
          <a:p>
            <a:pPr eaLnBrk="1" hangingPunct="1"/>
            <a:r>
              <a:rPr lang="en-US" dirty="0" smtClean="0"/>
              <a:t>     every night).</a:t>
            </a:r>
          </a:p>
          <a:p>
            <a:pPr eaLnBrk="1" hangingPunct="1"/>
            <a:r>
              <a:rPr lang="en-US" b="1" dirty="0" smtClean="0"/>
              <a:t>Online Transaction Processing (OLTP)</a:t>
            </a:r>
            <a:r>
              <a:rPr lang="en-US" dirty="0" smtClean="0"/>
              <a:t> is when business transactions are processed </a:t>
            </a:r>
          </a:p>
          <a:p>
            <a:pPr eaLnBrk="1" hangingPunct="1"/>
            <a:r>
              <a:rPr lang="en-US" dirty="0" smtClean="0"/>
              <a:t>     online as soon as they occur.</a:t>
            </a:r>
          </a:p>
          <a:p>
            <a:pPr eaLnBrk="1" hangingPunct="1"/>
            <a:r>
              <a:rPr lang="en-US" b="1" dirty="0" smtClean="0"/>
              <a:t>Source data automation </a:t>
            </a:r>
            <a:r>
              <a:rPr lang="en-US" dirty="0" smtClean="0"/>
              <a:t>involves collecting data from sensors (e.g., barcode scanners)</a:t>
            </a:r>
          </a:p>
          <a:p>
            <a:pPr eaLnBrk="1" hangingPunct="1"/>
            <a:r>
              <a:rPr lang="en-US" dirty="0" smtClean="0"/>
              <a:t>     and entering the data directly into a computer without human intervention.</a:t>
            </a:r>
          </a:p>
        </p:txBody>
      </p:sp>
    </p:spTree>
    <p:extLst>
      <p:ext uri="{BB962C8B-B14F-4D97-AF65-F5344CB8AC3E}">
        <p14:creationId xmlns:p14="http://schemas.microsoft.com/office/powerpoint/2010/main" val="159440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Functional area information systems </a:t>
            </a:r>
            <a:r>
              <a:rPr lang="en-US" altLang="en-US" smtClean="0"/>
              <a:t>provide information mainly to lower- and </a:t>
            </a:r>
          </a:p>
          <a:p>
            <a:r>
              <a:rPr lang="en-US" altLang="en-US" smtClean="0"/>
              <a:t>     middle-level managers in the functional areas via a variety of reports.</a:t>
            </a:r>
          </a:p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64B42C-157B-4529-A82C-C634DB73919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6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Enterprise Resource Planning (ERP)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systems</a:t>
            </a:r>
            <a:r>
              <a:rPr lang="en-US" altLang="en-US" dirty="0" smtClean="0"/>
              <a:t> integrate the planning, management and </a:t>
            </a:r>
          </a:p>
          <a:p>
            <a:r>
              <a:rPr lang="en-US" altLang="en-US" dirty="0" smtClean="0"/>
              <a:t>     use of all resources of the organization.  That is, ERP systems are designed to break down</a:t>
            </a:r>
          </a:p>
          <a:p>
            <a:r>
              <a:rPr lang="en-US" altLang="en-US" dirty="0" smtClean="0"/>
              <a:t>     the information silos of an organization.  </a:t>
            </a:r>
          </a:p>
          <a:p>
            <a:r>
              <a:rPr lang="en-US" altLang="en-US" dirty="0" smtClean="0"/>
              <a:t>Many information systems were developed for specific functional areas and did not communicate </a:t>
            </a:r>
          </a:p>
          <a:p>
            <a:r>
              <a:rPr lang="en-US" altLang="en-US" dirty="0" smtClean="0"/>
              <a:t>     with systems in other functional areas. Therefore, these systems are referred to as </a:t>
            </a:r>
            <a:r>
              <a:rPr lang="en-US" altLang="en-US" b="1" dirty="0" smtClean="0"/>
              <a:t>information silos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D269F-B534-4FBB-B343-A1A5313C3E70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58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079A2-B0FE-4CF1-A391-CD71DE3691D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9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Functional area information systems generate a wide variety of reports.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928C1D-3E7D-46F7-9FCC-385B904C070E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7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Summary reports </a:t>
            </a:r>
            <a:r>
              <a:rPr lang="en-US" altLang="en-US" dirty="0" smtClean="0"/>
              <a:t>provide summarized information, with less detail.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03225-781F-4287-B6B6-83427FB31C9E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147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Detailed reports </a:t>
            </a:r>
            <a:r>
              <a:rPr lang="en-US" altLang="en-US" dirty="0" smtClean="0"/>
              <a:t>provide high levels of detailed data, often in support of summary reports.</a:t>
            </a:r>
          </a:p>
          <a:p>
            <a:r>
              <a:rPr lang="en-US" altLang="en-US" dirty="0" smtClean="0"/>
              <a:t>Note that this detailed report provides the underlying data for “Remove Catch Basin”, which is </a:t>
            </a:r>
          </a:p>
          <a:p>
            <a:r>
              <a:rPr lang="en-US" altLang="en-US" dirty="0" smtClean="0"/>
              <a:t>     the second item on the preceding summary report.</a:t>
            </a:r>
          </a:p>
          <a:p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551C29-E761-4FB5-87B2-9CF022879633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54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251798-3776-4059-AE6A-69C880F569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F36F1-3D44-4B08-9343-52453B10A9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8490-A3F5-42C0-941A-CA4C4DFF0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495300"/>
            <a:ext cx="8063871" cy="14859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Level 4 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2400"/>
            <a:ext cx="23622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3962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4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609600"/>
            <a:ext cx="8063871" cy="1371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Level 3 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52400"/>
            <a:ext cx="23622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133600"/>
            <a:ext cx="8153400" cy="403860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8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232" y="762000"/>
            <a:ext cx="6831367" cy="16764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1752600" y="2438400"/>
            <a:ext cx="6858000" cy="381000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  <a:latin typeface="Rockwell" pitchFamily="18" charset="0"/>
              </a:defRPr>
            </a:lvl1pPr>
            <a:lvl2pPr>
              <a:defRPr baseline="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baseline="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baseline="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baseline="0">
                <a:solidFill>
                  <a:schemeClr val="tx1"/>
                </a:solidFill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CE3C9-AB05-4324-AE64-DB0D89C00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DD803-AB20-4820-8EE3-A65F0185D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AC6C4-0FF8-4D28-9D05-EF0213612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7966406-267A-48CF-AA65-24119A11E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8BCB54B-8480-4CBE-B7BB-1A1F5D9B13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B59B4-5690-4632-864E-7911E3EBF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7EC2A-E9D6-4395-9189-28DB92EA9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07E16-8046-4519-8F28-D2518182E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862EB3-8277-4BED-8A09-F2E45513D6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ffiTEBRKbA" TargetMode="External"/><Relationship Id="rId2" Type="http://schemas.openxmlformats.org/officeDocument/2006/relationships/hyperlink" Target="http://www.youtube.com/watch?v=MYvnBpeyLm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sw.com/blog/2007/04/13/rssbus-feeds-proto-your-business-dat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JXDsOPIbR2w" TargetMode="External"/><Relationship Id="rId2" Type="http://schemas.openxmlformats.org/officeDocument/2006/relationships/hyperlink" Target="http://youtu.be/-ZpHiMTwO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CHAPTER 10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Information Systems within the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Relationship Management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Sales Force Automation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 and Automated Response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Loyalty programs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UP/Cross/Bundling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Enterprise Resource Planning Systems (ERP)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53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en-US" alt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integrate the functional areas of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organization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enabling seamless information flows across them. That is, ERP systems are designed to break down the information silos of an organization.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2" descr="Information Si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979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    </a:t>
            </a:r>
            <a:endParaRPr lang="en-US" altLang="en-US" sz="2400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28633" r="27029" b="8263"/>
          <a:stretch>
            <a:fillRect/>
          </a:stretch>
        </p:blipFill>
        <p:spPr bwMode="auto">
          <a:xfrm>
            <a:off x="914400" y="838200"/>
            <a:ext cx="6858000" cy="59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Benefits of ERP Systems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make organizations more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improve managers’ ability to make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decisions.</a:t>
            </a:r>
          </a:p>
          <a:p>
            <a:pPr marL="0" indent="0">
              <a:buNone/>
            </a:pPr>
            <a:endParaRPr lang="en-US" altLang="en-U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improve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Limitations of ERP Systems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require organizations to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existing business processes to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 predefined business processes of the ERP software.</a:t>
            </a:r>
          </a:p>
          <a:p>
            <a:pPr marL="0" indent="0">
              <a:buNone/>
            </a:pPr>
            <a:endParaRPr lang="en-US" altLang="en-US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implement.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Major Limitations of ERP Implementations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ERP’s are based on best practices companies may need to change their methods of achieving business objectives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ERP systems can be complex, expensive, and time-consuming to implement.</a:t>
            </a:r>
          </a:p>
        </p:txBody>
      </p:sp>
    </p:spTree>
    <p:extLst>
      <p:ext uri="{BB962C8B-B14F-4D97-AF65-F5344CB8AC3E}">
        <p14:creationId xmlns:p14="http://schemas.microsoft.com/office/powerpoint/2010/main" val="79016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Causes of ERP Implementation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2133600"/>
            <a:ext cx="81534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to involve affected employees in the planning and development phases and in change management processes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Trying to do too much too fast in the conversion process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training in the new work tasks required by the ERP system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failure to perform proper data conversion and testing for the new system</a:t>
            </a:r>
          </a:p>
        </p:txBody>
      </p:sp>
    </p:spTree>
    <p:extLst>
      <p:ext uri="{BB962C8B-B14F-4D97-AF65-F5344CB8AC3E}">
        <p14:creationId xmlns:p14="http://schemas.microsoft.com/office/powerpoint/2010/main" val="313169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Implementing ERP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On-Premise ERP Implementation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Vanilla approach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 approach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of breed approach</a:t>
            </a:r>
          </a:p>
        </p:txBody>
      </p:sp>
    </p:spTree>
    <p:extLst>
      <p:ext uri="{BB962C8B-B14F-4D97-AF65-F5344CB8AC3E}">
        <p14:creationId xmlns:p14="http://schemas.microsoft.com/office/powerpoint/2010/main" val="230258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Three major advantages of using a cloud-based ERP system are: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can be used from any location that provides Internet access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using cloud-based ERP avoid the initial hardware and software expenses that are typical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implementations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Cloud-based ERP solutions are scalable, meaning it is possible to extend ERP support to new business processes and new business partners (e.g., suppliers) by purchasing new ERP modules.</a:t>
            </a:r>
          </a:p>
        </p:txBody>
      </p:sp>
    </p:spTree>
    <p:extLst>
      <p:ext uri="{BB962C8B-B14F-4D97-AF65-F5344CB8AC3E}">
        <p14:creationId xmlns:p14="http://schemas.microsoft.com/office/powerpoint/2010/main" val="267453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Three major disadvantages of using cloud-based ERP systems are: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not clear whether cloud-based ERP systems are more secure than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 that adopt cloud-based ERP systems sacrifice their control over a strategic IT resource</a:t>
            </a:r>
          </a:p>
          <a:p>
            <a:pPr marL="109728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control over IT resources when the ERP system experiences problems</a:t>
            </a:r>
          </a:p>
        </p:txBody>
      </p:sp>
    </p:spTree>
    <p:extLst>
      <p:ext uri="{BB962C8B-B14F-4D97-AF65-F5344CB8AC3E}">
        <p14:creationId xmlns:p14="http://schemas.microsoft.com/office/powerpoint/2010/main" val="137783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CHAPTER 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Transaction Processing Systems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Functional Area Information Systems</a:t>
            </a:r>
          </a:p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Enterprise Resource Planning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ERP Support for Business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199" cy="1676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10.4 ERP Support for Business Processes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Procurement, Fulfillment, and Production Processes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Procurement Process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Fulfillment Process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Production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Procurement Process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4" descr="C:\Documents and Settings\74216\Desktop\C10\rainer_5e_fig_10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5740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Fulfillment Process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4" descr="C:\Documents and Settings\74216\Desktop\C10\rainer_5e_fig_10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9" y="2971800"/>
            <a:ext cx="8589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C:\Documents and Settings\74216\Desktop\C10\rainer_5e_fig_10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90800"/>
            <a:ext cx="87217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19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Interorganizational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Processes: ERP with SCM and CRM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55136"/>
          </a:xfrm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ERP SCM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ERP CRM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9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Documents and Settings\74216\Desktop\C10\rainer_5e_fig_10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33400"/>
            <a:ext cx="77041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7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10.5 Functional </a:t>
            </a:r>
            <a:r>
              <a:rPr lang="en-US" altLang="en-US" sz="3200" dirty="0" smtClean="0"/>
              <a:t>Area Information Systems Reports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Routine reports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 hoc (on demand) reports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Drill-down reports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Key-indicator reports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Comparative reports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Exception reports</a:t>
            </a:r>
          </a:p>
        </p:txBody>
      </p:sp>
    </p:spTree>
    <p:extLst>
      <p:ext uri="{BB962C8B-B14F-4D97-AF65-F5344CB8AC3E}">
        <p14:creationId xmlns:p14="http://schemas.microsoft.com/office/powerpoint/2010/main" val="4250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    Summary Report</a:t>
            </a:r>
          </a:p>
        </p:txBody>
      </p:sp>
      <p:pic>
        <p:nvPicPr>
          <p:cNvPr id="16387" name="Picture 4" descr="images\pdbserstns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842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85800" y="2514600"/>
            <a:ext cx="220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4"/>
                </a:solidFill>
              </a:rPr>
              <a:t>Summary reports </a:t>
            </a:r>
            <a:r>
              <a:rPr lang="en-US" altLang="en-US" sz="2400" dirty="0" smtClean="0"/>
              <a:t>provide summarized information, with less detail.</a:t>
            </a:r>
          </a:p>
        </p:txBody>
      </p:sp>
    </p:spTree>
    <p:extLst>
      <p:ext uri="{BB962C8B-B14F-4D97-AF65-F5344CB8AC3E}">
        <p14:creationId xmlns:p14="http://schemas.microsoft.com/office/powerpoint/2010/main" val="33956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   Detailed Report</a:t>
            </a:r>
          </a:p>
        </p:txBody>
      </p:sp>
      <p:pic>
        <p:nvPicPr>
          <p:cNvPr id="17411" name="Picture 6" descr="images\pdbserstnd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81000" y="1905000"/>
            <a:ext cx="2514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 smtClean="0">
                <a:solidFill>
                  <a:schemeClr val="accent4"/>
                </a:solidFill>
              </a:rPr>
              <a:t>Detailed reports </a:t>
            </a:r>
            <a:r>
              <a:rPr lang="en-US" altLang="en-US" sz="2400" dirty="0" smtClean="0"/>
              <a:t>provide high levels of detailed data, often in support of summary reports.</a:t>
            </a:r>
          </a:p>
        </p:txBody>
      </p:sp>
    </p:spTree>
    <p:extLst>
      <p:ext uri="{BB962C8B-B14F-4D97-AF65-F5344CB8AC3E}">
        <p14:creationId xmlns:p14="http://schemas.microsoft.com/office/powerpoint/2010/main" val="10194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Drill-Down Report</a:t>
            </a:r>
          </a:p>
        </p:txBody>
      </p:sp>
      <p:pic>
        <p:nvPicPr>
          <p:cNvPr id="1843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RSSBus Expenses and Revenues screenshot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565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04800" y="2133600"/>
            <a:ext cx="274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 smtClean="0"/>
              <a:t>A </a:t>
            </a:r>
            <a:r>
              <a:rPr lang="en-US" altLang="en-US" sz="2000" b="1" dirty="0" smtClean="0">
                <a:solidFill>
                  <a:schemeClr val="accent4"/>
                </a:solidFill>
              </a:rPr>
              <a:t>drill-down report </a:t>
            </a:r>
            <a:r>
              <a:rPr lang="en-US" altLang="en-US" sz="2000" dirty="0" smtClean="0"/>
              <a:t>allows users to click on an item in a report and be able to access underlying details about that item.</a:t>
            </a:r>
          </a:p>
        </p:txBody>
      </p:sp>
    </p:spTree>
    <p:extLst>
      <p:ext uri="{BB962C8B-B14F-4D97-AF65-F5344CB8AC3E}">
        <p14:creationId xmlns:p14="http://schemas.microsoft.com/office/powerpoint/2010/main" val="5558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10.1</a:t>
            </a:r>
            <a:r>
              <a:rPr lang="en-US" sz="2800" dirty="0" smtClean="0"/>
              <a:t> Transaction Processing Systems (TPS)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/>
              <a:t> </a:t>
            </a: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962400" y="914400"/>
            <a:ext cx="487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 b="1" dirty="0" smtClean="0"/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 smtClean="0"/>
              <a:t>Transaction processing system (TPS) </a:t>
            </a:r>
          </a:p>
          <a:p>
            <a:pPr eaLnBrk="1" hangingPunct="1"/>
            <a:r>
              <a:rPr lang="en-US" sz="2000" dirty="0" smtClean="0">
                <a:solidFill>
                  <a:schemeClr val="accent4"/>
                </a:solidFill>
              </a:rPr>
              <a:t>monitors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4"/>
                </a:solidFill>
              </a:rPr>
              <a:t>collects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4"/>
                </a:solidFill>
              </a:rPr>
              <a:t>stores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4"/>
                </a:solidFill>
              </a:rPr>
              <a:t>processes</a:t>
            </a:r>
            <a:r>
              <a:rPr lang="en-US" sz="2000" dirty="0" smtClean="0"/>
              <a:t> data generated from all business transactions. 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Business Transaction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Product manufactured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Service sold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Person hired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Payroll check generated</a:t>
            </a:r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648200"/>
            <a:ext cx="7010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Barcode scanner is an example of </a:t>
            </a:r>
            <a:r>
              <a:rPr lang="en-US" sz="2000" dirty="0" smtClean="0">
                <a:solidFill>
                  <a:srgbClr val="0000FF"/>
                </a:solidFill>
              </a:rPr>
              <a:t>source data automation- </a:t>
            </a:r>
            <a:r>
              <a:rPr lang="en-US" sz="2000" dirty="0" smtClean="0"/>
              <a:t>involves collecting data from sensors and entering the data directly into a computer without human intervention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19200" y="4217988"/>
            <a:ext cx="2424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© Stockbroker/Age Fotostock America, Inc. </a:t>
            </a:r>
          </a:p>
        </p:txBody>
      </p:sp>
      <p:pic>
        <p:nvPicPr>
          <p:cNvPr id="8" name="Picture 5" descr="http://www.washingtonpost.com/wp-dyn/content/photo/2007/08/06/PH2007080600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6" y="1905000"/>
            <a:ext cx="3273207" cy="21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 Key-Indicator Report</a:t>
            </a:r>
          </a:p>
        </p:txBody>
      </p:sp>
      <p:pic>
        <p:nvPicPr>
          <p:cNvPr id="19459" name="Picture 2" descr="Number of Inmates Per 100,000 Total Population, 1996-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446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1831312"/>
            <a:ext cx="304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/>
              <a:t>A </a:t>
            </a:r>
            <a:r>
              <a:rPr lang="en-US" altLang="en-US" sz="2400" b="1" dirty="0" smtClean="0">
                <a:solidFill>
                  <a:schemeClr val="accent4"/>
                </a:solidFill>
              </a:rPr>
              <a:t>key indicator report </a:t>
            </a:r>
            <a:r>
              <a:rPr lang="en-US" altLang="en-US" sz="2400" dirty="0" smtClean="0"/>
              <a:t>summarizes the performance of critical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305" y="3886200"/>
            <a:ext cx="34197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Marketing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examples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customers acquisition.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Demographic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 of existing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Turnover (i.e., revenue) generated by segments of the customer population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550985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Comparative Report</a:t>
            </a:r>
          </a:p>
        </p:txBody>
      </p:sp>
      <p:pic>
        <p:nvPicPr>
          <p:cNvPr id="20483" name="Picture 4" descr="http://www.managedcaremag.com/archives/9711/9711.compass.report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143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236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Comparative report </a:t>
            </a:r>
            <a:r>
              <a:rPr lang="en-US" altLang="en-US" sz="2400"/>
              <a:t>is one type of ad-hoc report.</a:t>
            </a:r>
          </a:p>
        </p:txBody>
      </p:sp>
    </p:spTree>
    <p:extLst>
      <p:ext uri="{BB962C8B-B14F-4D97-AF65-F5344CB8AC3E}">
        <p14:creationId xmlns:p14="http://schemas.microsoft.com/office/powerpoint/2010/main" val="875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       Exception Report</a:t>
            </a:r>
          </a:p>
        </p:txBody>
      </p:sp>
      <p:pic>
        <p:nvPicPr>
          <p:cNvPr id="21507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5563"/>
            <a:ext cx="58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331835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accent4"/>
                </a:solidFill>
              </a:rPr>
              <a:t>Exception reports </a:t>
            </a:r>
            <a:r>
              <a:rPr lang="en-US" altLang="en-US" dirty="0" smtClean="0"/>
              <a:t>include only information that falls outside certain threshold standards.</a:t>
            </a:r>
          </a:p>
        </p:txBody>
      </p:sp>
    </p:spTree>
    <p:extLst>
      <p:ext uri="{BB962C8B-B14F-4D97-AF65-F5344CB8AC3E}">
        <p14:creationId xmlns:p14="http://schemas.microsoft.com/office/powerpoint/2010/main" val="10427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smtClean="0"/>
              <a:t>How Transaction Processing Systems Manage Data</a:t>
            </a:r>
          </a:p>
        </p:txBody>
      </p:sp>
      <p:pic>
        <p:nvPicPr>
          <p:cNvPr id="10242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903272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10.1</a:t>
            </a:r>
            <a:r>
              <a:rPr lang="en-US" sz="3200" dirty="0"/>
              <a:t> Transaction Processing Systems (TPS)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Processing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firm collects data from transactions as they occur, placing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in groups or 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prepares and processes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batches </a:t>
            </a:r>
            <a:r>
              <a:rPr lang="en-US" alt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periodically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(say,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Processing (OLTP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when business transactions are processed online as soon as they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4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>10.1</a:t>
            </a:r>
            <a:r>
              <a:rPr lang="en-US" sz="3200" dirty="0" smtClean="0"/>
              <a:t> Transaction Processing Systems (TPS)</a:t>
            </a:r>
            <a:endParaRPr lang="en-US" dirty="0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81600" y="3553361"/>
            <a:ext cx="350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/>
              <a:t>Key features of TPS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Dependability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Reliability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/>
              <a:t>Processing capacity</a:t>
            </a:r>
            <a:endParaRPr lang="en-US" sz="2000" dirty="0"/>
          </a:p>
        </p:txBody>
      </p:sp>
      <p:pic>
        <p:nvPicPr>
          <p:cNvPr id="1026" name="Picture 2" descr="http://www.thesambarnes.com/wp-content/themes/ImpreZZ/images/web-project-management-tps-repor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49333"/>
            <a:ext cx="2572431" cy="20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828800"/>
            <a:ext cx="6179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Complexities of Transactional data: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/>
                </a:solidFill>
              </a:rPr>
              <a:t>Multiple</a:t>
            </a:r>
            <a:r>
              <a:rPr lang="en-US" dirty="0" smtClean="0"/>
              <a:t> persons access the database at the </a:t>
            </a:r>
            <a:r>
              <a:rPr lang="en-US" b="1" dirty="0" smtClean="0">
                <a:solidFill>
                  <a:schemeClr val="accent4"/>
                </a:solidFill>
              </a:rPr>
              <a:t>same</a:t>
            </a:r>
            <a:r>
              <a:rPr lang="en-US" dirty="0" smtClean="0"/>
              <a:t>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Transactions involves more than </a:t>
            </a:r>
            <a:r>
              <a:rPr lang="en-US" b="1" dirty="0" smtClean="0">
                <a:solidFill>
                  <a:schemeClr val="accent4"/>
                </a:solidFill>
              </a:rPr>
              <a:t>one</a:t>
            </a:r>
            <a:r>
              <a:rPr lang="en-US" dirty="0" smtClean="0"/>
              <a:t> computer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Transaction must be </a:t>
            </a:r>
            <a:r>
              <a:rPr lang="en-US" b="1" dirty="0" smtClean="0">
                <a:solidFill>
                  <a:schemeClr val="accent4"/>
                </a:solidFill>
              </a:rPr>
              <a:t>reversible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Preserve audit trail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10.2</a:t>
            </a:r>
            <a:r>
              <a:rPr lang="en-US" sz="3600" dirty="0" smtClean="0"/>
              <a:t> Functional Area Information Systems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Area Information Systems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designed to support a functional area by increasing its internal effectiveness and efficiency in the following areas: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(POM)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3914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Examples of Information Systems Supporting the Functional Areas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1055" r="13675" b="7692"/>
          <a:stretch>
            <a:fillRect/>
          </a:stretch>
        </p:blipFill>
        <p:spPr bwMode="auto">
          <a:xfrm>
            <a:off x="1219200" y="1752600"/>
            <a:ext cx="712946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Productions/Operations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7772400" cy="45307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In-house Logistics and Materials Management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gbtech.net/sites/default/files/styles/large/public/Services.Success%20Story%20%25231-USA%20Logistics%20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60558"/>
            <a:ext cx="5257800" cy="27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289</TotalTime>
  <Words>1444</Words>
  <Application>Microsoft Office PowerPoint</Application>
  <PresentationFormat>On-screen Show (4:3)</PresentationFormat>
  <Paragraphs>205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Georgia</vt:lpstr>
      <vt:lpstr>Rockwell</vt:lpstr>
      <vt:lpstr>Times New Roman</vt:lpstr>
      <vt:lpstr>Trebuchet MS</vt:lpstr>
      <vt:lpstr>Wingdings</vt:lpstr>
      <vt:lpstr>Wingdings 2</vt:lpstr>
      <vt:lpstr>Urban</vt:lpstr>
      <vt:lpstr>CHAPTER 10</vt:lpstr>
      <vt:lpstr>CHAPTER OUTLINE</vt:lpstr>
      <vt:lpstr>10.1 Transaction Processing Systems (TPS)</vt:lpstr>
      <vt:lpstr>How Transaction Processing Systems Manage Data</vt:lpstr>
      <vt:lpstr>10.1 Transaction Processing Systems (TPS)</vt:lpstr>
      <vt:lpstr>10.1 Transaction Processing Systems (TPS)</vt:lpstr>
      <vt:lpstr>10.2 Functional Area Information Systems</vt:lpstr>
      <vt:lpstr>Examples of Information Systems Supporting the Functional Areas</vt:lpstr>
      <vt:lpstr>Productions/Operations Management</vt:lpstr>
      <vt:lpstr>Marketing</vt:lpstr>
      <vt:lpstr>Enterprise Resource Planning Systems (ERP)</vt:lpstr>
      <vt:lpstr>PowerPoint Presentation</vt:lpstr>
      <vt:lpstr>Benefits of ERP Systems</vt:lpstr>
      <vt:lpstr>Limitations of ERP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Procurement Process</vt:lpstr>
      <vt:lpstr>The Fulfillment Process</vt:lpstr>
      <vt:lpstr>The Production Process</vt:lpstr>
      <vt:lpstr>Interorganizational Processes: ERP with SCM and CRM </vt:lpstr>
      <vt:lpstr>PowerPoint Presentation</vt:lpstr>
      <vt:lpstr>10.5 Functional Area Information Systems Reports</vt:lpstr>
      <vt:lpstr>         Summary Report</vt:lpstr>
      <vt:lpstr>        Detailed Report</vt:lpstr>
      <vt:lpstr>     Drill-Down Report</vt:lpstr>
      <vt:lpstr>      Key-Indicator Report</vt:lpstr>
      <vt:lpstr>     Comparative Report</vt:lpstr>
      <vt:lpstr>       Exception 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Ashenberg, Wendy - Hoboken</dc:creator>
  <cp:lastModifiedBy>Carl M. Rebman Jr.</cp:lastModifiedBy>
  <cp:revision>180</cp:revision>
  <cp:lastPrinted>2014-02-11T06:24:52Z</cp:lastPrinted>
  <dcterms:created xsi:type="dcterms:W3CDTF">2007-08-31T09:29:54Z</dcterms:created>
  <dcterms:modified xsi:type="dcterms:W3CDTF">2014-09-18T16:20:46Z</dcterms:modified>
</cp:coreProperties>
</file>