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60"/>
  </p:notesMasterIdLst>
  <p:handoutMasterIdLst>
    <p:handoutMasterId r:id="rId61"/>
  </p:handoutMasterIdLst>
  <p:sldIdLst>
    <p:sldId id="257" r:id="rId2"/>
    <p:sldId id="258" r:id="rId3"/>
    <p:sldId id="311" r:id="rId4"/>
    <p:sldId id="312" r:id="rId5"/>
    <p:sldId id="313" r:id="rId6"/>
    <p:sldId id="428" r:id="rId7"/>
    <p:sldId id="427" r:id="rId8"/>
    <p:sldId id="259" r:id="rId9"/>
    <p:sldId id="260" r:id="rId10"/>
    <p:sldId id="410" r:id="rId11"/>
    <p:sldId id="262" r:id="rId12"/>
    <p:sldId id="263" r:id="rId13"/>
    <p:sldId id="264" r:id="rId14"/>
    <p:sldId id="265" r:id="rId15"/>
    <p:sldId id="266" r:id="rId16"/>
    <p:sldId id="268" r:id="rId17"/>
    <p:sldId id="411" r:id="rId18"/>
    <p:sldId id="412"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Stillwell" initials="NBS" lastIdx="5" clrIdx="0"/>
  <p:cmAuthor id="1" name="Gerald Titchener" initials="G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A5"/>
    <a:srgbClr val="FFFFFF"/>
    <a:srgbClr val="96CDEE"/>
    <a:srgbClr val="0F3F5D"/>
    <a:srgbClr val="01773A"/>
    <a:srgbClr val="156B13"/>
    <a:srgbClr val="008000"/>
    <a:srgbClr val="F2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842" autoAdjust="0"/>
  </p:normalViewPr>
  <p:slideViewPr>
    <p:cSldViewPr>
      <p:cViewPr varScale="1">
        <p:scale>
          <a:sx n="70" d="100"/>
          <a:sy n="70" d="100"/>
        </p:scale>
        <p:origin x="1838"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4EE4060F-EC6E-45B5-96F1-A60F0585115B}" type="datetimeFigureOut">
              <a:rPr lang="en-US" smtClean="0"/>
              <a:pPr/>
              <a:t>8/20/2020</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A987596C-5E44-4393-BE44-DB7D499825F1}" type="slidenum">
              <a:rPr lang="en-US" smtClean="0"/>
              <a:pPr/>
              <a:t>‹#›</a:t>
            </a:fld>
            <a:endParaRPr lang="en-US" dirty="0"/>
          </a:p>
        </p:txBody>
      </p:sp>
    </p:spTree>
    <p:extLst>
      <p:ext uri="{BB962C8B-B14F-4D97-AF65-F5344CB8AC3E}">
        <p14:creationId xmlns:p14="http://schemas.microsoft.com/office/powerpoint/2010/main" val="283420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pPr>
              <a:defRPr/>
            </a:pPr>
            <a:fld id="{46950642-C6F2-4E46-90C1-0B12B643B3D7}" type="datetimeFigureOut">
              <a:rPr lang="en-US"/>
              <a:pPr>
                <a:defRPr/>
              </a:pPr>
              <a:t>8/20/2020</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40940C-6389-4005-B356-28402A411BBE}" type="slidenum">
              <a:rPr lang="en-US" altLang="en-US" smtClean="0"/>
              <a:pPr>
                <a:spcBef>
                  <a:spcPct val="0"/>
                </a:spcBef>
              </a:pPr>
              <a:t>1</a:t>
            </a:fld>
            <a:endParaRPr lang="en-US"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Principles of Information Systems, Thirteenth Edition</a:t>
            </a:r>
            <a:br>
              <a:rPr lang="en-US" altLang="en-US" sz="1100" dirty="0"/>
            </a:br>
            <a:endParaRPr lang="en-US" altLang="en-US" sz="1100" dirty="0"/>
          </a:p>
          <a:p>
            <a:pPr eaLnBrk="1" hangingPunct="1"/>
            <a:r>
              <a:rPr lang="en-US" altLang="en-US" i="1" dirty="0"/>
              <a:t>Chapter 1</a:t>
            </a:r>
          </a:p>
          <a:p>
            <a:pPr eaLnBrk="1" hangingPunct="1">
              <a:lnSpc>
                <a:spcPct val="90000"/>
              </a:lnSpc>
            </a:pPr>
            <a:r>
              <a:rPr lang="en-US" altLang="en-US" i="1" dirty="0"/>
              <a:t>An Introduction to Information Systems</a:t>
            </a:r>
          </a:p>
          <a:p>
            <a:pPr eaLnBrk="1" hangingPunct="1"/>
            <a:endParaRPr lang="es-EC" altLang="en-US" dirty="0"/>
          </a:p>
        </p:txBody>
      </p:sp>
    </p:spTree>
    <p:extLst>
      <p:ext uri="{BB962C8B-B14F-4D97-AF65-F5344CB8AC3E}">
        <p14:creationId xmlns:p14="http://schemas.microsoft.com/office/powerpoint/2010/main" val="16628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Data Item.</a:t>
            </a:r>
            <a:r>
              <a:rPr lang="en-US" dirty="0"/>
              <a:t> Elementary description of things, events, activities and transactions that are recorded, classified and stored but are not organized to convey any specific meaning.</a:t>
            </a:r>
          </a:p>
          <a:p>
            <a:pPr eaLnBrk="1" hangingPunct="1"/>
            <a:r>
              <a:rPr lang="en-US" b="1" dirty="0"/>
              <a:t>Information.</a:t>
            </a:r>
            <a:r>
              <a:rPr lang="en-US" dirty="0"/>
              <a:t> Data organized so that they have meaning and value to the recipient.</a:t>
            </a:r>
          </a:p>
          <a:p>
            <a:pPr eaLnBrk="1" hangingPunct="1"/>
            <a:r>
              <a:rPr lang="en-US" b="1" dirty="0"/>
              <a:t>Knowledge.</a:t>
            </a:r>
            <a:r>
              <a:rPr lang="en-US" dirty="0"/>
              <a:t> Data and/or information organized and processed to convey understanding, experience, accumulated learning and expertise as they apply to a current problem or activity. </a:t>
            </a:r>
          </a:p>
          <a:p>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ABDB027F-BCE5-46E9-ABDA-6F3A7667AB22}" type="slidenum">
              <a:rPr lang="en-US" smtClean="0"/>
              <a:pPr eaLnBrk="1" hangingPunct="1"/>
              <a:t>10</a:t>
            </a:fld>
            <a:endParaRPr lang="en-US"/>
          </a:p>
        </p:txBody>
      </p:sp>
    </p:spTree>
    <p:extLst>
      <p:ext uri="{BB962C8B-B14F-4D97-AF65-F5344CB8AC3E}">
        <p14:creationId xmlns:p14="http://schemas.microsoft.com/office/powerpoint/2010/main" val="427968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Data, Information,</a:t>
            </a:r>
            <a:r>
              <a:rPr lang="en-US" altLang="en-US" baseline="0" dirty="0"/>
              <a:t> </a:t>
            </a:r>
            <a:r>
              <a:rPr lang="en-US" altLang="en-US" dirty="0"/>
              <a:t>and Knowledge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F3AA679C-FF78-4078-9FBA-14762F1374CC}" type="slidenum">
              <a:rPr lang="en-US" altLang="en-US" sz="1200" smtClean="0">
                <a:solidFill>
                  <a:schemeClr val="tx1"/>
                </a:solidFill>
              </a:rPr>
              <a:pPr/>
              <a:t>11</a:t>
            </a:fld>
            <a:endParaRPr lang="en-US" altLang="en-US" sz="1200" dirty="0">
              <a:solidFill>
                <a:schemeClr val="tx1"/>
              </a:solidFill>
            </a:endParaRPr>
          </a:p>
        </p:txBody>
      </p:sp>
    </p:spTree>
    <p:extLst>
      <p:ext uri="{BB962C8B-B14F-4D97-AF65-F5344CB8AC3E}">
        <p14:creationId xmlns:p14="http://schemas.microsoft.com/office/powerpoint/2010/main" val="61797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Data, Information, and Knowledge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D9A8EB1-3BF5-4C60-910D-E521A61FA665}" type="slidenum">
              <a:rPr lang="en-US" altLang="en-US" sz="1200" smtClean="0">
                <a:solidFill>
                  <a:schemeClr val="tx1"/>
                </a:solidFill>
              </a:rPr>
              <a:pPr/>
              <a:t>12</a:t>
            </a:fld>
            <a:endParaRPr lang="en-US" altLang="en-US" sz="1200" dirty="0">
              <a:solidFill>
                <a:schemeClr val="tx1"/>
              </a:solidFill>
            </a:endParaRPr>
          </a:p>
        </p:txBody>
      </p:sp>
    </p:spTree>
    <p:extLst>
      <p:ext uri="{BB962C8B-B14F-4D97-AF65-F5344CB8AC3E}">
        <p14:creationId xmlns:p14="http://schemas.microsoft.com/office/powerpoint/2010/main" val="248061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Value of Information</a:t>
            </a:r>
          </a:p>
          <a:p>
            <a:endParaRPr lang="en-US" dirty="0"/>
          </a:p>
          <a:p>
            <a:r>
              <a:rPr lang="en-US" altLang="en-US" dirty="0"/>
              <a:t>Valuable information helps people perform tasks more efficiently and effectively</a:t>
            </a:r>
          </a:p>
          <a:p>
            <a:pPr lvl="1"/>
            <a:r>
              <a:rPr lang="en-US" altLang="en-US" dirty="0"/>
              <a:t>Inaccurate data can result in loss of potential new customers and reduced customer satisfaction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13</a:t>
            </a:fld>
            <a:endParaRPr lang="en-US" dirty="0"/>
          </a:p>
        </p:txBody>
      </p:sp>
    </p:spTree>
    <p:extLst>
      <p:ext uri="{BB962C8B-B14F-4D97-AF65-F5344CB8AC3E}">
        <p14:creationId xmlns:p14="http://schemas.microsoft.com/office/powerpoint/2010/main" val="363566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Characteristics of Quality Information</a:t>
            </a:r>
          </a:p>
          <a:p>
            <a:endParaRPr lang="en-US" dirty="0"/>
          </a:p>
          <a:p>
            <a:r>
              <a:rPr lang="en-US" altLang="en-US" dirty="0"/>
              <a:t>If an organization’s information is not accurate or complete:</a:t>
            </a:r>
          </a:p>
          <a:p>
            <a:pPr lvl="1"/>
            <a:r>
              <a:rPr lang="en-US" altLang="en-US" dirty="0"/>
              <a:t>People can make poor decisions, costing thousands, or even millions, of dollars</a:t>
            </a:r>
          </a:p>
          <a:p>
            <a:r>
              <a:rPr lang="en-US" altLang="en-US" dirty="0"/>
              <a:t>Depending on the type of data you need:</a:t>
            </a:r>
          </a:p>
          <a:p>
            <a:pPr lvl="1"/>
            <a:r>
              <a:rPr lang="en-US" altLang="en-US" dirty="0"/>
              <a:t>Some characteristics become more important than others</a:t>
            </a:r>
          </a:p>
          <a:p>
            <a:r>
              <a:rPr lang="en-US" altLang="en-US" dirty="0"/>
              <a:t>Accuracy and completeness are critical for data used in accounting for the management of company assets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138903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What is an Information System?</a:t>
            </a:r>
          </a:p>
          <a:p>
            <a:endParaRPr lang="en-US" dirty="0"/>
          </a:p>
          <a:p>
            <a:r>
              <a:rPr lang="en-US" altLang="en-US" dirty="0"/>
              <a:t>An information system (IS) is a set of interrelated elements that: </a:t>
            </a:r>
          </a:p>
          <a:p>
            <a:pPr lvl="1"/>
            <a:r>
              <a:rPr lang="en-US" altLang="en-US" dirty="0"/>
              <a:t>Collect (input)</a:t>
            </a:r>
          </a:p>
          <a:p>
            <a:pPr lvl="1"/>
            <a:r>
              <a:rPr lang="en-US" altLang="en-US" dirty="0"/>
              <a:t>Process</a:t>
            </a:r>
          </a:p>
          <a:p>
            <a:pPr lvl="1"/>
            <a:r>
              <a:rPr lang="en-US" altLang="en-US" dirty="0"/>
              <a:t>Store</a:t>
            </a:r>
          </a:p>
          <a:p>
            <a:pPr lvl="1"/>
            <a:r>
              <a:rPr lang="en-US" altLang="en-US" dirty="0"/>
              <a:t>Disseminate data and information</a:t>
            </a:r>
          </a:p>
          <a:p>
            <a:pPr lvl="1"/>
            <a:r>
              <a:rPr lang="en-US" altLang="en-US" dirty="0"/>
              <a:t>Provides a feedback mechanism to monitor and control its operation to make sure it continues to meet its goals and objectives</a:t>
            </a:r>
          </a:p>
          <a:p>
            <a:r>
              <a:rPr lang="en-US" altLang="en-US" dirty="0"/>
              <a:t>A computer-based information system (CBIS) is a single set of hardware, software, databases, networks, people, and procedures</a:t>
            </a:r>
          </a:p>
          <a:p>
            <a:pPr lvl="1"/>
            <a:r>
              <a:rPr lang="en-US" altLang="en-US" dirty="0"/>
              <a:t>That are configured to collect, manipulate, store, and process data into information</a:t>
            </a:r>
          </a:p>
          <a:p>
            <a:r>
              <a:rPr lang="en-US" altLang="en-US" dirty="0"/>
              <a:t>An organization’s technology infrastructure includes all the hardware, software, databases, networks, people, and procedures </a:t>
            </a:r>
          </a:p>
          <a:p>
            <a:pPr lvl="1"/>
            <a:r>
              <a:rPr lang="en-US" altLang="en-US" dirty="0"/>
              <a:t>That are configured to collect, manipulate, store, and process data into information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171181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an Information System?</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173320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consists of devices</a:t>
            </a:r>
            <a:r>
              <a:rPr lang="en-US" baseline="0" dirty="0"/>
              <a:t> such as the processor, monitor, keyboard, and printer</a:t>
            </a:r>
          </a:p>
          <a:p>
            <a:r>
              <a:rPr lang="en-US" baseline="0" dirty="0"/>
              <a:t>Software: is a program or collection of programs that enable the hardware to process data</a:t>
            </a:r>
          </a:p>
          <a:p>
            <a:r>
              <a:rPr lang="en-US" baseline="0" dirty="0"/>
              <a:t>Database is a collection of related files or tables containing data</a:t>
            </a:r>
          </a:p>
          <a:p>
            <a:r>
              <a:rPr lang="en-US" baseline="0" dirty="0"/>
              <a:t>Network- is connecting system that permits different computers to share resources</a:t>
            </a:r>
          </a:p>
          <a:p>
            <a:r>
              <a:rPr lang="en-US" baseline="0" dirty="0"/>
              <a:t>Procedures are the instructions for coming the above components in order to process information and generate the desired output</a:t>
            </a:r>
            <a:endParaRPr lang="en-US" dirty="0"/>
          </a:p>
        </p:txBody>
      </p:sp>
      <p:sp>
        <p:nvSpPr>
          <p:cNvPr id="4" name="Slide Number Placeholder 3"/>
          <p:cNvSpPr>
            <a:spLocks noGrp="1"/>
          </p:cNvSpPr>
          <p:nvPr>
            <p:ph type="sldNum" sz="quarter" idx="10"/>
          </p:nvPr>
        </p:nvSpPr>
        <p:spPr/>
        <p:txBody>
          <a:bodyPr/>
          <a:lstStyle/>
          <a:p>
            <a:pPr>
              <a:defRPr/>
            </a:pPr>
            <a:fld id="{AF043960-90DB-4018-BED3-04C4037FA96D}" type="slidenum">
              <a:rPr lang="en-US" smtClean="0"/>
              <a:pPr>
                <a:defRPr/>
              </a:pPr>
              <a:t>17</a:t>
            </a:fld>
            <a:endParaRPr lang="en-US"/>
          </a:p>
        </p:txBody>
      </p:sp>
    </p:spTree>
    <p:extLst>
      <p:ext uri="{BB962C8B-B14F-4D97-AF65-F5344CB8AC3E}">
        <p14:creationId xmlns:p14="http://schemas.microsoft.com/office/powerpoint/2010/main" val="1599105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an Information System?</a:t>
            </a:r>
          </a:p>
          <a:p>
            <a:endParaRPr lang="en-US" dirty="0"/>
          </a:p>
          <a:p>
            <a:r>
              <a:rPr lang="en-US" altLang="en-US" dirty="0"/>
              <a:t>Procedure defines the steps to follow to achieve a specific end result</a:t>
            </a:r>
          </a:p>
          <a:p>
            <a:pPr lvl="1"/>
            <a:r>
              <a:rPr lang="en-US" altLang="en-US" dirty="0"/>
              <a:t>Such as enter a customer order, pay a supplier invoice, or request a current inventory report</a:t>
            </a:r>
          </a:p>
          <a:p>
            <a:r>
              <a:rPr lang="en-US" altLang="en-US" dirty="0"/>
              <a:t>Using a CBIS involves setting and following many procedures, including those for the</a:t>
            </a:r>
          </a:p>
          <a:p>
            <a:pPr lvl="1"/>
            <a:r>
              <a:rPr lang="en-US" altLang="en-US" dirty="0"/>
              <a:t>Operation, maintenance, and security of the system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1418227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Organizations</a:t>
            </a:r>
          </a:p>
          <a:p>
            <a:endParaRPr lang="en-US" dirty="0"/>
          </a:p>
          <a:p>
            <a:r>
              <a:rPr lang="en-US" altLang="en-US" dirty="0"/>
              <a:t>Information systems can be divided into three types:</a:t>
            </a:r>
          </a:p>
          <a:p>
            <a:pPr lvl="1"/>
            <a:r>
              <a:rPr lang="en-US" altLang="en-US" dirty="0"/>
              <a:t>Personal IS – includes information systems that improve the productivity of individual users</a:t>
            </a:r>
          </a:p>
          <a:p>
            <a:pPr lvl="1"/>
            <a:r>
              <a:rPr lang="en-US" altLang="en-US" dirty="0"/>
              <a:t>Group IS –includes information systems that improve communications and support collaboration among members of a workgroup</a:t>
            </a:r>
          </a:p>
          <a:p>
            <a:pPr lvl="1"/>
            <a:r>
              <a:rPr lang="en-US" altLang="en-US" dirty="0"/>
              <a:t>Enterprise IS – includes information systems that organizations use to define structured interactions among their own employees and/or external  customers, suppliers, government agencies, etc…</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355947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r>
              <a:rPr lang="en-US" altLang="en-US" dirty="0"/>
              <a:t>After completing this chapter, you will be able to:</a:t>
            </a:r>
          </a:p>
          <a:p>
            <a:pPr>
              <a:defRPr/>
            </a:pPr>
            <a:r>
              <a:rPr lang="en-US" dirty="0"/>
              <a:t>Distinguish data from information and knowledge, and describe the characteristics of quality data</a:t>
            </a:r>
          </a:p>
          <a:p>
            <a:pPr>
              <a:defRPr/>
            </a:pPr>
            <a:r>
              <a:rPr lang="en-US" dirty="0"/>
              <a:t>Identify the fundamental components of an information system and describe their function</a:t>
            </a:r>
          </a:p>
          <a:p>
            <a:pPr>
              <a:defRPr/>
            </a:pPr>
            <a:r>
              <a:rPr lang="en-US" dirty="0"/>
              <a:t>Identify the three fundamental information system types and explain what organizational complements must be in place to ensure successful implementation and use of the system</a:t>
            </a:r>
          </a:p>
          <a:p>
            <a:pPr>
              <a:defRPr/>
            </a:pP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409967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Organizations</a:t>
            </a:r>
          </a:p>
          <a:p>
            <a:endParaRPr lang="en-US" dirty="0"/>
          </a:p>
          <a:p>
            <a:r>
              <a:rPr lang="en-US" altLang="en-US" dirty="0"/>
              <a:t>For each type of IS, certain key organizational complements must be in place:</a:t>
            </a:r>
          </a:p>
          <a:p>
            <a:pPr lvl="1"/>
            <a:r>
              <a:rPr lang="en-US" altLang="en-US" dirty="0"/>
              <a:t>Well-trained workers</a:t>
            </a:r>
          </a:p>
          <a:p>
            <a:pPr lvl="1"/>
            <a:r>
              <a:rPr lang="en-US" altLang="en-US" dirty="0"/>
              <a:t>System support</a:t>
            </a:r>
          </a:p>
          <a:p>
            <a:pPr lvl="1"/>
            <a:r>
              <a:rPr lang="en-US" altLang="en-US" dirty="0"/>
              <a:t>Better teamwork</a:t>
            </a:r>
          </a:p>
          <a:p>
            <a:pPr lvl="1"/>
            <a:r>
              <a:rPr lang="en-US" altLang="en-US" dirty="0"/>
              <a:t>Redesigned processes</a:t>
            </a:r>
          </a:p>
          <a:p>
            <a:pPr lvl="1"/>
            <a:r>
              <a:rPr lang="en-US" altLang="en-US" dirty="0"/>
              <a:t>New decision rights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162886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Organizations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2661959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Hardware and Mobile Devices</a:t>
            </a:r>
          </a:p>
          <a:p>
            <a:endParaRPr lang="en-US" dirty="0"/>
          </a:p>
          <a:p>
            <a:r>
              <a:rPr lang="en-US" altLang="en-US" dirty="0"/>
              <a:t>Hardware</a:t>
            </a:r>
          </a:p>
          <a:p>
            <a:pPr lvl="1"/>
            <a:r>
              <a:rPr lang="en-US" altLang="en-US" dirty="0"/>
              <a:t>Consists of computer equipment used to perform input, processing, storage, and output activities</a:t>
            </a:r>
          </a:p>
          <a:p>
            <a:r>
              <a:rPr lang="en-US" altLang="en-US" dirty="0"/>
              <a:t>A trend in the industry is to produce smaller, faster, and more mobile hardware</a:t>
            </a:r>
          </a:p>
          <a:p>
            <a:r>
              <a:rPr lang="en-US" altLang="en-US" dirty="0"/>
              <a:t>Innovative new hardware devices include:</a:t>
            </a:r>
          </a:p>
          <a:p>
            <a:pPr lvl="1"/>
            <a:r>
              <a:rPr lang="en-US" altLang="en-US" dirty="0"/>
              <a:t>Advanced keyboards</a:t>
            </a:r>
          </a:p>
          <a:p>
            <a:pPr lvl="1"/>
            <a:r>
              <a:rPr lang="en-US" altLang="en-US" dirty="0"/>
              <a:t>Laptops and displays that connect wirelessly</a:t>
            </a:r>
          </a:p>
          <a:p>
            <a:pPr lvl="1"/>
            <a:r>
              <a:rPr lang="en-US" altLang="en-US" dirty="0"/>
              <a:t>Embedded 3D cameras</a:t>
            </a:r>
          </a:p>
          <a:p>
            <a:pPr lvl="1"/>
            <a:r>
              <a:rPr lang="en-US" altLang="en-US" dirty="0"/>
              <a:t>Very-high resolution display devices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268582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Software and Mobile Applications</a:t>
            </a:r>
          </a:p>
          <a:p>
            <a:endParaRPr lang="en-US" dirty="0"/>
          </a:p>
          <a:p>
            <a:r>
              <a:rPr lang="en-US" altLang="en-US" dirty="0"/>
              <a:t>Software</a:t>
            </a:r>
          </a:p>
          <a:p>
            <a:pPr lvl="1"/>
            <a:r>
              <a:rPr lang="en-US" altLang="en-US" dirty="0"/>
              <a:t>Consists of the computer programs that govern the operation of a particular computing device</a:t>
            </a:r>
          </a:p>
          <a:p>
            <a:r>
              <a:rPr lang="en-US" altLang="en-US" dirty="0"/>
              <a:t>Two types of software:</a:t>
            </a:r>
          </a:p>
          <a:p>
            <a:pPr lvl="1"/>
            <a:r>
              <a:rPr lang="en-US" altLang="en-US" dirty="0"/>
              <a:t>System software – oversee basic computer operations such as start-up, controls access to system resources, and manages memory and files</a:t>
            </a:r>
          </a:p>
          <a:p>
            <a:pPr lvl="1"/>
            <a:r>
              <a:rPr lang="en-US" altLang="en-US" dirty="0"/>
              <a:t>Application software – allows you to accomplish specific tasks, including editing text documents, creating graphs, and playing games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213916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Software and Mobile Applications</a:t>
            </a:r>
          </a:p>
          <a:p>
            <a:endParaRPr lang="en-US" dirty="0"/>
          </a:p>
          <a:p>
            <a:r>
              <a:rPr lang="en-US" altLang="en-US" dirty="0"/>
              <a:t>Business application software</a:t>
            </a:r>
          </a:p>
          <a:p>
            <a:pPr lvl="1"/>
            <a:r>
              <a:rPr lang="en-US" altLang="en-US" dirty="0"/>
              <a:t>Can be categorized by whether it is intended to be used by an individual, a small business, or a large multinational enterprise</a:t>
            </a:r>
          </a:p>
          <a:p>
            <a:r>
              <a:rPr lang="en-US" altLang="en-US" dirty="0"/>
              <a:t>Consumerization of IT</a:t>
            </a:r>
          </a:p>
          <a:p>
            <a:pPr lvl="1"/>
            <a:r>
              <a:rPr lang="en-US" altLang="en-US" dirty="0"/>
              <a:t>The trend of consumer technology practices influencing the way business software is designed and delivered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1323093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Database Systems and Big Data</a:t>
            </a:r>
          </a:p>
          <a:p>
            <a:endParaRPr lang="en-US" dirty="0"/>
          </a:p>
          <a:p>
            <a:r>
              <a:rPr lang="en-US" altLang="en-US" dirty="0"/>
              <a:t>Database</a:t>
            </a:r>
          </a:p>
          <a:p>
            <a:pPr lvl="1"/>
            <a:r>
              <a:rPr lang="en-US" altLang="en-US" dirty="0"/>
              <a:t>An organized collection of facts and information, typically consisting of two or more related data files</a:t>
            </a:r>
          </a:p>
          <a:p>
            <a:pPr lvl="1"/>
            <a:r>
              <a:rPr lang="en-US" altLang="en-US" dirty="0"/>
              <a:t>Can contain facts and information on customers, employees, inventory, sales, online purchases, etc…</a:t>
            </a:r>
          </a:p>
          <a:p>
            <a:r>
              <a:rPr lang="en-US" altLang="en-US" dirty="0"/>
              <a:t>Data warehouse</a:t>
            </a:r>
          </a:p>
          <a:p>
            <a:pPr lvl="1"/>
            <a:r>
              <a:rPr lang="en-US" altLang="en-US" dirty="0"/>
              <a:t>A database that stores large amounts of historical data in a form that readily supports analysis and management decision making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1622286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Database Systems and Big Data</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1541822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Database Systems and Big Data</a:t>
            </a:r>
          </a:p>
          <a:p>
            <a:endParaRPr lang="en-US" dirty="0"/>
          </a:p>
          <a:p>
            <a:r>
              <a:rPr lang="en-US" altLang="en-US" dirty="0"/>
              <a:t>Extract-transform-lead (ETL) process</a:t>
            </a:r>
          </a:p>
          <a:p>
            <a:pPr lvl="1"/>
            <a:r>
              <a:rPr lang="en-US" altLang="en-US" dirty="0"/>
              <a:t>Raw data is extracted from various sources, transformed into a format that will support analysis, and then loaded into the data warehouse</a:t>
            </a:r>
          </a:p>
          <a:p>
            <a:r>
              <a:rPr lang="en-US" altLang="en-US" dirty="0"/>
              <a:t>Big data</a:t>
            </a:r>
          </a:p>
          <a:p>
            <a:pPr lvl="1"/>
            <a:r>
              <a:rPr lang="en-US" altLang="en-US" dirty="0"/>
              <a:t>A term used to describe data collections that are so enormous that traditional data management software, hardware, and analysis processes are incapable of dealing with them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2305749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Database Systems and Big Data</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2624465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Networks and Cloud Computing</a:t>
            </a:r>
          </a:p>
          <a:p>
            <a:endParaRPr lang="en-US" dirty="0"/>
          </a:p>
          <a:p>
            <a:r>
              <a:rPr lang="en-US" altLang="en-US" dirty="0"/>
              <a:t>Networks</a:t>
            </a:r>
          </a:p>
          <a:p>
            <a:pPr lvl="1"/>
            <a:r>
              <a:rPr lang="en-US" altLang="en-US" dirty="0"/>
              <a:t>Connect computers and equipment in a room, building, campus, city, or globally to enable electronic communication</a:t>
            </a:r>
          </a:p>
          <a:p>
            <a:r>
              <a:rPr lang="en-US" altLang="en-US" dirty="0"/>
              <a:t>Internet</a:t>
            </a:r>
          </a:p>
          <a:p>
            <a:pPr lvl="1"/>
            <a:r>
              <a:rPr lang="en-US" altLang="en-US" dirty="0"/>
              <a:t>World’s largest computer network</a:t>
            </a:r>
          </a:p>
          <a:p>
            <a:r>
              <a:rPr lang="en-US" altLang="en-US" dirty="0"/>
              <a:t>Public cloud computing</a:t>
            </a:r>
          </a:p>
          <a:p>
            <a:pPr lvl="1"/>
            <a:r>
              <a:rPr lang="en-US" altLang="en-US" dirty="0"/>
              <a:t>A service provider organization owns and manages the hardware, software, networking, and storage devices in order to provide shared resources to users via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77479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pPr marL="0" indent="0">
              <a:buFontTx/>
              <a:buNone/>
              <a:defRPr/>
            </a:pPr>
            <a:r>
              <a:rPr lang="en-US" dirty="0"/>
              <a:t>After completing this chapter, you will be able to (cont’d):</a:t>
            </a:r>
          </a:p>
          <a:p>
            <a:pPr>
              <a:defRPr/>
            </a:pPr>
            <a:r>
              <a:rPr lang="en-US" dirty="0"/>
              <a:t>Identify and briefly describe the role of each component of an organization’s technology infrastructure</a:t>
            </a:r>
          </a:p>
          <a:p>
            <a:pPr>
              <a:defRPr/>
            </a:pPr>
            <a:r>
              <a:rPr lang="en-US" dirty="0"/>
              <a:t>Identify the basic types of business information systems, including who uses them, how they are used, and what kinds of benefits they deliver</a:t>
            </a:r>
          </a:p>
          <a:p>
            <a:pPr>
              <a:defRPr/>
            </a:pPr>
            <a:r>
              <a:rPr lang="en-US" dirty="0"/>
              <a:t>Describe how organizations are using business intelligence and business analytics to capitalize on the vast amount of data becoming available</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147830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Networks and Cloud Computing</a:t>
            </a:r>
          </a:p>
          <a:p>
            <a:endParaRPr lang="en-US" dirty="0"/>
          </a:p>
          <a:p>
            <a:r>
              <a:rPr lang="en-US" altLang="en-US" dirty="0"/>
              <a:t>Intranet</a:t>
            </a:r>
          </a:p>
          <a:p>
            <a:pPr lvl="1"/>
            <a:r>
              <a:rPr lang="en-US" altLang="en-US" dirty="0"/>
              <a:t>Enable communication, collaboration, search functions, and information sharing between member of an organization using a Web browser</a:t>
            </a:r>
          </a:p>
          <a:p>
            <a:r>
              <a:rPr lang="en-US" altLang="en-US" dirty="0"/>
              <a:t>Extranet</a:t>
            </a:r>
          </a:p>
          <a:p>
            <a:pPr lvl="1"/>
            <a:r>
              <a:rPr lang="en-US" altLang="en-US" dirty="0"/>
              <a:t>A network based on Web technologies that allows selected outsiders to access authorized resources of a company’s intranet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4225647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Networks and Cloud Computing</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3186265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Networks and Cloud Computing</a:t>
            </a:r>
          </a:p>
          <a:p>
            <a:endParaRPr lang="en-US" dirty="0"/>
          </a:p>
          <a:p>
            <a:r>
              <a:rPr lang="en-US" altLang="en-US" dirty="0"/>
              <a:t>Internet of Things (IoT)</a:t>
            </a:r>
          </a:p>
          <a:p>
            <a:pPr lvl="1"/>
            <a:r>
              <a:rPr lang="en-US" altLang="en-US" dirty="0"/>
              <a:t>A network of physical objects embedded with sensors, processors, software, and network connectivity capability to enable them to exchange data with the manufacturer of the device, device operators, and other connected devices</a:t>
            </a:r>
          </a:p>
          <a:p>
            <a:r>
              <a:rPr lang="en-US" altLang="en-US" dirty="0"/>
              <a:t>Internet of Everything (IoE)</a:t>
            </a:r>
          </a:p>
          <a:p>
            <a:pPr lvl="1"/>
            <a:r>
              <a:rPr lang="en-US" altLang="en-US" dirty="0"/>
              <a:t>Encompasses not only machine-to-machine but also people-to-people and people-to-machine connections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2523303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Networks and Cloud Computing</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1655015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Information Systems</a:t>
            </a:r>
          </a:p>
          <a:p>
            <a:endParaRPr lang="en-US" dirty="0"/>
          </a:p>
          <a:p>
            <a:r>
              <a:rPr lang="en-US" altLang="en-US" dirty="0"/>
              <a:t>Information systems are used in all functional areas of business organizations, such as:</a:t>
            </a:r>
          </a:p>
          <a:p>
            <a:pPr lvl="1"/>
            <a:r>
              <a:rPr lang="en-US" altLang="en-US" dirty="0"/>
              <a:t>Accounting and finance</a:t>
            </a:r>
          </a:p>
          <a:p>
            <a:pPr lvl="1"/>
            <a:r>
              <a:rPr lang="en-US" altLang="en-US" dirty="0"/>
              <a:t>Customer service</a:t>
            </a:r>
          </a:p>
          <a:p>
            <a:pPr lvl="1"/>
            <a:r>
              <a:rPr lang="en-US" altLang="en-US" dirty="0"/>
              <a:t>Human resources</a:t>
            </a:r>
          </a:p>
          <a:p>
            <a:pPr lvl="1"/>
            <a:r>
              <a:rPr lang="en-US" altLang="en-US" dirty="0"/>
              <a:t>Manufacturing</a:t>
            </a:r>
          </a:p>
          <a:p>
            <a:pPr lvl="1"/>
            <a:r>
              <a:rPr lang="en-US" altLang="en-US" dirty="0"/>
              <a:t>Research and development</a:t>
            </a:r>
          </a:p>
          <a:p>
            <a:pPr lvl="1"/>
            <a:r>
              <a:rPr lang="en-US" altLang="en-US" dirty="0"/>
              <a:t>Sales and marketing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976227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Information Systems</a:t>
            </a:r>
          </a:p>
          <a:p>
            <a:endParaRPr lang="en-US" dirty="0"/>
          </a:p>
          <a:p>
            <a:r>
              <a:rPr lang="en-US" altLang="en-US" dirty="0"/>
              <a:t>Information systems are also used in nearly every industry, such as:</a:t>
            </a:r>
          </a:p>
          <a:p>
            <a:pPr lvl="1"/>
            <a:r>
              <a:rPr lang="en-US" altLang="en-US" dirty="0"/>
              <a:t>Agriculture</a:t>
            </a:r>
          </a:p>
          <a:p>
            <a:pPr lvl="1"/>
            <a:r>
              <a:rPr lang="en-US" altLang="en-US" dirty="0"/>
              <a:t>Finance</a:t>
            </a:r>
          </a:p>
          <a:p>
            <a:pPr lvl="1"/>
            <a:r>
              <a:rPr lang="en-US" altLang="en-US" dirty="0"/>
              <a:t>Health care</a:t>
            </a:r>
          </a:p>
          <a:p>
            <a:pPr lvl="1"/>
            <a:r>
              <a:rPr lang="en-US" altLang="en-US" dirty="0"/>
              <a:t>Mining</a:t>
            </a:r>
          </a:p>
          <a:p>
            <a:pPr lvl="1"/>
            <a:r>
              <a:rPr lang="en-US" altLang="en-US" dirty="0"/>
              <a:t>Professional services</a:t>
            </a:r>
          </a:p>
          <a:p>
            <a:pPr lvl="1"/>
            <a:r>
              <a:rPr lang="en-US" altLang="en-US" dirty="0"/>
              <a:t>Retail</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2791115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Electronic and Mobile Commerce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E-commerce involves the exchange of money for goods and services over electronic networks</a:t>
            </a:r>
          </a:p>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AA0EC4EB-D3AA-49BE-89CC-118BC501CEBE}" type="slidenum">
              <a:rPr lang="en-US" altLang="en-US" sz="1200" smtClean="0">
                <a:solidFill>
                  <a:schemeClr val="tx1"/>
                </a:solidFill>
              </a:rPr>
              <a:pPr/>
              <a:t>37</a:t>
            </a:fld>
            <a:endParaRPr lang="en-US" altLang="en-US" sz="1200" dirty="0">
              <a:solidFill>
                <a:schemeClr val="tx1"/>
              </a:solidFill>
            </a:endParaRPr>
          </a:p>
        </p:txBody>
      </p:sp>
    </p:spTree>
    <p:extLst>
      <p:ext uri="{BB962C8B-B14F-4D97-AF65-F5344CB8AC3E}">
        <p14:creationId xmlns:p14="http://schemas.microsoft.com/office/powerpoint/2010/main" val="2576153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Electronic and Mobile Commerce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4AA190E5-8D3E-4CED-9C6C-3C587603852A}" type="slidenum">
              <a:rPr lang="en-US" altLang="en-US" sz="1200" smtClean="0">
                <a:solidFill>
                  <a:schemeClr val="tx1"/>
                </a:solidFill>
              </a:rPr>
              <a:pPr/>
              <a:t>38</a:t>
            </a:fld>
            <a:endParaRPr lang="en-US" altLang="en-US" sz="1200" dirty="0">
              <a:solidFill>
                <a:schemeClr val="tx1"/>
              </a:solidFill>
            </a:endParaRPr>
          </a:p>
        </p:txBody>
      </p:sp>
    </p:spTree>
    <p:extLst>
      <p:ext uri="{BB962C8B-B14F-4D97-AF65-F5344CB8AC3E}">
        <p14:creationId xmlns:p14="http://schemas.microsoft.com/office/powerpoint/2010/main" val="3318274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Electronic and Mobile Commerce</a:t>
            </a:r>
          </a:p>
          <a:p>
            <a:endParaRPr lang="en-US" altLang="en-US" dirty="0"/>
          </a:p>
          <a:p>
            <a:r>
              <a:rPr lang="en-US" altLang="en-US" dirty="0"/>
              <a:t>Mobile commerce (m-commerce): the use of mobile, wireless devices to place orders and conduct business</a:t>
            </a:r>
          </a:p>
          <a:p>
            <a:pPr lvl="1"/>
            <a:r>
              <a:rPr lang="en-US" altLang="en-US" dirty="0"/>
              <a:t>Used to support all forms of e-commerce:</a:t>
            </a:r>
          </a:p>
          <a:p>
            <a:pPr lvl="2"/>
            <a:r>
              <a:rPr lang="en-US" altLang="en-US" dirty="0"/>
              <a:t>Business-to-business (B2B)</a:t>
            </a:r>
          </a:p>
          <a:p>
            <a:pPr lvl="2"/>
            <a:r>
              <a:rPr lang="en-US" altLang="en-US" dirty="0"/>
              <a:t>Business-to-consumer (B2C)</a:t>
            </a:r>
          </a:p>
          <a:p>
            <a:pPr lvl="2"/>
            <a:r>
              <a:rPr lang="en-US" altLang="en-US" dirty="0"/>
              <a:t>Consumer-to-consumer (C2C)</a:t>
            </a:r>
          </a:p>
          <a:p>
            <a:pPr lvl="2"/>
            <a:r>
              <a:rPr lang="en-US" altLang="en-US" dirty="0"/>
              <a:t>Government-to-citizen (G2C)</a:t>
            </a:r>
          </a:p>
          <a:p>
            <a:r>
              <a:rPr lang="en-US" altLang="en-US" dirty="0"/>
              <a:t>E-business: use of information systems and the Internet to perform business-related tasks and functions</a:t>
            </a:r>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6D406AE3-1D6E-4E40-9B84-2143A501A7B3}" type="slidenum">
              <a:rPr lang="en-US" altLang="en-US" sz="1200" smtClean="0">
                <a:solidFill>
                  <a:schemeClr val="tx1"/>
                </a:solidFill>
              </a:rPr>
              <a:pPr/>
              <a:t>39</a:t>
            </a:fld>
            <a:endParaRPr lang="en-US" altLang="en-US" sz="1200" dirty="0">
              <a:solidFill>
                <a:schemeClr val="tx1"/>
              </a:solidFill>
            </a:endParaRPr>
          </a:p>
        </p:txBody>
      </p:sp>
    </p:spTree>
    <p:extLst>
      <p:ext uri="{BB962C8B-B14F-4D97-AF65-F5344CB8AC3E}">
        <p14:creationId xmlns:p14="http://schemas.microsoft.com/office/powerpoint/2010/main" val="3897832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Transaction </a:t>
            </a:r>
          </a:p>
          <a:p>
            <a:pPr lvl="1"/>
            <a:r>
              <a:rPr lang="en-US" altLang="en-US" dirty="0"/>
              <a:t>Any business-related exchange, such as payments to employees and suppliers and sales to customers  </a:t>
            </a:r>
          </a:p>
          <a:p>
            <a:r>
              <a:rPr lang="en-US" altLang="en-US" dirty="0"/>
              <a:t>Transaction processing system (TPS)</a:t>
            </a:r>
          </a:p>
          <a:p>
            <a:pPr lvl="1"/>
            <a:r>
              <a:rPr lang="en-US" altLang="en-US" dirty="0"/>
              <a:t>An organized collection of people, procedures, software, databases, and devices</a:t>
            </a:r>
          </a:p>
          <a:p>
            <a:pPr lvl="1"/>
            <a:r>
              <a:rPr lang="en-US" altLang="en-US" dirty="0"/>
              <a:t>Used to perform and record completed business transactions</a:t>
            </a:r>
          </a:p>
          <a:p>
            <a:r>
              <a:rPr lang="en-US" altLang="en-US" dirty="0"/>
              <a:t>Management information system (MIS) </a:t>
            </a:r>
          </a:p>
          <a:p>
            <a:pPr lvl="1"/>
            <a:r>
              <a:rPr lang="en-US" altLang="en-US" dirty="0"/>
              <a:t>Organized collection of people, procedures, software, databases, and devices </a:t>
            </a:r>
          </a:p>
          <a:p>
            <a:pPr lvl="1"/>
            <a:r>
              <a:rPr lang="en-US" altLang="en-US" dirty="0"/>
              <a:t>Provides routine information to managers and decision makers</a:t>
            </a:r>
          </a:p>
          <a:p>
            <a:pPr lvl="1"/>
            <a:r>
              <a:rPr lang="en-US" altLang="en-US" dirty="0"/>
              <a:t>Focuses on operational efficiency</a:t>
            </a:r>
          </a:p>
          <a:p>
            <a:pPr lvl="1"/>
            <a:r>
              <a:rPr lang="en-US" altLang="en-US" dirty="0"/>
              <a:t>Provides standard reports generated with data and information from the TPS or ERP</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40</a:t>
            </a:fld>
            <a:endParaRPr lang="en-US" dirty="0"/>
          </a:p>
        </p:txBody>
      </p:sp>
    </p:spTree>
    <p:extLst>
      <p:ext uri="{BB962C8B-B14F-4D97-AF65-F5344CB8AC3E}">
        <p14:creationId xmlns:p14="http://schemas.microsoft.com/office/powerpoint/2010/main" val="31509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pPr marL="0" indent="0">
              <a:buFontTx/>
              <a:buNone/>
              <a:defRPr/>
            </a:pPr>
            <a:r>
              <a:rPr lang="en-US" dirty="0"/>
              <a:t>After completing this chapter, you will be able to (cont’d):</a:t>
            </a:r>
          </a:p>
          <a:p>
            <a:pPr>
              <a:defRPr/>
            </a:pPr>
            <a:r>
              <a:rPr lang="en-US" dirty="0"/>
              <a:t>Discuss why it is critical for business objectives and IS activities to be well aligned through system planning, development, and acquisition</a:t>
            </a:r>
          </a:p>
          <a:p>
            <a:pPr>
              <a:defRPr/>
            </a:pPr>
            <a:r>
              <a:rPr lang="en-US" dirty="0"/>
              <a:t>Identify several major IT security threats as well as some of the legal, social, and ethical issues associated with information systems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1270784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41</a:t>
            </a:fld>
            <a:endParaRPr lang="en-US" dirty="0"/>
          </a:p>
        </p:txBody>
      </p:sp>
    </p:spTree>
    <p:extLst>
      <p:ext uri="{BB962C8B-B14F-4D97-AF65-F5344CB8AC3E}">
        <p14:creationId xmlns:p14="http://schemas.microsoft.com/office/powerpoint/2010/main" val="2691609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Enterprise resource planning (ERP)</a:t>
            </a:r>
          </a:p>
          <a:p>
            <a:pPr lvl="1"/>
            <a:r>
              <a:rPr lang="en-US" altLang="en-US" dirty="0"/>
              <a:t>A set of integrated programs  </a:t>
            </a:r>
          </a:p>
          <a:p>
            <a:pPr lvl="1"/>
            <a:r>
              <a:rPr lang="en-US" altLang="en-US" dirty="0"/>
              <a:t>Manages the vital business operations for an entire multisite, global organization</a:t>
            </a:r>
          </a:p>
          <a:p>
            <a:r>
              <a:rPr lang="en-US" altLang="en-US" dirty="0"/>
              <a:t>Most ERP systems provide integrated software to support manufacturing and finance</a:t>
            </a:r>
          </a:p>
          <a:p>
            <a:pPr lvl="1"/>
            <a:r>
              <a:rPr lang="en-US" altLang="en-US" dirty="0"/>
              <a:t>Also provide support for business analytics and e-business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42</a:t>
            </a:fld>
            <a:endParaRPr lang="en-US" dirty="0"/>
          </a:p>
        </p:txBody>
      </p:sp>
    </p:spTree>
    <p:extLst>
      <p:ext uri="{BB962C8B-B14F-4D97-AF65-F5344CB8AC3E}">
        <p14:creationId xmlns:p14="http://schemas.microsoft.com/office/powerpoint/2010/main" val="1931987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1940108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ERP system benefits:</a:t>
            </a:r>
          </a:p>
          <a:p>
            <a:pPr lvl="1"/>
            <a:r>
              <a:rPr lang="en-US" altLang="en-US" dirty="0"/>
              <a:t>Provide a global view of operational/planning data</a:t>
            </a:r>
          </a:p>
          <a:p>
            <a:pPr lvl="1"/>
            <a:r>
              <a:rPr lang="en-US" altLang="en-US" dirty="0"/>
              <a:t>Lower the cost of doing business</a:t>
            </a:r>
          </a:p>
          <a:p>
            <a:pPr lvl="1"/>
            <a:r>
              <a:rPr lang="en-US" altLang="en-US" dirty="0"/>
              <a:t>Ensure compliance</a:t>
            </a:r>
          </a:p>
          <a:p>
            <a:pPr lvl="1"/>
            <a:r>
              <a:rPr lang="en-US" altLang="en-US" dirty="0"/>
              <a:t>Automate core business operations</a:t>
            </a:r>
          </a:p>
          <a:p>
            <a:pPr lvl="1"/>
            <a:r>
              <a:rPr lang="en-US" altLang="en-US" dirty="0"/>
              <a:t>Improve customer service</a:t>
            </a:r>
          </a:p>
          <a:p>
            <a:pPr lvl="1"/>
            <a:r>
              <a:rPr lang="en-US" altLang="en-US" dirty="0"/>
              <a:t>Reduce time to market by sharing evolving product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1238154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Intelligence and Analytics</a:t>
            </a:r>
          </a:p>
          <a:p>
            <a:endParaRPr lang="en-US" dirty="0"/>
          </a:p>
          <a:p>
            <a:r>
              <a:rPr lang="en-US" altLang="en-US" dirty="0"/>
              <a:t>Business intelligence (BI)</a:t>
            </a:r>
          </a:p>
          <a:p>
            <a:pPr lvl="1"/>
            <a:r>
              <a:rPr lang="en-US" altLang="en-US" dirty="0"/>
              <a:t>Includes a wide range of applications, practices, and technologies for the extraction, transformation, integration, visualization, analysis, interpretation, and presentation of data to support improved decision making</a:t>
            </a:r>
          </a:p>
          <a:p>
            <a:r>
              <a:rPr lang="en-US" altLang="en-US" dirty="0"/>
              <a:t>Business analytics</a:t>
            </a:r>
          </a:p>
          <a:p>
            <a:pPr lvl="1"/>
            <a:r>
              <a:rPr lang="en-US" altLang="en-US" dirty="0"/>
              <a:t>The extensive use of data and quantitative analysis to support fact-based decision making within organizations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2635408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Knowledge Management and Specialized Information Systems</a:t>
            </a:r>
          </a:p>
          <a:p>
            <a:endParaRPr lang="en-US" dirty="0"/>
          </a:p>
          <a:p>
            <a:r>
              <a:rPr lang="en-US" altLang="en-US" dirty="0"/>
              <a:t>Knowledge management systems (KMSs)</a:t>
            </a:r>
          </a:p>
          <a:p>
            <a:pPr lvl="1"/>
            <a:r>
              <a:rPr lang="en-US" altLang="en-US" dirty="0"/>
              <a:t>An organized collection of people, procedures, software, databases, and devices that:</a:t>
            </a:r>
          </a:p>
          <a:p>
            <a:pPr lvl="2"/>
            <a:r>
              <a:rPr lang="en-US" altLang="en-US" dirty="0"/>
              <a:t>Stores and retrieves knowledge</a:t>
            </a:r>
          </a:p>
          <a:p>
            <a:pPr lvl="2"/>
            <a:r>
              <a:rPr lang="en-US" altLang="en-US" dirty="0"/>
              <a:t>Improves collaboration</a:t>
            </a:r>
          </a:p>
          <a:p>
            <a:pPr lvl="2"/>
            <a:r>
              <a:rPr lang="en-US" altLang="en-US" dirty="0"/>
              <a:t>Locates knowledge sources</a:t>
            </a:r>
          </a:p>
          <a:p>
            <a:pPr lvl="2"/>
            <a:r>
              <a:rPr lang="en-US" altLang="en-US" dirty="0"/>
              <a:t>Captures and uses knowledge</a:t>
            </a:r>
          </a:p>
          <a:p>
            <a:pPr lvl="2"/>
            <a:r>
              <a:rPr lang="en-US" altLang="en-US" dirty="0"/>
              <a:t>Enhances the knowledge management process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391534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Planning, Acquiring, and Building Systems</a:t>
            </a:r>
          </a:p>
          <a:p>
            <a:endParaRPr lang="en-US" dirty="0"/>
          </a:p>
          <a:p>
            <a:r>
              <a:rPr lang="en-US" altLang="en-US" dirty="0"/>
              <a:t>Project</a:t>
            </a:r>
          </a:p>
          <a:p>
            <a:pPr lvl="1"/>
            <a:r>
              <a:rPr lang="en-US" altLang="en-US" dirty="0"/>
              <a:t>A temporary endeavor undertaken to create a unique product, service, or result</a:t>
            </a:r>
          </a:p>
          <a:p>
            <a:pPr lvl="1"/>
            <a:r>
              <a:rPr lang="en-US" altLang="en-US" dirty="0"/>
              <a:t>Attempts to achieve specific business objectives and is subject to certain constraints</a:t>
            </a:r>
          </a:p>
          <a:p>
            <a:pPr lvl="1"/>
            <a:r>
              <a:rPr lang="en-US" altLang="en-US" dirty="0"/>
              <a:t>They way much of an organization’s work gets done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1886211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Strategic Planning and Project Management</a:t>
            </a:r>
          </a:p>
          <a:p>
            <a:endParaRPr lang="en-US" dirty="0"/>
          </a:p>
          <a:p>
            <a:r>
              <a:rPr lang="en-US" altLang="en-US" dirty="0"/>
              <a:t>Strategic planning</a:t>
            </a:r>
          </a:p>
          <a:p>
            <a:pPr lvl="1"/>
            <a:r>
              <a:rPr lang="en-US" altLang="en-US" dirty="0"/>
              <a:t>Used to improve alignment between the needs of the business and the activities of the information systems organization</a:t>
            </a:r>
          </a:p>
          <a:p>
            <a:pPr lvl="1"/>
            <a:r>
              <a:rPr lang="en-US" altLang="en-US" dirty="0"/>
              <a:t>Alignment means that the IS organization and its resources are focused on efforts that support the key objectives defined in the strategic plan of business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1583563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System Acquisition and Development</a:t>
            </a:r>
          </a:p>
          <a:p>
            <a:endParaRPr lang="en-US" dirty="0"/>
          </a:p>
          <a:p>
            <a:r>
              <a:rPr lang="en-US" altLang="en-US" dirty="0"/>
              <a:t>System acquisition</a:t>
            </a:r>
          </a:p>
          <a:p>
            <a:pPr lvl="1"/>
            <a:r>
              <a:rPr lang="en-US" altLang="en-US" dirty="0"/>
              <a:t>Process used to obtain the information system resources needed to provide the services necessary to meet a specific set of needs</a:t>
            </a:r>
          </a:p>
          <a:p>
            <a:r>
              <a:rPr lang="en-US" altLang="en-US" dirty="0"/>
              <a:t>System development</a:t>
            </a:r>
          </a:p>
          <a:p>
            <a:pPr lvl="1"/>
            <a:r>
              <a:rPr lang="en-US" altLang="en-US" dirty="0"/>
              <a:t>The activity of building information systems to meet users’ needs</a:t>
            </a:r>
          </a:p>
          <a:p>
            <a:pPr lvl="1"/>
            <a:r>
              <a:rPr lang="en-US" altLang="en-US" dirty="0"/>
              <a:t>Projects can range from small to very large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180289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System Acquisition and Development</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50</a:t>
            </a:fld>
            <a:endParaRPr lang="en-US" dirty="0"/>
          </a:p>
        </p:txBody>
      </p:sp>
    </p:spTree>
    <p:extLst>
      <p:ext uri="{BB962C8B-B14F-4D97-AF65-F5344CB8AC3E}">
        <p14:creationId xmlns:p14="http://schemas.microsoft.com/office/powerpoint/2010/main" val="377966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personal information network is created by constant cooperation between:</a:t>
            </a:r>
          </a:p>
          <a:p>
            <a:pPr>
              <a:buFontTx/>
              <a:buAutoNum type="arabicParenBoth"/>
            </a:pPr>
            <a:r>
              <a:rPr lang="en-US" altLang="en-US" dirty="0"/>
              <a:t>the digital devices you carry; </a:t>
            </a:r>
          </a:p>
          <a:p>
            <a:pPr>
              <a:buFontTx/>
              <a:buAutoNum type="arabicParenBoth"/>
            </a:pPr>
            <a:r>
              <a:rPr lang="en-US" altLang="en-US" dirty="0"/>
              <a:t>the wired and wireless networks that you access as you move about; </a:t>
            </a:r>
          </a:p>
          <a:p>
            <a:pPr>
              <a:buFontTx/>
              <a:buAutoNum type="arabicParenBoth"/>
            </a:pPr>
            <a:r>
              <a:rPr lang="en-US" altLang="en-US" dirty="0"/>
              <a:t>Web-based tools for finding information and communicating and collaborating with other people.</a:t>
            </a:r>
          </a:p>
          <a:p>
            <a:pPr>
              <a:buFontTx/>
              <a:buAutoNum type="arabicParenBoth"/>
            </a:pPr>
            <a:endParaRPr lang="en-US" altLang="en-US" dirty="0"/>
          </a:p>
          <a:p>
            <a:r>
              <a:rPr lang="en-US" altLang="en-US" dirty="0"/>
              <a:t>You can </a:t>
            </a:r>
            <a:r>
              <a:rPr lang="en-US" altLang="en-US" i="1" dirty="0"/>
              <a:t>pull</a:t>
            </a:r>
            <a:r>
              <a:rPr lang="en-US" altLang="en-US" dirty="0"/>
              <a:t> information from the Web and </a:t>
            </a:r>
            <a:r>
              <a:rPr lang="en-US" altLang="en-US" i="1" dirty="0"/>
              <a:t>push</a:t>
            </a:r>
            <a:r>
              <a:rPr lang="en-US" altLang="en-US" dirty="0"/>
              <a:t> your ideas back to the Web.</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D191A4-FB44-4678-9F18-A68D29E4586F}"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4250208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Business and Society</a:t>
            </a:r>
          </a:p>
          <a:p>
            <a:endParaRPr lang="en-US" dirty="0"/>
          </a:p>
          <a:p>
            <a:r>
              <a:rPr lang="en-US" altLang="en-US" dirty="0"/>
              <a:t>The speed and widespread use of information systems</a:t>
            </a:r>
          </a:p>
          <a:p>
            <a:pPr lvl="1"/>
            <a:r>
              <a:rPr lang="en-US" altLang="en-US" dirty="0"/>
              <a:t>Opens users to a variety of threats from unethical people</a:t>
            </a:r>
          </a:p>
          <a:p>
            <a:r>
              <a:rPr lang="en-US" altLang="en-US" dirty="0"/>
              <a:t>Computer-related attacks can come from individuals, groups, companies, and countries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51</a:t>
            </a:fld>
            <a:endParaRPr lang="en-US" dirty="0"/>
          </a:p>
        </p:txBody>
      </p:sp>
    </p:spTree>
    <p:extLst>
      <p:ext uri="{BB962C8B-B14F-4D97-AF65-F5344CB8AC3E}">
        <p14:creationId xmlns:p14="http://schemas.microsoft.com/office/powerpoint/2010/main" val="4169135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Cybercrime and Information System Security</a:t>
            </a:r>
          </a:p>
          <a:p>
            <a:endParaRPr lang="en-US" dirty="0"/>
          </a:p>
          <a:p>
            <a:r>
              <a:rPr lang="en-US" altLang="en-US" dirty="0"/>
              <a:t>Cybercriminals</a:t>
            </a:r>
          </a:p>
          <a:p>
            <a:pPr lvl="1"/>
            <a:r>
              <a:rPr lang="en-US" altLang="en-US" dirty="0"/>
              <a:t>Motivated by the potential for monetary gain</a:t>
            </a:r>
          </a:p>
          <a:p>
            <a:pPr lvl="1"/>
            <a:r>
              <a:rPr lang="en-US" altLang="en-US" dirty="0"/>
              <a:t>Hack into computers systems to steal</a:t>
            </a:r>
          </a:p>
          <a:p>
            <a:r>
              <a:rPr lang="en-US" altLang="en-US" dirty="0"/>
              <a:t>Cyberterrorism</a:t>
            </a:r>
          </a:p>
          <a:p>
            <a:pPr lvl="1"/>
            <a:r>
              <a:rPr lang="en-US" altLang="en-US" dirty="0"/>
              <a:t>The intimidation of a government or a civilian population by using information technology to disable critical national infrastructure</a:t>
            </a:r>
          </a:p>
          <a:p>
            <a:pPr lvl="1"/>
            <a:r>
              <a:rPr lang="en-US" altLang="en-US" dirty="0"/>
              <a:t>To achieve political, religious, or ideological goals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52</a:t>
            </a:fld>
            <a:endParaRPr lang="en-US" dirty="0"/>
          </a:p>
        </p:txBody>
      </p:sp>
    </p:spTree>
    <p:extLst>
      <p:ext uri="{BB962C8B-B14F-4D97-AF65-F5344CB8AC3E}">
        <p14:creationId xmlns:p14="http://schemas.microsoft.com/office/powerpoint/2010/main" val="2767100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Cybercrime and Information System Security</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53</a:t>
            </a:fld>
            <a:endParaRPr lang="en-US" dirty="0"/>
          </a:p>
        </p:txBody>
      </p:sp>
    </p:spTree>
    <p:extLst>
      <p:ext uri="{BB962C8B-B14F-4D97-AF65-F5344CB8AC3E}">
        <p14:creationId xmlns:p14="http://schemas.microsoft.com/office/powerpoint/2010/main" val="1000039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54</a:t>
            </a:fld>
            <a:endParaRPr lang="en-US" dirty="0"/>
          </a:p>
        </p:txBody>
      </p:sp>
    </p:spTree>
    <p:extLst>
      <p:ext uri="{BB962C8B-B14F-4D97-AF65-F5344CB8AC3E}">
        <p14:creationId xmlns:p14="http://schemas.microsoft.com/office/powerpoint/2010/main" val="525718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55</a:t>
            </a:fld>
            <a:endParaRPr lang="en-US" dirty="0"/>
          </a:p>
        </p:txBody>
      </p:sp>
    </p:spTree>
    <p:extLst>
      <p:ext uri="{BB962C8B-B14F-4D97-AF65-F5344CB8AC3E}">
        <p14:creationId xmlns:p14="http://schemas.microsoft.com/office/powerpoint/2010/main" val="261677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56</a:t>
            </a:fld>
            <a:endParaRPr lang="en-US" dirty="0"/>
          </a:p>
        </p:txBody>
      </p:sp>
    </p:spTree>
    <p:extLst>
      <p:ext uri="{BB962C8B-B14F-4D97-AF65-F5344CB8AC3E}">
        <p14:creationId xmlns:p14="http://schemas.microsoft.com/office/powerpoint/2010/main" val="2925734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altLang="en-US" dirty="0"/>
              <a:t>The value of information is directly linked to how it helps decision makers achieve the organization’s goals</a:t>
            </a:r>
          </a:p>
          <a:p>
            <a:pPr eaLnBrk="1" hangingPunct="1"/>
            <a:r>
              <a:rPr lang="en-US" altLang="en-US" dirty="0"/>
              <a:t>Information systems are composed of fundamental components that must be carefully assembled and integrated to work well together</a:t>
            </a:r>
          </a:p>
          <a:p>
            <a:pPr eaLnBrk="1" hangingPunct="1"/>
            <a:r>
              <a:rPr lang="en-US" altLang="en-US" dirty="0"/>
              <a:t>Managers have an essential role to play in the successful implementation and use of information systems-that role changes depending on which type of IS system is being implemented</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25A54B-9274-488E-8963-5C536A8669DB}" type="slidenum">
              <a:rPr lang="en-US" altLang="en-US" smtClean="0"/>
              <a:pPr>
                <a:spcBef>
                  <a:spcPct val="0"/>
                </a:spcBef>
              </a:pPr>
              <a:t>57</a:t>
            </a:fld>
            <a:endParaRPr lang="en-US" altLang="en-US" dirty="0"/>
          </a:p>
        </p:txBody>
      </p:sp>
    </p:spTree>
    <p:extLst>
      <p:ext uri="{BB962C8B-B14F-4D97-AF65-F5344CB8AC3E}">
        <p14:creationId xmlns:p14="http://schemas.microsoft.com/office/powerpoint/2010/main" val="3709664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altLang="en-US" dirty="0"/>
              <a:t>An organization’s infrastructure technology forms the foundation upon which its systems and applications are built</a:t>
            </a:r>
          </a:p>
          <a:p>
            <a:pPr eaLnBrk="1" hangingPunct="1"/>
            <a:r>
              <a:rPr lang="en-US" altLang="en-US" dirty="0"/>
              <a:t>Organizations employ a variety of information systems to improve the way they conduct business and make fact-based decisions</a:t>
            </a:r>
          </a:p>
          <a:p>
            <a:pPr eaLnBrk="1" hangingPunct="1"/>
            <a:r>
              <a:rPr lang="en-US" altLang="en-US" dirty="0"/>
              <a:t>Strategic planning and project management are keys to ensuring that the organization is working effectively on the right projects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Information systems must be applied thoughtfully and carefully so that society, organizations, and individuals around the globe can reap their enormous benefits</a:t>
            </a:r>
          </a:p>
          <a:p>
            <a:pPr eaLnBrk="1" hangingPunct="1"/>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2FCE53-5696-4F47-A638-D94E277248EC}" type="slidenum">
              <a:rPr lang="en-US" altLang="en-US" smtClean="0"/>
              <a:pPr>
                <a:spcBef>
                  <a:spcPct val="0"/>
                </a:spcBef>
              </a:pPr>
              <a:t>58</a:t>
            </a:fld>
            <a:endParaRPr lang="en-US" altLang="en-US" dirty="0"/>
          </a:p>
        </p:txBody>
      </p:sp>
    </p:spTree>
    <p:extLst>
      <p:ext uri="{BB962C8B-B14F-4D97-AF65-F5344CB8AC3E}">
        <p14:creationId xmlns:p14="http://schemas.microsoft.com/office/powerpoint/2010/main" val="195300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t>
            </a:r>
            <a:r>
              <a:rPr lang="en-US" altLang="en-US" b="1"/>
              <a:t>digital nomad </a:t>
            </a:r>
            <a:r>
              <a:rPr lang="en-US" altLang="en-US"/>
              <a:t>is someone who uses information technologies such as smart phones, </a:t>
            </a:r>
          </a:p>
          <a:p>
            <a:r>
              <a:rPr lang="en-US" altLang="en-US"/>
              <a:t>     wireless Internet access, and Web-based applications to work remotely from anywhere.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BEED8A-2EF5-411F-AC35-87ED09AF65EB}"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1318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4644" indent="-294094" eaLnBrk="0" hangingPunct="0">
              <a:spcBef>
                <a:spcPct val="30000"/>
              </a:spcBef>
              <a:defRPr sz="1200">
                <a:solidFill>
                  <a:schemeClr val="tx1"/>
                </a:solidFill>
                <a:latin typeface="Arial" charset="0"/>
              </a:defRPr>
            </a:lvl2pPr>
            <a:lvl3pPr marL="1176376" indent="-235275" eaLnBrk="0" hangingPunct="0">
              <a:spcBef>
                <a:spcPct val="30000"/>
              </a:spcBef>
              <a:defRPr sz="1200">
                <a:solidFill>
                  <a:schemeClr val="tx1"/>
                </a:solidFill>
                <a:latin typeface="Arial" charset="0"/>
              </a:defRPr>
            </a:lvl3pPr>
            <a:lvl4pPr marL="1646926" indent="-235275" eaLnBrk="0" hangingPunct="0">
              <a:spcBef>
                <a:spcPct val="30000"/>
              </a:spcBef>
              <a:defRPr sz="1200">
                <a:solidFill>
                  <a:schemeClr val="tx1"/>
                </a:solidFill>
                <a:latin typeface="Arial" charset="0"/>
              </a:defRPr>
            </a:lvl4pPr>
            <a:lvl5pPr marL="2117476" indent="-235275" eaLnBrk="0" hangingPunct="0">
              <a:spcBef>
                <a:spcPct val="30000"/>
              </a:spcBef>
              <a:defRPr sz="1200">
                <a:solidFill>
                  <a:schemeClr val="tx1"/>
                </a:solidFill>
                <a:latin typeface="Arial" charset="0"/>
              </a:defRPr>
            </a:lvl5pPr>
            <a:lvl6pPr marL="2588026" indent="-235275" eaLnBrk="0" fontAlgn="base" hangingPunct="0">
              <a:spcBef>
                <a:spcPct val="30000"/>
              </a:spcBef>
              <a:spcAft>
                <a:spcPct val="0"/>
              </a:spcAft>
              <a:defRPr sz="1200">
                <a:solidFill>
                  <a:schemeClr val="tx1"/>
                </a:solidFill>
                <a:latin typeface="Arial" charset="0"/>
              </a:defRPr>
            </a:lvl6pPr>
            <a:lvl7pPr marL="3058577" indent="-235275" eaLnBrk="0" fontAlgn="base" hangingPunct="0">
              <a:spcBef>
                <a:spcPct val="30000"/>
              </a:spcBef>
              <a:spcAft>
                <a:spcPct val="0"/>
              </a:spcAft>
              <a:defRPr sz="1200">
                <a:solidFill>
                  <a:schemeClr val="tx1"/>
                </a:solidFill>
                <a:latin typeface="Arial" charset="0"/>
              </a:defRPr>
            </a:lvl7pPr>
            <a:lvl8pPr marL="3529127" indent="-235275" eaLnBrk="0" fontAlgn="base" hangingPunct="0">
              <a:spcBef>
                <a:spcPct val="30000"/>
              </a:spcBef>
              <a:spcAft>
                <a:spcPct val="0"/>
              </a:spcAft>
              <a:defRPr sz="1200">
                <a:solidFill>
                  <a:schemeClr val="tx1"/>
                </a:solidFill>
                <a:latin typeface="Arial" charset="0"/>
              </a:defRPr>
            </a:lvl8pPr>
            <a:lvl9pPr marL="3999677" indent="-235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A713FE-37D4-4460-832A-B51568E1FF9B}"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239937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Introduction to Information Systems</a:t>
            </a:r>
          </a:p>
          <a:p>
            <a:endParaRPr lang="en-US" altLang="en-US" dirty="0"/>
          </a:p>
          <a:p>
            <a:r>
              <a:rPr lang="en-US" altLang="en-US" dirty="0"/>
              <a:t>Information </a:t>
            </a:r>
          </a:p>
          <a:p>
            <a:pPr lvl="1"/>
            <a:r>
              <a:rPr lang="en-US" altLang="en-US" dirty="0"/>
              <a:t>One of an organization’s most valuable resources </a:t>
            </a:r>
          </a:p>
          <a:p>
            <a:pPr lvl="1"/>
            <a:r>
              <a:rPr lang="en-US" altLang="en-US" dirty="0"/>
              <a:t>Often confused with the term data</a:t>
            </a:r>
          </a:p>
          <a:p>
            <a:endParaRPr lang="en-US" altLang="en-US" dirty="0"/>
          </a:p>
          <a:p>
            <a:endParaRPr lang="en-US" alt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797DE33-E142-485F-ACED-2A0FBC2FA623}" type="slidenum">
              <a:rPr lang="en-US" altLang="en-US" sz="1200" smtClean="0">
                <a:solidFill>
                  <a:schemeClr val="tx1"/>
                </a:solidFill>
              </a:rPr>
              <a:pPr/>
              <a:t>8</a:t>
            </a:fld>
            <a:endParaRPr lang="en-US" altLang="en-US" sz="1200" dirty="0">
              <a:solidFill>
                <a:schemeClr val="tx1"/>
              </a:solidFill>
            </a:endParaRPr>
          </a:p>
        </p:txBody>
      </p:sp>
    </p:spTree>
    <p:extLst>
      <p:ext uri="{BB962C8B-B14F-4D97-AF65-F5344CB8AC3E}">
        <p14:creationId xmlns:p14="http://schemas.microsoft.com/office/powerpoint/2010/main" val="339762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 Information, and Knowledge</a:t>
            </a:r>
          </a:p>
          <a:p>
            <a:endParaRPr lang="en-US" dirty="0"/>
          </a:p>
          <a:p>
            <a:r>
              <a:rPr lang="en-US" altLang="en-US" dirty="0"/>
              <a:t>Data: raw facts</a:t>
            </a:r>
          </a:p>
          <a:p>
            <a:r>
              <a:rPr lang="en-US" altLang="en-US" dirty="0"/>
              <a:t>Information: collection of data organized in such a way that they have value beyond the facts themselves</a:t>
            </a:r>
          </a:p>
          <a:p>
            <a:r>
              <a:rPr lang="en-US" altLang="en-US" dirty="0"/>
              <a:t>Process: set of logically related tasks  performed to achieve a defined outcome</a:t>
            </a:r>
          </a:p>
          <a:p>
            <a:pPr lvl="1"/>
            <a:r>
              <a:rPr lang="en-US" altLang="en-US" dirty="0"/>
              <a:t>Turning data into information is a process</a:t>
            </a:r>
          </a:p>
          <a:p>
            <a:r>
              <a:rPr lang="en-US" altLang="en-US" dirty="0"/>
              <a:t>Knowledge: awareness and understanding of a set of information and the ways it can be made useful to support a task</a:t>
            </a:r>
          </a:p>
          <a:p>
            <a:pPr lvl="1"/>
            <a:r>
              <a:rPr lang="en-US" altLang="en-US" dirty="0"/>
              <a:t>The process of defining relationships among data to create useful information requires knowledge</a:t>
            </a:r>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9</a:t>
            </a:fld>
            <a:endParaRPr lang="en-US" dirty="0"/>
          </a:p>
        </p:txBody>
      </p:sp>
    </p:spTree>
    <p:extLst>
      <p:ext uri="{BB962C8B-B14F-4D97-AF65-F5344CB8AC3E}">
        <p14:creationId xmlns:p14="http://schemas.microsoft.com/office/powerpoint/2010/main" val="24793595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4"/>
            <a:ext cx="10034016" cy="99113"/>
          </a:xfrm>
          <a:prstGeom prst="rect">
            <a:avLst/>
          </a:prstGeom>
        </p:spPr>
      </p:pic>
      <p:sp>
        <p:nvSpPr>
          <p:cNvPr id="5" name="Rectangle 4"/>
          <p:cNvSpPr/>
          <p:nvPr userDrawn="1"/>
        </p:nvSpPr>
        <p:spPr>
          <a:xfrm>
            <a:off x="6812283" y="4885106"/>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65369" y="5389519"/>
            <a:ext cx="987056" cy="1040948"/>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476" r="23794"/>
          <a:stretch/>
        </p:blipFill>
        <p:spPr>
          <a:xfrm>
            <a:off x="8674488" y="5121741"/>
            <a:ext cx="275507" cy="710099"/>
          </a:xfrm>
          <a:prstGeom prst="rect">
            <a:avLst/>
          </a:prstGeom>
        </p:spPr>
      </p:pic>
      <p:pic>
        <p:nvPicPr>
          <p:cNvPr id="13" name="Picture 12" descr="Swirl_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688654">
            <a:off x="7441068" y="6393019"/>
            <a:ext cx="386047" cy="285072"/>
          </a:xfrm>
          <a:prstGeom prst="rect">
            <a:avLst/>
          </a:prstGeom>
        </p:spPr>
      </p:pic>
      <p:pic>
        <p:nvPicPr>
          <p:cNvPr id="14" name="Picture 13"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073124">
            <a:off x="7908376" y="5449329"/>
            <a:ext cx="591497" cy="245691"/>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4669" t="13753" r="6579" b="12460"/>
          <a:stretch/>
        </p:blipFill>
        <p:spPr>
          <a:xfrm>
            <a:off x="7939373" y="5831840"/>
            <a:ext cx="672857" cy="745880"/>
          </a:xfrm>
          <a:prstGeom prst="rect">
            <a:avLst/>
          </a:prstGeom>
        </p:spPr>
      </p:pic>
      <p:sp>
        <p:nvSpPr>
          <p:cNvPr id="6" name="Footer Placeholder 5"/>
          <p:cNvSpPr>
            <a:spLocks noGrp="1"/>
          </p:cNvSpPr>
          <p:nvPr>
            <p:ph type="ftr" sz="quarter" idx="10"/>
          </p:nvPr>
        </p:nvSpPr>
        <p:spPr>
          <a:xfrm>
            <a:off x="1015922" y="6456817"/>
            <a:ext cx="6399830" cy="366183"/>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9"/>
          <a:stretch>
            <a:fillRect/>
          </a:stretch>
        </p:blipFill>
        <p:spPr>
          <a:xfrm>
            <a:off x="0" y="6415635"/>
            <a:ext cx="1151034" cy="354164"/>
          </a:xfrm>
          <a:prstGeom prst="rect">
            <a:avLst/>
          </a:prstGeom>
        </p:spPr>
      </p:pic>
    </p:spTree>
    <p:extLst>
      <p:ext uri="{BB962C8B-B14F-4D97-AF65-F5344CB8AC3E}">
        <p14:creationId xmlns:p14="http://schemas.microsoft.com/office/powerpoint/2010/main" val="259408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28188"/>
            <a:ext cx="6172200" cy="377026"/>
          </a:xfrm>
        </p:spPr>
        <p:txBody>
          <a:bodyPr anchor="ct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6" name="Picture 5" descr="Rules_Single_A.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pic>
        <p:nvPicPr>
          <p:cNvPr id="4" name="Picture 3" descr="Audi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707" y="361953"/>
            <a:ext cx="1840495" cy="1940983"/>
          </a:xfrm>
          <a:prstGeom prst="rect">
            <a:avLst/>
          </a:prstGeom>
        </p:spPr>
      </p:pic>
      <p:pic>
        <p:nvPicPr>
          <p:cNvPr id="11" name="Picture 10" descr="Swirl_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4669" t="13753" r="6579" b="12460"/>
          <a:stretch/>
        </p:blipFill>
        <p:spPr>
          <a:xfrm>
            <a:off x="879649" y="2604920"/>
            <a:ext cx="1101550" cy="1221097"/>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24476" r="23794"/>
          <a:stretch/>
        </p:blipFill>
        <p:spPr>
          <a:xfrm>
            <a:off x="737542" y="4804753"/>
            <a:ext cx="252342" cy="650393"/>
          </a:xfrm>
          <a:prstGeom prst="rect">
            <a:avLst/>
          </a:prstGeom>
        </p:spPr>
      </p:pic>
      <p:sp>
        <p:nvSpPr>
          <p:cNvPr id="7" name="Footer Placeholder 6"/>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7" name="Picture 16"/>
          <p:cNvPicPr>
            <a:picLocks noChangeAspect="1"/>
          </p:cNvPicPr>
          <p:nvPr userDrawn="1"/>
        </p:nvPicPr>
        <p:blipFill>
          <a:blip r:embed="rId9"/>
          <a:stretch>
            <a:fillRect/>
          </a:stretch>
        </p:blipFill>
        <p:spPr>
          <a:xfrm>
            <a:off x="118720" y="6363035"/>
            <a:ext cx="1400289" cy="430858"/>
          </a:xfrm>
          <a:prstGeom prst="rect">
            <a:avLst/>
          </a:prstGeom>
        </p:spPr>
      </p:pic>
    </p:spTree>
    <p:extLst>
      <p:ext uri="{BB962C8B-B14F-4D97-AF65-F5344CB8AC3E}">
        <p14:creationId xmlns:p14="http://schemas.microsoft.com/office/powerpoint/2010/main" val="27067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18" name="Picture 17"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sp>
        <p:nvSpPr>
          <p:cNvPr id="2" name="Footer Placeholder 1"/>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5" name="Picture 4"/>
          <p:cNvPicPr>
            <a:picLocks noChangeAspect="1"/>
          </p:cNvPicPr>
          <p:nvPr userDrawn="1"/>
        </p:nvPicPr>
        <p:blipFill>
          <a:blip r:embed="rId5"/>
          <a:stretch>
            <a:fillRect/>
          </a:stretch>
        </p:blipFill>
        <p:spPr>
          <a:xfrm>
            <a:off x="47177" y="6324600"/>
            <a:ext cx="1439449" cy="442907"/>
          </a:xfrm>
          <a:prstGeom prst="rect">
            <a:avLst/>
          </a:prstGeom>
        </p:spPr>
      </p:pic>
    </p:spTree>
    <p:extLst>
      <p:ext uri="{BB962C8B-B14F-4D97-AF65-F5344CB8AC3E}">
        <p14:creationId xmlns:p14="http://schemas.microsoft.com/office/powerpoint/2010/main" val="402461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22" name="Picture 21"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sp>
        <p:nvSpPr>
          <p:cNvPr id="3" name="Footer Placeholder 2"/>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5"/>
          <a:stretch>
            <a:fillRect/>
          </a:stretch>
        </p:blipFill>
        <p:spPr>
          <a:xfrm>
            <a:off x="60488" y="6305978"/>
            <a:ext cx="1403024" cy="431699"/>
          </a:xfrm>
          <a:prstGeom prst="rect">
            <a:avLst/>
          </a:prstGeom>
        </p:spPr>
      </p:pic>
    </p:spTree>
    <p:extLst>
      <p:ext uri="{BB962C8B-B14F-4D97-AF65-F5344CB8AC3E}">
        <p14:creationId xmlns:p14="http://schemas.microsoft.com/office/powerpoint/2010/main" val="133639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4703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295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76166" y="6513743"/>
            <a:ext cx="312906"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480785"/>
            <a:ext cx="8415338" cy="296235"/>
          </a:xfrm>
          <a:prstGeom prst="rect">
            <a:avLst/>
          </a:prstGeom>
        </p:spPr>
        <p:txBody>
          <a:bodyPr vert="horz" wrap="square" lIns="0" tIns="0" rIns="0" bIns="0" rtlCol="0" anchor="ctr">
            <a:spAutoFit/>
          </a:bodyPr>
          <a:lstStyle/>
          <a:p>
            <a:r>
              <a:rPr lang="en-US" dirty="0"/>
              <a:t>Click to edit Master title style</a:t>
            </a:r>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9216174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OM6XIICm_q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b2kcorp.com/" TargetMode="External"/><Relationship Id="rId3" Type="http://schemas.openxmlformats.org/officeDocument/2006/relationships/hyperlink" Target="http://www.domystuff.com/" TargetMode="External"/><Relationship Id="rId7" Type="http://schemas.openxmlformats.org/officeDocument/2006/relationships/hyperlink" Target="http://www.webgrity.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vworker.com/" TargetMode="External"/><Relationship Id="rId5" Type="http://schemas.openxmlformats.org/officeDocument/2006/relationships/hyperlink" Target="http://www.guru.com/" TargetMode="External"/><Relationship Id="rId10" Type="http://schemas.openxmlformats.org/officeDocument/2006/relationships/hyperlink" Target="https://www.elance.com/" TargetMode="External"/><Relationship Id="rId4" Type="http://schemas.openxmlformats.org/officeDocument/2006/relationships/hyperlink" Target="http://www.globetask.com/"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p:txBody>
          <a:bodyPr/>
          <a:lstStyle/>
          <a:p>
            <a:pPr eaLnBrk="1" hangingPunct="1"/>
            <a:r>
              <a:rPr lang="en-US" altLang="en-US" sz="4400" dirty="0"/>
              <a:t>Principles of Information Systems, Thirteenth Edition</a:t>
            </a:r>
            <a:br>
              <a:rPr lang="en-US" altLang="en-US" sz="4000" dirty="0"/>
            </a:br>
            <a:endParaRPr lang="en-US" altLang="en-US" sz="4000" dirty="0"/>
          </a:p>
        </p:txBody>
      </p:sp>
      <p:sp>
        <p:nvSpPr>
          <p:cNvPr id="9219" name="Rectangle 1027"/>
          <p:cNvSpPr>
            <a:spLocks noGrp="1" noChangeArrowheads="1"/>
          </p:cNvSpPr>
          <p:nvPr>
            <p:ph type="subTitle" idx="1"/>
          </p:nvPr>
        </p:nvSpPr>
        <p:spPr>
          <a:xfrm>
            <a:off x="1371600" y="3733800"/>
            <a:ext cx="6400800" cy="1752600"/>
          </a:xfrm>
        </p:spPr>
        <p:txBody>
          <a:bodyPr/>
          <a:lstStyle/>
          <a:p>
            <a:pPr eaLnBrk="1" hangingPunct="1">
              <a:lnSpc>
                <a:spcPct val="90000"/>
              </a:lnSpc>
            </a:pPr>
            <a:endParaRPr lang="en-US" altLang="en-US" sz="3400" i="1" dirty="0"/>
          </a:p>
          <a:p>
            <a:pPr eaLnBrk="1" hangingPunct="1">
              <a:lnSpc>
                <a:spcPct val="90000"/>
              </a:lnSpc>
            </a:pPr>
            <a:r>
              <a:rPr lang="en-US" altLang="en-US" sz="3400" i="1" dirty="0"/>
              <a:t>Chapter 1</a:t>
            </a:r>
          </a:p>
          <a:p>
            <a:pPr eaLnBrk="1" hangingPunct="1">
              <a:lnSpc>
                <a:spcPct val="90000"/>
              </a:lnSpc>
            </a:pPr>
            <a:r>
              <a:rPr lang="en-US" altLang="en-US" sz="3400" i="1" dirty="0"/>
              <a:t>An Introduction to Information Systems</a:t>
            </a:r>
          </a:p>
        </p:txBody>
      </p:sp>
      <p:sp>
        <p:nvSpPr>
          <p:cNvPr id="2" name="Footer Placeholder 1"/>
          <p:cNvSpPr>
            <a:spLocks noGrp="1"/>
          </p:cNvSpPr>
          <p:nvPr>
            <p:ph type="ftr" sz="quarter" idx="10"/>
          </p:nvPr>
        </p:nvSpPr>
        <p:spPr/>
        <p:txBody>
          <a:body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96355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3"/>
          <p:cNvSpPr txBox="1">
            <a:spLocks noChangeArrowheads="1"/>
          </p:cNvSpPr>
          <p:nvPr/>
        </p:nvSpPr>
        <p:spPr bwMode="auto">
          <a:xfrm>
            <a:off x="2057400" y="3048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hlinkClick r:id="rId3"/>
              </a:rPr>
              <a:t>Data</a:t>
            </a:r>
            <a:endParaRPr lang="en-US" sz="2400" b="1" dirty="0"/>
          </a:p>
        </p:txBody>
      </p:sp>
      <p:sp>
        <p:nvSpPr>
          <p:cNvPr id="18435" name="TextBox 24"/>
          <p:cNvSpPr txBox="1">
            <a:spLocks noChangeArrowheads="1"/>
          </p:cNvSpPr>
          <p:nvPr/>
        </p:nvSpPr>
        <p:spPr bwMode="auto">
          <a:xfrm>
            <a:off x="5799138" y="4800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Information</a:t>
            </a:r>
          </a:p>
        </p:txBody>
      </p:sp>
      <p:sp>
        <p:nvSpPr>
          <p:cNvPr id="18436" name="TextBox 25"/>
          <p:cNvSpPr txBox="1">
            <a:spLocks noChangeArrowheads="1"/>
          </p:cNvSpPr>
          <p:nvPr/>
        </p:nvSpPr>
        <p:spPr bwMode="auto">
          <a:xfrm>
            <a:off x="1360714" y="597852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Knowledge</a:t>
            </a:r>
          </a:p>
        </p:txBody>
      </p:sp>
      <p:pic>
        <p:nvPicPr>
          <p:cNvPr id="1843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819400"/>
            <a:ext cx="2171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9"/>
          <p:cNvPicPr>
            <a:picLocks noChangeAspect="1" noChangeArrowheads="1"/>
          </p:cNvPicPr>
          <p:nvPr/>
        </p:nvPicPr>
        <p:blipFill>
          <a:blip r:embed="rId6">
            <a:extLst>
              <a:ext uri="{28A0092B-C50C-407E-A947-70E740481C1C}">
                <a14:useLocalDpi xmlns:a14="http://schemas.microsoft.com/office/drawing/2010/main" val="0"/>
              </a:ext>
            </a:extLst>
          </a:blip>
          <a:srcRect l="31090" t="63391" r="57692" b="21652"/>
          <a:stretch>
            <a:fillRect/>
          </a:stretch>
        </p:blipFill>
        <p:spPr bwMode="auto">
          <a:xfrm>
            <a:off x="1538391" y="3921176"/>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a:off x="3657600" y="1905000"/>
            <a:ext cx="1752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6000000">
            <a:off x="3567113" y="3795713"/>
            <a:ext cx="1752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42" name="Rectangle 1"/>
          <p:cNvSpPr>
            <a:spLocks noChangeArrowheads="1"/>
          </p:cNvSpPr>
          <p:nvPr/>
        </p:nvSpPr>
        <p:spPr bwMode="auto">
          <a:xfrm>
            <a:off x="3962400" y="1061192"/>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transactions that are recorded, classified and stored but are not organized to convey any specific meaning</a:t>
            </a:r>
          </a:p>
        </p:txBody>
      </p:sp>
      <p:sp>
        <p:nvSpPr>
          <p:cNvPr id="18443" name="Rectangle 2"/>
          <p:cNvSpPr>
            <a:spLocks noChangeArrowheads="1"/>
          </p:cNvSpPr>
          <p:nvPr/>
        </p:nvSpPr>
        <p:spPr bwMode="auto">
          <a:xfrm>
            <a:off x="5902325" y="51054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meaning and value </a:t>
            </a:r>
          </a:p>
        </p:txBody>
      </p:sp>
      <p:sp>
        <p:nvSpPr>
          <p:cNvPr id="18444" name="Rectangle 3"/>
          <p:cNvSpPr>
            <a:spLocks noChangeArrowheads="1"/>
          </p:cNvSpPr>
          <p:nvPr/>
        </p:nvSpPr>
        <p:spPr bwMode="auto">
          <a:xfrm>
            <a:off x="3276600" y="585713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accumulated learning and expertise as they apply to a current problem or activity. </a:t>
            </a:r>
          </a:p>
        </p:txBody>
      </p:sp>
    </p:spTree>
    <p:extLst>
      <p:ext uri="{BB962C8B-B14F-4D97-AF65-F5344CB8AC3E}">
        <p14:creationId xmlns:p14="http://schemas.microsoft.com/office/powerpoint/2010/main" val="86416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Data, Information, and Knowledge</a:t>
            </a:r>
          </a:p>
        </p:txBody>
      </p:sp>
      <p:pic>
        <p:nvPicPr>
          <p:cNvPr id="6" name="Content Placeholder 5" descr="Types of data" title="Table 1.1"/>
          <p:cNvPicPr>
            <a:picLocks noGrp="1" noChangeAspect="1"/>
          </p:cNvPicPr>
          <p:nvPr>
            <p:ph idx="1"/>
          </p:nvPr>
        </p:nvPicPr>
        <p:blipFill>
          <a:blip r:embed="rId3"/>
          <a:stretch>
            <a:fillRect/>
          </a:stretch>
        </p:blipFill>
        <p:spPr>
          <a:xfrm>
            <a:off x="1147763" y="2590800"/>
            <a:ext cx="6848475" cy="207645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34546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Data, Information, and Knowledge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7" name="Content Placeholder 6" descr="Process of transforming data into information" title="Figure 1.1"/>
          <p:cNvPicPr>
            <a:picLocks noGrp="1" noChangeAspect="1"/>
          </p:cNvPicPr>
          <p:nvPr>
            <p:ph idx="1"/>
          </p:nvPr>
        </p:nvPicPr>
        <p:blipFill>
          <a:blip r:embed="rId3"/>
          <a:stretch>
            <a:fillRect/>
          </a:stretch>
        </p:blipFill>
        <p:spPr>
          <a:xfrm>
            <a:off x="1125538" y="1608138"/>
            <a:ext cx="6891337" cy="4565650"/>
          </a:xfrm>
        </p:spPr>
      </p:pic>
    </p:spTree>
    <p:extLst>
      <p:ext uri="{BB962C8B-B14F-4D97-AF65-F5344CB8AC3E}">
        <p14:creationId xmlns:p14="http://schemas.microsoft.com/office/powerpoint/2010/main" val="51995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The Value of Information</a:t>
            </a:r>
          </a:p>
        </p:txBody>
      </p:sp>
      <p:sp>
        <p:nvSpPr>
          <p:cNvPr id="21507" name="Content Placeholder 2"/>
          <p:cNvSpPr>
            <a:spLocks noGrp="1"/>
          </p:cNvSpPr>
          <p:nvPr>
            <p:ph idx="1"/>
          </p:nvPr>
        </p:nvSpPr>
        <p:spPr/>
        <p:txBody>
          <a:bodyPr/>
          <a:lstStyle/>
          <a:p>
            <a:r>
              <a:rPr lang="en-US" altLang="en-US" dirty="0"/>
              <a:t>Valuable information helps people perform tasks more efficiently and effectively</a:t>
            </a:r>
          </a:p>
          <a:p>
            <a:pPr lvl="1"/>
            <a:r>
              <a:rPr lang="en-US" altLang="en-US" dirty="0"/>
              <a:t>Inaccurate data can result in loss of potential new customers and reduced customer satisfaction</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1074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Characteristics of Quality Information</a:t>
            </a:r>
          </a:p>
        </p:txBody>
      </p:sp>
      <p:sp>
        <p:nvSpPr>
          <p:cNvPr id="22531" name="Content Placeholder 2"/>
          <p:cNvSpPr>
            <a:spLocks noGrp="1"/>
          </p:cNvSpPr>
          <p:nvPr>
            <p:ph idx="1"/>
          </p:nvPr>
        </p:nvSpPr>
        <p:spPr/>
        <p:txBody>
          <a:bodyPr/>
          <a:lstStyle/>
          <a:p>
            <a:r>
              <a:rPr lang="en-US" altLang="en-US" dirty="0"/>
              <a:t>If an organization’s information is not accurate or complete:</a:t>
            </a:r>
          </a:p>
          <a:p>
            <a:pPr lvl="1"/>
            <a:r>
              <a:rPr lang="en-US" altLang="en-US" dirty="0"/>
              <a:t>People can make poor decisions, costing thousands, or even millions, of dollars</a:t>
            </a:r>
          </a:p>
          <a:p>
            <a:r>
              <a:rPr lang="en-US" altLang="en-US" dirty="0"/>
              <a:t>Depending on the type of data you need:</a:t>
            </a:r>
          </a:p>
          <a:p>
            <a:pPr lvl="1"/>
            <a:r>
              <a:rPr lang="en-US" altLang="en-US" dirty="0"/>
              <a:t>Some characteristics become more important than others</a:t>
            </a:r>
          </a:p>
          <a:p>
            <a:r>
              <a:rPr lang="en-US" altLang="en-US" dirty="0"/>
              <a:t>Accuracy and completeness are critical for data used in accounting for the management of company assets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43785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What is an Information System?</a:t>
            </a:r>
          </a:p>
        </p:txBody>
      </p:sp>
      <p:sp>
        <p:nvSpPr>
          <p:cNvPr id="23555" name="Content Placeholder 2"/>
          <p:cNvSpPr>
            <a:spLocks noGrp="1"/>
          </p:cNvSpPr>
          <p:nvPr>
            <p:ph idx="1"/>
          </p:nvPr>
        </p:nvSpPr>
        <p:spPr>
          <a:xfrm>
            <a:off x="365125" y="1538818"/>
            <a:ext cx="8415338" cy="5306068"/>
          </a:xfrm>
        </p:spPr>
        <p:txBody>
          <a:bodyPr/>
          <a:lstStyle/>
          <a:p>
            <a:r>
              <a:rPr lang="en-US" altLang="en-US" dirty="0"/>
              <a:t>An information system (IS) is a set of interrelated elements that: </a:t>
            </a:r>
          </a:p>
          <a:p>
            <a:pPr lvl="1"/>
            <a:r>
              <a:rPr lang="en-US" altLang="en-US" dirty="0"/>
              <a:t>Collect (input)</a:t>
            </a:r>
          </a:p>
          <a:p>
            <a:pPr lvl="1"/>
            <a:r>
              <a:rPr lang="en-US" altLang="en-US" dirty="0"/>
              <a:t>Process</a:t>
            </a:r>
          </a:p>
          <a:p>
            <a:pPr lvl="1"/>
            <a:r>
              <a:rPr lang="en-US" altLang="en-US" dirty="0"/>
              <a:t>Store</a:t>
            </a:r>
          </a:p>
          <a:p>
            <a:pPr lvl="1"/>
            <a:r>
              <a:rPr lang="en-US" altLang="en-US" dirty="0"/>
              <a:t>Disseminate data and information</a:t>
            </a:r>
          </a:p>
          <a:p>
            <a:pPr lvl="1"/>
            <a:r>
              <a:rPr lang="en-US" altLang="en-US" dirty="0"/>
              <a:t>Provides a feedback mechanism to monitor and control its operation to make sure it continues to meet its goals and objectives</a:t>
            </a:r>
          </a:p>
          <a:p>
            <a:r>
              <a:rPr lang="en-US" altLang="en-US" dirty="0"/>
              <a:t>A computer-based information system (CBIS) is a single set of hardware, software, databases, networks, people, and procedures</a:t>
            </a:r>
          </a:p>
          <a:p>
            <a:pPr lvl="1"/>
            <a:r>
              <a:rPr lang="en-US" altLang="en-US" dirty="0"/>
              <a:t>That are configured to collect, manipulate, store, and process data into information</a:t>
            </a:r>
          </a:p>
          <a:p>
            <a:r>
              <a:rPr lang="en-US" altLang="en-US" dirty="0"/>
              <a:t>An organization’s technology infrastructure includes all the hardware, software, databases, networks, people, and procedures </a:t>
            </a:r>
          </a:p>
          <a:p>
            <a:pPr lvl="1"/>
            <a:r>
              <a:rPr lang="en-US" altLang="en-US" dirty="0"/>
              <a:t>That are configured to collect, manipulate, store, and process data into information</a:t>
            </a:r>
          </a:p>
          <a:p>
            <a:endParaRPr lang="en-US" altLang="en-US" dirty="0"/>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558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What is an Information System?</a:t>
            </a:r>
          </a:p>
        </p:txBody>
      </p:sp>
      <p:pic>
        <p:nvPicPr>
          <p:cNvPr id="25603" name="Content Placeholder 5" descr="Components of a computer-based information system" title="Figure 1.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524000"/>
            <a:ext cx="6457950" cy="45720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1255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Components of a CBIS</a:t>
            </a:r>
          </a:p>
        </p:txBody>
      </p:sp>
      <p:pic>
        <p:nvPicPr>
          <p:cNvPr id="39940" name="Picture 4" descr="http://www.wiley.com/college/rainer/1118063341/image_gallery/ch01/images/is4e_fig_01_03.jpg?attachment=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74026"/>
            <a:ext cx="6707777" cy="50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effectLst>
                  <a:outerShdw blurRad="38100" dist="38100" dir="2700000" algn="tl">
                    <a:srgbClr val="000000">
                      <a:alpha val="43137"/>
                    </a:srgbClr>
                  </a:outerShdw>
                </a:effectLst>
              </a:rPr>
              <a:t>Types of Information Systems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Figure 1.4</a:t>
            </a:r>
          </a:p>
        </p:txBody>
      </p:sp>
      <p:sp>
        <p:nvSpPr>
          <p:cNvPr id="21507" name="Content Placeholder 2"/>
          <p:cNvSpPr>
            <a:spLocks noGrp="1"/>
          </p:cNvSpPr>
          <p:nvPr>
            <p:ph idx="1"/>
          </p:nvPr>
        </p:nvSpPr>
        <p:spPr>
          <a:xfrm>
            <a:off x="990600" y="5334000"/>
            <a:ext cx="7772400" cy="533400"/>
          </a:xfrm>
        </p:spPr>
        <p:txBody>
          <a:bodyPr/>
          <a:lstStyle/>
          <a:p>
            <a:endParaRPr lang="en-US"/>
          </a:p>
          <a:p>
            <a:pPr>
              <a:buFont typeface="Wingdings" pitchFamily="2" charset="2"/>
              <a:buNone/>
            </a:pPr>
            <a:r>
              <a:rPr lang="en-US"/>
              <a:t>Information Systems Inside an Organization</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l="18803" t="40741" r="37607" b="16382"/>
          <a:stretch>
            <a:fillRect/>
          </a:stretch>
        </p:blipFill>
        <p:spPr bwMode="auto">
          <a:xfrm>
            <a:off x="2133599" y="1828800"/>
            <a:ext cx="514826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057400"/>
            <a:ext cx="1941557" cy="923330"/>
          </a:xfrm>
          <a:prstGeom prst="rect">
            <a:avLst/>
          </a:prstGeom>
          <a:noFill/>
        </p:spPr>
        <p:txBody>
          <a:bodyPr wrap="none" rtlCol="0">
            <a:spAutoFit/>
          </a:bodyPr>
          <a:lstStyle/>
          <a:p>
            <a:r>
              <a:rPr lang="en-US" dirty="0"/>
              <a:t>Functional</a:t>
            </a:r>
          </a:p>
          <a:p>
            <a:r>
              <a:rPr lang="en-US" dirty="0"/>
              <a:t>Area information </a:t>
            </a:r>
          </a:p>
          <a:p>
            <a:r>
              <a:rPr lang="en-US" dirty="0"/>
              <a:t>systems</a:t>
            </a:r>
          </a:p>
        </p:txBody>
      </p:sp>
      <p:cxnSp>
        <p:nvCxnSpPr>
          <p:cNvPr id="4" name="Straight Arrow Connector 3"/>
          <p:cNvCxnSpPr/>
          <p:nvPr/>
        </p:nvCxnSpPr>
        <p:spPr>
          <a:xfrm>
            <a:off x="1676400" y="2980730"/>
            <a:ext cx="609600" cy="60067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3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What is an Information System?</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6629" name="Content Placeholder 2"/>
          <p:cNvSpPr>
            <a:spLocks noGrp="1"/>
          </p:cNvSpPr>
          <p:nvPr>
            <p:ph idx="1"/>
          </p:nvPr>
        </p:nvSpPr>
        <p:spPr/>
        <p:txBody>
          <a:bodyPr/>
          <a:lstStyle/>
          <a:p>
            <a:r>
              <a:rPr lang="en-US" altLang="en-US" dirty="0"/>
              <a:t>Procedure defines the steps to follow to achieve a specific end result</a:t>
            </a:r>
          </a:p>
          <a:p>
            <a:pPr lvl="1"/>
            <a:r>
              <a:rPr lang="en-US" altLang="en-US" dirty="0"/>
              <a:t>Such as enter a customer order, pay a supplier invoice, or request a current inventory report</a:t>
            </a:r>
          </a:p>
          <a:p>
            <a:r>
              <a:rPr lang="en-US" altLang="en-US" dirty="0"/>
              <a:t>Using a CBIS involves setting and following many procedures, including those for the</a:t>
            </a:r>
          </a:p>
          <a:p>
            <a:pPr lvl="1"/>
            <a:r>
              <a:rPr lang="en-US" altLang="en-US" dirty="0"/>
              <a:t>Operation, maintenance, and security of the system</a:t>
            </a:r>
          </a:p>
        </p:txBody>
      </p:sp>
    </p:spTree>
    <p:extLst>
      <p:ext uri="{BB962C8B-B14F-4D97-AF65-F5344CB8AC3E}">
        <p14:creationId xmlns:p14="http://schemas.microsoft.com/office/powerpoint/2010/main" val="7048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2641600" y="2942670"/>
            <a:ext cx="6172200" cy="2983894"/>
          </a:xfrm>
        </p:spPr>
        <p:txBody>
          <a:bodyPr/>
          <a:lstStyle/>
          <a:p>
            <a:pPr marL="0" indent="0">
              <a:buFontTx/>
              <a:buNone/>
              <a:defRPr/>
            </a:pPr>
            <a:r>
              <a:rPr lang="en-US" dirty="0"/>
              <a:t>After completing this chapter, you will be able to:</a:t>
            </a:r>
          </a:p>
          <a:p>
            <a:pPr>
              <a:defRPr/>
            </a:pPr>
            <a:r>
              <a:rPr lang="en-US" dirty="0"/>
              <a:t>Distinguish data from information and knowledge, and describe the characteristics of quality data</a:t>
            </a:r>
          </a:p>
          <a:p>
            <a:pPr>
              <a:defRPr/>
            </a:pPr>
            <a:r>
              <a:rPr lang="en-US" dirty="0"/>
              <a:t>Identify the fundamental components of an information system and describe their function</a:t>
            </a:r>
          </a:p>
          <a:p>
            <a:pPr>
              <a:defRPr/>
            </a:pPr>
            <a:r>
              <a:rPr lang="en-US" dirty="0"/>
              <a:t>Identify the three fundamental information system types and explain what organizational complements must be in place to ensure successful implementation and use of the system</a:t>
            </a:r>
          </a:p>
          <a:p>
            <a:pPr>
              <a:defRPr/>
            </a:pPr>
            <a:endParaRPr lang="en-US" dirty="0"/>
          </a:p>
        </p:txBody>
      </p:sp>
      <p:sp>
        <p:nvSpPr>
          <p:cNvPr id="7173" name="Footer Placeholder 21"/>
          <p:cNvSpPr>
            <a:spLocks noGrp="1"/>
          </p:cNvSpPr>
          <p:nvPr>
            <p:ph type="ftr" sz="quarter" idx="10"/>
          </p:nvPr>
        </p:nvSpPr>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44945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Information Systems in Organizations</a:t>
            </a:r>
          </a:p>
        </p:txBody>
      </p:sp>
      <p:sp>
        <p:nvSpPr>
          <p:cNvPr id="27651" name="Content Placeholder 2"/>
          <p:cNvSpPr>
            <a:spLocks noGrp="1"/>
          </p:cNvSpPr>
          <p:nvPr>
            <p:ph idx="1"/>
          </p:nvPr>
        </p:nvSpPr>
        <p:spPr/>
        <p:txBody>
          <a:bodyPr/>
          <a:lstStyle/>
          <a:p>
            <a:r>
              <a:rPr lang="en-US" altLang="en-US" dirty="0"/>
              <a:t>Information systems can be divided into three types:</a:t>
            </a:r>
          </a:p>
          <a:p>
            <a:pPr lvl="1"/>
            <a:r>
              <a:rPr lang="en-US" altLang="en-US" dirty="0"/>
              <a:t>Personal IS – includes information systems that improve the productivity of individual users</a:t>
            </a:r>
          </a:p>
          <a:p>
            <a:pPr lvl="1"/>
            <a:r>
              <a:rPr lang="en-US" altLang="en-US" dirty="0"/>
              <a:t>Group IS –includes information systems that improve communications and support collaboration among members of a workgroup</a:t>
            </a:r>
          </a:p>
          <a:p>
            <a:pPr lvl="1"/>
            <a:r>
              <a:rPr lang="en-US" altLang="en-US" dirty="0"/>
              <a:t>Enterprise IS – includes information systems that organizations use to define structured interactions among their own employees and/or external  customers, suppliers, government agencies, etc…</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5686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Information Systems in Organizations</a:t>
            </a:r>
          </a:p>
        </p:txBody>
      </p:sp>
      <p:sp>
        <p:nvSpPr>
          <p:cNvPr id="28675" name="Content Placeholder 2"/>
          <p:cNvSpPr>
            <a:spLocks noGrp="1"/>
          </p:cNvSpPr>
          <p:nvPr>
            <p:ph idx="1"/>
          </p:nvPr>
        </p:nvSpPr>
        <p:spPr/>
        <p:txBody>
          <a:bodyPr/>
          <a:lstStyle/>
          <a:p>
            <a:r>
              <a:rPr lang="en-US" altLang="en-US" dirty="0"/>
              <a:t>For each type of IS, certain key organizational complements must be in place:</a:t>
            </a:r>
          </a:p>
          <a:p>
            <a:pPr lvl="1"/>
            <a:r>
              <a:rPr lang="en-US" altLang="en-US" dirty="0"/>
              <a:t>Well-trained workers</a:t>
            </a:r>
          </a:p>
          <a:p>
            <a:pPr lvl="1"/>
            <a:r>
              <a:rPr lang="en-US" altLang="en-US" dirty="0"/>
              <a:t>System support</a:t>
            </a:r>
          </a:p>
          <a:p>
            <a:pPr lvl="1"/>
            <a:r>
              <a:rPr lang="en-US" altLang="en-US" dirty="0"/>
              <a:t>Better teamwork</a:t>
            </a:r>
          </a:p>
          <a:p>
            <a:pPr lvl="1"/>
            <a:r>
              <a:rPr lang="en-US" altLang="en-US" dirty="0"/>
              <a:t>Redesigned processes</a:t>
            </a:r>
          </a:p>
          <a:p>
            <a:pPr lvl="1"/>
            <a:r>
              <a:rPr lang="en-US" altLang="en-US" dirty="0"/>
              <a:t>New decision rights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3751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Information Systems in Organizations</a:t>
            </a:r>
          </a:p>
        </p:txBody>
      </p:sp>
      <p:pic>
        <p:nvPicPr>
          <p:cNvPr id="6" name="Content Placeholder 5" descr="Examples and characteristics of each type of information system" title="Table 1-3"/>
          <p:cNvPicPr>
            <a:picLocks noGrp="1" noChangeAspect="1"/>
          </p:cNvPicPr>
          <p:nvPr>
            <p:ph idx="1"/>
          </p:nvPr>
        </p:nvPicPr>
        <p:blipFill>
          <a:blip r:embed="rId3"/>
          <a:stretch>
            <a:fillRect/>
          </a:stretch>
        </p:blipFill>
        <p:spPr>
          <a:xfrm>
            <a:off x="833438" y="1838325"/>
            <a:ext cx="7477125" cy="395287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1496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Hardware and Mobile Devices</a:t>
            </a:r>
          </a:p>
        </p:txBody>
      </p:sp>
      <p:sp>
        <p:nvSpPr>
          <p:cNvPr id="30723" name="Content Placeholder 2"/>
          <p:cNvSpPr>
            <a:spLocks noGrp="1"/>
          </p:cNvSpPr>
          <p:nvPr>
            <p:ph idx="1"/>
          </p:nvPr>
        </p:nvSpPr>
        <p:spPr/>
        <p:txBody>
          <a:bodyPr/>
          <a:lstStyle/>
          <a:p>
            <a:r>
              <a:rPr lang="en-US" altLang="en-US" dirty="0"/>
              <a:t>Hardware</a:t>
            </a:r>
          </a:p>
          <a:p>
            <a:pPr lvl="1"/>
            <a:r>
              <a:rPr lang="en-US" altLang="en-US" dirty="0"/>
              <a:t>Consists of computer equipment used to perform input, processing, storage, and output activities</a:t>
            </a:r>
          </a:p>
          <a:p>
            <a:r>
              <a:rPr lang="en-US" altLang="en-US" dirty="0"/>
              <a:t>A trend in the industry is to produce smaller, faster, and more mobile hardware</a:t>
            </a:r>
          </a:p>
          <a:p>
            <a:r>
              <a:rPr lang="en-US" altLang="en-US" dirty="0"/>
              <a:t>Innovative new hardware devices include:</a:t>
            </a:r>
          </a:p>
          <a:p>
            <a:pPr lvl="1"/>
            <a:r>
              <a:rPr lang="en-US" altLang="en-US" dirty="0"/>
              <a:t>Advanced keyboards</a:t>
            </a:r>
          </a:p>
          <a:p>
            <a:pPr lvl="1"/>
            <a:r>
              <a:rPr lang="en-US" altLang="en-US" dirty="0"/>
              <a:t>Laptops and displays that connect wirelessly</a:t>
            </a:r>
          </a:p>
          <a:p>
            <a:pPr lvl="1"/>
            <a:r>
              <a:rPr lang="en-US" altLang="en-US" dirty="0"/>
              <a:t>Embedded 3D cameras</a:t>
            </a:r>
          </a:p>
          <a:p>
            <a:pPr lvl="1"/>
            <a:r>
              <a:rPr lang="en-US" altLang="en-US" dirty="0"/>
              <a:t>Very-high resolution display devices</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0698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Software and Mobile Applications</a:t>
            </a:r>
          </a:p>
        </p:txBody>
      </p:sp>
      <p:sp>
        <p:nvSpPr>
          <p:cNvPr id="31747" name="Content Placeholder 2"/>
          <p:cNvSpPr>
            <a:spLocks noGrp="1"/>
          </p:cNvSpPr>
          <p:nvPr>
            <p:ph idx="1"/>
          </p:nvPr>
        </p:nvSpPr>
        <p:spPr/>
        <p:txBody>
          <a:bodyPr/>
          <a:lstStyle/>
          <a:p>
            <a:r>
              <a:rPr lang="en-US" altLang="en-US" dirty="0"/>
              <a:t>Software</a:t>
            </a:r>
          </a:p>
          <a:p>
            <a:pPr lvl="1"/>
            <a:r>
              <a:rPr lang="en-US" altLang="en-US" dirty="0"/>
              <a:t>Consists of the computer programs that govern the operation of a particular computing device</a:t>
            </a:r>
          </a:p>
          <a:p>
            <a:r>
              <a:rPr lang="en-US" altLang="en-US" dirty="0"/>
              <a:t>Two types of software:</a:t>
            </a:r>
          </a:p>
          <a:p>
            <a:pPr lvl="1"/>
            <a:r>
              <a:rPr lang="en-US" altLang="en-US" dirty="0"/>
              <a:t>System software – oversee basic computer operations such as start-up, controls access to system resources, and manages memory and files</a:t>
            </a:r>
          </a:p>
          <a:p>
            <a:pPr lvl="1"/>
            <a:r>
              <a:rPr lang="en-US" altLang="en-US" dirty="0"/>
              <a:t>Application software – allows you to accomplish specific tasks, including editing text documents, creating graphs, and playing games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2315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Software and Mobile Applications</a:t>
            </a:r>
          </a:p>
        </p:txBody>
      </p:sp>
      <p:sp>
        <p:nvSpPr>
          <p:cNvPr id="32771" name="Content Placeholder 2"/>
          <p:cNvSpPr>
            <a:spLocks noGrp="1"/>
          </p:cNvSpPr>
          <p:nvPr>
            <p:ph idx="1"/>
          </p:nvPr>
        </p:nvSpPr>
        <p:spPr/>
        <p:txBody>
          <a:bodyPr/>
          <a:lstStyle/>
          <a:p>
            <a:r>
              <a:rPr lang="en-US" altLang="en-US" dirty="0"/>
              <a:t>Business application software</a:t>
            </a:r>
          </a:p>
          <a:p>
            <a:pPr lvl="1"/>
            <a:r>
              <a:rPr lang="en-US" altLang="en-US" dirty="0"/>
              <a:t>Can be categorized by whether it is intended to be used by an individual, a small business, or a large multinational enterprise</a:t>
            </a:r>
          </a:p>
          <a:p>
            <a:r>
              <a:rPr lang="en-US" altLang="en-US" dirty="0"/>
              <a:t>Consumerization of IT</a:t>
            </a:r>
          </a:p>
          <a:p>
            <a:pPr lvl="1"/>
            <a:r>
              <a:rPr lang="en-US" altLang="en-US" dirty="0"/>
              <a:t>The trend of consumer technology practices influencing the way business software is designed and delivered</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5172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Database Systems and Big Data</a:t>
            </a:r>
          </a:p>
        </p:txBody>
      </p:sp>
      <p:sp>
        <p:nvSpPr>
          <p:cNvPr id="33795" name="Content Placeholder 2"/>
          <p:cNvSpPr>
            <a:spLocks noGrp="1"/>
          </p:cNvSpPr>
          <p:nvPr>
            <p:ph idx="1"/>
          </p:nvPr>
        </p:nvSpPr>
        <p:spPr/>
        <p:txBody>
          <a:bodyPr/>
          <a:lstStyle/>
          <a:p>
            <a:r>
              <a:rPr lang="en-US" altLang="en-US" dirty="0"/>
              <a:t>Database</a:t>
            </a:r>
          </a:p>
          <a:p>
            <a:pPr lvl="1"/>
            <a:r>
              <a:rPr lang="en-US" altLang="en-US" dirty="0"/>
              <a:t>An organized collection of facts and information, typically consisting of two or more related data files</a:t>
            </a:r>
          </a:p>
          <a:p>
            <a:pPr lvl="1"/>
            <a:r>
              <a:rPr lang="en-US" altLang="en-US" dirty="0"/>
              <a:t>Can contain facts and information on customers, employees, inventory, sales, online purchases, etc…</a:t>
            </a:r>
          </a:p>
          <a:p>
            <a:r>
              <a:rPr lang="en-US" altLang="en-US" dirty="0"/>
              <a:t>Data warehouse</a:t>
            </a:r>
          </a:p>
          <a:p>
            <a:pPr lvl="1"/>
            <a:r>
              <a:rPr lang="en-US" altLang="en-US" dirty="0"/>
              <a:t>A database that stores large amounts of historical data in a form that readily supports analysis and management decision making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96269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Database Systems and Big Data</a:t>
            </a:r>
          </a:p>
        </p:txBody>
      </p:sp>
      <p:pic>
        <p:nvPicPr>
          <p:cNvPr id="6" name="Content Placeholder 5" descr="Sample of marketing databases used to generate sales leads" title="Table 1-4"/>
          <p:cNvPicPr>
            <a:picLocks noGrp="1" noChangeAspect="1"/>
          </p:cNvPicPr>
          <p:nvPr>
            <p:ph idx="1"/>
          </p:nvPr>
        </p:nvPicPr>
        <p:blipFill>
          <a:blip r:embed="rId3"/>
          <a:stretch>
            <a:fillRect/>
          </a:stretch>
        </p:blipFill>
        <p:spPr>
          <a:xfrm>
            <a:off x="890588" y="2438400"/>
            <a:ext cx="7362825" cy="248602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870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Database Systems and Big Data</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5845" name="Content Placeholder 2"/>
          <p:cNvSpPr>
            <a:spLocks noGrp="1"/>
          </p:cNvSpPr>
          <p:nvPr>
            <p:ph idx="1"/>
          </p:nvPr>
        </p:nvSpPr>
        <p:spPr>
          <a:xfrm>
            <a:off x="365125" y="1538818"/>
            <a:ext cx="8415338" cy="2208297"/>
          </a:xfrm>
        </p:spPr>
        <p:txBody>
          <a:bodyPr/>
          <a:lstStyle/>
          <a:p>
            <a:r>
              <a:rPr lang="en-US" altLang="en-US" dirty="0"/>
              <a:t>Extract-transform-lead (ETL) process</a:t>
            </a:r>
          </a:p>
          <a:p>
            <a:pPr lvl="1"/>
            <a:r>
              <a:rPr lang="en-US" altLang="en-US" dirty="0"/>
              <a:t>Raw data is extracted from various sources, transformed into a format that will support analysis, and then loaded into the data warehouse</a:t>
            </a:r>
          </a:p>
          <a:p>
            <a:r>
              <a:rPr lang="en-US" altLang="en-US" dirty="0"/>
              <a:t>Big data</a:t>
            </a:r>
          </a:p>
          <a:p>
            <a:pPr lvl="1"/>
            <a:r>
              <a:rPr lang="en-US" altLang="en-US" dirty="0"/>
              <a:t>A term used to describe data collections that are so enormous that traditional data management software, hardware, and analysis processes are incapable of dealing with them</a:t>
            </a:r>
          </a:p>
        </p:txBody>
      </p:sp>
    </p:spTree>
    <p:extLst>
      <p:ext uri="{BB962C8B-B14F-4D97-AF65-F5344CB8AC3E}">
        <p14:creationId xmlns:p14="http://schemas.microsoft.com/office/powerpoint/2010/main" val="106235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Database Systems and Big Data</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ize of the digital universe (zettabytes) doubles every two years" title="Figure 1-4"/>
          <p:cNvPicPr>
            <a:picLocks noGrp="1" noChangeAspect="1"/>
          </p:cNvPicPr>
          <p:nvPr>
            <p:ph idx="1"/>
          </p:nvPr>
        </p:nvPicPr>
        <p:blipFill>
          <a:blip r:embed="rId3"/>
          <a:stretch>
            <a:fillRect/>
          </a:stretch>
        </p:blipFill>
        <p:spPr>
          <a:xfrm>
            <a:off x="1038225" y="2419350"/>
            <a:ext cx="7067550" cy="3086100"/>
          </a:xfrm>
        </p:spPr>
      </p:pic>
    </p:spTree>
    <p:extLst>
      <p:ext uri="{BB962C8B-B14F-4D97-AF65-F5344CB8AC3E}">
        <p14:creationId xmlns:p14="http://schemas.microsoft.com/office/powerpoint/2010/main" val="237873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2641600" y="2942670"/>
            <a:ext cx="6172200" cy="2830005"/>
          </a:xfrm>
        </p:spPr>
        <p:txBody>
          <a:bodyPr/>
          <a:lstStyle/>
          <a:p>
            <a:pPr marL="0" indent="0">
              <a:buFontTx/>
              <a:buNone/>
              <a:defRPr/>
            </a:pPr>
            <a:r>
              <a:rPr lang="en-US" dirty="0"/>
              <a:t>After completing this chapter, you will be able to (cont’d):</a:t>
            </a:r>
          </a:p>
          <a:p>
            <a:pPr>
              <a:defRPr/>
            </a:pPr>
            <a:r>
              <a:rPr lang="en-US" dirty="0"/>
              <a:t>Identify and briefly describe the role of each component of an organization’s technology infrastructure</a:t>
            </a:r>
          </a:p>
          <a:p>
            <a:pPr>
              <a:defRPr/>
            </a:pPr>
            <a:r>
              <a:rPr lang="en-US" dirty="0"/>
              <a:t>Identify the basic types of business information systems, including who uses them, how they are used, and what kinds of benefits they deliver</a:t>
            </a:r>
          </a:p>
          <a:p>
            <a:pPr>
              <a:defRPr/>
            </a:pPr>
            <a:r>
              <a:rPr lang="en-US" dirty="0"/>
              <a:t>Describe how organizations are using business intelligence and business analytics to capitalize on the vast amount of data becoming available</a:t>
            </a:r>
          </a:p>
        </p:txBody>
      </p:sp>
      <p:sp>
        <p:nvSpPr>
          <p:cNvPr id="7173" name="Footer Placeholder 21"/>
          <p:cNvSpPr>
            <a:spLocks noGrp="1"/>
          </p:cNvSpPr>
          <p:nvPr>
            <p:ph type="ftr" sz="quarter" idx="10"/>
          </p:nvPr>
        </p:nvSpPr>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58646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Networks and Cloud Computing</a:t>
            </a:r>
          </a:p>
        </p:txBody>
      </p:sp>
      <p:sp>
        <p:nvSpPr>
          <p:cNvPr id="37891" name="Content Placeholder 2"/>
          <p:cNvSpPr>
            <a:spLocks noGrp="1"/>
          </p:cNvSpPr>
          <p:nvPr>
            <p:ph idx="1"/>
          </p:nvPr>
        </p:nvSpPr>
        <p:spPr/>
        <p:txBody>
          <a:bodyPr/>
          <a:lstStyle/>
          <a:p>
            <a:r>
              <a:rPr lang="en-US" altLang="en-US" dirty="0"/>
              <a:t>Networks</a:t>
            </a:r>
          </a:p>
          <a:p>
            <a:pPr lvl="1"/>
            <a:r>
              <a:rPr lang="en-US" altLang="en-US" dirty="0"/>
              <a:t>Connect computers and equipment in a room, building, campus, city, or globally to enable electronic communication</a:t>
            </a:r>
          </a:p>
          <a:p>
            <a:r>
              <a:rPr lang="en-US" altLang="en-US" dirty="0"/>
              <a:t>Internet</a:t>
            </a:r>
          </a:p>
          <a:p>
            <a:pPr lvl="1"/>
            <a:r>
              <a:rPr lang="en-US" altLang="en-US" dirty="0"/>
              <a:t>World’s largest computer network</a:t>
            </a:r>
          </a:p>
          <a:p>
            <a:r>
              <a:rPr lang="en-US" altLang="en-US" dirty="0"/>
              <a:t>Public cloud computing</a:t>
            </a:r>
          </a:p>
          <a:p>
            <a:pPr lvl="1"/>
            <a:r>
              <a:rPr lang="en-US" altLang="en-US" dirty="0"/>
              <a:t>A service provider organization owns and manages the hardware, software, networking, and storage devices in order to provide shared resources to users via the Internet</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7489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Networks and Cloud Computing</a:t>
            </a:r>
          </a:p>
        </p:txBody>
      </p:sp>
      <p:sp>
        <p:nvSpPr>
          <p:cNvPr id="38915" name="Content Placeholder 2"/>
          <p:cNvSpPr>
            <a:spLocks noGrp="1"/>
          </p:cNvSpPr>
          <p:nvPr>
            <p:ph idx="1"/>
          </p:nvPr>
        </p:nvSpPr>
        <p:spPr/>
        <p:txBody>
          <a:bodyPr/>
          <a:lstStyle/>
          <a:p>
            <a:r>
              <a:rPr lang="en-US" altLang="en-US" dirty="0"/>
              <a:t>Intranet</a:t>
            </a:r>
          </a:p>
          <a:p>
            <a:pPr lvl="1"/>
            <a:r>
              <a:rPr lang="en-US" altLang="en-US" dirty="0"/>
              <a:t>Enable communication, collaboration, search functions, and information sharing between member of an organization using a Web browser</a:t>
            </a:r>
          </a:p>
          <a:p>
            <a:r>
              <a:rPr lang="en-US" altLang="en-US" dirty="0"/>
              <a:t>Extranet</a:t>
            </a:r>
          </a:p>
          <a:p>
            <a:pPr lvl="1"/>
            <a:r>
              <a:rPr lang="en-US" altLang="en-US" dirty="0"/>
              <a:t>A network based on Web technologies that allows selected outsiders to access authorized resources of a company’s intranet</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18029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Networks and Cloud Computing</a:t>
            </a:r>
          </a:p>
        </p:txBody>
      </p:sp>
      <p:pic>
        <p:nvPicPr>
          <p:cNvPr id="6" name="Content Placeholder 5" descr="When you sign into the FedEx site to check the status of a package, you are using an extranet" title="Figure 1-5"/>
          <p:cNvPicPr>
            <a:picLocks noGrp="1" noChangeAspect="1"/>
          </p:cNvPicPr>
          <p:nvPr>
            <p:ph idx="1"/>
          </p:nvPr>
        </p:nvPicPr>
        <p:blipFill>
          <a:blip r:embed="rId3"/>
          <a:stretch>
            <a:fillRect/>
          </a:stretch>
        </p:blipFill>
        <p:spPr>
          <a:xfrm>
            <a:off x="795338" y="2281238"/>
            <a:ext cx="7553325" cy="336232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4423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Networks and Cloud Computing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0965" name="Content Placeholder 2"/>
          <p:cNvSpPr>
            <a:spLocks noGrp="1"/>
          </p:cNvSpPr>
          <p:nvPr>
            <p:ph idx="1"/>
          </p:nvPr>
        </p:nvSpPr>
        <p:spPr/>
        <p:txBody>
          <a:bodyPr/>
          <a:lstStyle/>
          <a:p>
            <a:r>
              <a:rPr lang="en-US" altLang="en-US" dirty="0"/>
              <a:t>Internet of Things (IoT)</a:t>
            </a:r>
          </a:p>
          <a:p>
            <a:pPr lvl="1"/>
            <a:r>
              <a:rPr lang="en-US" altLang="en-US" dirty="0"/>
              <a:t>A network of physical objects embedded with sensors, processors, software, and network connectivity capability to enable them to exchange data with the manufacturer of the device, device operators, and other connected devices</a:t>
            </a:r>
          </a:p>
          <a:p>
            <a:r>
              <a:rPr lang="en-US" altLang="en-US" dirty="0"/>
              <a:t>Internet of Everything (IoE)</a:t>
            </a:r>
          </a:p>
          <a:p>
            <a:pPr lvl="1"/>
            <a:r>
              <a:rPr lang="en-US" altLang="en-US" dirty="0"/>
              <a:t>Encompasses not only machine-to-machine but also people-to-people and people-to-machine connections</a:t>
            </a:r>
          </a:p>
        </p:txBody>
      </p:sp>
    </p:spTree>
    <p:extLst>
      <p:ext uri="{BB962C8B-B14F-4D97-AF65-F5344CB8AC3E}">
        <p14:creationId xmlns:p14="http://schemas.microsoft.com/office/powerpoint/2010/main" val="267639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Networks and Cloud Computing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Growth of Internet of Everything (IoE)" title="Figure 1-6"/>
          <p:cNvPicPr>
            <a:picLocks noGrp="1" noChangeAspect="1"/>
          </p:cNvPicPr>
          <p:nvPr>
            <p:ph idx="1"/>
          </p:nvPr>
        </p:nvPicPr>
        <p:blipFill>
          <a:blip r:embed="rId3"/>
          <a:stretch>
            <a:fillRect/>
          </a:stretch>
        </p:blipFill>
        <p:spPr>
          <a:xfrm>
            <a:off x="1009650" y="2543175"/>
            <a:ext cx="7124700" cy="2838450"/>
          </a:xfrm>
        </p:spPr>
      </p:pic>
    </p:spTree>
    <p:extLst>
      <p:ext uri="{BB962C8B-B14F-4D97-AF65-F5344CB8AC3E}">
        <p14:creationId xmlns:p14="http://schemas.microsoft.com/office/powerpoint/2010/main" val="4208053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Business Information Systems</a:t>
            </a:r>
          </a:p>
        </p:txBody>
      </p:sp>
      <p:sp>
        <p:nvSpPr>
          <p:cNvPr id="43011" name="Content Placeholder 2"/>
          <p:cNvSpPr>
            <a:spLocks noGrp="1"/>
          </p:cNvSpPr>
          <p:nvPr>
            <p:ph idx="1"/>
          </p:nvPr>
        </p:nvSpPr>
        <p:spPr/>
        <p:txBody>
          <a:bodyPr/>
          <a:lstStyle/>
          <a:p>
            <a:r>
              <a:rPr lang="en-US" altLang="en-US" dirty="0"/>
              <a:t>Information systems are used in all functional areas of business organizations, such as:</a:t>
            </a:r>
          </a:p>
          <a:p>
            <a:pPr lvl="1"/>
            <a:r>
              <a:rPr lang="en-US" altLang="en-US" dirty="0"/>
              <a:t>Accounting and finance</a:t>
            </a:r>
          </a:p>
          <a:p>
            <a:pPr lvl="1"/>
            <a:r>
              <a:rPr lang="en-US" altLang="en-US" dirty="0"/>
              <a:t>Customer service</a:t>
            </a:r>
          </a:p>
          <a:p>
            <a:pPr lvl="1"/>
            <a:r>
              <a:rPr lang="en-US" altLang="en-US" dirty="0"/>
              <a:t>Human resources</a:t>
            </a:r>
          </a:p>
          <a:p>
            <a:pPr lvl="1"/>
            <a:r>
              <a:rPr lang="en-US" altLang="en-US" dirty="0"/>
              <a:t>Manufacturing</a:t>
            </a:r>
          </a:p>
          <a:p>
            <a:pPr lvl="1"/>
            <a:r>
              <a:rPr lang="en-US" altLang="en-US" dirty="0"/>
              <a:t>Research and development</a:t>
            </a:r>
          </a:p>
          <a:p>
            <a:pPr lvl="1"/>
            <a:r>
              <a:rPr lang="en-US" altLang="en-US" dirty="0"/>
              <a:t>Sales and marketing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3775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Business Information Systems</a:t>
            </a:r>
          </a:p>
        </p:txBody>
      </p:sp>
      <p:sp>
        <p:nvSpPr>
          <p:cNvPr id="44035" name="Content Placeholder 2"/>
          <p:cNvSpPr>
            <a:spLocks noGrp="1"/>
          </p:cNvSpPr>
          <p:nvPr>
            <p:ph idx="1"/>
          </p:nvPr>
        </p:nvSpPr>
        <p:spPr/>
        <p:txBody>
          <a:bodyPr/>
          <a:lstStyle/>
          <a:p>
            <a:r>
              <a:rPr lang="en-US" altLang="en-US" dirty="0"/>
              <a:t>Information systems are also used in nearly every industry, such as:</a:t>
            </a:r>
          </a:p>
          <a:p>
            <a:pPr lvl="1"/>
            <a:r>
              <a:rPr lang="en-US" altLang="en-US" dirty="0"/>
              <a:t>Agriculture</a:t>
            </a:r>
          </a:p>
          <a:p>
            <a:pPr lvl="1"/>
            <a:r>
              <a:rPr lang="en-US" altLang="en-US" dirty="0"/>
              <a:t>Finance</a:t>
            </a:r>
          </a:p>
          <a:p>
            <a:pPr lvl="1"/>
            <a:r>
              <a:rPr lang="en-US" altLang="en-US" dirty="0"/>
              <a:t>Health care</a:t>
            </a:r>
          </a:p>
          <a:p>
            <a:pPr lvl="1"/>
            <a:r>
              <a:rPr lang="en-US" altLang="en-US" dirty="0"/>
              <a:t>Mining</a:t>
            </a:r>
          </a:p>
          <a:p>
            <a:pPr lvl="1"/>
            <a:r>
              <a:rPr lang="en-US" altLang="en-US" dirty="0"/>
              <a:t>Professional services</a:t>
            </a:r>
          </a:p>
          <a:p>
            <a:pPr lvl="1"/>
            <a:r>
              <a:rPr lang="en-US" altLang="en-US" dirty="0"/>
              <a:t>Retail</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08996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Electronic and Mobile Commerce</a:t>
            </a:r>
          </a:p>
        </p:txBody>
      </p:sp>
      <p:sp>
        <p:nvSpPr>
          <p:cNvPr id="45059" name="Content Placeholder 2"/>
          <p:cNvSpPr>
            <a:spLocks noGrp="1"/>
          </p:cNvSpPr>
          <p:nvPr>
            <p:ph idx="1"/>
          </p:nvPr>
        </p:nvSpPr>
        <p:spPr/>
        <p:txBody>
          <a:bodyPr/>
          <a:lstStyle/>
          <a:p>
            <a:r>
              <a:rPr lang="en-US" altLang="en-US" dirty="0"/>
              <a:t>E-commerce involves the exchange of money for goods and services over electronic networks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450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57800"/>
            <a:ext cx="21812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e scope of e-commerce" title="Figure 1-8"/>
          <p:cNvPicPr>
            <a:picLocks noChangeAspect="1"/>
          </p:cNvPicPr>
          <p:nvPr/>
        </p:nvPicPr>
        <p:blipFill>
          <a:blip r:embed="rId4"/>
          <a:stretch>
            <a:fillRect/>
          </a:stretch>
        </p:blipFill>
        <p:spPr>
          <a:xfrm>
            <a:off x="3087688" y="2590800"/>
            <a:ext cx="4030662" cy="3733800"/>
          </a:xfrm>
          <a:prstGeom prst="rect">
            <a:avLst/>
          </a:prstGeom>
        </p:spPr>
      </p:pic>
    </p:spTree>
    <p:extLst>
      <p:ext uri="{BB962C8B-B14F-4D97-AF65-F5344CB8AC3E}">
        <p14:creationId xmlns:p14="http://schemas.microsoft.com/office/powerpoint/2010/main" val="90972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Electronic and Mobile Commerce</a:t>
            </a:r>
          </a:p>
        </p:txBody>
      </p:sp>
      <p:pic>
        <p:nvPicPr>
          <p:cNvPr id="8" name="Content Placeholder 7" descr="Benefits of e-commerce" title="Table 1-6"/>
          <p:cNvPicPr>
            <a:picLocks noGrp="1" noChangeAspect="1"/>
          </p:cNvPicPr>
          <p:nvPr>
            <p:ph idx="1"/>
          </p:nvPr>
        </p:nvPicPr>
        <p:blipFill>
          <a:blip r:embed="rId3"/>
          <a:stretch>
            <a:fillRect/>
          </a:stretch>
        </p:blipFill>
        <p:spPr>
          <a:xfrm>
            <a:off x="1065213" y="1828800"/>
            <a:ext cx="7013575" cy="3500438"/>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99470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Electronic and Mobile Commerce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9157" name="Content Placeholder 2"/>
          <p:cNvSpPr>
            <a:spLocks noGrp="1"/>
          </p:cNvSpPr>
          <p:nvPr>
            <p:ph idx="1"/>
          </p:nvPr>
        </p:nvSpPr>
        <p:spPr/>
        <p:txBody>
          <a:bodyPr/>
          <a:lstStyle/>
          <a:p>
            <a:r>
              <a:rPr lang="en-US" altLang="en-US" dirty="0"/>
              <a:t>Mobile commerce (m-commerce): the use of mobile, wireless devices to place orders and conduct business</a:t>
            </a:r>
          </a:p>
          <a:p>
            <a:pPr lvl="1"/>
            <a:r>
              <a:rPr lang="en-US" altLang="en-US" dirty="0"/>
              <a:t>Used to support all forms of e-commerce:</a:t>
            </a:r>
          </a:p>
          <a:p>
            <a:pPr lvl="2"/>
            <a:r>
              <a:rPr lang="en-US" altLang="en-US" dirty="0"/>
              <a:t>Business-to-business (B2B)</a:t>
            </a:r>
          </a:p>
          <a:p>
            <a:pPr lvl="2"/>
            <a:r>
              <a:rPr lang="en-US" altLang="en-US" dirty="0"/>
              <a:t>Business-to-consumer (B2C)</a:t>
            </a:r>
          </a:p>
          <a:p>
            <a:pPr lvl="2"/>
            <a:r>
              <a:rPr lang="en-US" altLang="en-US" dirty="0"/>
              <a:t>Consumer-to-consumer (C2C)</a:t>
            </a:r>
          </a:p>
          <a:p>
            <a:pPr lvl="2"/>
            <a:r>
              <a:rPr lang="en-US" altLang="en-US" dirty="0"/>
              <a:t>Government-to-citizen (G2C)</a:t>
            </a:r>
          </a:p>
          <a:p>
            <a:r>
              <a:rPr lang="en-US" altLang="en-US" dirty="0"/>
              <a:t>E-business: use of information systems and the Internet to perform business-related tasks and functions</a:t>
            </a:r>
          </a:p>
          <a:p>
            <a:endParaRPr lang="en-US" altLang="en-US" dirty="0"/>
          </a:p>
        </p:txBody>
      </p:sp>
    </p:spTree>
    <p:extLst>
      <p:ext uri="{BB962C8B-B14F-4D97-AF65-F5344CB8AC3E}">
        <p14:creationId xmlns:p14="http://schemas.microsoft.com/office/powerpoint/2010/main" val="369281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2641600" y="2942670"/>
            <a:ext cx="6172200" cy="2149819"/>
          </a:xfrm>
        </p:spPr>
        <p:txBody>
          <a:bodyPr/>
          <a:lstStyle/>
          <a:p>
            <a:pPr marL="0" indent="0">
              <a:buFontTx/>
              <a:buNone/>
              <a:defRPr/>
            </a:pPr>
            <a:r>
              <a:rPr lang="en-US" dirty="0"/>
              <a:t>After completing this chapter, you will be able to (cont’d):</a:t>
            </a:r>
          </a:p>
          <a:p>
            <a:pPr>
              <a:defRPr/>
            </a:pPr>
            <a:r>
              <a:rPr lang="en-US" dirty="0"/>
              <a:t>Discuss why it is critical for business objectives and IS activities to be well aligned through system planning, development, and acquisition</a:t>
            </a:r>
          </a:p>
          <a:p>
            <a:pPr>
              <a:defRPr/>
            </a:pPr>
            <a:r>
              <a:rPr lang="en-US" dirty="0"/>
              <a:t>Identify several major IT security threats as well as some of the legal, social, and ethical issues associated with information systems</a:t>
            </a:r>
          </a:p>
        </p:txBody>
      </p:sp>
      <p:sp>
        <p:nvSpPr>
          <p:cNvPr id="7173" name="Footer Placeholder 21"/>
          <p:cNvSpPr>
            <a:spLocks noGrp="1"/>
          </p:cNvSpPr>
          <p:nvPr>
            <p:ph type="ftr" sz="quarter" idx="10"/>
          </p:nvPr>
        </p:nvSpPr>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11267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Enterprise Systems</a:t>
            </a:r>
          </a:p>
        </p:txBody>
      </p:sp>
      <p:sp>
        <p:nvSpPr>
          <p:cNvPr id="51203" name="Content Placeholder 2"/>
          <p:cNvSpPr>
            <a:spLocks noGrp="1"/>
          </p:cNvSpPr>
          <p:nvPr>
            <p:ph idx="1"/>
          </p:nvPr>
        </p:nvSpPr>
        <p:spPr>
          <a:xfrm>
            <a:off x="365125" y="1538818"/>
            <a:ext cx="8415338" cy="4275016"/>
          </a:xfrm>
        </p:spPr>
        <p:txBody>
          <a:bodyPr/>
          <a:lstStyle/>
          <a:p>
            <a:r>
              <a:rPr lang="en-US" altLang="en-US" dirty="0"/>
              <a:t>Transaction </a:t>
            </a:r>
          </a:p>
          <a:p>
            <a:pPr lvl="1"/>
            <a:r>
              <a:rPr lang="en-US" altLang="en-US" dirty="0"/>
              <a:t>Any business-related exchange, such as payments to employees and suppliers and sales to customers  </a:t>
            </a:r>
          </a:p>
          <a:p>
            <a:r>
              <a:rPr lang="en-US" altLang="en-US" dirty="0"/>
              <a:t>Transaction processing system (TPS)</a:t>
            </a:r>
          </a:p>
          <a:p>
            <a:pPr lvl="1"/>
            <a:r>
              <a:rPr lang="en-US" altLang="en-US" dirty="0"/>
              <a:t>An organized collection of people, procedures, software, databases, and devices</a:t>
            </a:r>
          </a:p>
          <a:p>
            <a:pPr lvl="1"/>
            <a:r>
              <a:rPr lang="en-US" altLang="en-US" dirty="0"/>
              <a:t>Used to perform and record completed business transactions</a:t>
            </a:r>
          </a:p>
          <a:p>
            <a:r>
              <a:rPr lang="en-US" altLang="en-US" dirty="0"/>
              <a:t>Management information system (MIS) </a:t>
            </a:r>
          </a:p>
          <a:p>
            <a:pPr lvl="1"/>
            <a:r>
              <a:rPr lang="en-US" altLang="en-US" dirty="0"/>
              <a:t>Organized collection of people, procedures, software, databases, and devices </a:t>
            </a:r>
          </a:p>
          <a:p>
            <a:pPr lvl="1"/>
            <a:r>
              <a:rPr lang="en-US" altLang="en-US" dirty="0"/>
              <a:t>Provides routine information to managers and decision makers</a:t>
            </a:r>
          </a:p>
          <a:p>
            <a:pPr lvl="1"/>
            <a:r>
              <a:rPr lang="en-US" altLang="en-US" dirty="0"/>
              <a:t>Focuses on operational efficiency</a:t>
            </a:r>
          </a:p>
          <a:p>
            <a:pPr lvl="1"/>
            <a:r>
              <a:rPr lang="en-US" altLang="en-US" dirty="0"/>
              <a:t>Provides standard reports generated with data and information from the TPS or ERP</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6358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Enterprise Systems</a:t>
            </a:r>
          </a:p>
        </p:txBody>
      </p:sp>
      <p:pic>
        <p:nvPicPr>
          <p:cNvPr id="53251" name="Content Placeholder 5" descr="TPS and MIS" title="Figure 1-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52488" y="2590800"/>
            <a:ext cx="7439025" cy="218122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16047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4277" name="Content Placeholder 2"/>
          <p:cNvSpPr>
            <a:spLocks noGrp="1"/>
          </p:cNvSpPr>
          <p:nvPr>
            <p:ph idx="1"/>
          </p:nvPr>
        </p:nvSpPr>
        <p:spPr/>
        <p:txBody>
          <a:bodyPr/>
          <a:lstStyle/>
          <a:p>
            <a:r>
              <a:rPr lang="en-US" altLang="en-US" dirty="0"/>
              <a:t>Enterprise resource planning (ERP)</a:t>
            </a:r>
          </a:p>
          <a:p>
            <a:pPr lvl="1"/>
            <a:r>
              <a:rPr lang="en-US" altLang="en-US" dirty="0"/>
              <a:t>A set of integrated programs  </a:t>
            </a:r>
          </a:p>
          <a:p>
            <a:pPr lvl="1"/>
            <a:r>
              <a:rPr lang="en-US" altLang="en-US" dirty="0"/>
              <a:t>Manages the vital business operations for an entire multisite, global organization</a:t>
            </a:r>
          </a:p>
          <a:p>
            <a:r>
              <a:rPr lang="en-US" altLang="en-US" dirty="0"/>
              <a:t>Most ERP systems provide integrated software to support manufacturing and finance</a:t>
            </a:r>
          </a:p>
          <a:p>
            <a:pPr lvl="1"/>
            <a:r>
              <a:rPr lang="en-US" altLang="en-US" dirty="0"/>
              <a:t>Also provide support for business analytics and e-business</a:t>
            </a:r>
          </a:p>
          <a:p>
            <a:endParaRPr lang="en-US" altLang="en-US" dirty="0"/>
          </a:p>
        </p:txBody>
      </p:sp>
    </p:spTree>
    <p:extLst>
      <p:ext uri="{BB962C8B-B14F-4D97-AF65-F5344CB8AC3E}">
        <p14:creationId xmlns:p14="http://schemas.microsoft.com/office/powerpoint/2010/main" val="2789812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55301" name="Content Placeholder 5" descr="Primary components of an ERP system for a manufacturing organization" title="Table 1-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51075" y="1524000"/>
            <a:ext cx="4641850" cy="4572000"/>
          </a:xfrm>
        </p:spPr>
      </p:pic>
    </p:spTree>
    <p:extLst>
      <p:ext uri="{BB962C8B-B14F-4D97-AF65-F5344CB8AC3E}">
        <p14:creationId xmlns:p14="http://schemas.microsoft.com/office/powerpoint/2010/main" val="78680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6325" name="Content Placeholder 2"/>
          <p:cNvSpPr>
            <a:spLocks noGrp="1"/>
          </p:cNvSpPr>
          <p:nvPr>
            <p:ph idx="1"/>
          </p:nvPr>
        </p:nvSpPr>
        <p:spPr/>
        <p:txBody>
          <a:bodyPr/>
          <a:lstStyle/>
          <a:p>
            <a:r>
              <a:rPr lang="en-US" altLang="en-US" dirty="0"/>
              <a:t>ERP system benefits:</a:t>
            </a:r>
          </a:p>
          <a:p>
            <a:pPr lvl="1"/>
            <a:r>
              <a:rPr lang="en-US" altLang="en-US" dirty="0"/>
              <a:t>Provide a global view of operational/planning data</a:t>
            </a:r>
          </a:p>
          <a:p>
            <a:pPr lvl="1"/>
            <a:r>
              <a:rPr lang="en-US" altLang="en-US" dirty="0"/>
              <a:t>Lower the cost of doing business</a:t>
            </a:r>
          </a:p>
          <a:p>
            <a:pPr lvl="1"/>
            <a:r>
              <a:rPr lang="en-US" altLang="en-US" dirty="0"/>
              <a:t>Ensure compliance</a:t>
            </a:r>
          </a:p>
          <a:p>
            <a:pPr lvl="1"/>
            <a:r>
              <a:rPr lang="en-US" altLang="en-US" dirty="0"/>
              <a:t>Automate core business operations</a:t>
            </a:r>
          </a:p>
          <a:p>
            <a:pPr lvl="1"/>
            <a:r>
              <a:rPr lang="en-US" altLang="en-US" dirty="0"/>
              <a:t>Improve customer service</a:t>
            </a:r>
          </a:p>
          <a:p>
            <a:pPr lvl="1"/>
            <a:r>
              <a:rPr lang="en-US" altLang="en-US" dirty="0"/>
              <a:t>Reduce time to market by sharing evolving product data</a:t>
            </a:r>
          </a:p>
        </p:txBody>
      </p:sp>
    </p:spTree>
    <p:extLst>
      <p:ext uri="{BB962C8B-B14F-4D97-AF65-F5344CB8AC3E}">
        <p14:creationId xmlns:p14="http://schemas.microsoft.com/office/powerpoint/2010/main" val="4231396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Business Intelligence and Analytics</a:t>
            </a:r>
          </a:p>
        </p:txBody>
      </p:sp>
      <p:sp>
        <p:nvSpPr>
          <p:cNvPr id="57347" name="Content Placeholder 2"/>
          <p:cNvSpPr>
            <a:spLocks noGrp="1"/>
          </p:cNvSpPr>
          <p:nvPr>
            <p:ph idx="1"/>
          </p:nvPr>
        </p:nvSpPr>
        <p:spPr/>
        <p:txBody>
          <a:bodyPr/>
          <a:lstStyle/>
          <a:p>
            <a:r>
              <a:rPr lang="en-US" altLang="en-US" dirty="0"/>
              <a:t>Business intelligence (BI)</a:t>
            </a:r>
          </a:p>
          <a:p>
            <a:pPr lvl="1"/>
            <a:r>
              <a:rPr lang="en-US" altLang="en-US" dirty="0"/>
              <a:t>Includes a wide range of applications, practices, and technologies for the extraction, transformation, integration, visualization, analysis, interpretation, and presentation of data to support improved decision making</a:t>
            </a:r>
          </a:p>
          <a:p>
            <a:r>
              <a:rPr lang="en-US" altLang="en-US" dirty="0"/>
              <a:t>Business analytics</a:t>
            </a:r>
          </a:p>
          <a:p>
            <a:pPr lvl="1"/>
            <a:r>
              <a:rPr lang="en-US" altLang="en-US" dirty="0"/>
              <a:t>The extensive use of data and quantitative analysis to support fact-based decision making within organizations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35558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Knowledge Management and Specialized Information Systems</a:t>
            </a:r>
          </a:p>
        </p:txBody>
      </p:sp>
      <p:sp>
        <p:nvSpPr>
          <p:cNvPr id="58371" name="Content Placeholder 2"/>
          <p:cNvSpPr>
            <a:spLocks noGrp="1"/>
          </p:cNvSpPr>
          <p:nvPr>
            <p:ph idx="1"/>
          </p:nvPr>
        </p:nvSpPr>
        <p:spPr>
          <a:xfrm>
            <a:off x="365125" y="1538818"/>
            <a:ext cx="8415338" cy="2494529"/>
          </a:xfrm>
        </p:spPr>
        <p:txBody>
          <a:bodyPr/>
          <a:lstStyle/>
          <a:p>
            <a:r>
              <a:rPr lang="en-US" altLang="en-US" dirty="0"/>
              <a:t>Knowledge management systems (KMSs)</a:t>
            </a:r>
          </a:p>
          <a:p>
            <a:pPr lvl="1"/>
            <a:r>
              <a:rPr lang="en-US" altLang="en-US" dirty="0"/>
              <a:t>An organized collection of people, procedures, software, databases, and devices that:</a:t>
            </a:r>
          </a:p>
          <a:p>
            <a:pPr lvl="2"/>
            <a:r>
              <a:rPr lang="en-US" altLang="en-US" dirty="0"/>
              <a:t>Stores and retrieves knowledge</a:t>
            </a:r>
          </a:p>
          <a:p>
            <a:pPr lvl="2"/>
            <a:r>
              <a:rPr lang="en-US" altLang="en-US" dirty="0"/>
              <a:t>Improves collaboration</a:t>
            </a:r>
          </a:p>
          <a:p>
            <a:pPr lvl="2"/>
            <a:r>
              <a:rPr lang="en-US" altLang="en-US" dirty="0"/>
              <a:t>Locates knowledge sources</a:t>
            </a:r>
          </a:p>
          <a:p>
            <a:pPr lvl="2"/>
            <a:r>
              <a:rPr lang="en-US" altLang="en-US" dirty="0"/>
              <a:t>Captures and uses knowledge</a:t>
            </a:r>
          </a:p>
          <a:p>
            <a:pPr lvl="2"/>
            <a:r>
              <a:rPr lang="en-US" altLang="en-US" dirty="0"/>
              <a:t>Enhances the knowledge management process</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27583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Planning, Acquiring, and Building Systems</a:t>
            </a:r>
          </a:p>
        </p:txBody>
      </p:sp>
      <p:sp>
        <p:nvSpPr>
          <p:cNvPr id="59395" name="Content Placeholder 2"/>
          <p:cNvSpPr>
            <a:spLocks noGrp="1"/>
          </p:cNvSpPr>
          <p:nvPr>
            <p:ph idx="1"/>
          </p:nvPr>
        </p:nvSpPr>
        <p:spPr/>
        <p:txBody>
          <a:bodyPr/>
          <a:lstStyle/>
          <a:p>
            <a:r>
              <a:rPr lang="en-US" altLang="en-US" dirty="0"/>
              <a:t>Project</a:t>
            </a:r>
          </a:p>
          <a:p>
            <a:pPr lvl="1"/>
            <a:r>
              <a:rPr lang="en-US" altLang="en-US" dirty="0"/>
              <a:t>A temporary endeavor undertaken to create a unique product, service, or result</a:t>
            </a:r>
          </a:p>
          <a:p>
            <a:pPr lvl="1"/>
            <a:r>
              <a:rPr lang="en-US" altLang="en-US" dirty="0"/>
              <a:t>Attempts to achieve specific business objectives and is subject to certain constraints</a:t>
            </a:r>
          </a:p>
          <a:p>
            <a:pPr lvl="1"/>
            <a:r>
              <a:rPr lang="en-US" altLang="en-US" dirty="0"/>
              <a:t>They way much of an organization’s work gets done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70857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Strategic Planning and Project Management</a:t>
            </a:r>
          </a:p>
        </p:txBody>
      </p:sp>
      <p:sp>
        <p:nvSpPr>
          <p:cNvPr id="60419" name="Content Placeholder 2"/>
          <p:cNvSpPr>
            <a:spLocks noGrp="1"/>
          </p:cNvSpPr>
          <p:nvPr>
            <p:ph idx="1"/>
          </p:nvPr>
        </p:nvSpPr>
        <p:spPr/>
        <p:txBody>
          <a:bodyPr/>
          <a:lstStyle/>
          <a:p>
            <a:r>
              <a:rPr lang="en-US" altLang="en-US" dirty="0"/>
              <a:t>Strategic planning</a:t>
            </a:r>
          </a:p>
          <a:p>
            <a:pPr lvl="1"/>
            <a:r>
              <a:rPr lang="en-US" altLang="en-US" dirty="0"/>
              <a:t>Used to improve alignment between the needs of the business and the activities of the information systems organization</a:t>
            </a:r>
          </a:p>
          <a:p>
            <a:pPr lvl="1"/>
            <a:r>
              <a:rPr lang="en-US" altLang="en-US" dirty="0"/>
              <a:t>Alignment means that the IS organization and its resources are focused on efforts that support the key objectives defined in the strategic plan of business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3609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System Acquisition and Development</a:t>
            </a:r>
          </a:p>
        </p:txBody>
      </p:sp>
      <p:sp>
        <p:nvSpPr>
          <p:cNvPr id="61443" name="Content Placeholder 2"/>
          <p:cNvSpPr>
            <a:spLocks noGrp="1"/>
          </p:cNvSpPr>
          <p:nvPr>
            <p:ph idx="1"/>
          </p:nvPr>
        </p:nvSpPr>
        <p:spPr/>
        <p:txBody>
          <a:bodyPr/>
          <a:lstStyle/>
          <a:p>
            <a:r>
              <a:rPr lang="en-US" altLang="en-US" dirty="0"/>
              <a:t>System acquisition</a:t>
            </a:r>
          </a:p>
          <a:p>
            <a:pPr lvl="1"/>
            <a:r>
              <a:rPr lang="en-US" altLang="en-US" dirty="0"/>
              <a:t>Process used to obtain the information system resources needed to provide the services necessary to meet a specific set of needs</a:t>
            </a:r>
          </a:p>
          <a:p>
            <a:r>
              <a:rPr lang="en-US" altLang="en-US" dirty="0"/>
              <a:t>System development</a:t>
            </a:r>
          </a:p>
          <a:p>
            <a:pPr lvl="1"/>
            <a:r>
              <a:rPr lang="en-US" altLang="en-US" dirty="0"/>
              <a:t>The activity of building information systems to meet users’ needs</a:t>
            </a:r>
          </a:p>
          <a:p>
            <a:pPr lvl="1"/>
            <a:r>
              <a:rPr lang="en-US" altLang="en-US" dirty="0"/>
              <a:t>Projects can range from small to very large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86156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t>    The Informed User – You!</a:t>
            </a:r>
          </a:p>
        </p:txBody>
      </p:sp>
      <p:sp>
        <p:nvSpPr>
          <p:cNvPr id="9219" name="Rectangle 3"/>
          <p:cNvSpPr>
            <a:spLocks noGrp="1" noChangeArrowheads="1"/>
          </p:cNvSpPr>
          <p:nvPr>
            <p:ph idx="1"/>
          </p:nvPr>
        </p:nvSpPr>
        <p:spPr>
          <a:xfrm>
            <a:off x="685800" y="1600200"/>
            <a:ext cx="6629400" cy="4530725"/>
          </a:xfrm>
        </p:spPr>
        <p:txBody>
          <a:bodyPr/>
          <a:lstStyle/>
          <a:p>
            <a:pPr marL="0" indent="0" eaLnBrk="1" hangingPunct="1">
              <a:buFont typeface="Wingdings" pitchFamily="2" charset="2"/>
              <a:buNone/>
            </a:pPr>
            <a:r>
              <a:rPr lang="en-US" altLang="en-US" sz="3200" b="1" dirty="0">
                <a:solidFill>
                  <a:srgbClr val="0000FF"/>
                </a:solidFill>
              </a:rPr>
              <a:t>Homo Conexus</a:t>
            </a:r>
          </a:p>
          <a:p>
            <a:pPr indent="-342900" eaLnBrk="1" hangingPunct="1"/>
            <a:r>
              <a:rPr lang="en-US" altLang="en-US" dirty="0"/>
              <a:t>You are the most connected generation in history.</a:t>
            </a:r>
          </a:p>
          <a:p>
            <a:pPr indent="-342900" eaLnBrk="1" hangingPunct="1"/>
            <a:r>
              <a:rPr lang="en-US" altLang="en-US" dirty="0"/>
              <a:t>You practice </a:t>
            </a:r>
            <a:r>
              <a:rPr lang="en-US" altLang="en-US" b="1" dirty="0">
                <a:solidFill>
                  <a:srgbClr val="0000FF"/>
                </a:solidFill>
              </a:rPr>
              <a:t>continuous computing</a:t>
            </a:r>
            <a:r>
              <a:rPr lang="en-US" altLang="en-US" dirty="0">
                <a:solidFill>
                  <a:schemeClr val="bg2"/>
                </a:solidFill>
              </a:rPr>
              <a:t>.</a:t>
            </a:r>
          </a:p>
          <a:p>
            <a:pPr indent="-342900" eaLnBrk="1" hangingPunct="1"/>
            <a:r>
              <a:rPr lang="en-US" altLang="en-US" dirty="0"/>
              <a:t>You are surrounded by a personal, movable information network.</a:t>
            </a:r>
          </a:p>
          <a:p>
            <a:pPr marL="0" indent="0" eaLnBrk="1" hangingPunct="1">
              <a:buFont typeface="Wingdings" pitchFamily="2" charset="2"/>
              <a:buNone/>
            </a:pPr>
            <a:r>
              <a:rPr lang="en-US" altLang="en-US" dirty="0"/>
              <a:t>Other Items</a:t>
            </a:r>
          </a:p>
          <a:p>
            <a:pPr indent="-342900" eaLnBrk="1" hangingPunct="1"/>
            <a:r>
              <a:rPr lang="en-US" altLang="en-US" dirty="0"/>
              <a:t>You benefit when you understand what is behind the application.</a:t>
            </a:r>
          </a:p>
          <a:p>
            <a:pPr indent="-342900" eaLnBrk="1" hangingPunct="1"/>
            <a:r>
              <a:rPr lang="en-US" altLang="en-US" dirty="0"/>
              <a:t>You can recommend and help select IT applications</a:t>
            </a:r>
          </a:p>
          <a:p>
            <a:pPr indent="-342900" eaLnBrk="1" hangingPunct="1"/>
            <a:r>
              <a:rPr lang="en-US" altLang="en-US" dirty="0"/>
              <a:t>You will be aware of new technology and understand </a:t>
            </a:r>
            <a:r>
              <a:rPr lang="en-US" altLang="en-US" dirty="0">
                <a:solidFill>
                  <a:srgbClr val="0000FF"/>
                </a:solidFill>
              </a:rPr>
              <a:t>how</a:t>
            </a:r>
            <a:r>
              <a:rPr lang="en-US" altLang="en-US" dirty="0"/>
              <a:t> IT improves performance</a:t>
            </a:r>
          </a:p>
          <a:p>
            <a:pPr indent="-342900" eaLnBrk="1" hangingPunct="1"/>
            <a:r>
              <a:rPr lang="en-US" altLang="en-US" dirty="0"/>
              <a:t>Understanding IT is beneficial to entrepreneurs</a:t>
            </a:r>
          </a:p>
          <a:p>
            <a:pPr marL="0" indent="0" eaLnBrk="1" hangingPunct="1">
              <a:buFont typeface="Wingdings" pitchFamily="2" charset="2"/>
              <a:buNone/>
            </a:pPr>
            <a:endParaRPr lang="en-US" altLang="en-US" dirty="0"/>
          </a:p>
          <a:p>
            <a:pPr marL="0" indent="0" eaLnBrk="1" hangingPunct="1">
              <a:buFont typeface="Wingdings" pitchFamily="2" charset="2"/>
              <a:buNone/>
            </a:pPr>
            <a:endParaRPr lang="en-US" altLang="en-US" dirty="0"/>
          </a:p>
          <a:p>
            <a:pPr marL="0" indent="0" eaLnBrk="1" hangingPunct="1">
              <a:buFont typeface="Wingdings" pitchFamily="2" charset="2"/>
              <a:buNone/>
            </a:pPr>
            <a:endParaRPr lang="en-US" altLang="en-US" dirty="0"/>
          </a:p>
          <a:p>
            <a:pPr marL="0" indent="0" eaLnBrk="1" hangingPunct="1">
              <a:buFont typeface="Wingdings" pitchFamily="2" charset="2"/>
              <a:buNone/>
            </a:pPr>
            <a:r>
              <a:rPr lang="en-US" altLang="en-US" dirty="0"/>
              <a:t>	</a:t>
            </a:r>
          </a:p>
        </p:txBody>
      </p:sp>
      <p:pic>
        <p:nvPicPr>
          <p:cNvPr id="92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953462"/>
            <a:ext cx="123392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62484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t>© Voon Nam Fook/iStockphoto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System Acquisition and Development</a:t>
            </a:r>
          </a:p>
        </p:txBody>
      </p:sp>
      <p:pic>
        <p:nvPicPr>
          <p:cNvPr id="62467" name="Content Placeholder 5" descr="Alternatives for meeting users' information system needs" title="Table 1-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8675" y="2133600"/>
            <a:ext cx="7486650" cy="320992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830332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Information Systems in Business and Society</a:t>
            </a:r>
          </a:p>
        </p:txBody>
      </p:sp>
      <p:sp>
        <p:nvSpPr>
          <p:cNvPr id="63491" name="Content Placeholder 2"/>
          <p:cNvSpPr>
            <a:spLocks noGrp="1"/>
          </p:cNvSpPr>
          <p:nvPr>
            <p:ph idx="1"/>
          </p:nvPr>
        </p:nvSpPr>
        <p:spPr/>
        <p:txBody>
          <a:bodyPr/>
          <a:lstStyle/>
          <a:p>
            <a:r>
              <a:rPr lang="en-US" altLang="en-US" dirty="0"/>
              <a:t>The speed and widespread use of information systems</a:t>
            </a:r>
          </a:p>
          <a:p>
            <a:pPr lvl="1"/>
            <a:r>
              <a:rPr lang="en-US" altLang="en-US" dirty="0"/>
              <a:t>Opens users to a variety of threats from unethical people</a:t>
            </a:r>
          </a:p>
          <a:p>
            <a:r>
              <a:rPr lang="en-US" altLang="en-US" dirty="0"/>
              <a:t>Computer-related attacks can come from individuals, groups, companies, and countries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247201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Cybercrime and Information System Security</a:t>
            </a:r>
          </a:p>
        </p:txBody>
      </p:sp>
      <p:sp>
        <p:nvSpPr>
          <p:cNvPr id="64515" name="Content Placeholder 2"/>
          <p:cNvSpPr>
            <a:spLocks noGrp="1"/>
          </p:cNvSpPr>
          <p:nvPr>
            <p:ph idx="1"/>
          </p:nvPr>
        </p:nvSpPr>
        <p:spPr/>
        <p:txBody>
          <a:bodyPr/>
          <a:lstStyle/>
          <a:p>
            <a:r>
              <a:rPr lang="en-US" altLang="en-US" dirty="0"/>
              <a:t>Cybercriminals</a:t>
            </a:r>
          </a:p>
          <a:p>
            <a:pPr lvl="1"/>
            <a:r>
              <a:rPr lang="en-US" altLang="en-US" dirty="0"/>
              <a:t>Motivated by the potential for monetary gain</a:t>
            </a:r>
          </a:p>
          <a:p>
            <a:pPr lvl="1"/>
            <a:r>
              <a:rPr lang="en-US" altLang="en-US" dirty="0"/>
              <a:t>Hack into computers systems to steal</a:t>
            </a:r>
          </a:p>
          <a:p>
            <a:r>
              <a:rPr lang="en-US" altLang="en-US" dirty="0"/>
              <a:t>Cyberterrorism</a:t>
            </a:r>
          </a:p>
          <a:p>
            <a:pPr lvl="1"/>
            <a:r>
              <a:rPr lang="en-US" altLang="en-US" dirty="0"/>
              <a:t>The intimidation of a government or a civilian population by using information technology to disable critical national infrastructure</a:t>
            </a:r>
          </a:p>
          <a:p>
            <a:pPr lvl="1"/>
            <a:r>
              <a:rPr lang="en-US" altLang="en-US" dirty="0"/>
              <a:t>To achieve political, religious, or ideological goals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6854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Cybercrime and Information System Security</a:t>
            </a:r>
          </a:p>
        </p:txBody>
      </p:sp>
      <p:pic>
        <p:nvPicPr>
          <p:cNvPr id="6" name="Content Placeholder 5" descr="Commonly occuring cybercrime incidences" title="Figure 1-13"/>
          <p:cNvPicPr>
            <a:picLocks noGrp="1" noChangeAspect="1"/>
          </p:cNvPicPr>
          <p:nvPr>
            <p:ph idx="1"/>
          </p:nvPr>
        </p:nvPicPr>
        <p:blipFill>
          <a:blip r:embed="rId3"/>
          <a:stretch>
            <a:fillRect/>
          </a:stretch>
        </p:blipFill>
        <p:spPr>
          <a:xfrm>
            <a:off x="1042988" y="2519363"/>
            <a:ext cx="7058025" cy="288607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94856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Ethical, Legal, and Social Issues of Information Systems</a:t>
            </a:r>
          </a:p>
        </p:txBody>
      </p:sp>
      <p:sp>
        <p:nvSpPr>
          <p:cNvPr id="66563" name="Content Placeholder 2"/>
          <p:cNvSpPr>
            <a:spLocks noGrp="1"/>
          </p:cNvSpPr>
          <p:nvPr>
            <p:ph idx="1"/>
          </p:nvPr>
        </p:nvSpPr>
        <p:spPr/>
        <p:txBody>
          <a:bodyPr/>
          <a:lstStyle/>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2371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Ethical, Legal, and Social Issues of Information Systems</a:t>
            </a:r>
          </a:p>
        </p:txBody>
      </p:sp>
      <p:pic>
        <p:nvPicPr>
          <p:cNvPr id="67587" name="Content Placeholder 5" descr="Much information is being gathered about people" title="Figure 1-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8738" y="1990725"/>
            <a:ext cx="6486525" cy="394335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6973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Ethical, Legal, and Social Issues of Information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8613" name="Content Placeholder 2"/>
          <p:cNvSpPr>
            <a:spLocks noGrp="1"/>
          </p:cNvSpPr>
          <p:nvPr>
            <p:ph idx="1"/>
          </p:nvPr>
        </p:nvSpPr>
        <p:spPr/>
        <p:txBody>
          <a:bodyPr/>
          <a:lstStyle/>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p:txBody>
      </p:sp>
    </p:spTree>
    <p:extLst>
      <p:ext uri="{BB962C8B-B14F-4D97-AF65-F5344CB8AC3E}">
        <p14:creationId xmlns:p14="http://schemas.microsoft.com/office/powerpoint/2010/main" val="1976933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a:t>Summary</a:t>
            </a:r>
          </a:p>
        </p:txBody>
      </p:sp>
      <p:sp>
        <p:nvSpPr>
          <p:cNvPr id="69635" name="Rectangle 3"/>
          <p:cNvSpPr>
            <a:spLocks noGrp="1" noChangeArrowheads="1"/>
          </p:cNvSpPr>
          <p:nvPr>
            <p:ph type="body" idx="1"/>
          </p:nvPr>
        </p:nvSpPr>
        <p:spPr/>
        <p:txBody>
          <a:bodyPr/>
          <a:lstStyle/>
          <a:p>
            <a:pPr eaLnBrk="1" hangingPunct="1"/>
            <a:r>
              <a:rPr lang="en-US" altLang="en-US" dirty="0"/>
              <a:t>The value of information is directly linked to how it helps decision makers achieve the organization’s goals</a:t>
            </a:r>
          </a:p>
          <a:p>
            <a:pPr eaLnBrk="1" hangingPunct="1"/>
            <a:r>
              <a:rPr lang="en-US" altLang="en-US" dirty="0"/>
              <a:t>Information systems are composed of fundamental components that must be carefully assembled and integrated to work well together</a:t>
            </a:r>
          </a:p>
          <a:p>
            <a:pPr eaLnBrk="1" hangingPunct="1"/>
            <a:r>
              <a:rPr lang="en-US" altLang="en-US" dirty="0"/>
              <a:t>Managers have an essential role to play in the successful implementation and use of information systems-that role changes depending on which type of IS system is being implemented</a:t>
            </a:r>
          </a:p>
        </p:txBody>
      </p:sp>
      <p:sp>
        <p:nvSpPr>
          <p:cNvPr id="46084" name="Rectangle 5"/>
          <p:cNvSpPr>
            <a:spLocks noGrp="1" noChangeArrowheads="1"/>
          </p:cNvSpPr>
          <p:nvPr>
            <p:ph type="ftr" sz="quarter" idx="10"/>
          </p:nvPr>
        </p:nvSpPr>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61445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Summary</a:t>
            </a:r>
          </a:p>
        </p:txBody>
      </p:sp>
      <p:sp>
        <p:nvSpPr>
          <p:cNvPr id="71683" name="Rectangle 3"/>
          <p:cNvSpPr>
            <a:spLocks noGrp="1" noChangeArrowheads="1"/>
          </p:cNvSpPr>
          <p:nvPr>
            <p:ph type="body" idx="1"/>
          </p:nvPr>
        </p:nvSpPr>
        <p:spPr>
          <a:xfrm>
            <a:off x="365125" y="1538818"/>
            <a:ext cx="8415338" cy="3539430"/>
          </a:xfrm>
        </p:spPr>
        <p:txBody>
          <a:bodyPr/>
          <a:lstStyle/>
          <a:p>
            <a:pPr eaLnBrk="1" hangingPunct="1"/>
            <a:r>
              <a:rPr lang="en-US" altLang="en-US" dirty="0"/>
              <a:t>An organization’s infrastructure technology forms the foundation upon which its systems and applications are built</a:t>
            </a:r>
          </a:p>
          <a:p>
            <a:pPr eaLnBrk="1" hangingPunct="1"/>
            <a:r>
              <a:rPr lang="en-US" altLang="en-US" dirty="0"/>
              <a:t>Organizations employ a variety of information systems to improve the way they conduct business and make fact-based decisions</a:t>
            </a:r>
          </a:p>
          <a:p>
            <a:pPr eaLnBrk="1" hangingPunct="1"/>
            <a:r>
              <a:rPr lang="en-US" altLang="en-US" dirty="0"/>
              <a:t>Strategic planning and project management are keys to ensuring that the organization is working effectively on the right projects</a:t>
            </a:r>
          </a:p>
          <a:p>
            <a:r>
              <a:rPr lang="en-US" altLang="en-US" dirty="0"/>
              <a:t>Information systems must be applied thoughtfully and carefully so that society, organizations, and individuals around the globe can reap their enormous benefits</a:t>
            </a:r>
          </a:p>
          <a:p>
            <a:pPr eaLnBrk="1" hangingPunct="1"/>
            <a:endParaRPr lang="en-US" altLang="en-US" dirty="0"/>
          </a:p>
        </p:txBody>
      </p:sp>
      <p:sp>
        <p:nvSpPr>
          <p:cNvPr id="46084" name="Rectangle 5"/>
          <p:cNvSpPr>
            <a:spLocks noGrp="1" noChangeArrowheads="1"/>
          </p:cNvSpPr>
          <p:nvPr>
            <p:ph type="ftr" sz="quarter" idx="10"/>
          </p:nvPr>
        </p:nvSpPr>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6081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a:t>Digital Nomads</a:t>
            </a: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66407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3352800" y="6096000"/>
            <a:ext cx="13192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i="1"/>
              <a:t>Source: Media Bakery</a:t>
            </a:r>
            <a:endParaRPr lang="en-US" altLang="en-US" sz="900"/>
          </a:p>
        </p:txBody>
      </p:sp>
    </p:spTree>
    <p:extLst>
      <p:ext uri="{BB962C8B-B14F-4D97-AF65-F5344CB8AC3E}">
        <p14:creationId xmlns:p14="http://schemas.microsoft.com/office/powerpoint/2010/main" val="309538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sz="3600" dirty="0">
                <a:effectLst>
                  <a:outerShdw blurRad="38100" dist="38100" dir="2700000" algn="tl">
                    <a:srgbClr val="000000">
                      <a:alpha val="43137"/>
                    </a:srgbClr>
                  </a:outerShdw>
                </a:effectLst>
              </a:rPr>
              <a:t>Build Your Own Multinational Company</a:t>
            </a:r>
          </a:p>
        </p:txBody>
      </p:sp>
      <p:sp>
        <p:nvSpPr>
          <p:cNvPr id="10243" name="Rectangle 9"/>
          <p:cNvSpPr>
            <a:spLocks noChangeArrowheads="1"/>
          </p:cNvSpPr>
          <p:nvPr/>
        </p:nvSpPr>
        <p:spPr bwMode="auto">
          <a:xfrm>
            <a:off x="1295400" y="2057400"/>
            <a:ext cx="3237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hlinkClick r:id="rId3"/>
              </a:rPr>
              <a:t>http://www.domystuff.com/</a:t>
            </a:r>
            <a:r>
              <a:rPr lang="en-US" altLang="en-US" sz="2000" dirty="0"/>
              <a:t> </a:t>
            </a:r>
          </a:p>
        </p:txBody>
      </p:sp>
      <p:sp>
        <p:nvSpPr>
          <p:cNvPr id="10244" name="Rectangle 10"/>
          <p:cNvSpPr>
            <a:spLocks noChangeArrowheads="1"/>
          </p:cNvSpPr>
          <p:nvPr/>
        </p:nvSpPr>
        <p:spPr bwMode="auto">
          <a:xfrm>
            <a:off x="1371600" y="4343400"/>
            <a:ext cx="3230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4"/>
              </a:rPr>
              <a:t>http://www.globetask.com/</a:t>
            </a:r>
            <a:r>
              <a:rPr lang="en-US" altLang="en-US" sz="2000"/>
              <a:t> </a:t>
            </a:r>
          </a:p>
        </p:txBody>
      </p:sp>
      <p:sp>
        <p:nvSpPr>
          <p:cNvPr id="10245" name="Rectangle 11"/>
          <p:cNvSpPr>
            <a:spLocks noChangeArrowheads="1"/>
          </p:cNvSpPr>
          <p:nvPr/>
        </p:nvSpPr>
        <p:spPr bwMode="auto">
          <a:xfrm>
            <a:off x="1447800" y="4876800"/>
            <a:ext cx="2645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5"/>
              </a:rPr>
              <a:t>http://www.guru.com/</a:t>
            </a:r>
            <a:r>
              <a:rPr lang="en-US" altLang="en-US" sz="2000"/>
              <a:t> </a:t>
            </a:r>
          </a:p>
        </p:txBody>
      </p:sp>
      <p:sp>
        <p:nvSpPr>
          <p:cNvPr id="10246" name="Rectangle 12"/>
          <p:cNvSpPr>
            <a:spLocks noChangeArrowheads="1"/>
          </p:cNvSpPr>
          <p:nvPr/>
        </p:nvSpPr>
        <p:spPr bwMode="auto">
          <a:xfrm>
            <a:off x="1371600" y="2667000"/>
            <a:ext cx="3016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6"/>
              </a:rPr>
              <a:t>http://www.vworker.com/</a:t>
            </a:r>
            <a:r>
              <a:rPr lang="en-US" altLang="en-US" sz="2000"/>
              <a:t> </a:t>
            </a:r>
          </a:p>
        </p:txBody>
      </p:sp>
      <p:sp>
        <p:nvSpPr>
          <p:cNvPr id="10247" name="Rectangle 13"/>
          <p:cNvSpPr>
            <a:spLocks noChangeArrowheads="1"/>
          </p:cNvSpPr>
          <p:nvPr/>
        </p:nvSpPr>
        <p:spPr bwMode="auto">
          <a:xfrm>
            <a:off x="1295400" y="3200400"/>
            <a:ext cx="306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hlinkClick r:id="rId7"/>
              </a:rPr>
              <a:t>http://www.webgrity.com/</a:t>
            </a:r>
            <a:r>
              <a:rPr lang="en-US" altLang="en-US" sz="2000" dirty="0"/>
              <a:t> </a:t>
            </a:r>
          </a:p>
        </p:txBody>
      </p:sp>
      <p:sp>
        <p:nvSpPr>
          <p:cNvPr id="10248" name="Rectangle 15">
            <a:hlinkClick r:id="rId8"/>
          </p:cNvPr>
          <p:cNvSpPr>
            <a:spLocks noChangeArrowheads="1"/>
          </p:cNvSpPr>
          <p:nvPr/>
        </p:nvSpPr>
        <p:spPr bwMode="auto">
          <a:xfrm>
            <a:off x="1371600" y="3810000"/>
            <a:ext cx="3044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8"/>
              </a:rPr>
              <a:t>http://www.b2kcorp.com/</a:t>
            </a:r>
            <a:r>
              <a:rPr lang="en-US" altLang="en-US" sz="2000"/>
              <a:t> </a:t>
            </a:r>
          </a:p>
        </p:txBody>
      </p:sp>
      <p:pic>
        <p:nvPicPr>
          <p:cNvPr id="1024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752600"/>
            <a:ext cx="256063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17">
            <a:hlinkClick r:id="rId10"/>
          </p:cNvPr>
          <p:cNvSpPr>
            <a:spLocks noChangeArrowheads="1"/>
          </p:cNvSpPr>
          <p:nvPr/>
        </p:nvSpPr>
        <p:spPr bwMode="auto">
          <a:xfrm>
            <a:off x="1447800" y="5562600"/>
            <a:ext cx="3017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hlinkClick r:id="rId10"/>
              </a:rPr>
              <a:t>https://www.elance.com/</a:t>
            </a:r>
            <a:r>
              <a:rPr lang="en-US" altLang="en-US" sz="2000"/>
              <a:t> </a:t>
            </a:r>
          </a:p>
        </p:txBody>
      </p:sp>
      <p:sp>
        <p:nvSpPr>
          <p:cNvPr id="10251" name="Rectangle 10"/>
          <p:cNvSpPr>
            <a:spLocks noChangeArrowheads="1"/>
          </p:cNvSpPr>
          <p:nvPr/>
        </p:nvSpPr>
        <p:spPr bwMode="auto">
          <a:xfrm>
            <a:off x="5638800" y="61722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t>© Alex Gumerov/iStockphoto</a:t>
            </a:r>
          </a:p>
        </p:txBody>
      </p:sp>
    </p:spTree>
    <p:extLst>
      <p:ext uri="{BB962C8B-B14F-4D97-AF65-F5344CB8AC3E}">
        <p14:creationId xmlns:p14="http://schemas.microsoft.com/office/powerpoint/2010/main" val="21829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An Introduction to Information Systems</a:t>
            </a:r>
          </a:p>
        </p:txBody>
      </p:sp>
      <p:sp>
        <p:nvSpPr>
          <p:cNvPr id="13315" name="Content Placeholder 2"/>
          <p:cNvSpPr>
            <a:spLocks noGrp="1"/>
          </p:cNvSpPr>
          <p:nvPr>
            <p:ph idx="1"/>
          </p:nvPr>
        </p:nvSpPr>
        <p:spPr>
          <a:xfrm>
            <a:off x="533400" y="1543050"/>
            <a:ext cx="8077200" cy="4572000"/>
          </a:xfrm>
        </p:spPr>
        <p:txBody>
          <a:bodyPr/>
          <a:lstStyle/>
          <a:p>
            <a:r>
              <a:rPr lang="en-US" altLang="en-US" dirty="0"/>
              <a:t>Information </a:t>
            </a:r>
          </a:p>
          <a:p>
            <a:pPr lvl="1"/>
            <a:r>
              <a:rPr lang="en-US" altLang="en-US" dirty="0"/>
              <a:t>One of an organization’s most valuable resources </a:t>
            </a:r>
          </a:p>
          <a:p>
            <a:pPr lvl="1"/>
            <a:r>
              <a:rPr lang="en-US" altLang="en-US" dirty="0"/>
              <a:t>Often confused with the term data</a:t>
            </a:r>
          </a:p>
          <a:p>
            <a:endParaRPr lang="en-US" altLang="en-US" dirty="0"/>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6690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Data, Information, and Knowledge</a:t>
            </a:r>
          </a:p>
        </p:txBody>
      </p:sp>
      <p:sp>
        <p:nvSpPr>
          <p:cNvPr id="15363" name="Content Placeholder 2"/>
          <p:cNvSpPr>
            <a:spLocks noGrp="1"/>
          </p:cNvSpPr>
          <p:nvPr>
            <p:ph idx="1"/>
          </p:nvPr>
        </p:nvSpPr>
        <p:spPr>
          <a:xfrm>
            <a:off x="365125" y="1538818"/>
            <a:ext cx="8415338" cy="4051878"/>
          </a:xfrm>
        </p:spPr>
        <p:txBody>
          <a:bodyPr/>
          <a:lstStyle/>
          <a:p>
            <a:r>
              <a:rPr lang="en-US" altLang="en-US" dirty="0"/>
              <a:t>Data: raw facts</a:t>
            </a:r>
          </a:p>
          <a:p>
            <a:r>
              <a:rPr lang="en-US" altLang="en-US" dirty="0"/>
              <a:t>Information: collection of data organized in such a way that they have value beyond the facts themselves</a:t>
            </a:r>
          </a:p>
          <a:p>
            <a:r>
              <a:rPr lang="en-US" altLang="en-US" dirty="0"/>
              <a:t>Process: set of logically related tasks  performed to achieve a defined outcome</a:t>
            </a:r>
          </a:p>
          <a:p>
            <a:pPr lvl="1"/>
            <a:r>
              <a:rPr lang="en-US" altLang="en-US" dirty="0"/>
              <a:t>Turning data into information is a process</a:t>
            </a:r>
          </a:p>
          <a:p>
            <a:r>
              <a:rPr lang="en-US" altLang="en-US" dirty="0"/>
              <a:t>Knowledge: awareness and understanding of a set of information and the ways it can be made useful to support a task</a:t>
            </a:r>
          </a:p>
          <a:p>
            <a:pPr lvl="1"/>
            <a:r>
              <a:rPr lang="en-US" altLang="en-US" dirty="0"/>
              <a:t>The process of defining relationships among data to create useful information requires knowledge</a:t>
            </a:r>
          </a:p>
          <a:p>
            <a:endParaRPr lang="en-US" altLang="en-US" dirty="0"/>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17139304"/>
      </p:ext>
    </p:extLst>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5020</TotalTime>
  <Words>7383</Words>
  <Application>Microsoft Office PowerPoint</Application>
  <PresentationFormat>On-screen Show (4:3)</PresentationFormat>
  <Paragraphs>682</Paragraphs>
  <Slides>58</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Wingdings</vt:lpstr>
      <vt:lpstr>Office Theme</vt:lpstr>
      <vt:lpstr>Principles of Information Systems, Thirteenth Edition </vt:lpstr>
      <vt:lpstr>Objectives</vt:lpstr>
      <vt:lpstr>Objectives</vt:lpstr>
      <vt:lpstr>Objectives</vt:lpstr>
      <vt:lpstr>    The Informed User – You!</vt:lpstr>
      <vt:lpstr>Digital Nomads</vt:lpstr>
      <vt:lpstr>Build Your Own Multinational Company</vt:lpstr>
      <vt:lpstr>An Introduction to Information Systems</vt:lpstr>
      <vt:lpstr>Data, Information, and Knowledge</vt:lpstr>
      <vt:lpstr>PowerPoint Presentation</vt:lpstr>
      <vt:lpstr>Data, Information, and Knowledge</vt:lpstr>
      <vt:lpstr>Data, Information, and Knowledge</vt:lpstr>
      <vt:lpstr>The Value of Information</vt:lpstr>
      <vt:lpstr>Characteristics of Quality Information</vt:lpstr>
      <vt:lpstr>What is an Information System?</vt:lpstr>
      <vt:lpstr>What is an Information System?</vt:lpstr>
      <vt:lpstr>Basic Components of a CBIS</vt:lpstr>
      <vt:lpstr>Types of Information Systems Figure 1.4</vt:lpstr>
      <vt:lpstr>What is an Information System?</vt:lpstr>
      <vt:lpstr>Information Systems in Organizations</vt:lpstr>
      <vt:lpstr>Information Systems in Organizations</vt:lpstr>
      <vt:lpstr>Information Systems in Organizations</vt:lpstr>
      <vt:lpstr>Hardware and Mobile Devices</vt:lpstr>
      <vt:lpstr>Software and Mobile Applications</vt:lpstr>
      <vt:lpstr>Software and Mobile Applications</vt:lpstr>
      <vt:lpstr>Database Systems and Big Data</vt:lpstr>
      <vt:lpstr>Database Systems and Big Data</vt:lpstr>
      <vt:lpstr>Database Systems and Big Data</vt:lpstr>
      <vt:lpstr>Database Systems and Big Data</vt:lpstr>
      <vt:lpstr>Networks and Cloud Computing</vt:lpstr>
      <vt:lpstr>Networks and Cloud Computing</vt:lpstr>
      <vt:lpstr>Networks and Cloud Computing</vt:lpstr>
      <vt:lpstr>Networks and Cloud Computing</vt:lpstr>
      <vt:lpstr>Networks and Cloud Computing</vt:lpstr>
      <vt:lpstr>Business Information Systems</vt:lpstr>
      <vt:lpstr>Business Information Systems</vt:lpstr>
      <vt:lpstr>Electronic and Mobile Commerce</vt:lpstr>
      <vt:lpstr>Electronic and Mobile Commerce</vt:lpstr>
      <vt:lpstr>Electronic and Mobile Commerce</vt:lpstr>
      <vt:lpstr>Enterprise Systems</vt:lpstr>
      <vt:lpstr>Enterprise Systems</vt:lpstr>
      <vt:lpstr>Enterprise Systems</vt:lpstr>
      <vt:lpstr>Enterprise Systems</vt:lpstr>
      <vt:lpstr>Enterprise Systems</vt:lpstr>
      <vt:lpstr>Business Intelligence and Analytics</vt:lpstr>
      <vt:lpstr>Knowledge Management and Specialized Information Systems</vt:lpstr>
      <vt:lpstr>Planning, Acquiring, and Building Systems</vt:lpstr>
      <vt:lpstr>Strategic Planning and Project Management</vt:lpstr>
      <vt:lpstr>System Acquisition and Development</vt:lpstr>
      <vt:lpstr>System Acquisition and Development</vt:lpstr>
      <vt:lpstr>Information Systems in Business and Society</vt:lpstr>
      <vt:lpstr>Cybercrime and Information System Security</vt:lpstr>
      <vt:lpstr>Cybercrime and Information System Security</vt:lpstr>
      <vt:lpstr>Ethical, Legal, and Social Issues of Information Systems</vt:lpstr>
      <vt:lpstr>Ethical, Legal, and Social Issues of Information Systems</vt:lpstr>
      <vt:lpstr>Ethical, Legal, and Social Issues of Information Systems</vt:lpstr>
      <vt:lpstr>Summary</vt:lpstr>
      <vt:lpstr>Summary</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dc:creator>
  <cp:lastModifiedBy>Carl M. Rebman Jr.</cp:lastModifiedBy>
  <cp:revision>217</cp:revision>
  <cp:lastPrinted>2010-11-12T17:54:40Z</cp:lastPrinted>
  <dcterms:created xsi:type="dcterms:W3CDTF">2007-02-15T20:50:52Z</dcterms:created>
  <dcterms:modified xsi:type="dcterms:W3CDTF">2020-08-20T17:42:05Z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1439603344</vt:i4>
  </property>
  <property fmtid="{D5CDD505-2E9C-101B-9397-08002B2CF9AE}" pid="3" name="_NewReviewCycle">
    <vt:lpwstr/>
  </property>
  <property fmtid="{D5CDD505-2E9C-101B-9397-08002B2CF9AE}" pid="4" name="_EmailSubject">
    <vt:lpwstr>Cengage Branding/Accessibility </vt:lpwstr>
  </property>
  <property fmtid="{D5CDD505-2E9C-101B-9397-08002B2CF9AE}" pid="5" name="_AuthorEmail">
    <vt:lpwstr>maria.garguilo@cengage.com</vt:lpwstr>
  </property>
  <property fmtid="{D5CDD505-2E9C-101B-9397-08002B2CF9AE}" pid="6" name="_AuthorEmailDisplayName">
    <vt:lpwstr>Garguilo, Maria</vt:lpwstr>
  </property>
  <property fmtid="{D5CDD505-2E9C-101B-9397-08002B2CF9AE}" pid="7" name="_PreviousAdHocReviewCycleID">
    <vt:i4>1933890983</vt:i4>
  </property>
</Properties>
</file>