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4"/>
  </p:sldMasterIdLst>
  <p:notesMasterIdLst>
    <p:notesMasterId r:id="rId46"/>
  </p:notesMasterIdLst>
  <p:handoutMasterIdLst>
    <p:handoutMasterId r:id="rId47"/>
  </p:handoutMasterIdLst>
  <p:sldIdLst>
    <p:sldId id="256" r:id="rId5"/>
    <p:sldId id="416" r:id="rId6"/>
    <p:sldId id="442" r:id="rId7"/>
    <p:sldId id="438" r:id="rId8"/>
    <p:sldId id="439" r:id="rId9"/>
    <p:sldId id="440" r:id="rId10"/>
    <p:sldId id="441" r:id="rId11"/>
    <p:sldId id="311" r:id="rId12"/>
    <p:sldId id="313" r:id="rId13"/>
    <p:sldId id="447" r:id="rId14"/>
    <p:sldId id="448" r:id="rId15"/>
    <p:sldId id="449" r:id="rId16"/>
    <p:sldId id="427" r:id="rId17"/>
    <p:sldId id="428" r:id="rId18"/>
    <p:sldId id="433" r:id="rId19"/>
    <p:sldId id="434" r:id="rId20"/>
    <p:sldId id="435" r:id="rId21"/>
    <p:sldId id="429" r:id="rId22"/>
    <p:sldId id="422" r:id="rId23"/>
    <p:sldId id="423" r:id="rId24"/>
    <p:sldId id="424" r:id="rId25"/>
    <p:sldId id="450" r:id="rId26"/>
    <p:sldId id="451" r:id="rId27"/>
    <p:sldId id="452" r:id="rId28"/>
    <p:sldId id="453" r:id="rId29"/>
    <p:sldId id="264" r:id="rId30"/>
    <p:sldId id="275" r:id="rId31"/>
    <p:sldId id="279" r:id="rId32"/>
    <p:sldId id="280" r:id="rId33"/>
    <p:sldId id="281" r:id="rId34"/>
    <p:sldId id="282" r:id="rId35"/>
    <p:sldId id="283" r:id="rId36"/>
    <p:sldId id="410" r:id="rId37"/>
    <p:sldId id="268" r:id="rId38"/>
    <p:sldId id="409" r:id="rId39"/>
    <p:sldId id="430" r:id="rId40"/>
    <p:sldId id="431" r:id="rId41"/>
    <p:sldId id="432" r:id="rId42"/>
    <p:sldId id="454" r:id="rId43"/>
    <p:sldId id="455" r:id="rId44"/>
    <p:sldId id="456" r:id="rId45"/>
  </p:sldIdLst>
  <p:sldSz cx="9144000" cy="6858000" type="screen4x3"/>
  <p:notesSz cx="7077075" cy="9393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71" autoAdjust="0"/>
  </p:normalViewPr>
  <p:slideViewPr>
    <p:cSldViewPr>
      <p:cViewPr varScale="1">
        <p:scale>
          <a:sx n="69" d="100"/>
          <a:sy n="69" d="100"/>
        </p:scale>
        <p:origin x="18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2FCE24DA-2748-4C43-8D29-7A6453C92D4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CD28C389-34CF-4B6C-9CA0-BCF62259C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97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4850"/>
            <a:ext cx="4695825" cy="3522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61788"/>
            <a:ext cx="5661660" cy="422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473ABF-F075-4A68-8281-D002679D3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CEE9FF-CC8B-456D-9EB2-E06FE6E889D1}" type="slidenum">
              <a:rPr lang="en-US" smtClean="0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38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Getting the satellite dish to the rural hamlet</a:t>
            </a:r>
          </a:p>
          <a:p>
            <a:r>
              <a:rPr lang="en-US" altLang="en-US"/>
              <a:t>     * Interesting juxtaposition of Agricultural Age and Information Age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37C885-3A3F-4D16-9B0C-E8C035EC308A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089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Bridging the Digital Divide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19F967-AED2-432C-A73B-477F7D94A468}" type="slidenum">
              <a:rPr lang="en-US" altLang="en-US" smtClean="0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252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287FD-C40F-4485-88B8-60338C398176}" type="slidenum">
              <a:rPr lang="en-US" altLang="en-US" smtClean="0"/>
              <a:pPr eaLnBrk="1" hangingPunct="1"/>
              <a:t>26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* Model is used to develop strategies to increase their competitive edge.</a:t>
            </a:r>
          </a:p>
          <a:p>
            <a:pPr eaLnBrk="1" hangingPunct="1"/>
            <a:r>
              <a:rPr lang="en-US" altLang="en-US"/>
              <a:t>* Demonstrates how IT can make a company more competitive. </a:t>
            </a:r>
          </a:p>
        </p:txBody>
      </p:sp>
    </p:spTree>
    <p:extLst>
      <p:ext uri="{BB962C8B-B14F-4D97-AF65-F5344CB8AC3E}">
        <p14:creationId xmlns:p14="http://schemas.microsoft.com/office/powerpoint/2010/main" val="4120898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FB34EE-81F5-42CA-B473-ED1A04C47114}" type="slidenum">
              <a:rPr lang="en-US" altLang="en-US" smtClean="0"/>
              <a:pPr eaLnBrk="1" hangingPunct="1"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895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9A7E9D-ED88-4D9F-B382-40276089A94C}" type="slidenum">
              <a:rPr lang="en-US" altLang="en-US" smtClean="0"/>
              <a:pPr eaLnBrk="1" hangingPunct="1"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836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/>
              <a:t>Competitive advantage </a:t>
            </a:r>
            <a:r>
              <a:rPr lang="en-US" altLang="en-US"/>
              <a:t>is an advantage over competitors in some measure such as cost,</a:t>
            </a:r>
          </a:p>
          <a:p>
            <a:r>
              <a:rPr lang="en-US" altLang="en-US"/>
              <a:t>quality, or speed; leads to control of a market and to larger-than-average profits.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404C92-6533-4BEE-BAB6-5775B1161004}" type="slidenum">
              <a:rPr lang="en-US" altLang="en-US" smtClean="0"/>
              <a:pPr eaLnBrk="1" hangingPunct="1"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993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3EBE7E-2049-42AC-85E9-F0E8927D89F4}" type="slidenum">
              <a:rPr lang="en-US" altLang="en-US" smtClean="0"/>
              <a:pPr eaLnBrk="1" hangingPunct="1"/>
              <a:t>34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/>
              <a:t>Cost Leadership.</a:t>
            </a:r>
            <a:r>
              <a:rPr lang="en-US" altLang="en-US"/>
              <a:t> Produce products and/or services at the lowest cost in the industry.</a:t>
            </a:r>
          </a:p>
          <a:p>
            <a:pPr eaLnBrk="1" hangingPunct="1"/>
            <a:r>
              <a:rPr lang="en-US" altLang="en-US" b="1"/>
              <a:t>Differentiation.</a:t>
            </a:r>
            <a:r>
              <a:rPr lang="en-US" altLang="en-US"/>
              <a:t> Offer different products, services or product features.</a:t>
            </a:r>
          </a:p>
          <a:p>
            <a:pPr eaLnBrk="1" hangingPunct="1"/>
            <a:r>
              <a:rPr lang="en-US" altLang="en-US" b="1"/>
              <a:t>Innovation.</a:t>
            </a:r>
            <a:r>
              <a:rPr lang="en-US" altLang="en-US"/>
              <a:t> Introduce new products and services, add new features to existing products and services or develop new ways to produce them. </a:t>
            </a:r>
          </a:p>
          <a:p>
            <a:pPr eaLnBrk="1" hangingPunct="1"/>
            <a:r>
              <a:rPr lang="en-US" altLang="en-US" sz="1400" b="1"/>
              <a:t>Operational Effectiveness.</a:t>
            </a:r>
            <a:r>
              <a:rPr lang="en-US" altLang="en-US" sz="1400"/>
              <a:t> Improve the manner in which internal business processes are executed so that a firm performs similar activities better than its rivals.</a:t>
            </a:r>
          </a:p>
          <a:p>
            <a:pPr eaLnBrk="1" hangingPunct="1"/>
            <a:r>
              <a:rPr lang="en-US" altLang="en-US" sz="1400" b="1"/>
              <a:t>Customer-orientation.</a:t>
            </a:r>
            <a:r>
              <a:rPr lang="en-US" altLang="en-US" sz="1400"/>
              <a:t> Concentrate on making customers happy.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64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7286D7-BD3F-413A-990D-547C6ABE458C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/>
              <a:t>Business Pressure</a:t>
            </a:r>
            <a:r>
              <a:rPr lang="en-US" altLang="en-US"/>
              <a:t> - The business environment is the combination of social, legal, economic, physical, and political factors that affect business activities.</a:t>
            </a:r>
          </a:p>
          <a:p>
            <a:pPr eaLnBrk="1" hangingPunct="1"/>
            <a:r>
              <a:rPr lang="en-US" altLang="en-US"/>
              <a:t>Significant changes in any of these factor are likely to create business pressure on the organization.</a:t>
            </a:r>
          </a:p>
          <a:p>
            <a:pPr eaLnBrk="1" hangingPunct="1"/>
            <a:r>
              <a:rPr lang="en-US" altLang="en-US"/>
              <a:t>The three types of business pressures faced are: </a:t>
            </a:r>
            <a:r>
              <a:rPr lang="en-US" altLang="en-US" i="1"/>
              <a:t>market</a:t>
            </a:r>
            <a:r>
              <a:rPr lang="en-US" altLang="en-US"/>
              <a:t>, </a:t>
            </a:r>
            <a:r>
              <a:rPr lang="en-US" altLang="en-US" i="1"/>
              <a:t>technology</a:t>
            </a:r>
            <a:r>
              <a:rPr lang="en-US" altLang="en-US"/>
              <a:t>, and </a:t>
            </a:r>
            <a:r>
              <a:rPr lang="en-US" altLang="en-US" i="1"/>
              <a:t>societal pressures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939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C33247-4CF1-4751-9EFB-6212BD6A9A5C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176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E871AB-5050-42BD-8AE4-65263FC20757}" type="slidenum">
              <a:rPr lang="en-US" altLang="en-US" smtClean="0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62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C1C5A0-B914-483B-8F8B-4D5CF5D7A684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00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06ABA6-D2D7-45E6-9129-A7D34E5B9452}" type="slidenum">
              <a:rPr lang="en-US" altLang="en-US" smtClean="0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254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E06B4C-0F4B-44AF-976E-B016292E5646}" type="slidenum">
              <a:rPr lang="en-US" altLang="en-US" smtClean="0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9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4E7AB7-D50F-4310-B9AD-557C02094124}" type="slidenum">
              <a:rPr lang="en-US" altLang="en-US" smtClean="0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709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4644" indent="-2940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63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692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7476" indent="-235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8026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5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12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677" indent="-235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D76719-3E1F-43F7-B855-22177F9BC994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4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0A2BE-5B16-4C50-9FAF-71331F76A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BDBC2-81FE-4C2D-B568-47658ED7E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A4F2E-4AF4-4F36-95AD-ACEC0D4BF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12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 Level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728" y="495300"/>
            <a:ext cx="8063871" cy="14859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0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Level 4 Topic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00" y="2133600"/>
            <a:ext cx="8153400" cy="3962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738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 Leve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728" y="609600"/>
            <a:ext cx="8063871" cy="13716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800" baseline="0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Level 3 Topic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133600"/>
            <a:ext cx="8153400" cy="4038600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51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 Level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728" y="495300"/>
            <a:ext cx="8063871" cy="14859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000" baseline="0">
                <a:solidFill>
                  <a:schemeClr val="tx2"/>
                </a:solidFill>
                <a:latin typeface="+mn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Level 5 Topic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00" y="2133600"/>
            <a:ext cx="8153400" cy="3962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  <a:lvl2pPr>
              <a:defRPr baseline="0">
                <a:latin typeface="+mj-lt"/>
              </a:defRPr>
            </a:lvl2pPr>
            <a:lvl3pPr>
              <a:defRPr baseline="0">
                <a:latin typeface="+mj-lt"/>
              </a:defRPr>
            </a:lvl3pPr>
            <a:lvl4pPr>
              <a:defRPr baseline="0">
                <a:latin typeface="+mj-lt"/>
              </a:defRPr>
            </a:lvl4pPr>
            <a:lvl5pPr>
              <a:defRPr baseline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19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92F3-0870-401C-B771-9AEC47FA6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4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61DA-5C7F-4EED-A460-E7CB31987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21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59F58-2E76-46D0-AE23-470E05481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945C-D3D3-4B77-BD4B-1F4E460D1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0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B007-C8BE-4B82-A87D-FC2B4A302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0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2B8B5-174B-4E65-A571-E4EBBDDA7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F4F5-B314-4BF0-8F36-CA7583369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0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2FAE4-4AE7-446B-A402-A35F3972C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7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E44E79-5EDC-47E1-9823-1AA5511CE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47" r:id="rId2"/>
    <p:sldLayoutId id="2147483955" r:id="rId3"/>
    <p:sldLayoutId id="2147483948" r:id="rId4"/>
    <p:sldLayoutId id="2147483956" r:id="rId5"/>
    <p:sldLayoutId id="2147483949" r:id="rId6"/>
    <p:sldLayoutId id="2147483950" r:id="rId7"/>
    <p:sldLayoutId id="2147483957" r:id="rId8"/>
    <p:sldLayoutId id="2147483951" r:id="rId9"/>
    <p:sldLayoutId id="2147483952" r:id="rId10"/>
    <p:sldLayoutId id="2147483953" r:id="rId11"/>
    <p:sldLayoutId id="2147483958" r:id="rId12"/>
    <p:sldLayoutId id="2147483959" r:id="rId13"/>
    <p:sldLayoutId id="2147483961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huffingtonpost.com/2010/04/26/denim-industry-clouds-the_n_551913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aptop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va.org/" TargetMode="External"/><Relationship Id="rId3" Type="http://schemas.openxmlformats.org/officeDocument/2006/relationships/hyperlink" Target="http://www.giftflow.org/" TargetMode="External"/><Relationship Id="rId7" Type="http://schemas.openxmlformats.org/officeDocument/2006/relationships/hyperlink" Target="http://www.collaborativeconsumption.com/" TargetMode="External"/><Relationship Id="rId2" Type="http://schemas.openxmlformats.org/officeDocument/2006/relationships/hyperlink" Target="http://www.patientslikeme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thredup.com/" TargetMode="External"/><Relationship Id="rId5" Type="http://schemas.openxmlformats.org/officeDocument/2006/relationships/hyperlink" Target="http://www.sparked.com/" TargetMode="External"/><Relationship Id="rId4" Type="http://schemas.openxmlformats.org/officeDocument/2006/relationships/hyperlink" Target="http://www.ourgoods.org/" TargetMode="External"/><Relationship Id="rId9" Type="http://schemas.openxmlformats.org/officeDocument/2006/relationships/hyperlink" Target="http://www.donorschooce.org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://www.dell.com/" TargetMode="External"/><Relationship Id="rId3" Type="http://schemas.openxmlformats.org/officeDocument/2006/relationships/hyperlink" Target="http://www.walmart.com/" TargetMode="External"/><Relationship Id="rId7" Type="http://schemas.openxmlformats.org/officeDocument/2006/relationships/hyperlink" Target="http://www.citi.com/" TargetMode="Externa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hyperlink" Target="http://www.amazon.com/" TargetMode="External"/><Relationship Id="rId5" Type="http://schemas.openxmlformats.org/officeDocument/2006/relationships/hyperlink" Target="http://www.southwest.com/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png"/><Relationship Id="rId9" Type="http://schemas.openxmlformats.org/officeDocument/2006/relationships/hyperlink" Target="http://www.nscorp.com/" TargetMode="External"/><Relationship Id="rId1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wiley.com/college/turban/0471787124/image_gallery/ch01/pages/fg_1_5.ht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e46ERPMlWU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CHAPTER 2 </a:t>
            </a:r>
            <a:r>
              <a:rPr lang="en-US" sz="4000" dirty="0">
                <a:solidFill>
                  <a:srgbClr val="0070C0"/>
                </a:solidFill>
              </a:rPr>
              <a:t>addon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/>
              <a:t>Organizational Strategy, Competitive Advantage, and Information Systems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Globalization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integration and interdependence of economic, social, cultural, and ecological facets of life, made possible by rapid advances in IT.</a:t>
            </a:r>
          </a:p>
        </p:txBody>
      </p:sp>
    </p:spTree>
    <p:extLst>
      <p:ext uri="{BB962C8B-B14F-4D97-AF65-F5344CB8AC3E}">
        <p14:creationId xmlns:p14="http://schemas.microsoft.com/office/powerpoint/2010/main" val="393428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Changing Nature of the Workforce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Workforce is Becoming More Diversified</a:t>
            </a:r>
          </a:p>
          <a:p>
            <a:pPr lvl="1"/>
            <a:r>
              <a:rPr lang="en-US" dirty="0"/>
              <a:t>Women</a:t>
            </a:r>
          </a:p>
          <a:p>
            <a:pPr lvl="1"/>
            <a:r>
              <a:rPr lang="en-US" dirty="0"/>
              <a:t>Single Parents</a:t>
            </a:r>
          </a:p>
          <a:p>
            <a:pPr lvl="1"/>
            <a:r>
              <a:rPr lang="en-US" dirty="0"/>
              <a:t>Minorities</a:t>
            </a:r>
          </a:p>
          <a:p>
            <a:pPr lvl="1"/>
            <a:r>
              <a:rPr lang="en-US" dirty="0"/>
              <a:t>Persons with Disabilities</a:t>
            </a:r>
          </a:p>
          <a:p>
            <a:r>
              <a:rPr lang="en-US" dirty="0"/>
              <a:t>IT is Enabling Telecommuting Employees</a:t>
            </a:r>
          </a:p>
        </p:txBody>
      </p:sp>
    </p:spTree>
    <p:extLst>
      <p:ext uri="{BB962C8B-B14F-4D97-AF65-F5344CB8AC3E}">
        <p14:creationId xmlns:p14="http://schemas.microsoft.com/office/powerpoint/2010/main" val="215208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Powerful Customers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Increasing consumer sophistication &amp; expectations</a:t>
            </a:r>
          </a:p>
          <a:p>
            <a:r>
              <a:rPr lang="en-US" dirty="0"/>
              <a:t>Consumer more knowledgeable about</a:t>
            </a:r>
          </a:p>
          <a:p>
            <a:pPr lvl="1"/>
            <a:r>
              <a:rPr lang="en-US" dirty="0"/>
              <a:t>Products and services</a:t>
            </a:r>
          </a:p>
          <a:p>
            <a:pPr lvl="1"/>
            <a:r>
              <a:rPr lang="en-US" dirty="0"/>
              <a:t>Price comparisons</a:t>
            </a:r>
          </a:p>
          <a:p>
            <a:pPr lvl="1"/>
            <a:r>
              <a:rPr lang="en-US" dirty="0"/>
              <a:t>Electronic auctions</a:t>
            </a:r>
          </a:p>
          <a:p>
            <a:r>
              <a:rPr lang="en-US" dirty="0"/>
              <a:t>Customer Relationship Management</a:t>
            </a:r>
          </a:p>
        </p:txBody>
      </p:sp>
    </p:spTree>
    <p:extLst>
      <p:ext uri="{BB962C8B-B14F-4D97-AF65-F5344CB8AC3E}">
        <p14:creationId xmlns:p14="http://schemas.microsoft.com/office/powerpoint/2010/main" val="1915951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Technology Pressures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327275"/>
            <a:ext cx="7772400" cy="45307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</a:rPr>
              <a:t>Technological Innovation and Obsolescence</a:t>
            </a:r>
          </a:p>
          <a:p>
            <a:pPr marL="0" indent="0">
              <a:buFont typeface="Wingdings" pitchFamily="2" charset="2"/>
              <a:buNone/>
            </a:pPr>
            <a:endParaRPr lang="en-US" altLang="en-US" b="1">
              <a:solidFill>
                <a:srgbClr val="0000FF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</a:rPr>
              <a:t>Information Overload</a:t>
            </a:r>
          </a:p>
        </p:txBody>
      </p:sp>
    </p:spTree>
    <p:extLst>
      <p:ext uri="{BB962C8B-B14F-4D97-AF65-F5344CB8AC3E}">
        <p14:creationId xmlns:p14="http://schemas.microsoft.com/office/powerpoint/2010/main" val="100607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Technological Innovation and Obsolescence</a:t>
            </a:r>
          </a:p>
        </p:txBody>
      </p:sp>
      <p:pic>
        <p:nvPicPr>
          <p:cNvPr id="37891" name="Picture 2" descr="http://www.alumni.rpi.edu/Services/class/1970/slide_rule_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938338"/>
            <a:ext cx="32924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8" descr="http://math.arizona.edu/~models/Machines/image/early_calcula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51025"/>
            <a:ext cx="30194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4953000" y="5535613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Innovation: Early calculator</a:t>
            </a: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1295400" y="4676775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Obsolescence: Slide Rule</a:t>
            </a:r>
          </a:p>
        </p:txBody>
      </p:sp>
    </p:spTree>
    <p:extLst>
      <p:ext uri="{BB962C8B-B14F-4D97-AF65-F5344CB8AC3E}">
        <p14:creationId xmlns:p14="http://schemas.microsoft.com/office/powerpoint/2010/main" val="4107039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Technological Innovation and Obsolescence </a:t>
            </a:r>
            <a:r>
              <a:rPr lang="en-US" sz="2400"/>
              <a:t>(continued)</a:t>
            </a:r>
          </a:p>
        </p:txBody>
      </p:sp>
      <p:pic>
        <p:nvPicPr>
          <p:cNvPr id="38915" name="Picture 4" descr="http://www.nps.gov/archive/poex/hrs/images/fi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31702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 descr="http://www.textually.org/textually/archives/archives/images/set2/telegrap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284663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5189538" y="5133975"/>
            <a:ext cx="320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Innovation: Telegraph</a:t>
            </a:r>
          </a:p>
        </p:txBody>
      </p:sp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609600" y="6096000"/>
            <a:ext cx="388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Obsolescence: Pony Express</a:t>
            </a:r>
          </a:p>
        </p:txBody>
      </p:sp>
    </p:spTree>
    <p:extLst>
      <p:ext uri="{BB962C8B-B14F-4D97-AF65-F5344CB8AC3E}">
        <p14:creationId xmlns:p14="http://schemas.microsoft.com/office/powerpoint/2010/main" val="321118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Technological Innovation and Obsolescence </a:t>
            </a:r>
            <a:r>
              <a:rPr lang="en-US" sz="2400"/>
              <a:t>(continued)</a:t>
            </a:r>
          </a:p>
        </p:txBody>
      </p:sp>
      <p:pic>
        <p:nvPicPr>
          <p:cNvPr id="39939" name="Picture 2" descr="http://www.reincarnationist.org/wordpress/wp-content/uploads/2007/04/old_camer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768475"/>
            <a:ext cx="258127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http://d-nexus.com/images/Canon_EOS_30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26797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8"/>
          <p:cNvSpPr txBox="1">
            <a:spLocks noChangeArrowheads="1"/>
          </p:cNvSpPr>
          <p:nvPr/>
        </p:nvSpPr>
        <p:spPr bwMode="auto">
          <a:xfrm>
            <a:off x="5751513" y="4862513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Innovation: digital camera</a:t>
            </a:r>
          </a:p>
        </p:txBody>
      </p:sp>
      <p:sp>
        <p:nvSpPr>
          <p:cNvPr id="39942" name="TextBox 10"/>
          <p:cNvSpPr txBox="1">
            <a:spLocks noChangeArrowheads="1"/>
          </p:cNvSpPr>
          <p:nvPr/>
        </p:nvSpPr>
        <p:spPr bwMode="auto">
          <a:xfrm>
            <a:off x="1350963" y="4862513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Obsolescence: old analog camera</a:t>
            </a:r>
          </a:p>
        </p:txBody>
      </p:sp>
    </p:spTree>
    <p:extLst>
      <p:ext uri="{BB962C8B-B14F-4D97-AF65-F5344CB8AC3E}">
        <p14:creationId xmlns:p14="http://schemas.microsoft.com/office/powerpoint/2010/main" val="393412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Technological Innovation and Obsolescence </a:t>
            </a:r>
            <a:r>
              <a:rPr lang="en-US" sz="2400"/>
              <a:t>(continued)</a:t>
            </a:r>
          </a:p>
        </p:txBody>
      </p:sp>
      <p:pic>
        <p:nvPicPr>
          <p:cNvPr id="40963" name="Picture 6" descr="http://www.3acoffee.com/images/3ACOFFEE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905000"/>
            <a:ext cx="34290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 descr="http://www.musclecarclub.com/other-cars/classic/ford-model-t/images/ford-model-t-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2509838"/>
            <a:ext cx="40386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5145088" y="5245100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Innovation: Ford Model T</a:t>
            </a:r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1114425" y="4335463"/>
            <a:ext cx="321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Obsolescence: </a:t>
            </a:r>
          </a:p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Horse and Buggy</a:t>
            </a:r>
          </a:p>
        </p:txBody>
      </p:sp>
    </p:spTree>
    <p:extLst>
      <p:ext uri="{BB962C8B-B14F-4D97-AF65-F5344CB8AC3E}">
        <p14:creationId xmlns:p14="http://schemas.microsoft.com/office/powerpoint/2010/main" val="4267341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       Information Overload</a:t>
            </a:r>
          </a:p>
        </p:txBody>
      </p:sp>
      <p:pic>
        <p:nvPicPr>
          <p:cNvPr id="41987" name="Picture 2" descr="Suffering from Information Overload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828800"/>
            <a:ext cx="61817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289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Societal/Political/Legal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953000" cy="4530725"/>
          </a:xfrm>
        </p:spPr>
        <p:txBody>
          <a:bodyPr/>
          <a:lstStyle/>
          <a:p>
            <a:r>
              <a:rPr lang="en-US" dirty="0"/>
              <a:t>Social Responsibility</a:t>
            </a:r>
          </a:p>
          <a:p>
            <a:pPr lvl="1"/>
            <a:r>
              <a:rPr lang="en-US" dirty="0">
                <a:hlinkClick r:id="rId2"/>
              </a:rPr>
              <a:t>Manufacturing sustainability</a:t>
            </a:r>
            <a:endParaRPr lang="en-US" dirty="0"/>
          </a:p>
          <a:p>
            <a:pPr lvl="1"/>
            <a:r>
              <a:rPr lang="en-US" dirty="0"/>
              <a:t>Distribution</a:t>
            </a:r>
          </a:p>
          <a:p>
            <a:pPr lvl="1"/>
            <a:r>
              <a:rPr lang="en-US" dirty="0"/>
              <a:t>Humane working conditions</a:t>
            </a:r>
          </a:p>
          <a:p>
            <a:r>
              <a:rPr lang="en-US" dirty="0"/>
              <a:t>Government Regulations</a:t>
            </a:r>
          </a:p>
          <a:p>
            <a:r>
              <a:rPr lang="en-US" dirty="0"/>
              <a:t>Protection Against Terrorist Attacks</a:t>
            </a:r>
          </a:p>
          <a:p>
            <a:r>
              <a:rPr lang="en-US" dirty="0"/>
              <a:t>Ethical Issues</a:t>
            </a:r>
          </a:p>
          <a:p>
            <a:endParaRPr lang="en-US" dirty="0"/>
          </a:p>
        </p:txBody>
      </p:sp>
      <p:pic>
        <p:nvPicPr>
          <p:cNvPr id="18436" name="Picture 2" descr="http://www.worldchanging.com/green%20roof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120219" cy="378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92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Business Processes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772400" cy="45307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Business Process- </a:t>
            </a:r>
            <a:r>
              <a:rPr lang="en-US" dirty="0"/>
              <a:t>related activities that produce a product or a service of value to the organization, its business partners/ and or customers</a:t>
            </a:r>
          </a:p>
          <a:p>
            <a:r>
              <a:rPr lang="en-US" dirty="0"/>
              <a:t>Comprised of three elements:</a:t>
            </a:r>
          </a:p>
          <a:p>
            <a:pPr lvl="1"/>
            <a:r>
              <a:rPr lang="en-US" dirty="0"/>
              <a:t>Inputs</a:t>
            </a:r>
          </a:p>
          <a:p>
            <a:pPr lvl="1"/>
            <a:r>
              <a:rPr lang="en-US" dirty="0"/>
              <a:t>Resources</a:t>
            </a:r>
          </a:p>
          <a:p>
            <a:pPr lvl="1"/>
            <a:r>
              <a:rPr lang="en-US" dirty="0"/>
              <a:t>Outputs</a:t>
            </a:r>
          </a:p>
          <a:p>
            <a:r>
              <a:rPr lang="en-US" dirty="0"/>
              <a:t>Can be </a:t>
            </a:r>
            <a:r>
              <a:rPr lang="en-US" dirty="0">
                <a:solidFill>
                  <a:srgbClr val="0070C0"/>
                </a:solidFill>
              </a:rPr>
              <a:t>cross-functional processes</a:t>
            </a:r>
          </a:p>
          <a:p>
            <a:pPr lvl="1"/>
            <a:r>
              <a:rPr lang="en-US" dirty="0"/>
              <a:t>No single functional area is responsible</a:t>
            </a:r>
          </a:p>
          <a:p>
            <a:pPr lvl="1"/>
            <a:r>
              <a:rPr lang="en-US" dirty="0"/>
              <a:t>steps executed in a coordinated, collaborative way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16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Social Responsibility </a:t>
            </a:r>
            <a:r>
              <a:rPr lang="en-US" sz="2800"/>
              <a:t>(continued)</a:t>
            </a:r>
            <a:endParaRPr lang="en-US"/>
          </a:p>
        </p:txBody>
      </p:sp>
      <p:pic>
        <p:nvPicPr>
          <p:cNvPr id="46083" name="Picture 3" descr="vs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55626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838200" y="22860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Bridging the Digital Divide</a:t>
            </a:r>
          </a:p>
        </p:txBody>
      </p:sp>
    </p:spTree>
    <p:extLst>
      <p:ext uri="{BB962C8B-B14F-4D97-AF65-F5344CB8AC3E}">
        <p14:creationId xmlns:p14="http://schemas.microsoft.com/office/powerpoint/2010/main" val="3408095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     Social Responsibility </a:t>
            </a:r>
            <a:r>
              <a:rPr lang="en-US" sz="2800"/>
              <a:t>(continued)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5562600" y="3733800"/>
            <a:ext cx="3200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hlinkClick r:id="rId3"/>
              </a:rPr>
              <a:t>One Laptop per Child initiative</a:t>
            </a:r>
            <a:endParaRPr lang="en-US" altLang="en-US" sz="2800" dirty="0"/>
          </a:p>
        </p:txBody>
      </p:sp>
      <p:pic>
        <p:nvPicPr>
          <p:cNvPr id="47108" name="Picture 6" descr="FuseProject, Yves Behar, One Laptop Per Child, $100 Lap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46132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8" descr="http://www.linedandunlined.com/wp-content/uploads/OLPC_ID_4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098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167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Responsibility &amp; Philanthropy in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www.patientslikeme.com</a:t>
            </a:r>
            <a:endParaRPr lang="en-US" dirty="0"/>
          </a:p>
          <a:p>
            <a:r>
              <a:rPr lang="en-US" dirty="0">
                <a:hlinkClick r:id="rId3"/>
              </a:rPr>
              <a:t>www.giftflow.org</a:t>
            </a:r>
            <a:endParaRPr lang="en-US" dirty="0"/>
          </a:p>
          <a:p>
            <a:r>
              <a:rPr lang="en-US" dirty="0">
                <a:hlinkClick r:id="rId4"/>
              </a:rPr>
              <a:t>www.ourgoods.org</a:t>
            </a:r>
            <a:endParaRPr lang="en-US" dirty="0"/>
          </a:p>
          <a:p>
            <a:r>
              <a:rPr lang="en-US" dirty="0">
                <a:hlinkClick r:id="rId5"/>
              </a:rPr>
              <a:t>www.sparked.com</a:t>
            </a:r>
            <a:endParaRPr lang="en-US" dirty="0"/>
          </a:p>
          <a:p>
            <a:r>
              <a:rPr lang="en-US" dirty="0">
                <a:hlinkClick r:id="rId6"/>
              </a:rPr>
              <a:t>www.thredup.com</a:t>
            </a:r>
            <a:endParaRPr lang="en-US" dirty="0"/>
          </a:p>
          <a:p>
            <a:r>
              <a:rPr lang="en-US" dirty="0">
                <a:hlinkClick r:id="rId7"/>
              </a:rPr>
              <a:t>www.collaborativeconsumption.com</a:t>
            </a:r>
            <a:endParaRPr lang="en-US" dirty="0"/>
          </a:p>
          <a:p>
            <a:r>
              <a:rPr lang="en-US" dirty="0">
                <a:hlinkClick r:id="rId8"/>
              </a:rPr>
              <a:t>www.kiva.org</a:t>
            </a:r>
            <a:endParaRPr lang="en-US" dirty="0"/>
          </a:p>
          <a:p>
            <a:r>
              <a:rPr lang="en-US" dirty="0">
                <a:hlinkClick r:id="rId9"/>
              </a:rPr>
              <a:t>www.donorschooce.org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4793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Compliance with Government Regulations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Sarbanes-Oxley Act</a:t>
            </a:r>
          </a:p>
          <a:p>
            <a:r>
              <a:rPr lang="en-US" dirty="0"/>
              <a:t>USA PATRIOT act</a:t>
            </a:r>
          </a:p>
          <a:p>
            <a:r>
              <a:rPr lang="en-US" dirty="0"/>
              <a:t>Gramm-Leach-Bliley Act</a:t>
            </a:r>
          </a:p>
          <a:p>
            <a:r>
              <a:rPr lang="en-US" dirty="0"/>
              <a:t>Health Insurance Portability &amp; Accountability Act (HIPAA)</a:t>
            </a:r>
          </a:p>
        </p:txBody>
      </p:sp>
    </p:spTree>
    <p:extLst>
      <p:ext uri="{BB962C8B-B14F-4D97-AF65-F5344CB8AC3E}">
        <p14:creationId xmlns:p14="http://schemas.microsoft.com/office/powerpoint/2010/main" val="185729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Protection against Terrorist Attacks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Employees in military reserves called to active duty</a:t>
            </a:r>
          </a:p>
          <a:p>
            <a:r>
              <a:rPr lang="en-US" dirty="0"/>
              <a:t>Information Technology used to identify and protect against terrorists and </a:t>
            </a:r>
            <a:r>
              <a:rPr lang="en-US" dirty="0" err="1"/>
              <a:t>cyberattacks</a:t>
            </a:r>
            <a:endParaRPr lang="en-US" dirty="0"/>
          </a:p>
          <a:p>
            <a:r>
              <a:rPr lang="en-US" dirty="0"/>
              <a:t>Department of Homeland Security’s (DHS) US-VISIT program</a:t>
            </a:r>
          </a:p>
          <a:p>
            <a:pPr lvl="1"/>
            <a:r>
              <a:rPr lang="en-US" dirty="0"/>
              <a:t>Network of biometric-screening systems</a:t>
            </a:r>
          </a:p>
        </p:txBody>
      </p:sp>
    </p:spTree>
    <p:extLst>
      <p:ext uri="{BB962C8B-B14F-4D97-AF65-F5344CB8AC3E}">
        <p14:creationId xmlns:p14="http://schemas.microsoft.com/office/powerpoint/2010/main" val="2790284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Ethical Issues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General standards of right and wrong</a:t>
            </a:r>
          </a:p>
          <a:p>
            <a:pPr lvl="1"/>
            <a:r>
              <a:rPr lang="en-US" dirty="0"/>
              <a:t>Information-processing activities</a:t>
            </a:r>
          </a:p>
          <a:p>
            <a:pPr lvl="1"/>
            <a:r>
              <a:rPr lang="en-US" dirty="0"/>
              <a:t>Monitoring employee email</a:t>
            </a:r>
          </a:p>
          <a:p>
            <a:pPr lvl="1"/>
            <a:r>
              <a:rPr lang="en-US" dirty="0"/>
              <a:t>Monitoring employee Internet activity at work</a:t>
            </a:r>
          </a:p>
          <a:p>
            <a:pPr lvl="1"/>
            <a:r>
              <a:rPr lang="en-US" dirty="0"/>
              <a:t>Privacy of customer data</a:t>
            </a:r>
          </a:p>
        </p:txBody>
      </p:sp>
    </p:spTree>
    <p:extLst>
      <p:ext uri="{BB962C8B-B14F-4D97-AF65-F5344CB8AC3E}">
        <p14:creationId xmlns:p14="http://schemas.microsoft.com/office/powerpoint/2010/main" val="2898022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Porter’s Competitive Forces Model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0000FF"/>
                </a:solidFill>
              </a:rPr>
              <a:t>   </a:t>
            </a:r>
            <a:r>
              <a:rPr lang="en-US" altLang="en-US" b="1">
                <a:solidFill>
                  <a:srgbClr val="0000FF"/>
                </a:solidFill>
              </a:rPr>
              <a:t>The best-known framework for analyzing competitiveness is Michael Porter’s competitive forces model (Porter, 1985).</a:t>
            </a:r>
          </a:p>
        </p:txBody>
      </p:sp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5029200" y="46482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Michael Porter</a:t>
            </a:r>
          </a:p>
        </p:txBody>
      </p:sp>
      <p:pic>
        <p:nvPicPr>
          <p:cNvPr id="50181" name="Picture 7" descr="http://upload.wikimedia.org/wikipedia/commons/6/6e/Michael_Por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656013"/>
            <a:ext cx="19431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Porter’s Competitive Forces Model</a:t>
            </a:r>
          </a:p>
        </p:txBody>
      </p:sp>
      <p:pic>
        <p:nvPicPr>
          <p:cNvPr id="51203" name="Picture 6" descr="Porters_5_Forces_Mode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60550"/>
            <a:ext cx="8229600" cy="43561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Porter’s Competitive Forces Model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00FF"/>
                </a:solidFill>
              </a:rPr>
              <a:t>Threat of entry of new competitors </a:t>
            </a:r>
            <a:r>
              <a:rPr lang="en-US" altLang="en-US"/>
              <a:t>is </a:t>
            </a:r>
            <a:r>
              <a:rPr lang="en-US" altLang="en-US" i="1"/>
              <a:t>high</a:t>
            </a:r>
            <a:r>
              <a:rPr lang="en-US" altLang="en-US"/>
              <a:t> when it is easy to enter a market and </a:t>
            </a:r>
            <a:r>
              <a:rPr lang="en-US" altLang="en-US" i="1"/>
              <a:t>low</a:t>
            </a:r>
            <a:r>
              <a:rPr lang="en-US" altLang="en-US"/>
              <a:t> when significant barriers to entry exist.  </a:t>
            </a:r>
          </a:p>
          <a:p>
            <a:r>
              <a:rPr lang="en-US" altLang="en-US"/>
              <a:t>A </a:t>
            </a:r>
            <a:r>
              <a:rPr lang="en-US" altLang="en-US" b="1">
                <a:solidFill>
                  <a:srgbClr val="0000FF"/>
                </a:solidFill>
              </a:rPr>
              <a:t>barrier to entry </a:t>
            </a:r>
            <a:r>
              <a:rPr lang="en-US" altLang="en-US"/>
              <a:t>is a product or service feature that customers expect from organizations in a certain industry.  </a:t>
            </a:r>
          </a:p>
          <a:p>
            <a:r>
              <a:rPr lang="en-US" altLang="en-US"/>
              <a:t>For most organizations, the Internet </a:t>
            </a:r>
            <a:r>
              <a:rPr lang="en-US" altLang="en-US" b="1" i="1">
                <a:solidFill>
                  <a:srgbClr val="0000FF"/>
                </a:solidFill>
              </a:rPr>
              <a:t>increases</a:t>
            </a:r>
            <a:r>
              <a:rPr lang="en-US" altLang="en-US"/>
              <a:t> the threat that new competitors will enter a market.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Porter’s Competitive Forces Model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 b="1">
                <a:solidFill>
                  <a:srgbClr val="0000FF"/>
                </a:solidFill>
              </a:rPr>
              <a:t>bargaining power of suppliers </a:t>
            </a:r>
            <a:r>
              <a:rPr lang="en-US" altLang="en-US"/>
              <a:t>is </a:t>
            </a:r>
            <a:r>
              <a:rPr lang="en-US" altLang="en-US" i="1"/>
              <a:t>high</a:t>
            </a:r>
            <a:r>
              <a:rPr lang="en-US" altLang="en-US"/>
              <a:t> when buyers have few choices and </a:t>
            </a:r>
            <a:r>
              <a:rPr lang="en-US" altLang="en-US" i="1"/>
              <a:t>low</a:t>
            </a:r>
            <a:r>
              <a:rPr lang="en-US" altLang="en-US"/>
              <a:t> when buyers have many choices.</a:t>
            </a:r>
          </a:p>
          <a:p>
            <a:r>
              <a:rPr lang="en-US" altLang="en-US" b="1">
                <a:solidFill>
                  <a:srgbClr val="0000FF"/>
                </a:solidFill>
              </a:rPr>
              <a:t>Internet impact is mixed</a:t>
            </a:r>
            <a:r>
              <a:rPr lang="en-US" altLang="en-US"/>
              <a:t>.  Buyers can find alternative suppliers and compare prices more easily, reducing power of suppliers.</a:t>
            </a:r>
          </a:p>
          <a:p>
            <a:r>
              <a:rPr lang="en-US" altLang="en-US"/>
              <a:t>On the other hand, as companies use the Internet to integrate their supply chains, suppliers can lock in customers.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Business Process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Accounts Collection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After Sale follow-up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Managing packing, storage, and distribution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96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Porter’s Competitive Forces Model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 b="1">
                <a:solidFill>
                  <a:srgbClr val="0000FF"/>
                </a:solidFill>
              </a:rPr>
              <a:t>bargaining power of buyers </a:t>
            </a:r>
            <a:r>
              <a:rPr lang="en-US" altLang="en-US"/>
              <a:t>is </a:t>
            </a:r>
            <a:r>
              <a:rPr lang="en-US" altLang="en-US" i="1"/>
              <a:t>high</a:t>
            </a:r>
            <a:r>
              <a:rPr lang="en-US" altLang="en-US"/>
              <a:t> when buyers have many choices and </a:t>
            </a:r>
            <a:r>
              <a:rPr lang="en-US" altLang="en-US" i="1"/>
              <a:t>low</a:t>
            </a:r>
            <a:r>
              <a:rPr lang="en-US" altLang="en-US"/>
              <a:t> when buyers have few choices.</a:t>
            </a:r>
          </a:p>
          <a:p>
            <a:r>
              <a:rPr lang="en-US" altLang="en-US"/>
              <a:t>Internet increases buyers’ access to information, </a:t>
            </a:r>
            <a:r>
              <a:rPr lang="en-US" altLang="en-US" b="1">
                <a:solidFill>
                  <a:srgbClr val="0000FF"/>
                </a:solidFill>
              </a:rPr>
              <a:t>increasing buyer power</a:t>
            </a:r>
            <a:r>
              <a:rPr lang="en-US" altLang="en-US"/>
              <a:t>.</a:t>
            </a:r>
          </a:p>
          <a:p>
            <a:r>
              <a:rPr lang="en-US" altLang="en-US"/>
              <a:t>Internet reduces </a:t>
            </a:r>
            <a:r>
              <a:rPr lang="en-US" altLang="en-US" b="1">
                <a:solidFill>
                  <a:srgbClr val="0000FF"/>
                </a:solidFill>
              </a:rPr>
              <a:t>switching costs</a:t>
            </a:r>
            <a:r>
              <a:rPr lang="en-US" altLang="en-US"/>
              <a:t>, which are the costs, in money and time, to buy elsewhere.  This also increases buyer power.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Porter’s Competitive Forces Model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 b="1">
                <a:solidFill>
                  <a:srgbClr val="0000FF"/>
                </a:solidFill>
              </a:rPr>
              <a:t>threat of substitute products or services </a:t>
            </a:r>
            <a:r>
              <a:rPr lang="en-US" altLang="en-US"/>
              <a:t>is </a:t>
            </a:r>
            <a:r>
              <a:rPr lang="en-US" altLang="en-US" i="1"/>
              <a:t>high</a:t>
            </a:r>
            <a:r>
              <a:rPr lang="en-US" altLang="en-US"/>
              <a:t> when there are many substitutes for an organization’s products or services and </a:t>
            </a:r>
            <a:r>
              <a:rPr lang="en-US" altLang="en-US" i="1"/>
              <a:t>low</a:t>
            </a:r>
            <a:r>
              <a:rPr lang="en-US" altLang="en-US"/>
              <a:t> where there are few substitutes.</a:t>
            </a:r>
          </a:p>
          <a:p>
            <a:r>
              <a:rPr lang="en-US" altLang="en-US" b="1">
                <a:solidFill>
                  <a:srgbClr val="0000FF"/>
                </a:solidFill>
              </a:rPr>
              <a:t>Information-based industries are in the greatest danger</a:t>
            </a:r>
            <a:r>
              <a:rPr lang="en-US" altLang="en-US"/>
              <a:t> from this threat (e.g., music, books, software).  The Internet can convey digital information quickly and efficiently.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Porter’s Competitive Forces Model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0000FF"/>
                </a:solidFill>
              </a:rPr>
              <a:t>rivalry among firms in an industry </a:t>
            </a:r>
            <a:r>
              <a:rPr lang="en-US" altLang="en-US"/>
              <a:t>is </a:t>
            </a:r>
            <a:r>
              <a:rPr lang="en-US" altLang="en-US" i="1"/>
              <a:t>high</a:t>
            </a:r>
            <a:r>
              <a:rPr lang="en-US" altLang="en-US"/>
              <a:t> when there is fierce competition and </a:t>
            </a:r>
            <a:r>
              <a:rPr lang="en-US" altLang="en-US" i="1"/>
              <a:t>low</a:t>
            </a:r>
            <a:r>
              <a:rPr lang="en-US" altLang="en-US"/>
              <a:t> when there is not.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Competitive Advantage </a:t>
            </a:r>
          </a:p>
        </p:txBody>
      </p:sp>
      <p:pic>
        <p:nvPicPr>
          <p:cNvPr id="13315" name="Picture 4" descr="http://communications.webalue.com/wp-content/uploads/2009/08/Compet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4191000"/>
            <a:ext cx="21447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http://blog.ceoptions.com/wp-content/uploads/2011/03/competitive-advant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63713"/>
            <a:ext cx="2763838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http://codebaby.com/cbBlog/files/2011/04/Competitive-Advantage-Is-Your-Customers-Buying-Experien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870075"/>
            <a:ext cx="261302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http://www.smbceo.com/wp-content/uploads/2010/04/competit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962400"/>
            <a:ext cx="1831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http://www.carilliontech.com/wp-content/uploads/2010/09/SEO_Competition_Analysi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23749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645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800"/>
              <a:t>Strategies for Competitive Advantage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Cost Leadership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Differentiation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Innovation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Operational Effectiveness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Customer-orientation</a:t>
            </a:r>
          </a:p>
        </p:txBody>
      </p:sp>
      <p:pic>
        <p:nvPicPr>
          <p:cNvPr id="59396" name="Picture 5" descr="http://shsd.k12.ar.us/SHHS/CREATORS/creators06/jaimeswebpage/Links/walmart_logo.bm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987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7" descr="http://ww1.prweb.com/prfiles/2006/01/03/328396/SouthwestAirlines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2514600"/>
            <a:ext cx="13065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11" descr="http://www.twentysomething.com/images/citibank-logo.gi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10826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3" descr="http://www.gijobs.net/media/Norfolk-logo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1152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5" descr="http://uk.gizmodo.com/amazon%20log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715000"/>
            <a:ext cx="1925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7" descr="http://kohm.org/blog/wp-content/uploads/2007/06/dell-logo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11985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/>
              <a:t>Strategies for Competitive Advantage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6280150" cy="456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838200" y="23622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Figure 2.5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Business Pressures, Organizational Responses, and IT Support</a:t>
            </a:r>
          </a:p>
        </p:txBody>
      </p:sp>
      <p:pic>
        <p:nvPicPr>
          <p:cNvPr id="19459" name="Picture 2" descr="fg_1_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752600"/>
            <a:ext cx="53451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925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ERP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Fulfillment Automation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Ecommerce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CRM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54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Collaborative Workflow software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Intranet</a:t>
            </a:r>
          </a:p>
          <a:p>
            <a:r>
              <a:rPr lang="en-US" dirty="0"/>
              <a:t>On-Demand, Mass customization</a:t>
            </a:r>
          </a:p>
          <a:p>
            <a:pPr eaLnBrk="1" hangingPunct="1"/>
            <a:r>
              <a:rPr lang="en-US" dirty="0"/>
              <a:t>Strategic Systems</a:t>
            </a:r>
          </a:p>
          <a:p>
            <a:pPr marL="971550" lvl="1" indent="-514350" eaLnBrk="1" hangingPunct="1">
              <a:buFont typeface="+mj-lt"/>
              <a:buAutoNum type="alphaLcPeriod"/>
            </a:pPr>
            <a:r>
              <a:rPr lang="en-US" sz="2800" dirty="0"/>
              <a:t>Dashboards</a:t>
            </a:r>
          </a:p>
          <a:p>
            <a:pPr marL="971550" lvl="1" indent="-514350" eaLnBrk="1" hangingPunct="1">
              <a:buFont typeface="+mj-lt"/>
              <a:buAutoNum type="alphaLcPeriod"/>
            </a:pPr>
            <a:r>
              <a:rPr lang="en-US" sz="2800" dirty="0"/>
              <a:t>Business Intelligence</a:t>
            </a:r>
          </a:p>
          <a:p>
            <a:pPr marL="971550" lvl="1" indent="-514350" eaLnBrk="1" hangingPunct="1">
              <a:buFont typeface="+mj-lt"/>
              <a:buAutoNum type="alphaLcPeriod"/>
            </a:pPr>
            <a:r>
              <a:rPr lang="en-US" sz="2800" dirty="0"/>
              <a:t>Expert Systems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19812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367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Six Characteristics of Excellent Business-IT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IT viewed as an engine of innovation continually transforming the business and often creating new revenue streams.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Organizations view their internal &amp; external customers and their customer service function as supremely important.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Organizations rotate business and IT professionals across departments and job functions.</a:t>
            </a:r>
          </a:p>
        </p:txBody>
      </p:sp>
    </p:spTree>
    <p:extLst>
      <p:ext uri="{BB962C8B-B14F-4D97-AF65-F5344CB8AC3E}">
        <p14:creationId xmlns:p14="http://schemas.microsoft.com/office/powerpoint/2010/main" val="100881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Information Systems &amp; Business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IS’s vital role in three areas of business processes</a:t>
            </a:r>
          </a:p>
          <a:p>
            <a:pPr lvl="1"/>
            <a:r>
              <a:rPr lang="en-US" dirty="0"/>
              <a:t>Executing the process</a:t>
            </a:r>
          </a:p>
          <a:p>
            <a:pPr lvl="1"/>
            <a:r>
              <a:rPr lang="en-US" dirty="0"/>
              <a:t>Capturing and storing process data</a:t>
            </a:r>
          </a:p>
          <a:p>
            <a:pPr lvl="1"/>
            <a:r>
              <a:rPr lang="en-US" dirty="0"/>
              <a:t>Monitoring process performance</a:t>
            </a:r>
          </a:p>
        </p:txBody>
      </p:sp>
    </p:spTree>
    <p:extLst>
      <p:ext uri="{BB962C8B-B14F-4D97-AF65-F5344CB8AC3E}">
        <p14:creationId xmlns:p14="http://schemas.microsoft.com/office/powerpoint/2010/main" val="2281642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Six Characteristics of Excellent Business-IT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Organizations provide overarching goals that are completely clear to each IT and business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Organizations ensure that IT employees understand how the company makes (or loses) money.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Organizations create a vibrant and inclusive company culture.</a:t>
            </a:r>
          </a:p>
        </p:txBody>
      </p:sp>
    </p:spTree>
    <p:extLst>
      <p:ext uri="{BB962C8B-B14F-4D97-AF65-F5344CB8AC3E}">
        <p14:creationId xmlns:p14="http://schemas.microsoft.com/office/powerpoint/2010/main" val="15617443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Major Reasons Business-IT Alignment Does Not Occur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Business managers and IT managers have different objectives.</a:t>
            </a:r>
          </a:p>
          <a:p>
            <a:r>
              <a:rPr lang="en-US" dirty="0"/>
              <a:t>The business and IT departments are ignorant of the other group’s expertise.</a:t>
            </a:r>
          </a:p>
          <a:p>
            <a:r>
              <a:rPr lang="en-US" dirty="0"/>
              <a:t>A lack of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348003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063871" cy="11049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Executing the Process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IS’s help Execute the Process by:</a:t>
            </a:r>
          </a:p>
          <a:p>
            <a:pPr lvl="1"/>
            <a:r>
              <a:rPr lang="en-US" dirty="0"/>
              <a:t>Informing employees when it is time to complete a task</a:t>
            </a:r>
          </a:p>
          <a:p>
            <a:pPr lvl="1"/>
            <a:r>
              <a:rPr lang="en-US" dirty="0"/>
              <a:t>Providing required data</a:t>
            </a:r>
          </a:p>
          <a:p>
            <a:pPr lvl="1"/>
            <a:r>
              <a:rPr lang="en-US" dirty="0"/>
              <a:t>Providing a means to complete the task</a:t>
            </a:r>
          </a:p>
        </p:txBody>
      </p:sp>
    </p:spTree>
    <p:extLst>
      <p:ext uri="{BB962C8B-B14F-4D97-AF65-F5344CB8AC3E}">
        <p14:creationId xmlns:p14="http://schemas.microsoft.com/office/powerpoint/2010/main" val="98646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6728" y="990600"/>
            <a:ext cx="8063871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Capturing &amp; Storing Process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Processes generate data</a:t>
            </a:r>
          </a:p>
          <a:p>
            <a:pPr lvl="1"/>
            <a:r>
              <a:rPr lang="en-US" dirty="0"/>
              <a:t>Dates, times, product numbers, quantities, prices, addresses, names, employee actions</a:t>
            </a:r>
          </a:p>
          <a:p>
            <a:r>
              <a:rPr lang="en-US" dirty="0"/>
              <a:t>IS’s capture &amp; store </a:t>
            </a:r>
            <a:r>
              <a:rPr lang="en-US" b="1" dirty="0"/>
              <a:t>process data </a:t>
            </a:r>
            <a:r>
              <a:rPr lang="en-US" dirty="0"/>
              <a:t>(aka, </a:t>
            </a:r>
            <a:r>
              <a:rPr lang="en-US" b="1" dirty="0"/>
              <a:t>transaction data</a:t>
            </a:r>
            <a:r>
              <a:rPr lang="en-US" dirty="0"/>
              <a:t>)</a:t>
            </a:r>
          </a:p>
          <a:p>
            <a:r>
              <a:rPr lang="en-US" dirty="0"/>
              <a:t>Capturing &amp; storing data provides immediate, ‘real time’ feedback</a:t>
            </a:r>
          </a:p>
        </p:txBody>
      </p:sp>
    </p:spTree>
    <p:extLst>
      <p:ext uri="{BB962C8B-B14F-4D97-AF65-F5344CB8AC3E}">
        <p14:creationId xmlns:p14="http://schemas.microsoft.com/office/powerpoint/2010/main" val="337712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Monitoring Process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IS evaluates information to determine how well a process is being executed</a:t>
            </a:r>
          </a:p>
          <a:p>
            <a:r>
              <a:rPr lang="en-US" dirty="0"/>
              <a:t>Evaluations occur at two levels</a:t>
            </a:r>
          </a:p>
          <a:p>
            <a:pPr lvl="1"/>
            <a:r>
              <a:rPr lang="en-US" dirty="0"/>
              <a:t>Process level</a:t>
            </a:r>
          </a:p>
          <a:p>
            <a:pPr lvl="1"/>
            <a:r>
              <a:rPr lang="en-US" dirty="0"/>
              <a:t>Instance level</a:t>
            </a:r>
          </a:p>
          <a:p>
            <a:r>
              <a:rPr lang="en-US" dirty="0"/>
              <a:t>Monitoring identifies problems for process improvement</a:t>
            </a:r>
          </a:p>
        </p:txBody>
      </p:sp>
    </p:spTree>
    <p:extLst>
      <p:ext uri="{BB962C8B-B14F-4D97-AF65-F5344CB8AC3E}">
        <p14:creationId xmlns:p14="http://schemas.microsoft.com/office/powerpoint/2010/main" val="232894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/>
              <a:t>Business Pressures, Organizational 	Responses, and IT Support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981200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  </a:t>
            </a:r>
            <a:r>
              <a:rPr lang="en-US" altLang="en-US" b="1">
                <a:solidFill>
                  <a:srgbClr val="0000FF"/>
                </a:solidFill>
              </a:rPr>
              <a:t>Business Pressures </a:t>
            </a:r>
          </a:p>
          <a:p>
            <a:pPr lvl="1" indent="0">
              <a:buFont typeface="Wingdings" pitchFamily="2" charset="2"/>
              <a:buNone/>
            </a:pPr>
            <a:r>
              <a:rPr lang="en-US" altLang="en-US"/>
              <a:t>     </a:t>
            </a:r>
            <a:r>
              <a:rPr lang="en-US" altLang="en-US" b="1"/>
              <a:t>Market Pressures</a:t>
            </a:r>
          </a:p>
          <a:p>
            <a:pPr lvl="1" indent="0">
              <a:buFont typeface="Wingdings" pitchFamily="2" charset="2"/>
              <a:buNone/>
            </a:pPr>
            <a:r>
              <a:rPr lang="en-US" altLang="en-US" b="1"/>
              <a:t>     Technology Pressures</a:t>
            </a:r>
          </a:p>
          <a:p>
            <a:pPr lvl="1" indent="0">
              <a:buFont typeface="Wingdings" pitchFamily="2" charset="2"/>
              <a:buNone/>
            </a:pPr>
            <a:r>
              <a:rPr lang="en-US" altLang="en-US" b="1"/>
              <a:t>     Societal Pressures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       Market Pressures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</a:rPr>
              <a:t>The Global Economy and </a:t>
            </a:r>
          </a:p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</a:rPr>
              <a:t>Strong Competition</a:t>
            </a:r>
          </a:p>
          <a:p>
            <a:endParaRPr lang="en-US" altLang="en-US"/>
          </a:p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</a:rPr>
              <a:t>The Changing Nature of the Workforce</a:t>
            </a:r>
          </a:p>
          <a:p>
            <a:endParaRPr lang="en-US" altLang="en-US"/>
          </a:p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0000FF"/>
                </a:solidFill>
              </a:rPr>
              <a:t>Powerful Customers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pic>
        <p:nvPicPr>
          <p:cNvPr id="20484" name="Picture 7" descr="http://sevencolors.org/images/photo/original/globe_e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11398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http://www.comunidadesllc.com/images/latin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0"/>
            <a:ext cx="14652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http://www.game-universe.com/images/gu_custom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105400"/>
            <a:ext cx="1879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AEF555-EF20-4BB4-93A8-8F7C4ECF2D30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8159BB-B912-4FDB-9A30-A809AC319D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741E88-970D-4EC6-954D-29B87FFBC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3514</TotalTime>
  <Words>1288</Words>
  <Application>Microsoft Office PowerPoint</Application>
  <PresentationFormat>On-screen Show (4:3)</PresentationFormat>
  <Paragraphs>216</Paragraphs>
  <Slides>41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Wingdings</vt:lpstr>
      <vt:lpstr>Clarity</vt:lpstr>
      <vt:lpstr>CHAPTER 2 addon</vt:lpstr>
      <vt:lpstr>Business Processes</vt:lpstr>
      <vt:lpstr>Examples of Business Process</vt:lpstr>
      <vt:lpstr>PowerPoint Presentation</vt:lpstr>
      <vt:lpstr>PowerPoint Presentation</vt:lpstr>
      <vt:lpstr>PowerPoint Presentation</vt:lpstr>
      <vt:lpstr>PowerPoint Presentation</vt:lpstr>
      <vt:lpstr>Business Pressures, Organizational  Responses, and IT Support</vt:lpstr>
      <vt:lpstr>       Market Pressures</vt:lpstr>
      <vt:lpstr>PowerPoint Presentation</vt:lpstr>
      <vt:lpstr>PowerPoint Presentation</vt:lpstr>
      <vt:lpstr>PowerPoint Presentation</vt:lpstr>
      <vt:lpstr>Technology Pressures</vt:lpstr>
      <vt:lpstr>Technological Innovation and Obsolescence</vt:lpstr>
      <vt:lpstr>Technological Innovation and Obsolescence (continued)</vt:lpstr>
      <vt:lpstr>Technological Innovation and Obsolescence (continued)</vt:lpstr>
      <vt:lpstr>Technological Innovation and Obsolescence (continued)</vt:lpstr>
      <vt:lpstr>       Information Overload</vt:lpstr>
      <vt:lpstr>Societal/Political/Legal</vt:lpstr>
      <vt:lpstr>Social Responsibility (continued)</vt:lpstr>
      <vt:lpstr>     Social Responsibility (continued)</vt:lpstr>
      <vt:lpstr>PowerPoint Presentation</vt:lpstr>
      <vt:lpstr>PowerPoint Presentation</vt:lpstr>
      <vt:lpstr>PowerPoint Presentation</vt:lpstr>
      <vt:lpstr>PowerPoint Presentation</vt:lpstr>
      <vt:lpstr>Porter’s Competitive Forces Model</vt:lpstr>
      <vt:lpstr>Porter’s Competitive Forces Model</vt:lpstr>
      <vt:lpstr>Porter’s Competitive Forces Model</vt:lpstr>
      <vt:lpstr>Porter’s Competitive Forces Model</vt:lpstr>
      <vt:lpstr>Porter’s Competitive Forces Model</vt:lpstr>
      <vt:lpstr>Porter’s Competitive Forces Model</vt:lpstr>
      <vt:lpstr>Porter’s Competitive Forces Model</vt:lpstr>
      <vt:lpstr>Competitive Advantage </vt:lpstr>
      <vt:lpstr>Strategies for Competitive Advantage</vt:lpstr>
      <vt:lpstr>Strategies for Competitive Advantage</vt:lpstr>
      <vt:lpstr>Business Pressures, Organizational Responses, and IT Support</vt:lpstr>
      <vt:lpstr>Organizational Responses</vt:lpstr>
      <vt:lpstr>Organizational Responses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 Rebman</dc:creator>
  <cp:lastModifiedBy>Carl M. Rebman Jr.</cp:lastModifiedBy>
  <cp:revision>159</cp:revision>
  <cp:lastPrinted>2014-02-06T16:22:31Z</cp:lastPrinted>
  <dcterms:created xsi:type="dcterms:W3CDTF">2007-08-31T09:29:54Z</dcterms:created>
  <dcterms:modified xsi:type="dcterms:W3CDTF">2020-08-27T17:12:47Z</dcterms:modified>
</cp:coreProperties>
</file>