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37"/>
  </p:notesMasterIdLst>
  <p:sldIdLst>
    <p:sldId id="256" r:id="rId2"/>
    <p:sldId id="259" r:id="rId3"/>
    <p:sldId id="289" r:id="rId4"/>
    <p:sldId id="290" r:id="rId5"/>
    <p:sldId id="291" r:id="rId6"/>
    <p:sldId id="263" r:id="rId7"/>
    <p:sldId id="260" r:id="rId8"/>
    <p:sldId id="285" r:id="rId9"/>
    <p:sldId id="261" r:id="rId10"/>
    <p:sldId id="262" r:id="rId11"/>
    <p:sldId id="286" r:id="rId12"/>
    <p:sldId id="321" r:id="rId13"/>
    <p:sldId id="322" r:id="rId14"/>
    <p:sldId id="323" r:id="rId15"/>
    <p:sldId id="324" r:id="rId16"/>
    <p:sldId id="292" r:id="rId17"/>
    <p:sldId id="288" r:id="rId18"/>
    <p:sldId id="293" r:id="rId19"/>
    <p:sldId id="294" r:id="rId20"/>
    <p:sldId id="295" r:id="rId21"/>
    <p:sldId id="296" r:id="rId22"/>
    <p:sldId id="297" r:id="rId23"/>
    <p:sldId id="300" r:id="rId24"/>
    <p:sldId id="303" r:id="rId25"/>
    <p:sldId id="304" r:id="rId26"/>
    <p:sldId id="305" r:id="rId27"/>
    <p:sldId id="306" r:id="rId28"/>
    <p:sldId id="313" r:id="rId29"/>
    <p:sldId id="314" r:id="rId30"/>
    <p:sldId id="315" r:id="rId31"/>
    <p:sldId id="316" r:id="rId32"/>
    <p:sldId id="317" r:id="rId33"/>
    <p:sldId id="318" r:id="rId34"/>
    <p:sldId id="319" r:id="rId35"/>
    <p:sldId id="32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83" autoAdjust="0"/>
  </p:normalViewPr>
  <p:slideViewPr>
    <p:cSldViewPr>
      <p:cViewPr varScale="1">
        <p:scale>
          <a:sx n="67" d="100"/>
          <a:sy n="67" d="100"/>
        </p:scale>
        <p:origin x="1906"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D045D6B-0F04-4943-A2AE-F7AA49EFDA2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5235" name="Rectangle 3">
            <a:extLst>
              <a:ext uri="{FF2B5EF4-FFF2-40B4-BE49-F238E27FC236}">
                <a16:creationId xmlns:a16="http://schemas.microsoft.com/office/drawing/2014/main" id="{5277E320-1311-4BEA-A879-4FDC2854280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a:extLst>
              <a:ext uri="{FF2B5EF4-FFF2-40B4-BE49-F238E27FC236}">
                <a16:creationId xmlns:a16="http://schemas.microsoft.com/office/drawing/2014/main" id="{E6EFA740-10C4-467F-B05B-8AC4FF12806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a:extLst>
              <a:ext uri="{FF2B5EF4-FFF2-40B4-BE49-F238E27FC236}">
                <a16:creationId xmlns:a16="http://schemas.microsoft.com/office/drawing/2014/main" id="{95911EDE-D20E-46C7-AA6A-896326821D6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a:extLst>
              <a:ext uri="{FF2B5EF4-FFF2-40B4-BE49-F238E27FC236}">
                <a16:creationId xmlns:a16="http://schemas.microsoft.com/office/drawing/2014/main" id="{91EE99FC-3808-49FC-B47A-95017F09F93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5239" name="Rectangle 7">
            <a:extLst>
              <a:ext uri="{FF2B5EF4-FFF2-40B4-BE49-F238E27FC236}">
                <a16:creationId xmlns:a16="http://schemas.microsoft.com/office/drawing/2014/main" id="{E7EB5F73-F877-49F9-B557-EA2429AB29D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F936519-EF6B-4583-BF67-7C504CE3C05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Objectives</a:t>
            </a:r>
          </a:p>
          <a:p>
            <a:endParaRPr lang="en-US" altLang="en-US" dirty="0"/>
          </a:p>
          <a:p>
            <a:r>
              <a:rPr lang="en-US" altLang="en-US" dirty="0"/>
              <a:t>After completing this chapter, you will be able to (cont’d):</a:t>
            </a:r>
          </a:p>
          <a:p>
            <a:r>
              <a:rPr lang="en-US" dirty="0"/>
              <a:t>Discuss how application software can support personal, workgroup, and enterprise business objectives</a:t>
            </a:r>
          </a:p>
          <a:p>
            <a:r>
              <a:rPr lang="en-US" dirty="0"/>
              <a:t>Identify three basic approaches to developing application software and discuss the pros and cons of each</a:t>
            </a:r>
          </a:p>
          <a:p>
            <a:r>
              <a:rPr lang="en-US" dirty="0"/>
              <a:t>Identify programming languages in use today</a:t>
            </a:r>
          </a:p>
          <a:p>
            <a:r>
              <a:rPr lang="en-US" dirty="0"/>
              <a:t>Identify several key software issues and trends that have an impact on organizations and individuals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4FC484-D0B4-488F-A8D2-FDC28C7718B2}"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5951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Operating Systems</a:t>
            </a:r>
          </a:p>
          <a:p>
            <a:endParaRPr lang="en-US" dirty="0"/>
          </a:p>
          <a:p>
            <a:r>
              <a:rPr lang="en-US" dirty="0"/>
              <a:t>Smartphones employ full-fledged computer OSs</a:t>
            </a:r>
          </a:p>
          <a:p>
            <a:pPr lvl="1"/>
            <a:r>
              <a:rPr lang="en-US" dirty="0"/>
              <a:t>Google Android</a:t>
            </a:r>
          </a:p>
          <a:p>
            <a:pPr lvl="1"/>
            <a:r>
              <a:rPr lang="en-US" dirty="0"/>
              <a:t>Apple iOS</a:t>
            </a:r>
          </a:p>
          <a:p>
            <a:pPr lvl="1"/>
            <a:r>
              <a:rPr lang="en-US" dirty="0"/>
              <a:t>Microsoft Windows Phone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12</a:t>
            </a:fld>
            <a:endParaRPr lang="en-US" dirty="0"/>
          </a:p>
        </p:txBody>
      </p:sp>
    </p:spTree>
    <p:extLst>
      <p:ext uri="{BB962C8B-B14F-4D97-AF65-F5344CB8AC3E}">
        <p14:creationId xmlns:p14="http://schemas.microsoft.com/office/powerpoint/2010/main" val="153003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Embedded Operating Systems</a:t>
            </a:r>
          </a:p>
          <a:p>
            <a:endParaRPr lang="en-US" dirty="0"/>
          </a:p>
          <a:p>
            <a:r>
              <a:rPr lang="en-US" dirty="0"/>
              <a:t>Embedded system: a computer system (including a processor) implanted in and dedicated to the control of another device</a:t>
            </a:r>
            <a:endParaRPr lang="en-US" altLang="en-US" dirty="0"/>
          </a:p>
          <a:p>
            <a:r>
              <a:rPr lang="en-US" altLang="en-US" dirty="0"/>
              <a:t>Popular OSs for embedded systems</a:t>
            </a:r>
          </a:p>
          <a:p>
            <a:pPr lvl="1"/>
            <a:r>
              <a:rPr lang="en-US" altLang="en-US" dirty="0"/>
              <a:t>Windows embedded</a:t>
            </a:r>
          </a:p>
          <a:p>
            <a:pPr lvl="1"/>
            <a:r>
              <a:rPr lang="en-US" altLang="en-US" dirty="0"/>
              <a:t>Proprietary Linux-based systems: Sony’s Wii; and OSs in e-book readers, ATMs, smartphones, networking devices, and media players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13</a:t>
            </a:fld>
            <a:endParaRPr lang="en-US" dirty="0"/>
          </a:p>
        </p:txBody>
      </p:sp>
    </p:spTree>
    <p:extLst>
      <p:ext uri="{BB962C8B-B14F-4D97-AF65-F5344CB8AC3E}">
        <p14:creationId xmlns:p14="http://schemas.microsoft.com/office/powerpoint/2010/main" val="40898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Programs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Utility program: a program that helps to perform maintenance or correct problems with a system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14</a:t>
            </a:fld>
            <a:endParaRPr lang="en-US" dirty="0"/>
          </a:p>
        </p:txBody>
      </p:sp>
    </p:spTree>
    <p:extLst>
      <p:ext uri="{BB962C8B-B14F-4D97-AF65-F5344CB8AC3E}">
        <p14:creationId xmlns:p14="http://schemas.microsoft.com/office/powerpoint/2010/main" val="183612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Programs</a:t>
            </a:r>
          </a:p>
          <a:p>
            <a:endParaRPr lang="en-US" dirty="0"/>
          </a:p>
          <a:p>
            <a:r>
              <a:rPr lang="en-US" altLang="en-US" dirty="0"/>
              <a:t>Hardware utilities</a:t>
            </a:r>
          </a:p>
          <a:p>
            <a:r>
              <a:rPr lang="en-US" altLang="en-US" dirty="0"/>
              <a:t>Security utilities</a:t>
            </a:r>
          </a:p>
          <a:p>
            <a:r>
              <a:rPr lang="en-US" altLang="en-US" dirty="0"/>
              <a:t>File-compression utilities</a:t>
            </a:r>
          </a:p>
          <a:p>
            <a:r>
              <a:rPr lang="en-US" altLang="en-US" dirty="0"/>
              <a:t>Spam-filtering utilities</a:t>
            </a:r>
          </a:p>
          <a:p>
            <a:r>
              <a:rPr lang="en-US" altLang="en-US" dirty="0"/>
              <a:t>Network and Internet utilities</a:t>
            </a:r>
          </a:p>
          <a:p>
            <a:r>
              <a:rPr lang="en-US" altLang="en-US" dirty="0"/>
              <a:t>Server and mainframe utilities</a:t>
            </a:r>
          </a:p>
          <a:p>
            <a:r>
              <a:rPr lang="en-US" altLang="en-US" dirty="0"/>
              <a:t>Other utilities: mobile device management (MDM), defraggers, system cleaners, etc.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15</a:t>
            </a:fld>
            <a:endParaRPr lang="en-US" dirty="0"/>
          </a:p>
        </p:txBody>
      </p:sp>
    </p:spTree>
    <p:extLst>
      <p:ext uri="{BB962C8B-B14F-4D97-AF65-F5344CB8AC3E}">
        <p14:creationId xmlns:p14="http://schemas.microsoft.com/office/powerpoint/2010/main" val="211492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Middleware</a:t>
            </a:r>
          </a:p>
          <a:p>
            <a:endParaRPr lang="en-US" dirty="0"/>
          </a:p>
          <a:p>
            <a:r>
              <a:rPr lang="en-US" altLang="en-US" dirty="0"/>
              <a:t>Middleware</a:t>
            </a:r>
          </a:p>
          <a:p>
            <a:pPr lvl="1"/>
            <a:r>
              <a:rPr lang="en-US" altLang="en-US" dirty="0"/>
              <a:t>Software that allows different systems to communicate and exchange data</a:t>
            </a:r>
          </a:p>
          <a:p>
            <a:r>
              <a:rPr lang="en-US" altLang="en-US" dirty="0"/>
              <a:t>Can also be used as an interface between the Internet and private corporate systems</a:t>
            </a:r>
          </a:p>
          <a:p>
            <a:r>
              <a:rPr lang="en-US" altLang="en-US" dirty="0"/>
              <a:t>Enterprise application integration (EAI): tying together of disparate applications</a:t>
            </a:r>
          </a:p>
          <a:p>
            <a:r>
              <a:rPr lang="en-US" altLang="en-US" dirty="0"/>
              <a:t>Service-oriented architecture (SOA): </a:t>
            </a:r>
            <a:r>
              <a:rPr lang="en-US" dirty="0"/>
              <a:t>a software design approach using modules to provide specific functions as services to other applications</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16</a:t>
            </a:fld>
            <a:endParaRPr lang="en-US" dirty="0"/>
          </a:p>
        </p:txBody>
      </p:sp>
    </p:spTree>
    <p:extLst>
      <p:ext uri="{BB962C8B-B14F-4D97-AF65-F5344CB8AC3E}">
        <p14:creationId xmlns:p14="http://schemas.microsoft.com/office/powerpoint/2010/main" val="67208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BBB79EF-DA43-49B4-8698-486928D328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8C9D74-8A5D-46F0-85BC-22AF4277B775}" type="slidenum">
              <a:rPr lang="en-US" altLang="en-US"/>
              <a:pPr eaLnBrk="1" hangingPunct="1">
                <a:spcBef>
                  <a:spcPct val="0"/>
                </a:spcBef>
              </a:pPr>
              <a:t>17</a:t>
            </a:fld>
            <a:endParaRPr lang="en-US" altLang="en-US"/>
          </a:p>
        </p:txBody>
      </p:sp>
      <p:sp>
        <p:nvSpPr>
          <p:cNvPr id="25603" name="Rectangle 2">
            <a:extLst>
              <a:ext uri="{FF2B5EF4-FFF2-40B4-BE49-F238E27FC236}">
                <a16:creationId xmlns:a16="http://schemas.microsoft.com/office/drawing/2014/main" id="{12CE7625-F576-4BAE-917E-2018F4C2A01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727FEEB-E8F8-4AAD-A18E-E50CE7DB0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Software</a:t>
            </a:r>
          </a:p>
          <a:p>
            <a:endParaRPr lang="en-US" dirty="0"/>
          </a:p>
          <a:p>
            <a:r>
              <a:rPr lang="en-US" altLang="en-US" dirty="0"/>
              <a:t>Application programs’ primary function</a:t>
            </a:r>
          </a:p>
          <a:p>
            <a:pPr lvl="1"/>
            <a:r>
              <a:rPr lang="en-US" dirty="0"/>
              <a:t>To apply the power of the computer to enable people, workgroups, and the entire enterprise to solve problems and perform specific tasks</a:t>
            </a:r>
          </a:p>
          <a:p>
            <a:r>
              <a:rPr lang="en-US" altLang="en-US" dirty="0"/>
              <a:t>Many software options are available</a:t>
            </a:r>
          </a:p>
          <a:p>
            <a:pPr lvl="1"/>
            <a:r>
              <a:rPr lang="en-US" dirty="0"/>
              <a:t>Software can be selected that best meets the needs of the individual, workgroup, or enterprise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18</a:t>
            </a:fld>
            <a:endParaRPr lang="en-US" dirty="0"/>
          </a:p>
        </p:txBody>
      </p:sp>
    </p:spTree>
    <p:extLst>
      <p:ext uri="{BB962C8B-B14F-4D97-AF65-F5344CB8AC3E}">
        <p14:creationId xmlns:p14="http://schemas.microsoft.com/office/powerpoint/2010/main" val="1473426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Application Software</a:t>
            </a:r>
          </a:p>
          <a:p>
            <a:endParaRPr lang="en-US" dirty="0"/>
          </a:p>
          <a:p>
            <a:r>
              <a:rPr lang="en-US" altLang="en-US" dirty="0"/>
              <a:t>Proprietary software: a one-of-a-kind program for a specific application</a:t>
            </a:r>
          </a:p>
          <a:p>
            <a:pPr lvl="1"/>
            <a:r>
              <a:rPr lang="en-US" dirty="0"/>
              <a:t>Owned by the company, organization, or person that uses it</a:t>
            </a:r>
          </a:p>
          <a:p>
            <a:r>
              <a:rPr lang="en-US" altLang="en-US" dirty="0"/>
              <a:t>Off-the-shelf software: s</a:t>
            </a:r>
            <a:r>
              <a:rPr lang="en-US" dirty="0"/>
              <a:t>oftware mass-produced by software vendors</a:t>
            </a:r>
          </a:p>
          <a:p>
            <a:pPr lvl="1"/>
            <a:r>
              <a:rPr lang="en-US" dirty="0"/>
              <a:t>Addresses needs that are common across businesses, organizations, or individuals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19</a:t>
            </a:fld>
            <a:endParaRPr lang="en-US" dirty="0"/>
          </a:p>
        </p:txBody>
      </p:sp>
    </p:spTree>
    <p:extLst>
      <p:ext uri="{BB962C8B-B14F-4D97-AF65-F5344CB8AC3E}">
        <p14:creationId xmlns:p14="http://schemas.microsoft.com/office/powerpoint/2010/main" val="1400748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20</a:t>
            </a:fld>
            <a:endParaRPr lang="en-US" dirty="0"/>
          </a:p>
        </p:txBody>
      </p:sp>
    </p:spTree>
    <p:extLst>
      <p:ext uri="{BB962C8B-B14F-4D97-AF65-F5344CB8AC3E}">
        <p14:creationId xmlns:p14="http://schemas.microsoft.com/office/powerpoint/2010/main" val="226660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Application Software</a:t>
            </a:r>
          </a:p>
          <a:p>
            <a:endParaRPr lang="en-US" dirty="0"/>
          </a:p>
          <a:p>
            <a:r>
              <a:rPr lang="en-US" altLang="en-US" dirty="0"/>
              <a:t>Cloud service providers</a:t>
            </a:r>
          </a:p>
          <a:p>
            <a:pPr lvl="1"/>
            <a:r>
              <a:rPr lang="en-US" altLang="en-US" dirty="0"/>
              <a:t>Companies that provide software, data storage, and other services via the Internet</a:t>
            </a:r>
          </a:p>
          <a:p>
            <a:r>
              <a:rPr lang="en-US" altLang="en-US" dirty="0"/>
              <a:t>Software as a service (SaaS)</a:t>
            </a:r>
          </a:p>
          <a:p>
            <a:pPr lvl="1"/>
            <a:r>
              <a:rPr lang="en-US" altLang="en-US" dirty="0"/>
              <a:t>Businesses subscribe to Web-delivered business application software</a:t>
            </a:r>
          </a:p>
          <a:p>
            <a:pPr lvl="1"/>
            <a:r>
              <a:rPr lang="en-US" dirty="0"/>
              <a:t>Vendors include Oracle, SAP, NetSuite, Salesforce, and Google</a:t>
            </a:r>
          </a:p>
          <a:p>
            <a:r>
              <a:rPr lang="en-US" dirty="0"/>
              <a:t>Amazon is considered one of the leading public cloud service providers because of Amazon Web Services (AWS) platform</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21</a:t>
            </a:fld>
            <a:endParaRPr lang="en-US" dirty="0"/>
          </a:p>
        </p:txBody>
      </p:sp>
    </p:spTree>
    <p:extLst>
      <p:ext uri="{BB962C8B-B14F-4D97-AF65-F5344CB8AC3E}">
        <p14:creationId xmlns:p14="http://schemas.microsoft.com/office/powerpoint/2010/main" val="386660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Overview of Software</a:t>
            </a:r>
          </a:p>
          <a:p>
            <a:endParaRPr lang="en-US" dirty="0"/>
          </a:p>
          <a:p>
            <a:r>
              <a:rPr lang="en-US" dirty="0"/>
              <a:t>Software</a:t>
            </a:r>
          </a:p>
          <a:p>
            <a:pPr lvl="1"/>
            <a:r>
              <a:rPr lang="en-US" dirty="0"/>
              <a:t>Consists of computer programs that control the workings of computer hardware</a:t>
            </a:r>
          </a:p>
          <a:p>
            <a:r>
              <a:rPr lang="en-US" dirty="0"/>
              <a:t>Software can be divided into two types:</a:t>
            </a:r>
          </a:p>
          <a:p>
            <a:pPr lvl="1"/>
            <a:r>
              <a:rPr lang="en-US" dirty="0"/>
              <a:t>System software – includes operating system (OS), utilities, and middleware that coordinate the activities and functions of the hardware and other programs</a:t>
            </a:r>
          </a:p>
          <a:p>
            <a:pPr lvl="1"/>
            <a:r>
              <a:rPr lang="en-US" dirty="0"/>
              <a:t>Application software – programs that help users solve particular computing problems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a:t>
            </a:fld>
            <a:endParaRPr lang="en-US" dirty="0"/>
          </a:p>
        </p:txBody>
      </p:sp>
    </p:spTree>
    <p:extLst>
      <p:ext uri="{BB962C8B-B14F-4D97-AF65-F5344CB8AC3E}">
        <p14:creationId xmlns:p14="http://schemas.microsoft.com/office/powerpoint/2010/main" val="20849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Software</a:t>
            </a:r>
          </a:p>
          <a:p>
            <a:endParaRPr lang="en-US" dirty="0"/>
          </a:p>
          <a:p>
            <a:r>
              <a:rPr lang="en-US" dirty="0"/>
              <a:t>Word Processing</a:t>
            </a:r>
          </a:p>
          <a:p>
            <a:pPr lvl="1"/>
            <a:r>
              <a:rPr lang="en-US" dirty="0"/>
              <a:t>Create, edit, and print text documents</a:t>
            </a:r>
          </a:p>
          <a:p>
            <a:r>
              <a:rPr lang="en-US" dirty="0"/>
              <a:t>Spreadsheet Analysis</a:t>
            </a:r>
          </a:p>
          <a:p>
            <a:pPr lvl="1"/>
            <a:r>
              <a:rPr lang="en-US" dirty="0"/>
              <a:t>Perform statistical, financial, logical, database, graphics, and date and time calculations using a wide range of built-in functions</a:t>
            </a:r>
          </a:p>
          <a:p>
            <a:r>
              <a:rPr lang="en-US" dirty="0"/>
              <a:t>Database Applications</a:t>
            </a:r>
          </a:p>
          <a:p>
            <a:pPr lvl="1"/>
            <a:r>
              <a:rPr lang="en-US" dirty="0"/>
              <a:t>Store, manipulate, and retrieve data</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25287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23</a:t>
            </a:fld>
            <a:endParaRPr lang="en-US" dirty="0"/>
          </a:p>
        </p:txBody>
      </p:sp>
    </p:spTree>
    <p:extLst>
      <p:ext uri="{BB962C8B-B14F-4D97-AF65-F5344CB8AC3E}">
        <p14:creationId xmlns:p14="http://schemas.microsoft.com/office/powerpoint/2010/main" val="185376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1217674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Workgroup Application Software</a:t>
            </a:r>
          </a:p>
          <a:p>
            <a:endParaRPr lang="en-US" dirty="0"/>
          </a:p>
          <a:p>
            <a:r>
              <a:rPr lang="en-US" altLang="en-US" dirty="0"/>
              <a:t>Workgroup application software</a:t>
            </a:r>
          </a:p>
          <a:p>
            <a:pPr lvl="1"/>
            <a:r>
              <a:rPr lang="en-US" altLang="en-US" dirty="0"/>
              <a:t>Designed to support teamwork with people in the same location or dispersed around the world</a:t>
            </a:r>
          </a:p>
          <a:p>
            <a:r>
              <a:rPr lang="en-US" altLang="en-US" dirty="0"/>
              <a:t>Groupware helps groups of people work together more effectively</a:t>
            </a:r>
          </a:p>
          <a:p>
            <a:pPr lvl="1"/>
            <a:r>
              <a:rPr lang="en-US" altLang="en-US" dirty="0"/>
              <a:t>Also called collaborative software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3934507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Enterprise Application Software</a:t>
            </a:r>
          </a:p>
          <a:p>
            <a:endParaRPr lang="en-US" dirty="0"/>
          </a:p>
          <a:p>
            <a:r>
              <a:rPr lang="en-US" altLang="en-US" dirty="0"/>
              <a:t>Enterprise application software</a:t>
            </a:r>
          </a:p>
          <a:p>
            <a:pPr lvl="1"/>
            <a:r>
              <a:rPr lang="en-US" altLang="en-US" dirty="0"/>
              <a:t>Software that benefits an entire organization</a:t>
            </a:r>
          </a:p>
          <a:p>
            <a:pPr lvl="1"/>
            <a:r>
              <a:rPr lang="en-US" altLang="en-US" dirty="0"/>
              <a:t>Helps managers and workers stay connected</a:t>
            </a:r>
          </a:p>
          <a:p>
            <a:pPr lvl="1"/>
            <a:r>
              <a:rPr lang="en-US" altLang="en-US" dirty="0"/>
              <a:t>Cost, installation and ability to integrate with other software are major considerations in selecting this software</a:t>
            </a:r>
          </a:p>
          <a:p>
            <a:pPr lvl="1"/>
            <a:r>
              <a:rPr lang="en-US" altLang="en-US" dirty="0"/>
              <a:t>Usability on smartphones and mobile devices is also an important factor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1744178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Enterprise Application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27</a:t>
            </a:fld>
            <a:endParaRPr lang="en-US" dirty="0"/>
          </a:p>
        </p:txBody>
      </p:sp>
    </p:spTree>
    <p:extLst>
      <p:ext uri="{BB962C8B-B14F-4D97-AF65-F5344CB8AC3E}">
        <p14:creationId xmlns:p14="http://schemas.microsoft.com/office/powerpoint/2010/main" val="4113541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Bugs</a:t>
            </a:r>
          </a:p>
          <a:p>
            <a:endParaRPr lang="en-US" dirty="0"/>
          </a:p>
          <a:p>
            <a:r>
              <a:rPr lang="en-US" altLang="en-US" dirty="0"/>
              <a:t>Software bug: a defect in a program that keeps it from performing as it should</a:t>
            </a:r>
          </a:p>
          <a:p>
            <a:r>
              <a:rPr lang="en-US" altLang="en-US" dirty="0"/>
              <a:t>Tips for reducing the impact of software bugs</a:t>
            </a:r>
          </a:p>
          <a:p>
            <a:pPr lvl="1"/>
            <a:r>
              <a:rPr lang="en-US" altLang="en-US" dirty="0"/>
              <a:t>Register all software </a:t>
            </a:r>
          </a:p>
          <a:p>
            <a:pPr lvl="1"/>
            <a:r>
              <a:rPr lang="en-US" altLang="en-US" dirty="0"/>
              <a:t>Check read-me files for solutions to known problems</a:t>
            </a:r>
          </a:p>
          <a:p>
            <a:pPr lvl="1"/>
            <a:r>
              <a:rPr lang="en-US" altLang="en-US" dirty="0"/>
              <a:t>Access the support area of the manufacturer’s Web site for patches</a:t>
            </a:r>
          </a:p>
          <a:p>
            <a:pPr lvl="1"/>
            <a:r>
              <a:rPr lang="en-US" altLang="en-US" dirty="0"/>
              <a:t>Install the latest software updates</a:t>
            </a:r>
          </a:p>
          <a:p>
            <a:pPr lvl="1"/>
            <a:r>
              <a:rPr lang="en-US" dirty="0"/>
              <a:t>Make sure you can recreate the bug and then call the manufacturer’s tech support line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3528200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Copyrights and Licenses</a:t>
            </a:r>
          </a:p>
          <a:p>
            <a:endParaRPr lang="en-US" dirty="0"/>
          </a:p>
          <a:p>
            <a:r>
              <a:rPr lang="en-US" altLang="en-US" dirty="0"/>
              <a:t>Most software products are protected by law using copyright or licensing provisions:</a:t>
            </a:r>
          </a:p>
          <a:p>
            <a:pPr lvl="1"/>
            <a:r>
              <a:rPr lang="en-US" altLang="en-US" dirty="0"/>
              <a:t>In some cases, you are given unlimited use of software on one or two computers</a:t>
            </a:r>
          </a:p>
          <a:p>
            <a:pPr lvl="1"/>
            <a:r>
              <a:rPr lang="en-US" altLang="en-US" dirty="0"/>
              <a:t>In other cases, you pay for your usage; if you use the software more, you pay more</a:t>
            </a:r>
          </a:p>
          <a:p>
            <a:r>
              <a:rPr lang="en-US" altLang="en-US" dirty="0"/>
              <a:t>Some software now requires that you register or activate it before it can be fully used</a:t>
            </a:r>
          </a:p>
          <a:p>
            <a:r>
              <a:rPr lang="en-US" dirty="0"/>
              <a:t>Single-user license</a:t>
            </a:r>
          </a:p>
          <a:p>
            <a:pPr lvl="1"/>
            <a:r>
              <a:rPr lang="en-US" dirty="0"/>
              <a:t>Permits you to install the software on one or more computers, used by one person</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321761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Freeware and Open-Source Software</a:t>
            </a:r>
          </a:p>
          <a:p>
            <a:endParaRPr lang="en-US" dirty="0"/>
          </a:p>
          <a:p>
            <a:r>
              <a:rPr lang="en-US" altLang="en-US" dirty="0"/>
              <a:t>Freeware: software that is made available to the public for free</a:t>
            </a:r>
          </a:p>
          <a:p>
            <a:r>
              <a:rPr lang="en-US" altLang="en-US" dirty="0"/>
              <a:t>Open-source software: distributed, typically for free, with the source code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2855461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Freeware and Open-Source Software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293804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Sphere of Influence</a:t>
            </a:r>
          </a:p>
          <a:p>
            <a:endParaRPr lang="en-US" dirty="0"/>
          </a:p>
          <a:p>
            <a:r>
              <a:rPr lang="en-US" altLang="en-US" dirty="0"/>
              <a:t>Sphere of influence: the scope of problems and opportunities addressed by a particular organization</a:t>
            </a:r>
          </a:p>
          <a:p>
            <a:r>
              <a:rPr lang="en-US" altLang="en-US" dirty="0"/>
              <a:t>Personal sphere of influence</a:t>
            </a:r>
          </a:p>
          <a:p>
            <a:pPr lvl="1"/>
            <a:r>
              <a:rPr lang="en-US" altLang="en-US" dirty="0"/>
              <a:t>Serves the needs of an individual user</a:t>
            </a:r>
          </a:p>
          <a:p>
            <a:r>
              <a:rPr lang="en-US" altLang="en-US" dirty="0"/>
              <a:t>Personal productivity software</a:t>
            </a:r>
          </a:p>
          <a:p>
            <a:pPr lvl="1"/>
            <a:r>
              <a:rPr lang="en-US" dirty="0"/>
              <a:t>Enables users to improve their personal effectiveness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a:t>
            </a:fld>
            <a:endParaRPr lang="en-US" dirty="0"/>
          </a:p>
        </p:txBody>
      </p:sp>
    </p:spTree>
    <p:extLst>
      <p:ext uri="{BB962C8B-B14F-4D97-AF65-F5344CB8AC3E}">
        <p14:creationId xmlns:p14="http://schemas.microsoft.com/office/powerpoint/2010/main" val="928438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Freeware and Open-Source Software</a:t>
            </a:r>
          </a:p>
          <a:p>
            <a:endParaRPr lang="en-US" dirty="0"/>
          </a:p>
          <a:p>
            <a:r>
              <a:rPr lang="en-US" dirty="0"/>
              <a:t>GNU General Public License (GPL)</a:t>
            </a:r>
            <a:r>
              <a:rPr lang="en-US" altLang="en-US" dirty="0"/>
              <a:t> grants you the right to:</a:t>
            </a:r>
          </a:p>
          <a:p>
            <a:pPr lvl="1"/>
            <a:r>
              <a:rPr lang="en-US" altLang="en-US" dirty="0"/>
              <a:t>Run the program for any purpose</a:t>
            </a:r>
          </a:p>
          <a:p>
            <a:pPr lvl="1"/>
            <a:r>
              <a:rPr lang="en-US" altLang="en-US" dirty="0"/>
              <a:t>Study how the program works and adapt it to your needs</a:t>
            </a:r>
          </a:p>
          <a:p>
            <a:pPr lvl="1"/>
            <a:r>
              <a:rPr lang="en-US" altLang="en-US" dirty="0"/>
              <a:t>Redistribute copies so you can help others</a:t>
            </a:r>
          </a:p>
          <a:p>
            <a:pPr lvl="1"/>
            <a:r>
              <a:rPr lang="en-US" altLang="en-US" dirty="0"/>
              <a:t>Improve the program and release improvements to the public</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374041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Upgrades</a:t>
            </a:r>
          </a:p>
          <a:p>
            <a:endParaRPr lang="en-US" dirty="0"/>
          </a:p>
          <a:p>
            <a:r>
              <a:rPr lang="en-US" altLang="en-US" dirty="0"/>
              <a:t>Software companies revise their programs and sell new versions periodically</a:t>
            </a:r>
          </a:p>
          <a:p>
            <a:r>
              <a:rPr lang="en-US" dirty="0"/>
              <a:t>Software upgrades vary widely in the benefits that they provide</a:t>
            </a:r>
          </a:p>
          <a:p>
            <a:r>
              <a:rPr lang="en-US" dirty="0"/>
              <a:t>Developing an upgrading strategy is important for many businesses</a:t>
            </a:r>
          </a:p>
          <a:p>
            <a:pPr lvl="1"/>
            <a:r>
              <a:rPr lang="en-US" dirty="0"/>
              <a:t>Helps to ensure that updated software is more stable with fewer errors and problems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33</a:t>
            </a:fld>
            <a:endParaRPr lang="en-US" dirty="0"/>
          </a:p>
        </p:txBody>
      </p:sp>
    </p:spTree>
    <p:extLst>
      <p:ext uri="{BB962C8B-B14F-4D97-AF65-F5344CB8AC3E}">
        <p14:creationId xmlns:p14="http://schemas.microsoft.com/office/powerpoint/2010/main" val="235638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Software Support</a:t>
            </a:r>
          </a:p>
          <a:p>
            <a:endParaRPr lang="en-US" dirty="0"/>
          </a:p>
          <a:p>
            <a:r>
              <a:rPr lang="en-US" altLang="en-US" dirty="0"/>
              <a:t>Supporting local operations is one of the biggest challenges IS teams face when putting together standardized, company-wide systems</a:t>
            </a:r>
          </a:p>
          <a:p>
            <a:r>
              <a:rPr lang="en-US" altLang="en-US" dirty="0"/>
              <a:t>Outsourcing global support to one or more third-party distributors is gaining acceptance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34</a:t>
            </a:fld>
            <a:endParaRPr lang="en-US" dirty="0"/>
          </a:p>
        </p:txBody>
      </p:sp>
    </p:spTree>
    <p:extLst>
      <p:ext uri="{BB962C8B-B14F-4D97-AF65-F5344CB8AC3E}">
        <p14:creationId xmlns:p14="http://schemas.microsoft.com/office/powerpoint/2010/main" val="1068429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Summary</a:t>
            </a:r>
          </a:p>
          <a:p>
            <a:endParaRPr lang="en-US" altLang="en-US" dirty="0"/>
          </a:p>
          <a:p>
            <a:pPr eaLnBrk="1" hangingPunct="1"/>
            <a:r>
              <a:rPr lang="en-US" dirty="0"/>
              <a:t>Software is valuable in helping individuals, workgroups, and entire enterprises achieve their goals</a:t>
            </a:r>
          </a:p>
          <a:p>
            <a:pPr eaLnBrk="1" hangingPunct="1"/>
            <a:r>
              <a:rPr lang="en-US" dirty="0"/>
              <a:t>The OS is called the “soul of the computer” because it controls how you enter data into your computer, perform meaningful work, and display results</a:t>
            </a:r>
          </a:p>
          <a:p>
            <a:pPr eaLnBrk="1" hangingPunct="1"/>
            <a:r>
              <a:rPr lang="en-US" dirty="0"/>
              <a:t>Organizations typically use off-the-shelf software to meet common business needs and proprietary software to meet unique business needs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software industry continues to undergo constant change; computer users need to be aware of recent trends and issues in the software industry to be effective in their business and personal life</a:t>
            </a:r>
          </a:p>
          <a:p>
            <a:pPr eaLnBrk="1" hangingPunct="1"/>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A91B38-ED2A-4845-9D18-096E9CB771E0}" type="slidenum">
              <a:rPr lang="en-US" altLang="en-US" smtClean="0"/>
              <a:pPr>
                <a:spcBef>
                  <a:spcPct val="0"/>
                </a:spcBef>
              </a:pPr>
              <a:t>35</a:t>
            </a:fld>
            <a:endParaRPr lang="en-US" altLang="en-US" dirty="0"/>
          </a:p>
        </p:txBody>
      </p:sp>
    </p:spTree>
    <p:extLst>
      <p:ext uri="{BB962C8B-B14F-4D97-AF65-F5344CB8AC3E}">
        <p14:creationId xmlns:p14="http://schemas.microsoft.com/office/powerpoint/2010/main" val="216607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Sphere of Influence</a:t>
            </a:r>
          </a:p>
          <a:p>
            <a:endParaRPr lang="en-US" dirty="0"/>
          </a:p>
          <a:p>
            <a:r>
              <a:rPr lang="en-US" altLang="en-US" dirty="0"/>
              <a:t>Workgroup: two or more people working together to achieve a common goal</a:t>
            </a:r>
          </a:p>
          <a:p>
            <a:r>
              <a:rPr lang="en-US" altLang="en-US" dirty="0"/>
              <a:t>Workgroup sphere of influence</a:t>
            </a:r>
          </a:p>
          <a:p>
            <a:pPr lvl="1"/>
            <a:r>
              <a:rPr lang="en-US" dirty="0"/>
              <a:t>Helps workgroup members attain their common goals</a:t>
            </a:r>
          </a:p>
          <a:p>
            <a:r>
              <a:rPr lang="en-US" altLang="en-US" dirty="0"/>
              <a:t>Enterprise sphere of influence </a:t>
            </a:r>
          </a:p>
          <a:p>
            <a:pPr lvl="1"/>
            <a:r>
              <a:rPr lang="en-US" dirty="0"/>
              <a:t>Serves the needs of the firm in its interaction with its environment</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a:t>
            </a:fld>
            <a:endParaRPr lang="en-US" dirty="0"/>
          </a:p>
        </p:txBody>
      </p:sp>
    </p:spTree>
    <p:extLst>
      <p:ext uri="{BB962C8B-B14F-4D97-AF65-F5344CB8AC3E}">
        <p14:creationId xmlns:p14="http://schemas.microsoft.com/office/powerpoint/2010/main" val="61111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Sphere of Influence</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a:t>
            </a:fld>
            <a:endParaRPr lang="en-US" dirty="0"/>
          </a:p>
        </p:txBody>
      </p:sp>
    </p:spTree>
    <p:extLst>
      <p:ext uri="{BB962C8B-B14F-4D97-AF65-F5344CB8AC3E}">
        <p14:creationId xmlns:p14="http://schemas.microsoft.com/office/powerpoint/2010/main" val="2757332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8320B2F-32B1-445C-9253-09A22E6AA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E2E419-5213-49D8-A715-2ACE47627946}" type="slidenum">
              <a:rPr lang="en-US" altLang="en-US"/>
              <a:pPr eaLnBrk="1" hangingPunct="1">
                <a:spcBef>
                  <a:spcPct val="0"/>
                </a:spcBef>
              </a:pPr>
              <a:t>7</a:t>
            </a:fld>
            <a:endParaRPr lang="en-US" altLang="en-US"/>
          </a:p>
        </p:txBody>
      </p:sp>
      <p:sp>
        <p:nvSpPr>
          <p:cNvPr id="21507" name="Rectangle 2">
            <a:extLst>
              <a:ext uri="{FF2B5EF4-FFF2-40B4-BE49-F238E27FC236}">
                <a16:creationId xmlns:a16="http://schemas.microsoft.com/office/drawing/2014/main" id="{CA14A230-F2D8-4213-9C6A-4B0C5EEA5F8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F8EE81C-E353-496F-81AD-D32C913158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Software: </a:t>
            </a:r>
            <a:r>
              <a:rPr lang="en-GB" altLang="en-US">
                <a:latin typeface="Arial" panose="020B0604020202020204" pitchFamily="34" charset="0"/>
              </a:rPr>
              <a:t>a set of computer programs that enable the hardware to process data.</a:t>
            </a:r>
          </a:p>
          <a:p>
            <a:pPr eaLnBrk="1" hangingPunct="1"/>
            <a:r>
              <a:rPr lang="en-GB" altLang="en-US" b="1">
                <a:latin typeface="Arial" panose="020B0604020202020204" pitchFamily="34" charset="0"/>
              </a:rPr>
              <a:t>Computer program</a:t>
            </a:r>
            <a:r>
              <a:rPr lang="en-GB" altLang="en-US">
                <a:latin typeface="Arial" panose="020B0604020202020204" pitchFamily="34" charset="0"/>
              </a:rPr>
              <a:t>. The sequences of instructions for the computer, which comprise </a:t>
            </a:r>
            <a:r>
              <a:rPr lang="en-GB" altLang="en-US" b="1" i="1">
                <a:latin typeface="Arial" panose="020B0604020202020204" pitchFamily="34" charset="0"/>
              </a:rPr>
              <a:t>software</a:t>
            </a:r>
            <a:r>
              <a:rPr lang="en-GB" altLang="en-US">
                <a:latin typeface="Arial" panose="020B0604020202020204" pitchFamily="34" charset="0"/>
              </a:rPr>
              <a:t>.</a:t>
            </a:r>
          </a:p>
          <a:p>
            <a:pPr eaLnBrk="1" hangingPunct="1"/>
            <a:r>
              <a:rPr lang="en-GB" altLang="en-US" b="1">
                <a:latin typeface="Arial" panose="020B0604020202020204" pitchFamily="34" charset="0"/>
              </a:rPr>
              <a:t>Stored program concept</a:t>
            </a:r>
            <a:r>
              <a:rPr lang="en-GB" altLang="en-US">
                <a:latin typeface="Arial" panose="020B0604020202020204" pitchFamily="34" charset="0"/>
              </a:rPr>
              <a:t>. Modern hardware architecture in which stored software programs are accessed and their instructions are executed (followed) in the computer</a:t>
            </a:r>
            <a:r>
              <a:rPr lang="en-GB" altLang="en-US">
                <a:latin typeface="Times New Roman" panose="02020603050405020304" pitchFamily="18" charset="0"/>
              </a:rPr>
              <a:t>’</a:t>
            </a:r>
            <a:r>
              <a:rPr lang="en-GB" altLang="en-US">
                <a:latin typeface="Arial" panose="020B0604020202020204" pitchFamily="34" charset="0"/>
              </a:rPr>
              <a:t>s CPU, one after another.</a:t>
            </a:r>
          </a:p>
          <a:p>
            <a:pPr eaLnBrk="1" hangingPunct="1"/>
            <a:r>
              <a:rPr lang="en-GB" altLang="en-US" b="1">
                <a:latin typeface="Arial" panose="020B0604020202020204" pitchFamily="34" charset="0"/>
              </a:rPr>
              <a:t>Documentation</a:t>
            </a:r>
            <a:r>
              <a:rPr lang="en-GB" altLang="en-US">
                <a:latin typeface="Arial" panose="020B0604020202020204" pitchFamily="34" charset="0"/>
              </a:rPr>
              <a:t>. Written description of the functions of a software program.</a:t>
            </a: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861B891-9F23-4B0D-98BC-77C723DEAA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0F9A7A-7D5D-4252-845E-22B49C3CB906}" type="slidenum">
              <a:rPr lang="en-US" altLang="en-US"/>
              <a:pPr eaLnBrk="1" hangingPunct="1">
                <a:spcBef>
                  <a:spcPct val="0"/>
                </a:spcBef>
              </a:pPr>
              <a:t>9</a:t>
            </a:fld>
            <a:endParaRPr lang="en-US" altLang="en-US"/>
          </a:p>
        </p:txBody>
      </p:sp>
      <p:sp>
        <p:nvSpPr>
          <p:cNvPr id="22531" name="Rectangle 2">
            <a:extLst>
              <a:ext uri="{FF2B5EF4-FFF2-40B4-BE49-F238E27FC236}">
                <a16:creationId xmlns:a16="http://schemas.microsoft.com/office/drawing/2014/main" id="{29287086-BFEC-4FD7-923E-AC39D2B2B89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557BD8A-7728-4E09-BB65-CA12BA1F27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System software</a:t>
            </a:r>
            <a:r>
              <a:rPr lang="en-GB" altLang="en-US">
                <a:latin typeface="Arial" panose="020B0604020202020204" pitchFamily="34" charset="0"/>
              </a:rPr>
              <a:t>: The class of computer instruction that serve primarily as an intermediary between computer hardware and application programs; provides important self-regulatory functions for computer systems.</a:t>
            </a:r>
          </a:p>
          <a:p>
            <a:pPr eaLnBrk="1" hangingPunct="1"/>
            <a:r>
              <a:rPr lang="en-GB" altLang="en-US" b="1">
                <a:latin typeface="Arial" panose="020B0604020202020204" pitchFamily="34" charset="0"/>
              </a:rPr>
              <a:t>Application software</a:t>
            </a:r>
            <a:r>
              <a:rPr lang="en-GB" altLang="en-US">
                <a:latin typeface="Arial" panose="020B0604020202020204" pitchFamily="34" charset="0"/>
              </a:rPr>
              <a:t>: The class of computer instructions that direct a computer system to perform specific processing activities and provide functionality for users.</a:t>
            </a: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184E700-6BA6-4588-9C70-2466471DF8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5180D9C-57FA-4790-A6EB-45AC0C6FC1B5}" type="slidenum">
              <a:rPr lang="en-US" altLang="en-US"/>
              <a:pPr eaLnBrk="1" hangingPunct="1">
                <a:spcBef>
                  <a:spcPct val="0"/>
                </a:spcBef>
              </a:pPr>
              <a:t>10</a:t>
            </a:fld>
            <a:endParaRPr lang="en-US" altLang="en-US"/>
          </a:p>
        </p:txBody>
      </p:sp>
      <p:sp>
        <p:nvSpPr>
          <p:cNvPr id="23555" name="Rectangle 2">
            <a:extLst>
              <a:ext uri="{FF2B5EF4-FFF2-40B4-BE49-F238E27FC236}">
                <a16:creationId xmlns:a16="http://schemas.microsoft.com/office/drawing/2014/main" id="{F14D5C56-6C98-46F3-8CBF-B0E0E4AA8A89}"/>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A2C84167-5BF3-4049-894C-28A24697C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latin typeface="Arial" panose="020B0604020202020204" pitchFamily="34" charset="0"/>
              </a:rPr>
              <a:t>Operating system</a:t>
            </a:r>
            <a:r>
              <a:rPr lang="en-GB" altLang="en-US">
                <a:latin typeface="Arial" panose="020B0604020202020204" pitchFamily="34" charset="0"/>
              </a:rPr>
              <a:t>: The main system control program, which supervises the overall operations of the computer, allocates CPU time and main memory to programs, and provides an interface between the user and the hardware.</a:t>
            </a:r>
          </a:p>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444C5AE-08FE-4610-A73A-5C58789989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7B44979-6DB1-4A0A-85FA-217C4BCB72B1}" type="slidenum">
              <a:rPr lang="en-US" altLang="en-US"/>
              <a:pPr eaLnBrk="1" hangingPunct="1">
                <a:spcBef>
                  <a:spcPct val="0"/>
                </a:spcBef>
              </a:pPr>
              <a:t>11</a:t>
            </a:fld>
            <a:endParaRPr lang="en-US" altLang="en-US"/>
          </a:p>
        </p:txBody>
      </p:sp>
      <p:sp>
        <p:nvSpPr>
          <p:cNvPr id="24579" name="Rectangle 2">
            <a:extLst>
              <a:ext uri="{FF2B5EF4-FFF2-40B4-BE49-F238E27FC236}">
                <a16:creationId xmlns:a16="http://schemas.microsoft.com/office/drawing/2014/main" id="{66C0E6AA-1B32-411E-A598-251D455ED29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35C68DC-1F78-4F22-8A7A-DE8CA9308B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300" b="1">
                <a:latin typeface="Arial" panose="020B0604020202020204" pitchFamily="34" charset="0"/>
              </a:rPr>
              <a:t>Graphical user interface (GUI):</a:t>
            </a:r>
            <a:r>
              <a:rPr lang="en-GB" altLang="en-US" sz="1300">
                <a:latin typeface="Arial" panose="020B0604020202020204" pitchFamily="34" charset="0"/>
              </a:rPr>
              <a:t> system software that allows users to have direct control of visible objects (such as icons) and actions, which replace command syntax.</a:t>
            </a:r>
          </a:p>
          <a:p>
            <a:pPr eaLnBrk="1" hangingPunct="1"/>
            <a:r>
              <a:rPr lang="en-GB" altLang="en-US" sz="1300" b="1">
                <a:latin typeface="Arial" panose="020B0604020202020204" pitchFamily="34" charset="0"/>
              </a:rPr>
              <a:t>Social interface:</a:t>
            </a:r>
            <a:r>
              <a:rPr lang="en-GB" altLang="en-US" sz="1300">
                <a:latin typeface="Arial" panose="020B0604020202020204" pitchFamily="34" charset="0"/>
              </a:rPr>
              <a:t> A user interface that guides the user through computer applications by using cartoonlike characters, graphics, animation, and voice commands.</a:t>
            </a: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7183446-7311-4928-BA85-5593B1DE825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65D92236-E19F-4E47-B044-B4FD93CC112B}"/>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33053290-483C-42A2-A9A7-96EE8AC40CA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A039555F-333F-4061-BEBA-726A15070DDF}"/>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6B46CD1B-B20E-4448-8FBA-8819463A315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Straight Connector 10">
            <a:extLst>
              <a:ext uri="{FF2B5EF4-FFF2-40B4-BE49-F238E27FC236}">
                <a16:creationId xmlns:a16="http://schemas.microsoft.com/office/drawing/2014/main" id="{508100C1-658E-4505-966C-A7822BA09448}"/>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2" name="Rectangle 11">
            <a:extLst>
              <a:ext uri="{FF2B5EF4-FFF2-40B4-BE49-F238E27FC236}">
                <a16:creationId xmlns:a16="http://schemas.microsoft.com/office/drawing/2014/main" id="{EFF62307-A32C-44B6-A640-0B6429D9557D}"/>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7D5CF423-442A-4418-8301-BB31F8DCC6C9}"/>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E25C6477-7645-4DB3-8FAF-EEDB4F38836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33E20CB1-3993-4D49-8BBF-836255B15F1D}"/>
              </a:ext>
            </a:extLst>
          </p:cNvPr>
          <p:cNvSpPr>
            <a:spLocks noGrp="1"/>
          </p:cNvSpPr>
          <p:nvPr>
            <p:ph type="dt" sz="half" idx="10"/>
          </p:nvPr>
        </p:nvSpPr>
        <p:spPr/>
        <p:txBody>
          <a:bodyPr/>
          <a:lstStyle>
            <a:lvl1pPr>
              <a:defRPr/>
            </a:lvl1pPr>
          </a:lstStyle>
          <a:p>
            <a:pPr>
              <a:defRPr/>
            </a:pPr>
            <a:endParaRPr lang="en-US"/>
          </a:p>
        </p:txBody>
      </p:sp>
      <p:sp>
        <p:nvSpPr>
          <p:cNvPr id="16" name="Footer Placeholder 16">
            <a:extLst>
              <a:ext uri="{FF2B5EF4-FFF2-40B4-BE49-F238E27FC236}">
                <a16:creationId xmlns:a16="http://schemas.microsoft.com/office/drawing/2014/main" id="{42F74165-9495-472D-AB7B-107BF4C98AE5}"/>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DAFA46E6-B25D-4C45-B53A-473BFAB1FAAA}"/>
              </a:ext>
            </a:extLst>
          </p:cNvPr>
          <p:cNvSpPr>
            <a:spLocks noGrp="1"/>
          </p:cNvSpPr>
          <p:nvPr>
            <p:ph type="sldNum" sz="quarter" idx="12"/>
          </p:nvPr>
        </p:nvSpPr>
        <p:spPr>
          <a:xfrm>
            <a:off x="4343400" y="2198688"/>
            <a:ext cx="457200" cy="441325"/>
          </a:xfrm>
        </p:spPr>
        <p:txBody>
          <a:bodyPr/>
          <a:lstStyle>
            <a:lvl1pPr>
              <a:defRPr/>
            </a:lvl1pPr>
          </a:lstStyle>
          <a:p>
            <a:fld id="{0DB96D9D-2BC6-43E4-A245-2903866B7A07}" type="slidenum">
              <a:rPr lang="en-US" altLang="en-US"/>
              <a:pPr/>
              <a:t>‹#›</a:t>
            </a:fld>
            <a:endParaRPr lang="en-US" altLang="en-US"/>
          </a:p>
        </p:txBody>
      </p:sp>
    </p:spTree>
    <p:extLst>
      <p:ext uri="{BB962C8B-B14F-4D97-AF65-F5344CB8AC3E}">
        <p14:creationId xmlns:p14="http://schemas.microsoft.com/office/powerpoint/2010/main" val="34752725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A343A-1F9D-4163-A5D4-686AFC5650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4C61767-50D2-43D6-9A4C-5AF4477931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796A70-03D1-4937-8094-A1480C9A58AD}"/>
              </a:ext>
            </a:extLst>
          </p:cNvPr>
          <p:cNvSpPr>
            <a:spLocks noGrp="1"/>
          </p:cNvSpPr>
          <p:nvPr>
            <p:ph type="sldNum" sz="quarter" idx="12"/>
          </p:nvPr>
        </p:nvSpPr>
        <p:spPr/>
        <p:txBody>
          <a:bodyPr/>
          <a:lstStyle>
            <a:lvl1pPr>
              <a:defRPr/>
            </a:lvl1pPr>
          </a:lstStyle>
          <a:p>
            <a:fld id="{74334E9E-BE28-46FA-8068-DE3A8AE136D7}" type="slidenum">
              <a:rPr lang="en-US" altLang="en-US"/>
              <a:pPr/>
              <a:t>‹#›</a:t>
            </a:fld>
            <a:endParaRPr lang="en-US" altLang="en-US"/>
          </a:p>
        </p:txBody>
      </p:sp>
    </p:spTree>
    <p:extLst>
      <p:ext uri="{BB962C8B-B14F-4D97-AF65-F5344CB8AC3E}">
        <p14:creationId xmlns:p14="http://schemas.microsoft.com/office/powerpoint/2010/main" val="261545731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7266570-94AE-46B7-BE35-5CCA3777CAB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A8DD33BA-E054-4760-8D59-091C9A6EEC24}"/>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203ED5D8-CBB9-4D9D-B388-C08D2149FCC6}"/>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38AD8335-9F2E-45AA-96A8-00C4C55FEB4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7">
            <a:extLst>
              <a:ext uri="{FF2B5EF4-FFF2-40B4-BE49-F238E27FC236}">
                <a16:creationId xmlns:a16="http://schemas.microsoft.com/office/drawing/2014/main" id="{F64DF427-AE03-4544-A488-7AF2EA32B6A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9" name="Rectangle 8">
            <a:extLst>
              <a:ext uri="{FF2B5EF4-FFF2-40B4-BE49-F238E27FC236}">
                <a16:creationId xmlns:a16="http://schemas.microsoft.com/office/drawing/2014/main" id="{72A2887B-B761-4872-86FA-64736156EA48}"/>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96BE9C93-C71F-4265-9BF5-068A14A45FA4}"/>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1" name="Oval 10">
            <a:extLst>
              <a:ext uri="{FF2B5EF4-FFF2-40B4-BE49-F238E27FC236}">
                <a16:creationId xmlns:a16="http://schemas.microsoft.com/office/drawing/2014/main" id="{35BC4D7C-2275-4734-A8AE-7B1075AB6DBE}"/>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D96B3EEF-C2F1-4B2B-8AFD-26E1ECB24312}"/>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6DAF7B39-E048-4778-9264-362B6BC0B0DE}"/>
              </a:ext>
            </a:extLst>
          </p:cNvPr>
          <p:cNvSpPr>
            <a:spLocks noGrp="1"/>
          </p:cNvSpPr>
          <p:nvPr>
            <p:ph type="sldNum" sz="quarter" idx="10"/>
          </p:nvPr>
        </p:nvSpPr>
        <p:spPr>
          <a:xfrm>
            <a:off x="6915150" y="3009900"/>
            <a:ext cx="457200" cy="441325"/>
          </a:xfrm>
        </p:spPr>
        <p:txBody>
          <a:bodyPr/>
          <a:lstStyle>
            <a:lvl1pPr>
              <a:defRPr/>
            </a:lvl1pPr>
          </a:lstStyle>
          <a:p>
            <a:fld id="{A65C1C50-896D-48A9-8FDB-A8437BCEFB3C}" type="slidenum">
              <a:rPr lang="en-US" altLang="en-US"/>
              <a:pPr/>
              <a:t>‹#›</a:t>
            </a:fld>
            <a:endParaRPr lang="en-US" altLang="en-US"/>
          </a:p>
        </p:txBody>
      </p:sp>
      <p:sp>
        <p:nvSpPr>
          <p:cNvPr id="14" name="Date Placeholder 3">
            <a:extLst>
              <a:ext uri="{FF2B5EF4-FFF2-40B4-BE49-F238E27FC236}">
                <a16:creationId xmlns:a16="http://schemas.microsoft.com/office/drawing/2014/main" id="{D87160D1-56BD-480F-AAF5-2911691913CC}"/>
              </a:ext>
            </a:extLst>
          </p:cNvPr>
          <p:cNvSpPr>
            <a:spLocks noGrp="1"/>
          </p:cNvSpPr>
          <p:nvPr>
            <p:ph type="dt" sz="half" idx="11"/>
          </p:nvPr>
        </p:nvSpPr>
        <p:spPr/>
        <p:txBody>
          <a:bodyPr/>
          <a:lstStyle>
            <a:lvl1pPr>
              <a:defRPr/>
            </a:lvl1pPr>
          </a:lstStyle>
          <a:p>
            <a:pPr>
              <a:defRPr/>
            </a:pPr>
            <a:endParaRPr lang="en-US"/>
          </a:p>
        </p:txBody>
      </p:sp>
      <p:sp>
        <p:nvSpPr>
          <p:cNvPr id="15" name="Footer Placeholder 4">
            <a:extLst>
              <a:ext uri="{FF2B5EF4-FFF2-40B4-BE49-F238E27FC236}">
                <a16:creationId xmlns:a16="http://schemas.microsoft.com/office/drawing/2014/main" id="{642F1433-7F1B-40C3-8729-6ECB0F9E3D92}"/>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7885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7AF4D-DBF9-4556-91B1-93435E2755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763E94B-8D27-46B8-8880-C8C4E00549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B8B8AA-D45C-42BE-876B-8B4B948AC657}"/>
              </a:ext>
            </a:extLst>
          </p:cNvPr>
          <p:cNvSpPr>
            <a:spLocks noGrp="1"/>
          </p:cNvSpPr>
          <p:nvPr>
            <p:ph type="sldNum" sz="quarter" idx="12"/>
          </p:nvPr>
        </p:nvSpPr>
        <p:spPr>
          <a:xfrm>
            <a:off x="4362450" y="1027113"/>
            <a:ext cx="457200" cy="441325"/>
          </a:xfrm>
        </p:spPr>
        <p:txBody>
          <a:bodyPr/>
          <a:lstStyle>
            <a:lvl1pPr>
              <a:defRPr/>
            </a:lvl1pPr>
          </a:lstStyle>
          <a:p>
            <a:fld id="{7852BC78-72AC-45D0-8894-0C9E3ED87713}" type="slidenum">
              <a:rPr lang="en-US" altLang="en-US"/>
              <a:pPr/>
              <a:t>‹#›</a:t>
            </a:fld>
            <a:endParaRPr lang="en-US" altLang="en-US"/>
          </a:p>
        </p:txBody>
      </p:sp>
    </p:spTree>
    <p:extLst>
      <p:ext uri="{BB962C8B-B14F-4D97-AF65-F5344CB8AC3E}">
        <p14:creationId xmlns:p14="http://schemas.microsoft.com/office/powerpoint/2010/main" val="35984668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EEF6DED4-6757-4B55-B128-D5A4589AE4B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5B6DBB3D-22A4-4195-9324-BCFE103EE7F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23">
            <a:extLst>
              <a:ext uri="{FF2B5EF4-FFF2-40B4-BE49-F238E27FC236}">
                <a16:creationId xmlns:a16="http://schemas.microsoft.com/office/drawing/2014/main" id="{7D6F1473-20D5-4F32-9AEB-AA218F4251D7}"/>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4">
            <a:extLst>
              <a:ext uri="{FF2B5EF4-FFF2-40B4-BE49-F238E27FC236}">
                <a16:creationId xmlns:a16="http://schemas.microsoft.com/office/drawing/2014/main" id="{0AF75E74-DCFD-4747-8B1D-0E63154E953F}"/>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25">
            <a:extLst>
              <a:ext uri="{FF2B5EF4-FFF2-40B4-BE49-F238E27FC236}">
                <a16:creationId xmlns:a16="http://schemas.microsoft.com/office/drawing/2014/main" id="{7DD82CD5-3470-4DB6-AC0D-5626B9CBBA33}"/>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6">
            <a:extLst>
              <a:ext uri="{FF2B5EF4-FFF2-40B4-BE49-F238E27FC236}">
                <a16:creationId xmlns:a16="http://schemas.microsoft.com/office/drawing/2014/main" id="{660B5843-4EFE-4377-AF28-86409E6CCF31}"/>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9B693AA8-CAA0-4F68-BC72-FC164167F9D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Rectangle 10">
            <a:extLst>
              <a:ext uri="{FF2B5EF4-FFF2-40B4-BE49-F238E27FC236}">
                <a16:creationId xmlns:a16="http://schemas.microsoft.com/office/drawing/2014/main" id="{276AEC93-AAC9-4E3E-9F26-CAFF4F303D3B}"/>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1DF0F9FD-886C-4914-9421-5481E87D4B79}"/>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3" name="Oval 12">
            <a:extLst>
              <a:ext uri="{FF2B5EF4-FFF2-40B4-BE49-F238E27FC236}">
                <a16:creationId xmlns:a16="http://schemas.microsoft.com/office/drawing/2014/main" id="{0572FE17-E09C-4E4A-91C3-AD703E4D8096}"/>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960714A4-CFA8-473C-AD85-56B71942D40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6A0980AF-BC32-47CA-978E-2FC2F5833600}"/>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B5B43CF2-8297-43B3-B261-EBBAC670CBF9}"/>
              </a:ext>
            </a:extLst>
          </p:cNvPr>
          <p:cNvSpPr>
            <a:spLocks noGrp="1"/>
          </p:cNvSpPr>
          <p:nvPr>
            <p:ph type="dt" sz="half"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A01144B7-A820-4322-8756-654AFA75999F}"/>
              </a:ext>
            </a:extLst>
          </p:cNvPr>
          <p:cNvSpPr>
            <a:spLocks noGrp="1"/>
          </p:cNvSpPr>
          <p:nvPr>
            <p:ph type="sldNum" sz="quarter" idx="12"/>
          </p:nvPr>
        </p:nvSpPr>
        <p:spPr>
          <a:xfrm>
            <a:off x="4343400" y="2198688"/>
            <a:ext cx="457200" cy="441325"/>
          </a:xfrm>
        </p:spPr>
        <p:txBody>
          <a:bodyPr/>
          <a:lstStyle>
            <a:lvl1pPr>
              <a:defRPr/>
            </a:lvl1pPr>
          </a:lstStyle>
          <a:p>
            <a:fld id="{2D3E551B-71C8-471C-8CA8-EA497AE36655}" type="slidenum">
              <a:rPr lang="en-US" altLang="en-US"/>
              <a:pPr/>
              <a:t>‹#›</a:t>
            </a:fld>
            <a:endParaRPr lang="en-US" altLang="en-US"/>
          </a:p>
        </p:txBody>
      </p:sp>
    </p:spTree>
    <p:extLst>
      <p:ext uri="{BB962C8B-B14F-4D97-AF65-F5344CB8AC3E}">
        <p14:creationId xmlns:p14="http://schemas.microsoft.com/office/powerpoint/2010/main" val="36348511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5B9F2688-DCC6-4ED0-A931-06FE516722E0}"/>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E5D32405-221B-4D2C-95D9-F4BEE32E7439}"/>
              </a:ext>
            </a:extLst>
          </p:cNvPr>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ED8B7ED-02E0-489E-BD4C-202F7FDDC7D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F2075EA-7E52-423D-BD72-E943048463D5}"/>
              </a:ext>
            </a:extLst>
          </p:cNvPr>
          <p:cNvSpPr>
            <a:spLocks noGrp="1"/>
          </p:cNvSpPr>
          <p:nvPr>
            <p:ph type="sldNum" sz="quarter" idx="12"/>
          </p:nvPr>
        </p:nvSpPr>
        <p:spPr/>
        <p:txBody>
          <a:bodyPr/>
          <a:lstStyle>
            <a:lvl1pPr>
              <a:defRPr/>
            </a:lvl1pPr>
          </a:lstStyle>
          <a:p>
            <a:fld id="{A766FE64-4FE1-4229-8C94-6C19D299E2D6}" type="slidenum">
              <a:rPr lang="en-US" altLang="en-US"/>
              <a:pPr/>
              <a:t>‹#›</a:t>
            </a:fld>
            <a:endParaRPr lang="en-US" altLang="en-US"/>
          </a:p>
        </p:txBody>
      </p:sp>
    </p:spTree>
    <p:extLst>
      <p:ext uri="{BB962C8B-B14F-4D97-AF65-F5344CB8AC3E}">
        <p14:creationId xmlns:p14="http://schemas.microsoft.com/office/powerpoint/2010/main" val="38493589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C0E0F860-23DE-4CD0-85FC-A7C3DC054BC9}"/>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7E711AEB-AAD6-479A-9715-2D105078BC32}"/>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3">
            <a:extLst>
              <a:ext uri="{FF2B5EF4-FFF2-40B4-BE49-F238E27FC236}">
                <a16:creationId xmlns:a16="http://schemas.microsoft.com/office/drawing/2014/main" id="{FB9AE880-08C8-4177-B51B-28D48576072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24">
            <a:extLst>
              <a:ext uri="{FF2B5EF4-FFF2-40B4-BE49-F238E27FC236}">
                <a16:creationId xmlns:a16="http://schemas.microsoft.com/office/drawing/2014/main" id="{A3828036-9432-4F92-99F0-22BD7903821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Rectangle 25">
            <a:extLst>
              <a:ext uri="{FF2B5EF4-FFF2-40B4-BE49-F238E27FC236}">
                <a16:creationId xmlns:a16="http://schemas.microsoft.com/office/drawing/2014/main" id="{D8266A19-4297-4954-8462-F8445C49D5F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Rectangle 11">
            <a:extLst>
              <a:ext uri="{FF2B5EF4-FFF2-40B4-BE49-F238E27FC236}">
                <a16:creationId xmlns:a16="http://schemas.microsoft.com/office/drawing/2014/main" id="{35E6042C-DEE4-4F65-987A-25EB0F9C6F09}"/>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29CF4775-D33A-45EB-AB76-93A944DA1D18}"/>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4" name="Straight Connector 13">
            <a:extLst>
              <a:ext uri="{FF2B5EF4-FFF2-40B4-BE49-F238E27FC236}">
                <a16:creationId xmlns:a16="http://schemas.microsoft.com/office/drawing/2014/main" id="{482BE5FE-1F99-43A9-978D-E24B2674360B}"/>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5" name="Rectangle 14">
            <a:extLst>
              <a:ext uri="{FF2B5EF4-FFF2-40B4-BE49-F238E27FC236}">
                <a16:creationId xmlns:a16="http://schemas.microsoft.com/office/drawing/2014/main" id="{3193EE87-A184-4C21-943D-25820FBEC547}"/>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6" name="Oval 15">
            <a:extLst>
              <a:ext uri="{FF2B5EF4-FFF2-40B4-BE49-F238E27FC236}">
                <a16:creationId xmlns:a16="http://schemas.microsoft.com/office/drawing/2014/main" id="{E600C464-0BC2-487F-B742-A4D5589A855B}"/>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5E062AB7-E611-4E9F-90E1-CA717E269BDD}"/>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B2C29946-2A30-4822-8ED0-78A278DBD6F6}"/>
              </a:ext>
            </a:extLst>
          </p:cNvPr>
          <p:cNvSpPr>
            <a:spLocks noGrp="1"/>
          </p:cNvSpPr>
          <p:nvPr>
            <p:ph type="dt" sz="half" idx="10"/>
          </p:nvPr>
        </p:nvSpPr>
        <p:spPr/>
        <p:txBody>
          <a:bodyPr/>
          <a:lstStyle>
            <a:lvl1pPr>
              <a:defRPr/>
            </a:lvl1pPr>
          </a:lstStyle>
          <a:p>
            <a:pPr>
              <a:defRPr/>
            </a:pPr>
            <a:endParaRPr lang="en-US"/>
          </a:p>
        </p:txBody>
      </p:sp>
      <p:sp>
        <p:nvSpPr>
          <p:cNvPr id="19" name="Footer Placeholder 7">
            <a:extLst>
              <a:ext uri="{FF2B5EF4-FFF2-40B4-BE49-F238E27FC236}">
                <a16:creationId xmlns:a16="http://schemas.microsoft.com/office/drawing/2014/main" id="{1CDDF687-C9DE-4111-B8F7-91C0C048D384}"/>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EDD1AC76-255F-470C-A705-D109ADF5A018}"/>
              </a:ext>
            </a:extLst>
          </p:cNvPr>
          <p:cNvSpPr>
            <a:spLocks noGrp="1"/>
          </p:cNvSpPr>
          <p:nvPr>
            <p:ph type="sldNum" sz="quarter" idx="12"/>
          </p:nvPr>
        </p:nvSpPr>
        <p:spPr>
          <a:xfrm>
            <a:off x="4343400" y="1042988"/>
            <a:ext cx="457200" cy="441325"/>
          </a:xfrm>
        </p:spPr>
        <p:txBody>
          <a:bodyPr/>
          <a:lstStyle>
            <a:lvl1pPr>
              <a:defRPr/>
            </a:lvl1pPr>
          </a:lstStyle>
          <a:p>
            <a:fld id="{FF868177-FC12-4497-B645-76007D2FC4F7}" type="slidenum">
              <a:rPr lang="en-US" altLang="en-US"/>
              <a:pPr/>
              <a:t>‹#›</a:t>
            </a:fld>
            <a:endParaRPr lang="en-US" altLang="en-US"/>
          </a:p>
        </p:txBody>
      </p:sp>
    </p:spTree>
    <p:extLst>
      <p:ext uri="{BB962C8B-B14F-4D97-AF65-F5344CB8AC3E}">
        <p14:creationId xmlns:p14="http://schemas.microsoft.com/office/powerpoint/2010/main" val="347601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C51ABB-8987-43FE-87C8-39FA45C20422}"/>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5497FDA0-112B-4119-B851-849BF747AD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8062713-B964-41D3-BB37-82E1CAFDB64C}"/>
              </a:ext>
            </a:extLst>
          </p:cNvPr>
          <p:cNvSpPr>
            <a:spLocks noGrp="1"/>
          </p:cNvSpPr>
          <p:nvPr>
            <p:ph type="sldNum" sz="quarter" idx="12"/>
          </p:nvPr>
        </p:nvSpPr>
        <p:spPr>
          <a:xfrm>
            <a:off x="4343400" y="1036638"/>
            <a:ext cx="457200" cy="441325"/>
          </a:xfrm>
        </p:spPr>
        <p:txBody>
          <a:bodyPr/>
          <a:lstStyle>
            <a:lvl1pPr>
              <a:defRPr/>
            </a:lvl1pPr>
          </a:lstStyle>
          <a:p>
            <a:fld id="{BF0D5F9F-F231-46AA-827C-7A4D36164603}" type="slidenum">
              <a:rPr lang="en-US" altLang="en-US"/>
              <a:pPr/>
              <a:t>‹#›</a:t>
            </a:fld>
            <a:endParaRPr lang="en-US" altLang="en-US"/>
          </a:p>
        </p:txBody>
      </p:sp>
    </p:spTree>
    <p:extLst>
      <p:ext uri="{BB962C8B-B14F-4D97-AF65-F5344CB8AC3E}">
        <p14:creationId xmlns:p14="http://schemas.microsoft.com/office/powerpoint/2010/main" val="283901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508A000-5B22-4873-876E-4BBDAE782E2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id="{1A5EC1E3-9355-4920-BC65-413F810B2CB9}"/>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4" name="Rectangle 23">
            <a:extLst>
              <a:ext uri="{FF2B5EF4-FFF2-40B4-BE49-F238E27FC236}">
                <a16:creationId xmlns:a16="http://schemas.microsoft.com/office/drawing/2014/main" id="{7F44382C-1285-4A99-B5AA-1E66F942CAB1}"/>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24">
            <a:extLst>
              <a:ext uri="{FF2B5EF4-FFF2-40B4-BE49-F238E27FC236}">
                <a16:creationId xmlns:a16="http://schemas.microsoft.com/office/drawing/2014/main" id="{185BDC75-3A31-4571-B5E8-1831097CA08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EB4E34CD-836D-429C-BECE-2696DF2E0DE1}"/>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7" name="Rectangle 6">
            <a:extLst>
              <a:ext uri="{FF2B5EF4-FFF2-40B4-BE49-F238E27FC236}">
                <a16:creationId xmlns:a16="http://schemas.microsoft.com/office/drawing/2014/main" id="{6D171EEF-4402-494F-B0EE-077BFA2B15D4}"/>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8" name="Date Placeholder 1">
            <a:extLst>
              <a:ext uri="{FF2B5EF4-FFF2-40B4-BE49-F238E27FC236}">
                <a16:creationId xmlns:a16="http://schemas.microsoft.com/office/drawing/2014/main" id="{13293AFE-E063-47AC-825E-F505795C790D}"/>
              </a:ext>
            </a:extLst>
          </p:cNvPr>
          <p:cNvSpPr>
            <a:spLocks noGrp="1"/>
          </p:cNvSpPr>
          <p:nvPr>
            <p:ph type="dt" sz="half" idx="10"/>
          </p:nvPr>
        </p:nvSpPr>
        <p:spPr/>
        <p:txBody>
          <a:bodyPr/>
          <a:lstStyle>
            <a:lvl1pPr>
              <a:defRPr/>
            </a:lvl1pPr>
          </a:lstStyle>
          <a:p>
            <a:pPr>
              <a:defRPr/>
            </a:pPr>
            <a:endParaRPr lang="en-US"/>
          </a:p>
        </p:txBody>
      </p:sp>
      <p:sp>
        <p:nvSpPr>
          <p:cNvPr id="9" name="Footer Placeholder 2">
            <a:extLst>
              <a:ext uri="{FF2B5EF4-FFF2-40B4-BE49-F238E27FC236}">
                <a16:creationId xmlns:a16="http://schemas.microsoft.com/office/drawing/2014/main" id="{C32F7FC0-1953-4F9E-A0C2-5186361EA76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755022EA-B3E4-4CE5-8A3E-3D8E694EE5A7}"/>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775FE9E8-7A08-4140-B386-9AA202BE8835}" type="slidenum">
              <a:rPr lang="en-US" altLang="en-US"/>
              <a:pPr/>
              <a:t>‹#›</a:t>
            </a:fld>
            <a:endParaRPr lang="en-US" altLang="en-US"/>
          </a:p>
        </p:txBody>
      </p:sp>
    </p:spTree>
    <p:extLst>
      <p:ext uri="{BB962C8B-B14F-4D97-AF65-F5344CB8AC3E}">
        <p14:creationId xmlns:p14="http://schemas.microsoft.com/office/powerpoint/2010/main" val="181825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E5DBC7-B030-438D-B1A0-9DC2B3447F3D}"/>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6" name="Rectangle 20">
            <a:extLst>
              <a:ext uri="{FF2B5EF4-FFF2-40B4-BE49-F238E27FC236}">
                <a16:creationId xmlns:a16="http://schemas.microsoft.com/office/drawing/2014/main" id="{F2E0B134-7A73-48E8-BB65-8C7097DE690C}"/>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DE2469F5-16CF-4B41-9FBA-B891B037233E}"/>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A55A3C93-501C-4E4B-BCF9-E9EB831FC1A4}"/>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id="{4A2AD885-8210-44CB-AB7F-6BA8EE2B44A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14D66797-0C8E-4510-BD2D-6835D69186E2}"/>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C07B44E7-7B9A-4727-B7CF-FE25024D2CE0}"/>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2" name="Straight Connector 11">
            <a:extLst>
              <a:ext uri="{FF2B5EF4-FFF2-40B4-BE49-F238E27FC236}">
                <a16:creationId xmlns:a16="http://schemas.microsoft.com/office/drawing/2014/main" id="{BF7462A7-260E-42D3-A2F1-16AD053BF42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3" name="Oval 12">
            <a:extLst>
              <a:ext uri="{FF2B5EF4-FFF2-40B4-BE49-F238E27FC236}">
                <a16:creationId xmlns:a16="http://schemas.microsoft.com/office/drawing/2014/main" id="{CFA9F208-2B44-4DD1-B52E-119021B69D0C}"/>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77DFEBFB-9A88-4E89-B96A-00485CCB68F6}"/>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58FA7088-51ED-4341-9F61-186A3DED9265}"/>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1DE69C1F-2F76-4696-AB48-1F3766776E8A}"/>
              </a:ext>
            </a:extLst>
          </p:cNvPr>
          <p:cNvSpPr>
            <a:spLocks noGrp="1"/>
          </p:cNvSpPr>
          <p:nvPr>
            <p:ph type="sldNum" sz="quarter" idx="10"/>
          </p:nvPr>
        </p:nvSpPr>
        <p:spPr>
          <a:xfrm>
            <a:off x="1371600" y="312738"/>
            <a:ext cx="457200" cy="441325"/>
          </a:xfrm>
        </p:spPr>
        <p:txBody>
          <a:bodyPr/>
          <a:lstStyle>
            <a:lvl1pPr>
              <a:defRPr/>
            </a:lvl1pPr>
          </a:lstStyle>
          <a:p>
            <a:fld id="{72D9ED53-2ACD-495A-9198-E6D9F3074EAB}" type="slidenum">
              <a:rPr lang="en-US" altLang="en-US"/>
              <a:pPr/>
              <a:t>‹#›</a:t>
            </a:fld>
            <a:endParaRPr lang="en-US" altLang="en-US"/>
          </a:p>
        </p:txBody>
      </p:sp>
      <p:sp>
        <p:nvSpPr>
          <p:cNvPr id="17" name="Date Placeholder 4">
            <a:extLst>
              <a:ext uri="{FF2B5EF4-FFF2-40B4-BE49-F238E27FC236}">
                <a16:creationId xmlns:a16="http://schemas.microsoft.com/office/drawing/2014/main" id="{F4FFC6B5-E5E3-4A4E-B957-152A35B07969}"/>
              </a:ext>
            </a:extLst>
          </p:cNvPr>
          <p:cNvSpPr>
            <a:spLocks noGrp="1"/>
          </p:cNvSpPr>
          <p:nvPr>
            <p:ph type="dt" sz="half" idx="11"/>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4277F1C1-5CCA-4670-91CE-711D902C959C}"/>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3862410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C8E3F1C-2DE2-4FEA-900A-09FC3243073D}"/>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6" name="Rectangle 20">
            <a:extLst>
              <a:ext uri="{FF2B5EF4-FFF2-40B4-BE49-F238E27FC236}">
                <a16:creationId xmlns:a16="http://schemas.microsoft.com/office/drawing/2014/main" id="{B5B3F895-E751-4752-BD07-677563A5D792}"/>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672DA6BE-0393-45F9-9462-7A8C48FCE5A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9BBA1CD5-6415-429E-A571-8C4E0B0AAE87}"/>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id="{D0D94C0E-5808-450C-BC9A-1186FD5FA5E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158F8213-4696-4628-B8C7-721FE3275E28}"/>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1" name="Rectangle 10">
            <a:extLst>
              <a:ext uri="{FF2B5EF4-FFF2-40B4-BE49-F238E27FC236}">
                <a16:creationId xmlns:a16="http://schemas.microsoft.com/office/drawing/2014/main" id="{CDDEA554-B455-4486-B037-E263890ADC66}"/>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4CBCB9AF-335E-4CB4-B0D8-582DC8E5243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3" name="Oval 12">
            <a:extLst>
              <a:ext uri="{FF2B5EF4-FFF2-40B4-BE49-F238E27FC236}">
                <a16:creationId xmlns:a16="http://schemas.microsoft.com/office/drawing/2014/main" id="{C3F5F395-E265-4C19-A2B6-004AB3224095}"/>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00C56987-A05B-45D5-83AF-E10577BC5E28}"/>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F9DC5FFD-6FA5-4E68-B2D2-6822BAABB28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EEB6B621-7F7D-4021-A17D-230E3B8358FA}"/>
              </a:ext>
            </a:extLst>
          </p:cNvPr>
          <p:cNvSpPr>
            <a:spLocks noGrp="1"/>
          </p:cNvSpPr>
          <p:nvPr>
            <p:ph type="sldNum" sz="quarter" idx="10"/>
          </p:nvPr>
        </p:nvSpPr>
        <p:spPr>
          <a:xfrm>
            <a:off x="1371600" y="312738"/>
            <a:ext cx="457200" cy="441325"/>
          </a:xfrm>
        </p:spPr>
        <p:txBody>
          <a:bodyPr/>
          <a:lstStyle>
            <a:lvl1pPr>
              <a:defRPr/>
            </a:lvl1pPr>
          </a:lstStyle>
          <a:p>
            <a:fld id="{75443ED0-A2A9-4B17-A572-30E3166602B3}" type="slidenum">
              <a:rPr lang="en-US" altLang="en-US"/>
              <a:pPr/>
              <a:t>‹#›</a:t>
            </a:fld>
            <a:endParaRPr lang="en-US" altLang="en-US"/>
          </a:p>
        </p:txBody>
      </p:sp>
      <p:sp>
        <p:nvSpPr>
          <p:cNvPr id="17" name="Date Placeholder 4">
            <a:extLst>
              <a:ext uri="{FF2B5EF4-FFF2-40B4-BE49-F238E27FC236}">
                <a16:creationId xmlns:a16="http://schemas.microsoft.com/office/drawing/2014/main" id="{B4DFF5DA-7416-4AE3-A455-D00EDB8479C2}"/>
              </a:ext>
            </a:extLst>
          </p:cNvPr>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BF612250-5950-43CF-8371-46BF0230921A}"/>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36407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E5753846-BAD5-4222-9F9C-EAD39FEDAF9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7" name="Rectangle 15">
            <a:extLst>
              <a:ext uri="{FF2B5EF4-FFF2-40B4-BE49-F238E27FC236}">
                <a16:creationId xmlns:a16="http://schemas.microsoft.com/office/drawing/2014/main" id="{DB106A1D-6882-4452-B506-A5A3788AF8C4}"/>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8" name="Rectangle 17">
            <a:extLst>
              <a:ext uri="{FF2B5EF4-FFF2-40B4-BE49-F238E27FC236}">
                <a16:creationId xmlns:a16="http://schemas.microsoft.com/office/drawing/2014/main" id="{A621C6D5-2EE4-4181-A684-CB1F1D87C4D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9" name="Rectangle 18">
            <a:extLst>
              <a:ext uri="{FF2B5EF4-FFF2-40B4-BE49-F238E27FC236}">
                <a16:creationId xmlns:a16="http://schemas.microsoft.com/office/drawing/2014/main" id="{F5FD44D6-4B01-4F9D-91C5-A7BA4F0447B0}"/>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C705085A-1D9B-4B11-8593-DEA9FB54A2E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ndParaRPr>
          </a:p>
        </p:txBody>
      </p:sp>
      <p:sp>
        <p:nvSpPr>
          <p:cNvPr id="14" name="Date Placeholder 13">
            <a:extLst>
              <a:ext uri="{FF2B5EF4-FFF2-40B4-BE49-F238E27FC236}">
                <a16:creationId xmlns:a16="http://schemas.microsoft.com/office/drawing/2014/main" id="{7A652CAA-5844-49F9-A326-32FE739089D1}"/>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BFC05ADC-BCFB-493B-917D-752BA8F87099}"/>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defRPr>
            </a:lvl1pPr>
          </a:lstStyle>
          <a:p>
            <a:pPr>
              <a:defRPr/>
            </a:pPr>
            <a:endParaRPr lang="en-US"/>
          </a:p>
        </p:txBody>
      </p:sp>
      <p:sp>
        <p:nvSpPr>
          <p:cNvPr id="8" name="Rectangle 7">
            <a:extLst>
              <a:ext uri="{FF2B5EF4-FFF2-40B4-BE49-F238E27FC236}">
                <a16:creationId xmlns:a16="http://schemas.microsoft.com/office/drawing/2014/main" id="{A05AC171-7715-4D6C-A939-66801640638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ndParaRPr>
          </a:p>
        </p:txBody>
      </p:sp>
      <p:sp>
        <p:nvSpPr>
          <p:cNvPr id="10" name="Straight Connector 9">
            <a:extLst>
              <a:ext uri="{FF2B5EF4-FFF2-40B4-BE49-F238E27FC236}">
                <a16:creationId xmlns:a16="http://schemas.microsoft.com/office/drawing/2014/main" id="{0B522B09-79E5-40B8-951C-10D1DAB8D7CD}"/>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ndParaRPr>
          </a:p>
        </p:txBody>
      </p:sp>
      <p:sp>
        <p:nvSpPr>
          <p:cNvPr id="12" name="Oval 11">
            <a:extLst>
              <a:ext uri="{FF2B5EF4-FFF2-40B4-BE49-F238E27FC236}">
                <a16:creationId xmlns:a16="http://schemas.microsoft.com/office/drawing/2014/main" id="{186DFD46-1710-403F-8DA0-FA0A5A9F7554}"/>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962EACAE-C8BD-44BB-B2BF-9816D8AF5841}"/>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a:extLst>
              <a:ext uri="{FF2B5EF4-FFF2-40B4-BE49-F238E27FC236}">
                <a16:creationId xmlns:a16="http://schemas.microsoft.com/office/drawing/2014/main" id="{484C6024-ED2F-4A1A-8459-74873E585222}"/>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defRPr>
            </a:lvl1pPr>
          </a:lstStyle>
          <a:p>
            <a:fld id="{6D0A4AAE-742F-466E-B955-52DE43DE2E18}" type="slidenum">
              <a:rPr lang="en-US" altLang="en-US"/>
              <a:pPr/>
              <a:t>‹#›</a:t>
            </a:fld>
            <a:endParaRPr lang="en-US" altLang="en-US"/>
          </a:p>
        </p:txBody>
      </p:sp>
      <p:sp>
        <p:nvSpPr>
          <p:cNvPr id="1038" name="Title Placeholder 21">
            <a:extLst>
              <a:ext uri="{FF2B5EF4-FFF2-40B4-BE49-F238E27FC236}">
                <a16:creationId xmlns:a16="http://schemas.microsoft.com/office/drawing/2014/main" id="{3C4DBCAA-A913-4EFF-A277-F7BCEF3016AD}"/>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101E63BD-132E-450A-A444-5ADDBFED9E7D}"/>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CGwvZWyLiB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709E5C35-A58B-4087-A9C7-C7A60E1D6B3B}"/>
              </a:ext>
            </a:extLst>
          </p:cNvPr>
          <p:cNvSpPr>
            <a:spLocks noGrp="1" noChangeArrowheads="1"/>
          </p:cNvSpPr>
          <p:nvPr>
            <p:ph type="subTitle" idx="1"/>
          </p:nvPr>
        </p:nvSpPr>
        <p:spPr/>
        <p:txBody>
          <a:bodyPr>
            <a:normAutofit/>
          </a:bodyPr>
          <a:lstStyle/>
          <a:p>
            <a:pPr eaLnBrk="1" fontAlgn="auto" hangingPunct="1">
              <a:spcAft>
                <a:spcPts val="0"/>
              </a:spcAft>
              <a:buFont typeface="Wingdings 2"/>
              <a:buNone/>
              <a:defRPr/>
            </a:pPr>
            <a:r>
              <a:rPr lang="en-US" sz="3600"/>
              <a:t>Software</a:t>
            </a:r>
          </a:p>
        </p:txBody>
      </p:sp>
      <p:sp>
        <p:nvSpPr>
          <p:cNvPr id="13315" name="Rectangle 2">
            <a:extLst>
              <a:ext uri="{FF2B5EF4-FFF2-40B4-BE49-F238E27FC236}">
                <a16:creationId xmlns:a16="http://schemas.microsoft.com/office/drawing/2014/main" id="{BFA25B11-BEDE-4E65-B1DF-89838C8F2087}"/>
              </a:ext>
            </a:extLst>
          </p:cNvPr>
          <p:cNvSpPr>
            <a:spLocks noGrp="1" noChangeArrowheads="1"/>
          </p:cNvSpPr>
          <p:nvPr>
            <p:ph type="ctrTitle"/>
          </p:nvPr>
        </p:nvSpPr>
        <p:spPr/>
        <p:txBody>
          <a:bodyPr/>
          <a:lstStyle/>
          <a:p>
            <a:pPr eaLnBrk="1" hangingPunct="1"/>
            <a:r>
              <a:rPr lang="en-US" altLang="en-US" sz="3600"/>
              <a:t>TECHNOLOGY GUIDE TWO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7298E6E-0DA4-41B2-9325-DE86A452BB4C}"/>
              </a:ext>
            </a:extLst>
          </p:cNvPr>
          <p:cNvSpPr>
            <a:spLocks noGrp="1" noChangeArrowheads="1"/>
          </p:cNvSpPr>
          <p:nvPr>
            <p:ph type="title"/>
          </p:nvPr>
        </p:nvSpPr>
        <p:spPr/>
        <p:txBody>
          <a:bodyPr/>
          <a:lstStyle/>
          <a:p>
            <a:pPr eaLnBrk="1" hangingPunct="1"/>
            <a:r>
              <a:rPr lang="en-US" altLang="en-US" dirty="0">
                <a:solidFill>
                  <a:srgbClr val="7B9899"/>
                </a:solidFill>
              </a:rPr>
              <a:t>Systems Software</a:t>
            </a:r>
          </a:p>
        </p:txBody>
      </p:sp>
      <p:sp>
        <p:nvSpPr>
          <p:cNvPr id="17411" name="TextBox 2">
            <a:extLst>
              <a:ext uri="{FF2B5EF4-FFF2-40B4-BE49-F238E27FC236}">
                <a16:creationId xmlns:a16="http://schemas.microsoft.com/office/drawing/2014/main" id="{DC4AA551-7020-47DC-A868-4ABADBC87A73}"/>
              </a:ext>
            </a:extLst>
          </p:cNvPr>
          <p:cNvSpPr txBox="1">
            <a:spLocks noChangeArrowheads="1"/>
          </p:cNvSpPr>
          <p:nvPr/>
        </p:nvSpPr>
        <p:spPr bwMode="auto">
          <a:xfrm>
            <a:off x="571500" y="1600200"/>
            <a:ext cx="7543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chemeClr val="accent1"/>
                </a:solidFill>
              </a:rPr>
              <a:t>Operating Systems </a:t>
            </a:r>
            <a:r>
              <a:rPr lang="en-GB" altLang="en-US" sz="2000"/>
              <a:t>The main system control program, which supervises the overall operations of the computer, allocates CPU time and main memory to programs, and provides an interface between the user and the hardware.</a:t>
            </a:r>
          </a:p>
          <a:p>
            <a:pPr eaLnBrk="1" hangingPunct="1"/>
            <a:endParaRPr lang="en-US" altLang="en-US" sz="2000" b="1">
              <a:solidFill>
                <a:srgbClr val="0000FF"/>
              </a:solidFill>
            </a:endParaRPr>
          </a:p>
        </p:txBody>
      </p:sp>
      <p:pic>
        <p:nvPicPr>
          <p:cNvPr id="17412" name="Picture 8">
            <a:extLst>
              <a:ext uri="{FF2B5EF4-FFF2-40B4-BE49-F238E27FC236}">
                <a16:creationId xmlns:a16="http://schemas.microsoft.com/office/drawing/2014/main" id="{A4B64AAD-9E8C-41B7-9D49-6CC690306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67" t="27066" r="17308" b="12393"/>
          <a:stretch>
            <a:fillRect/>
          </a:stretch>
        </p:blipFill>
        <p:spPr bwMode="auto">
          <a:xfrm>
            <a:off x="2057400" y="3429000"/>
            <a:ext cx="4572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DC166BD-060D-477B-8DEB-BA7A8806D30F}"/>
              </a:ext>
            </a:extLst>
          </p:cNvPr>
          <p:cNvSpPr>
            <a:spLocks noGrp="1" noChangeArrowheads="1"/>
          </p:cNvSpPr>
          <p:nvPr>
            <p:ph type="title"/>
          </p:nvPr>
        </p:nvSpPr>
        <p:spPr/>
        <p:txBody>
          <a:bodyPr/>
          <a:lstStyle/>
          <a:p>
            <a:pPr eaLnBrk="1" hangingPunct="1"/>
            <a:r>
              <a:rPr lang="en-US" altLang="en-US">
                <a:solidFill>
                  <a:srgbClr val="7B9899"/>
                </a:solidFill>
              </a:rPr>
              <a:t>Functions of the Operating System</a:t>
            </a:r>
          </a:p>
        </p:txBody>
      </p:sp>
      <p:sp>
        <p:nvSpPr>
          <p:cNvPr id="18435" name="TextBox 2">
            <a:extLst>
              <a:ext uri="{FF2B5EF4-FFF2-40B4-BE49-F238E27FC236}">
                <a16:creationId xmlns:a16="http://schemas.microsoft.com/office/drawing/2014/main" id="{B65DA4ED-0FD9-4F8A-9BD0-DE884A35F3E7}"/>
              </a:ext>
            </a:extLst>
          </p:cNvPr>
          <p:cNvSpPr txBox="1">
            <a:spLocks noChangeArrowheads="1"/>
          </p:cNvSpPr>
          <p:nvPr/>
        </p:nvSpPr>
        <p:spPr bwMode="auto">
          <a:xfrm>
            <a:off x="914400" y="2246313"/>
            <a:ext cx="7620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Graphical User Interface </a:t>
            </a:r>
            <a:r>
              <a:rPr lang="en-GB" altLang="en-US" sz="2000"/>
              <a:t>system software that allows users to have direct control of visible objects (such as icons) and actions, which replace command syntax.</a:t>
            </a:r>
            <a:endParaRPr lang="en-US" altLang="en-US" sz="2000" b="1">
              <a:solidFill>
                <a:srgbClr val="0000FF"/>
              </a:solidFill>
            </a:endParaRPr>
          </a:p>
        </p:txBody>
      </p:sp>
      <p:sp>
        <p:nvSpPr>
          <p:cNvPr id="18436" name="TextBox 3">
            <a:extLst>
              <a:ext uri="{FF2B5EF4-FFF2-40B4-BE49-F238E27FC236}">
                <a16:creationId xmlns:a16="http://schemas.microsoft.com/office/drawing/2014/main" id="{65515AAB-76B8-4A9A-9C55-02922F494B89}"/>
              </a:ext>
            </a:extLst>
          </p:cNvPr>
          <p:cNvSpPr txBox="1">
            <a:spLocks noChangeArrowheads="1"/>
          </p:cNvSpPr>
          <p:nvPr/>
        </p:nvSpPr>
        <p:spPr bwMode="auto">
          <a:xfrm>
            <a:off x="1066800" y="3505200"/>
            <a:ext cx="693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rPr>
              <a:t>Social Interface</a:t>
            </a:r>
            <a:r>
              <a:rPr lang="en-US" altLang="en-US" sz="2000" b="1">
                <a:solidFill>
                  <a:srgbClr val="0000FF"/>
                </a:solidFill>
              </a:rPr>
              <a:t> </a:t>
            </a:r>
            <a:r>
              <a:rPr lang="en-GB" altLang="en-US" sz="2000"/>
              <a:t>A user interface that guides the user through computer applications by using cartoonlike characters, graphics, animation, and voice commands.</a:t>
            </a:r>
            <a:endParaRPr lang="en-US" altLang="en-US" sz="2000"/>
          </a:p>
          <a:p>
            <a:pPr eaLnBrk="1" hangingPunct="1"/>
            <a:endParaRPr lang="en-US" altLang="en-US" sz="2800" b="1">
              <a:solidFill>
                <a:srgbClr val="0000FF"/>
              </a:solidFill>
            </a:endParaRPr>
          </a:p>
        </p:txBody>
      </p:sp>
      <p:sp>
        <p:nvSpPr>
          <p:cNvPr id="18437" name="Rectangle 7">
            <a:extLst>
              <a:ext uri="{FF2B5EF4-FFF2-40B4-BE49-F238E27FC236}">
                <a16:creationId xmlns:a16="http://schemas.microsoft.com/office/drawing/2014/main" id="{8BCE2CD2-FAAE-4B5E-A693-228E83F3B763}"/>
              </a:ext>
            </a:extLst>
          </p:cNvPr>
          <p:cNvSpPr>
            <a:spLocks noChangeArrowheads="1"/>
          </p:cNvSpPr>
          <p:nvPr/>
        </p:nvSpPr>
        <p:spPr bwMode="auto">
          <a:xfrm>
            <a:off x="1447800" y="5105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400"/>
              <a:t>See this </a:t>
            </a:r>
            <a:r>
              <a:rPr lang="en-US" altLang="en-US" sz="2400" b="1">
                <a:hlinkClick r:id="rId3"/>
              </a:rPr>
              <a:t>video</a:t>
            </a:r>
            <a:r>
              <a:rPr lang="en-US" altLang="en-US" sz="2400"/>
              <a:t> about an enhanced interface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t>Mobile Operating Systems</a:t>
            </a:r>
          </a:p>
        </p:txBody>
      </p:sp>
      <p:sp>
        <p:nvSpPr>
          <p:cNvPr id="41987" name="Content Placeholder 2"/>
          <p:cNvSpPr>
            <a:spLocks noGrp="1"/>
          </p:cNvSpPr>
          <p:nvPr>
            <p:ph idx="1"/>
          </p:nvPr>
        </p:nvSpPr>
        <p:spPr/>
        <p:txBody>
          <a:bodyPr/>
          <a:lstStyle/>
          <a:p>
            <a:r>
              <a:rPr lang="en-US" dirty="0"/>
              <a:t>Smartphones employ full-fledged computer OSs</a:t>
            </a:r>
          </a:p>
          <a:p>
            <a:pPr lvl="1"/>
            <a:r>
              <a:rPr lang="en-US" dirty="0"/>
              <a:t>Google Android</a:t>
            </a:r>
          </a:p>
          <a:p>
            <a:pPr lvl="1"/>
            <a:r>
              <a:rPr lang="en-US" dirty="0"/>
              <a:t>Apple iOS</a:t>
            </a:r>
          </a:p>
          <a:p>
            <a:pPr lvl="1"/>
            <a:r>
              <a:rPr lang="en-US" dirty="0"/>
              <a:t>Microsoft Windows Phone</a:t>
            </a:r>
          </a:p>
          <a:p>
            <a:endParaRPr lang="en-US" dirty="0"/>
          </a:p>
        </p:txBody>
      </p:sp>
      <p:sp>
        <p:nvSpPr>
          <p:cNvPr id="4198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877B8FDD-068A-449E-82E0-276533D15876}" type="slidenum">
              <a:rPr lang="en-US" sz="1400" smtClean="0">
                <a:solidFill>
                  <a:srgbClr val="222222"/>
                </a:solidFill>
                <a:latin typeface="Arial" panose="020B0604020202020204" pitchFamily="34" charset="0"/>
              </a:rPr>
              <a:pPr/>
              <a:t>12</a:t>
            </a:fld>
            <a:endParaRPr lang="en-US" sz="1400" dirty="0">
              <a:solidFill>
                <a:srgbClr val="222222"/>
              </a:solidFill>
              <a:latin typeface="Arial" panose="020B0604020202020204" pitchFamily="34" charset="0"/>
            </a:endParaRPr>
          </a:p>
        </p:txBody>
      </p:sp>
      <p:pic>
        <p:nvPicPr>
          <p:cNvPr id="41990" name="Picture 5" descr="Comparison of smartphone operating systems" title="Tabl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469" y="3267849"/>
            <a:ext cx="74866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00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Embedded Operating Systems</a:t>
            </a:r>
          </a:p>
        </p:txBody>
      </p:sp>
      <p:sp>
        <p:nvSpPr>
          <p:cNvPr id="43011" name="Content Placeholder 2"/>
          <p:cNvSpPr>
            <a:spLocks noGrp="1"/>
          </p:cNvSpPr>
          <p:nvPr>
            <p:ph idx="1"/>
          </p:nvPr>
        </p:nvSpPr>
        <p:spPr/>
        <p:txBody>
          <a:bodyPr/>
          <a:lstStyle/>
          <a:p>
            <a:r>
              <a:rPr lang="en-US" dirty="0"/>
              <a:t>Embedded system: a computer system (including a processor) implanted in and dedicated to the control of another device</a:t>
            </a:r>
            <a:endParaRPr lang="en-US" altLang="en-US" dirty="0"/>
          </a:p>
          <a:p>
            <a:r>
              <a:rPr lang="en-US" altLang="en-US" dirty="0"/>
              <a:t>Popular OSs for embedded systems</a:t>
            </a:r>
          </a:p>
          <a:p>
            <a:pPr lvl="1"/>
            <a:r>
              <a:rPr lang="en-US" altLang="en-US" dirty="0"/>
              <a:t>Windows embedded</a:t>
            </a:r>
          </a:p>
          <a:p>
            <a:pPr lvl="1"/>
            <a:r>
              <a:rPr lang="en-US" altLang="en-US" dirty="0"/>
              <a:t>Proprietary Linux-based systems: Sony’s Wii; and OSs in e-book readers, ATMs, smartphones, networking devices, and media players</a:t>
            </a:r>
          </a:p>
          <a:p>
            <a:endParaRPr lang="en-US" dirty="0"/>
          </a:p>
        </p:txBody>
      </p:sp>
      <p:sp>
        <p:nvSpPr>
          <p:cNvPr id="4301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EC72E6E7-17E8-461F-8F3A-9D53E75EEACC}" type="slidenum">
              <a:rPr lang="en-US" sz="1400" smtClean="0">
                <a:solidFill>
                  <a:srgbClr val="222222"/>
                </a:solidFill>
                <a:latin typeface="Arial" panose="020B0604020202020204" pitchFamily="34" charset="0"/>
              </a:rPr>
              <a:pPr/>
              <a:t>13</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56594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Utility Programs</a:t>
            </a:r>
          </a:p>
        </p:txBody>
      </p:sp>
      <p:sp>
        <p:nvSpPr>
          <p:cNvPr id="44035" name="Content Placeholder 2"/>
          <p:cNvSpPr>
            <a:spLocks noGrp="1"/>
          </p:cNvSpPr>
          <p:nvPr>
            <p:ph idx="1"/>
          </p:nvPr>
        </p:nvSpPr>
        <p:spPr/>
        <p:txBody>
          <a:bodyPr/>
          <a:lstStyle/>
          <a:p>
            <a:r>
              <a:rPr lang="en-US" dirty="0"/>
              <a:t>Utility program: a program that helps to perform maintenance or correct problems with a system</a:t>
            </a:r>
          </a:p>
          <a:p>
            <a:endParaRPr lang="en-US" dirty="0"/>
          </a:p>
        </p:txBody>
      </p:sp>
      <p:sp>
        <p:nvSpPr>
          <p:cNvPr id="4403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9FE3451D-AA95-487D-B10C-FFCC707B1557}" type="slidenum">
              <a:rPr lang="en-US" sz="1400" smtClean="0">
                <a:solidFill>
                  <a:srgbClr val="222222"/>
                </a:solidFill>
                <a:latin typeface="Arial" panose="020B0604020202020204" pitchFamily="34" charset="0"/>
              </a:rPr>
              <a:pPr/>
              <a:t>14</a:t>
            </a:fld>
            <a:endParaRPr lang="en-US" sz="1400" dirty="0">
              <a:solidFill>
                <a:srgbClr val="222222"/>
              </a:solidFill>
              <a:latin typeface="Arial" panose="020B0604020202020204" pitchFamily="34" charset="0"/>
            </a:endParaRPr>
          </a:p>
        </p:txBody>
      </p:sp>
      <p:pic>
        <p:nvPicPr>
          <p:cNvPr id="44038" name="Picture 5" descr="Sysinternals Suite" title="Figure 4-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2590800"/>
            <a:ext cx="71088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56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Utility Programs</a:t>
            </a:r>
          </a:p>
        </p:txBody>
      </p:sp>
      <p:sp>
        <p:nvSpPr>
          <p:cNvPr id="45059" name="Content Placeholder 2"/>
          <p:cNvSpPr>
            <a:spLocks noGrp="1"/>
          </p:cNvSpPr>
          <p:nvPr>
            <p:ph idx="1"/>
          </p:nvPr>
        </p:nvSpPr>
        <p:spPr/>
        <p:txBody>
          <a:bodyPr/>
          <a:lstStyle/>
          <a:p>
            <a:r>
              <a:rPr lang="en-US" altLang="en-US" dirty="0"/>
              <a:t>Hardware utilities</a:t>
            </a:r>
          </a:p>
          <a:p>
            <a:r>
              <a:rPr lang="en-US" altLang="en-US" dirty="0"/>
              <a:t>Security utilities</a:t>
            </a:r>
          </a:p>
          <a:p>
            <a:r>
              <a:rPr lang="en-US" altLang="en-US" dirty="0"/>
              <a:t>File-compression utilities</a:t>
            </a:r>
          </a:p>
          <a:p>
            <a:r>
              <a:rPr lang="en-US" altLang="en-US" dirty="0"/>
              <a:t>Spam-filtering utilities</a:t>
            </a:r>
          </a:p>
          <a:p>
            <a:r>
              <a:rPr lang="en-US" altLang="en-US" dirty="0"/>
              <a:t>Network and Internet utilities</a:t>
            </a:r>
          </a:p>
          <a:p>
            <a:r>
              <a:rPr lang="en-US" altLang="en-US" dirty="0"/>
              <a:t>Server and mainframe utilities</a:t>
            </a:r>
          </a:p>
          <a:p>
            <a:r>
              <a:rPr lang="en-US" altLang="en-US" dirty="0"/>
              <a:t>Other utilities: mobile device management (MDM), defraggers, system cleaners, etc. </a:t>
            </a:r>
          </a:p>
          <a:p>
            <a:endParaRPr lang="en-US" dirty="0"/>
          </a:p>
        </p:txBody>
      </p:sp>
      <p:sp>
        <p:nvSpPr>
          <p:cNvPr id="45061"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37063183-8EB7-49E9-9570-9DFE02A709CE}" type="slidenum">
              <a:rPr lang="en-US" sz="1400" smtClean="0">
                <a:solidFill>
                  <a:srgbClr val="222222"/>
                </a:solidFill>
                <a:latin typeface="Arial" panose="020B0604020202020204" pitchFamily="34" charset="0"/>
              </a:rPr>
              <a:pPr/>
              <a:t>15</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5909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Middleware</a:t>
            </a:r>
          </a:p>
        </p:txBody>
      </p:sp>
      <p:sp>
        <p:nvSpPr>
          <p:cNvPr id="46083" name="Content Placeholder 2"/>
          <p:cNvSpPr>
            <a:spLocks noGrp="1"/>
          </p:cNvSpPr>
          <p:nvPr>
            <p:ph idx="1"/>
          </p:nvPr>
        </p:nvSpPr>
        <p:spPr/>
        <p:txBody>
          <a:bodyPr/>
          <a:lstStyle/>
          <a:p>
            <a:r>
              <a:rPr lang="en-US" altLang="en-US" dirty="0"/>
              <a:t>Middleware</a:t>
            </a:r>
          </a:p>
          <a:p>
            <a:pPr lvl="1"/>
            <a:r>
              <a:rPr lang="en-US" altLang="en-US" dirty="0"/>
              <a:t>Software that allows different systems to communicate and exchange data</a:t>
            </a:r>
          </a:p>
          <a:p>
            <a:r>
              <a:rPr lang="en-US" altLang="en-US" dirty="0"/>
              <a:t>Can also be used as an interface between the Internet and private corporate systems</a:t>
            </a:r>
          </a:p>
          <a:p>
            <a:r>
              <a:rPr lang="en-US" altLang="en-US" dirty="0"/>
              <a:t>Enterprise application integration (EAI): tying together of disparate applications</a:t>
            </a:r>
          </a:p>
          <a:p>
            <a:r>
              <a:rPr lang="en-US" altLang="en-US" dirty="0"/>
              <a:t>Service-oriented architecture (SOA): </a:t>
            </a:r>
            <a:r>
              <a:rPr lang="en-US" dirty="0"/>
              <a:t>a software design approach using modules to provide specific functions as services to other applications</a:t>
            </a:r>
            <a:endParaRPr lang="en-US" altLang="en-US" dirty="0"/>
          </a:p>
          <a:p>
            <a:endParaRPr lang="en-US" dirty="0"/>
          </a:p>
        </p:txBody>
      </p:sp>
      <p:sp>
        <p:nvSpPr>
          <p:cNvPr id="4608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19CDAB30-98E7-4D3B-9D33-357CF976D2A1}" type="slidenum">
              <a:rPr lang="en-US" sz="1400" smtClean="0">
                <a:solidFill>
                  <a:srgbClr val="222222"/>
                </a:solidFill>
                <a:latin typeface="Arial" panose="020B0604020202020204" pitchFamily="34" charset="0"/>
              </a:rPr>
              <a:pPr/>
              <a:t>16</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8622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BB1708C-38FC-46AC-B6EB-C6FBF2AA7F33}"/>
              </a:ext>
            </a:extLst>
          </p:cNvPr>
          <p:cNvSpPr>
            <a:spLocks noGrp="1" noChangeArrowheads="1"/>
          </p:cNvSpPr>
          <p:nvPr>
            <p:ph type="title"/>
          </p:nvPr>
        </p:nvSpPr>
        <p:spPr/>
        <p:txBody>
          <a:bodyPr/>
          <a:lstStyle/>
          <a:p>
            <a:pPr eaLnBrk="1" hangingPunct="1"/>
            <a:r>
              <a:rPr lang="en-US" altLang="en-US" dirty="0">
                <a:solidFill>
                  <a:srgbClr val="7B9899"/>
                </a:solidFill>
              </a:rPr>
              <a:t>Application Software</a:t>
            </a:r>
          </a:p>
        </p:txBody>
      </p:sp>
      <p:pic>
        <p:nvPicPr>
          <p:cNvPr id="19459" name="Picture 11">
            <a:extLst>
              <a:ext uri="{FF2B5EF4-FFF2-40B4-BE49-F238E27FC236}">
                <a16:creationId xmlns:a16="http://schemas.microsoft.com/office/drawing/2014/main" id="{DC846225-7C2B-40C2-9769-ACF20ADC7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70" t="45869" r="15063" b="19658"/>
          <a:stretch>
            <a:fillRect/>
          </a:stretch>
        </p:blipFill>
        <p:spPr bwMode="auto">
          <a:xfrm>
            <a:off x="1828800" y="2057400"/>
            <a:ext cx="5791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Application Software</a:t>
            </a:r>
          </a:p>
        </p:txBody>
      </p:sp>
      <p:sp>
        <p:nvSpPr>
          <p:cNvPr id="47107" name="Content Placeholder 2"/>
          <p:cNvSpPr>
            <a:spLocks noGrp="1"/>
          </p:cNvSpPr>
          <p:nvPr>
            <p:ph idx="1"/>
          </p:nvPr>
        </p:nvSpPr>
        <p:spPr/>
        <p:txBody>
          <a:bodyPr/>
          <a:lstStyle/>
          <a:p>
            <a:r>
              <a:rPr lang="en-US" altLang="en-US" dirty="0"/>
              <a:t>Application programs’ primary function</a:t>
            </a:r>
          </a:p>
          <a:p>
            <a:pPr lvl="1"/>
            <a:r>
              <a:rPr lang="en-US" dirty="0"/>
              <a:t>To apply the power of the computer to enable people, workgroups, and the entire enterprise to solve problems and perform specific tasks</a:t>
            </a:r>
          </a:p>
          <a:p>
            <a:r>
              <a:rPr lang="en-US" altLang="en-US" dirty="0"/>
              <a:t>Many software options are available</a:t>
            </a:r>
          </a:p>
          <a:p>
            <a:pPr lvl="1"/>
            <a:r>
              <a:rPr lang="en-US" dirty="0"/>
              <a:t>Software can be selected that best meets the needs of the individual, workgroup, or enterprise</a:t>
            </a:r>
            <a:endParaRPr lang="en-US" altLang="en-US" dirty="0"/>
          </a:p>
          <a:p>
            <a:endParaRPr lang="en-US" dirty="0"/>
          </a:p>
        </p:txBody>
      </p:sp>
      <p:sp>
        <p:nvSpPr>
          <p:cNvPr id="4710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3FB06CA9-8D75-4FD5-93A7-576C82589033}" type="slidenum">
              <a:rPr lang="en-US" sz="1400" smtClean="0">
                <a:solidFill>
                  <a:srgbClr val="222222"/>
                </a:solidFill>
                <a:latin typeface="Arial" panose="020B0604020202020204" pitchFamily="34" charset="0"/>
              </a:rPr>
              <a:pPr/>
              <a:t>18</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1275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Overview of Application Software</a:t>
            </a:r>
          </a:p>
        </p:txBody>
      </p:sp>
      <p:sp>
        <p:nvSpPr>
          <p:cNvPr id="48131" name="Content Placeholder 2"/>
          <p:cNvSpPr>
            <a:spLocks noGrp="1"/>
          </p:cNvSpPr>
          <p:nvPr>
            <p:ph idx="1"/>
          </p:nvPr>
        </p:nvSpPr>
        <p:spPr/>
        <p:txBody>
          <a:bodyPr/>
          <a:lstStyle/>
          <a:p>
            <a:r>
              <a:rPr lang="en-US" altLang="en-US" dirty="0"/>
              <a:t>Proprietary software: a one-of-a-kind program for a specific application</a:t>
            </a:r>
          </a:p>
          <a:p>
            <a:pPr lvl="1"/>
            <a:r>
              <a:rPr lang="en-US" dirty="0"/>
              <a:t>Owned by the company, organization, or person that uses it</a:t>
            </a:r>
          </a:p>
          <a:p>
            <a:r>
              <a:rPr lang="en-US" altLang="en-US" dirty="0"/>
              <a:t>Off-the-shelf software: s</a:t>
            </a:r>
            <a:r>
              <a:rPr lang="en-US" dirty="0"/>
              <a:t>oftware mass-produced by software vendors</a:t>
            </a:r>
          </a:p>
          <a:p>
            <a:pPr lvl="1"/>
            <a:r>
              <a:rPr lang="en-US" dirty="0"/>
              <a:t>Addresses needs that are common across businesses, organizations, or individuals</a:t>
            </a:r>
          </a:p>
          <a:p>
            <a:endParaRPr lang="en-US" dirty="0"/>
          </a:p>
        </p:txBody>
      </p:sp>
      <p:sp>
        <p:nvSpPr>
          <p:cNvPr id="4813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C7992993-A893-46F0-990B-EECEEC64CA19}" type="slidenum">
              <a:rPr lang="en-US" sz="1400" smtClean="0">
                <a:solidFill>
                  <a:srgbClr val="222222"/>
                </a:solidFill>
                <a:latin typeface="Arial" panose="020B0604020202020204" pitchFamily="34" charset="0"/>
              </a:rPr>
              <a:pPr/>
              <a:t>19</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61220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Objectives</a:t>
            </a:r>
          </a:p>
        </p:txBody>
      </p:sp>
      <p:sp>
        <p:nvSpPr>
          <p:cNvPr id="6149" name="Rectangle 3"/>
          <p:cNvSpPr>
            <a:spLocks noGrp="1" noChangeArrowheads="1"/>
          </p:cNvSpPr>
          <p:nvPr>
            <p:ph type="body" idx="1"/>
          </p:nvPr>
        </p:nvSpPr>
        <p:spPr>
          <a:xfrm>
            <a:off x="1027113" y="2667000"/>
            <a:ext cx="7621587" cy="3581400"/>
          </a:xfrm>
        </p:spPr>
        <p:txBody>
          <a:bodyPr/>
          <a:lstStyle/>
          <a:p>
            <a:pPr marL="0" indent="0" algn="l">
              <a:buFontTx/>
              <a:buNone/>
              <a:defRPr/>
            </a:pPr>
            <a:r>
              <a:rPr lang="en-US" sz="1400" dirty="0"/>
              <a:t>After completing this chapter, you will be able to (cont’d):</a:t>
            </a: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Discuss how application software can support personal, workgroup, and enterprise business objectives</a:t>
            </a:r>
          </a:p>
          <a:p>
            <a:pPr algn="l">
              <a:defRPr/>
            </a:pPr>
            <a:endParaRPr lang="en-US" sz="14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Identify three basic approaches to developing application software and discuss the pros and cons of each</a:t>
            </a:r>
          </a:p>
          <a:p>
            <a:pPr algn="l">
              <a:defRPr/>
            </a:pPr>
            <a:endParaRPr lang="en-US" sz="14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Identify programming languages in use today</a:t>
            </a:r>
          </a:p>
          <a:p>
            <a:pPr algn="l">
              <a:defRPr/>
            </a:pPr>
            <a:endParaRPr lang="en-US" sz="14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defRPr/>
            </a:pPr>
            <a:r>
              <a:rPr lang="en-US" sz="1400" dirty="0">
                <a:latin typeface="Arial" panose="020B0604020202020204" pitchFamily="34" charset="0"/>
                <a:cs typeface="Arial" panose="020B0604020202020204" pitchFamily="34" charset="0"/>
              </a:rPr>
              <a:t>Identify several key software issues and trends that have an impact on organizations and individuals</a:t>
            </a:r>
          </a:p>
        </p:txBody>
      </p:sp>
      <p:sp>
        <p:nvSpPr>
          <p:cNvPr id="11268" name="Rectangle 6"/>
          <p:cNvSpPr>
            <a:spLocks noGrp="1" noChangeArrowheads="1"/>
          </p:cNvSpPr>
          <p:nvPr>
            <p:ph type="sldNum" sz="quarter" idx="4294967295"/>
          </p:nvPr>
        </p:nvSpPr>
        <p:spPr>
          <a:xfrm>
            <a:off x="81534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29DD14D-9057-479D-BC1B-970D7C9DEC8D}" type="slidenum">
              <a:rPr lang="en-US" altLang="en-US" sz="1400" smtClean="0"/>
              <a:pPr>
                <a:spcBef>
                  <a:spcPct val="0"/>
                </a:spcBef>
                <a:buFontTx/>
                <a:buNone/>
              </a:pPr>
              <a:t>2</a:t>
            </a:fld>
            <a:endParaRPr lang="en-US" altLang="en-US" sz="1400" dirty="0"/>
          </a:p>
        </p:txBody>
      </p:sp>
    </p:spTree>
    <p:extLst>
      <p:ext uri="{BB962C8B-B14F-4D97-AF65-F5344CB8AC3E}">
        <p14:creationId xmlns:p14="http://schemas.microsoft.com/office/powerpoint/2010/main" val="243388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t>Overview of Application Software</a:t>
            </a:r>
          </a:p>
        </p:txBody>
      </p:sp>
      <p:pic>
        <p:nvPicPr>
          <p:cNvPr id="6" name="Content Placeholder 5" descr="Comparison of proprietary and off-the-shelf software" title="Table 4-7"/>
          <p:cNvPicPr>
            <a:picLocks noGrp="1" noChangeAspect="1"/>
          </p:cNvPicPr>
          <p:nvPr>
            <p:ph idx="1"/>
          </p:nvPr>
        </p:nvPicPr>
        <p:blipFill>
          <a:blip r:embed="rId3"/>
          <a:stretch>
            <a:fillRect/>
          </a:stretch>
        </p:blipFill>
        <p:spPr>
          <a:xfrm>
            <a:off x="941388" y="1524000"/>
            <a:ext cx="7261225" cy="4572000"/>
          </a:xfrm>
        </p:spPr>
      </p:pic>
      <p:sp>
        <p:nvSpPr>
          <p:cNvPr id="4915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52FB7659-B73C-45A3-97AF-E3036E6662CA}" type="slidenum">
              <a:rPr lang="en-US" sz="1400" smtClean="0">
                <a:solidFill>
                  <a:srgbClr val="222222"/>
                </a:solidFill>
                <a:latin typeface="Arial" panose="020B0604020202020204" pitchFamily="34" charset="0"/>
              </a:rPr>
              <a:pPr/>
              <a:t>20</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911355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a:t>Overview of Application Software</a:t>
            </a:r>
          </a:p>
        </p:txBody>
      </p:sp>
      <p:sp>
        <p:nvSpPr>
          <p:cNvPr id="50180"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BE607063-2693-44ED-8E9C-87AAD14FAE4C}" type="slidenum">
              <a:rPr lang="en-US" sz="1400" smtClean="0">
                <a:solidFill>
                  <a:srgbClr val="222222"/>
                </a:solidFill>
                <a:latin typeface="Arial" panose="020B0604020202020204" pitchFamily="34" charset="0"/>
              </a:rPr>
              <a:pPr/>
              <a:t>21</a:t>
            </a:fld>
            <a:endParaRPr lang="en-US" sz="1400" dirty="0">
              <a:solidFill>
                <a:srgbClr val="222222"/>
              </a:solidFill>
              <a:latin typeface="Arial" panose="020B0604020202020204" pitchFamily="34" charset="0"/>
            </a:endParaRPr>
          </a:p>
        </p:txBody>
      </p:sp>
      <p:sp>
        <p:nvSpPr>
          <p:cNvPr id="50181" name="Content Placeholder 2"/>
          <p:cNvSpPr>
            <a:spLocks noGrp="1"/>
          </p:cNvSpPr>
          <p:nvPr>
            <p:ph idx="1"/>
          </p:nvPr>
        </p:nvSpPr>
        <p:spPr/>
        <p:txBody>
          <a:bodyPr/>
          <a:lstStyle/>
          <a:p>
            <a:r>
              <a:rPr lang="en-US" altLang="en-US" dirty="0"/>
              <a:t>Cloud service providers</a:t>
            </a:r>
          </a:p>
          <a:p>
            <a:pPr lvl="1"/>
            <a:r>
              <a:rPr lang="en-US" altLang="en-US" dirty="0"/>
              <a:t>Companies that provide software, data storage, and other services via the Internet</a:t>
            </a:r>
          </a:p>
          <a:p>
            <a:r>
              <a:rPr lang="en-US" altLang="en-US" dirty="0"/>
              <a:t>Software as a service (SaaS)</a:t>
            </a:r>
          </a:p>
          <a:p>
            <a:pPr lvl="1"/>
            <a:r>
              <a:rPr lang="en-US" altLang="en-US" dirty="0"/>
              <a:t>Businesses subscribe to Web-delivered business application software</a:t>
            </a:r>
          </a:p>
          <a:p>
            <a:pPr lvl="1"/>
            <a:r>
              <a:rPr lang="en-US" dirty="0"/>
              <a:t>Vendors include Oracle, SAP, NetSuite, Salesforce, and Google</a:t>
            </a:r>
          </a:p>
          <a:p>
            <a:r>
              <a:rPr lang="en-US" dirty="0"/>
              <a:t>Amazon is considered one of the leading public cloud service providers because of Amazon Web Services (AWS) platform</a:t>
            </a:r>
          </a:p>
        </p:txBody>
      </p:sp>
    </p:spTree>
    <p:extLst>
      <p:ext uri="{BB962C8B-B14F-4D97-AF65-F5344CB8AC3E}">
        <p14:creationId xmlns:p14="http://schemas.microsoft.com/office/powerpoint/2010/main" val="379413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Personal Application Software</a:t>
            </a:r>
          </a:p>
        </p:txBody>
      </p:sp>
      <p:sp>
        <p:nvSpPr>
          <p:cNvPr id="51203" name="Content Placeholder 2"/>
          <p:cNvSpPr>
            <a:spLocks noGrp="1"/>
          </p:cNvSpPr>
          <p:nvPr>
            <p:ph idx="1"/>
          </p:nvPr>
        </p:nvSpPr>
        <p:spPr>
          <a:xfrm>
            <a:off x="538163" y="1638300"/>
            <a:ext cx="8077200" cy="4572000"/>
          </a:xfrm>
        </p:spPr>
        <p:txBody>
          <a:bodyPr/>
          <a:lstStyle/>
          <a:p>
            <a:r>
              <a:rPr lang="en-US" dirty="0"/>
              <a:t>Word Processing</a:t>
            </a:r>
          </a:p>
          <a:p>
            <a:pPr lvl="1"/>
            <a:r>
              <a:rPr lang="en-US" dirty="0"/>
              <a:t>Create, edit, and print text documents</a:t>
            </a:r>
          </a:p>
          <a:p>
            <a:r>
              <a:rPr lang="en-US" dirty="0"/>
              <a:t>Spreadsheet Analysis</a:t>
            </a:r>
          </a:p>
          <a:p>
            <a:pPr lvl="1"/>
            <a:r>
              <a:rPr lang="en-US" dirty="0"/>
              <a:t>Perform statistical, financial, logical, database, graphics, and date and time calculations using a wide range of built-in functions</a:t>
            </a:r>
          </a:p>
          <a:p>
            <a:r>
              <a:rPr lang="en-US" dirty="0"/>
              <a:t>Database Applications</a:t>
            </a:r>
          </a:p>
          <a:p>
            <a:pPr lvl="1"/>
            <a:r>
              <a:rPr lang="en-US" dirty="0"/>
              <a:t>Store, manipulate, and retrieve data</a:t>
            </a:r>
          </a:p>
        </p:txBody>
      </p:sp>
      <p:sp>
        <p:nvSpPr>
          <p:cNvPr id="5120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CE7A8DFB-E0CC-43E7-9058-B7E3FFED7659}" type="slidenum">
              <a:rPr lang="en-US" sz="1400" smtClean="0">
                <a:solidFill>
                  <a:srgbClr val="222222"/>
                </a:solidFill>
                <a:latin typeface="Arial" panose="020B0604020202020204" pitchFamily="34" charset="0"/>
              </a:rPr>
              <a:pPr/>
              <a:t>22</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751048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Personal Application Software</a:t>
            </a:r>
          </a:p>
        </p:txBody>
      </p:sp>
      <p:pic>
        <p:nvPicPr>
          <p:cNvPr id="6" name="Content Placeholder 5" descr="Major components of leading software suites" title="Table 4-9"/>
          <p:cNvPicPr>
            <a:picLocks noGrp="1" noChangeAspect="1"/>
          </p:cNvPicPr>
          <p:nvPr>
            <p:ph idx="1"/>
          </p:nvPr>
        </p:nvPicPr>
        <p:blipFill>
          <a:blip r:embed="rId3"/>
          <a:stretch>
            <a:fillRect/>
          </a:stretch>
        </p:blipFill>
        <p:spPr>
          <a:xfrm>
            <a:off x="847725" y="2914650"/>
            <a:ext cx="7458075" cy="2019300"/>
          </a:xfrm>
        </p:spPr>
      </p:pic>
      <p:sp>
        <p:nvSpPr>
          <p:cNvPr id="5427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B991B2E-F473-408A-AFBB-C6E5EE2EF0CF}" type="slidenum">
              <a:rPr lang="en-US" sz="1400" smtClean="0">
                <a:solidFill>
                  <a:srgbClr val="222222"/>
                </a:solidFill>
                <a:latin typeface="Arial" panose="020B0604020202020204" pitchFamily="34" charset="0"/>
              </a:rPr>
              <a:pPr/>
              <a:t>23</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65934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Personal Application Software</a:t>
            </a:r>
          </a:p>
        </p:txBody>
      </p:sp>
      <p:sp>
        <p:nvSpPr>
          <p:cNvPr id="57348"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961AFF9-0E9B-43E1-A389-A280161296B0}" type="slidenum">
              <a:rPr lang="en-US" sz="1400" smtClean="0">
                <a:solidFill>
                  <a:srgbClr val="222222"/>
                </a:solidFill>
                <a:latin typeface="Arial" panose="020B0604020202020204" pitchFamily="34" charset="0"/>
              </a:rPr>
              <a:pPr/>
              <a:t>24</a:t>
            </a:fld>
            <a:endParaRPr lang="en-US" sz="1400" dirty="0">
              <a:solidFill>
                <a:srgbClr val="222222"/>
              </a:solidFill>
              <a:latin typeface="Arial" panose="020B0604020202020204" pitchFamily="34" charset="0"/>
            </a:endParaRPr>
          </a:p>
        </p:txBody>
      </p:sp>
      <p:sp>
        <p:nvSpPr>
          <p:cNvPr id="57349" name="Content Placeholder 2"/>
          <p:cNvSpPr>
            <a:spLocks noGrp="1"/>
          </p:cNvSpPr>
          <p:nvPr>
            <p:ph idx="1"/>
          </p:nvPr>
        </p:nvSpPr>
        <p:spPr/>
        <p:txBody>
          <a:bodyPr/>
          <a:lstStyle/>
          <a:p>
            <a:pPr lvl="1"/>
            <a:endParaRPr lang="en-US" dirty="0"/>
          </a:p>
          <a:p>
            <a:endParaRPr lang="en-US" dirty="0"/>
          </a:p>
        </p:txBody>
      </p:sp>
      <p:pic>
        <p:nvPicPr>
          <p:cNvPr id="6" name="Picture 5" descr="Categories of mobile applications" title="Table 4-10"/>
          <p:cNvPicPr>
            <a:picLocks noChangeAspect="1"/>
          </p:cNvPicPr>
          <p:nvPr/>
        </p:nvPicPr>
        <p:blipFill>
          <a:blip r:embed="rId3"/>
          <a:stretch>
            <a:fillRect/>
          </a:stretch>
        </p:blipFill>
        <p:spPr>
          <a:xfrm>
            <a:off x="871538" y="1509713"/>
            <a:ext cx="7400925" cy="4514850"/>
          </a:xfrm>
          <a:prstGeom prst="rect">
            <a:avLst/>
          </a:prstGeom>
        </p:spPr>
      </p:pic>
    </p:spTree>
    <p:extLst>
      <p:ext uri="{BB962C8B-B14F-4D97-AF65-F5344CB8AC3E}">
        <p14:creationId xmlns:p14="http://schemas.microsoft.com/office/powerpoint/2010/main" val="1176006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Workgroup Application Software</a:t>
            </a:r>
          </a:p>
        </p:txBody>
      </p:sp>
      <p:sp>
        <p:nvSpPr>
          <p:cNvPr id="58371" name="Content Placeholder 2"/>
          <p:cNvSpPr>
            <a:spLocks noGrp="1"/>
          </p:cNvSpPr>
          <p:nvPr>
            <p:ph idx="1"/>
          </p:nvPr>
        </p:nvSpPr>
        <p:spPr/>
        <p:txBody>
          <a:bodyPr/>
          <a:lstStyle/>
          <a:p>
            <a:r>
              <a:rPr lang="en-US" altLang="en-US" dirty="0"/>
              <a:t>Workgroup application software</a:t>
            </a:r>
          </a:p>
          <a:p>
            <a:pPr lvl="1"/>
            <a:r>
              <a:rPr lang="en-US" altLang="en-US" dirty="0"/>
              <a:t>Designed to support teamwork with people in the same location or dispersed around the world</a:t>
            </a:r>
          </a:p>
          <a:p>
            <a:r>
              <a:rPr lang="en-US" altLang="en-US" dirty="0"/>
              <a:t>Groupware helps groups of people work together more effectively</a:t>
            </a:r>
          </a:p>
          <a:p>
            <a:pPr lvl="1"/>
            <a:r>
              <a:rPr lang="en-US" altLang="en-US" dirty="0"/>
              <a:t>Also called collaborative software</a:t>
            </a:r>
          </a:p>
          <a:p>
            <a:endParaRPr lang="en-US" dirty="0"/>
          </a:p>
        </p:txBody>
      </p:sp>
      <p:sp>
        <p:nvSpPr>
          <p:cNvPr id="5837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90FA9004-74EC-414E-A2BC-463846CE79FE}" type="slidenum">
              <a:rPr lang="en-US" sz="1400" smtClean="0">
                <a:solidFill>
                  <a:srgbClr val="222222"/>
                </a:solidFill>
                <a:latin typeface="Arial" panose="020B0604020202020204" pitchFamily="34" charset="0"/>
              </a:rPr>
              <a:pPr/>
              <a:t>25</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02295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Enterprise Application Software</a:t>
            </a:r>
          </a:p>
        </p:txBody>
      </p:sp>
      <p:sp>
        <p:nvSpPr>
          <p:cNvPr id="59395" name="Content Placeholder 2"/>
          <p:cNvSpPr>
            <a:spLocks noGrp="1"/>
          </p:cNvSpPr>
          <p:nvPr>
            <p:ph idx="1"/>
          </p:nvPr>
        </p:nvSpPr>
        <p:spPr/>
        <p:txBody>
          <a:bodyPr/>
          <a:lstStyle/>
          <a:p>
            <a:r>
              <a:rPr lang="en-US" altLang="en-US" dirty="0"/>
              <a:t>Enterprise application software</a:t>
            </a:r>
          </a:p>
          <a:p>
            <a:pPr lvl="1"/>
            <a:r>
              <a:rPr lang="en-US" altLang="en-US" dirty="0"/>
              <a:t>Software that benefits an entire organization</a:t>
            </a:r>
          </a:p>
          <a:p>
            <a:pPr lvl="1"/>
            <a:r>
              <a:rPr lang="en-US" altLang="en-US" dirty="0"/>
              <a:t>Helps managers and workers stay connected</a:t>
            </a:r>
          </a:p>
          <a:p>
            <a:pPr lvl="1"/>
            <a:r>
              <a:rPr lang="en-US" altLang="en-US" dirty="0"/>
              <a:t>Cost, installation and ability to integrate with other software are major considerations in selecting this software</a:t>
            </a:r>
          </a:p>
          <a:p>
            <a:pPr lvl="1"/>
            <a:r>
              <a:rPr lang="en-US" altLang="en-US" dirty="0"/>
              <a:t>Usability on smartphones and mobile devices is also an important factor</a:t>
            </a:r>
          </a:p>
          <a:p>
            <a:endParaRPr lang="en-US" dirty="0"/>
          </a:p>
        </p:txBody>
      </p:sp>
      <p:sp>
        <p:nvSpPr>
          <p:cNvPr id="5939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064220DB-33AD-478C-8B8F-480836A045D7}" type="slidenum">
              <a:rPr lang="en-US" sz="1400" smtClean="0">
                <a:solidFill>
                  <a:srgbClr val="222222"/>
                </a:solidFill>
                <a:latin typeface="Arial" panose="020B0604020202020204" pitchFamily="34" charset="0"/>
              </a:rPr>
              <a:pPr/>
              <a:t>26</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993534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a:t>Enterprise Application Software</a:t>
            </a:r>
          </a:p>
        </p:txBody>
      </p:sp>
      <p:pic>
        <p:nvPicPr>
          <p:cNvPr id="6" name="Content Placeholder 5" descr="Spending by type of software" title="Figure 4-21"/>
          <p:cNvPicPr>
            <a:picLocks noGrp="1" noChangeAspect="1"/>
          </p:cNvPicPr>
          <p:nvPr>
            <p:ph idx="1"/>
          </p:nvPr>
        </p:nvPicPr>
        <p:blipFill>
          <a:blip r:embed="rId3"/>
          <a:stretch>
            <a:fillRect/>
          </a:stretch>
        </p:blipFill>
        <p:spPr>
          <a:xfrm>
            <a:off x="1009650" y="2576513"/>
            <a:ext cx="7124700" cy="2771775"/>
          </a:xfrm>
        </p:spPr>
      </p:pic>
      <p:sp>
        <p:nvSpPr>
          <p:cNvPr id="60421"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E395FCA-9561-478A-A918-500B7AA12F1A}" type="slidenum">
              <a:rPr lang="en-US" sz="1400" smtClean="0">
                <a:solidFill>
                  <a:srgbClr val="222222"/>
                </a:solidFill>
                <a:latin typeface="Arial" panose="020B0604020202020204" pitchFamily="34" charset="0"/>
              </a:rPr>
              <a:pPr/>
              <a:t>27</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096023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a:t>Software Bugs</a:t>
            </a:r>
          </a:p>
        </p:txBody>
      </p:sp>
      <p:sp>
        <p:nvSpPr>
          <p:cNvPr id="67587" name="Content Placeholder 2"/>
          <p:cNvSpPr>
            <a:spLocks noGrp="1"/>
          </p:cNvSpPr>
          <p:nvPr>
            <p:ph idx="1"/>
          </p:nvPr>
        </p:nvSpPr>
        <p:spPr/>
        <p:txBody>
          <a:bodyPr/>
          <a:lstStyle/>
          <a:p>
            <a:r>
              <a:rPr lang="en-US" altLang="en-US" dirty="0"/>
              <a:t>Software bug: a defect in a program that keeps it from performing as it should</a:t>
            </a:r>
          </a:p>
          <a:p>
            <a:r>
              <a:rPr lang="en-US" altLang="en-US" dirty="0"/>
              <a:t>Tips for reducing the impact of software bugs</a:t>
            </a:r>
          </a:p>
          <a:p>
            <a:pPr lvl="1"/>
            <a:r>
              <a:rPr lang="en-US" altLang="en-US" dirty="0"/>
              <a:t>Register all software </a:t>
            </a:r>
          </a:p>
          <a:p>
            <a:pPr lvl="1"/>
            <a:r>
              <a:rPr lang="en-US" altLang="en-US" dirty="0"/>
              <a:t>Check read-me files for solutions to known problems</a:t>
            </a:r>
          </a:p>
          <a:p>
            <a:pPr lvl="1"/>
            <a:r>
              <a:rPr lang="en-US" altLang="en-US" dirty="0"/>
              <a:t>Access the support area of the manufacturer’s Web site for patches</a:t>
            </a:r>
          </a:p>
          <a:p>
            <a:pPr lvl="1"/>
            <a:r>
              <a:rPr lang="en-US" altLang="en-US" dirty="0"/>
              <a:t>Install the latest software updates</a:t>
            </a:r>
          </a:p>
          <a:p>
            <a:pPr lvl="1"/>
            <a:r>
              <a:rPr lang="en-US" dirty="0"/>
              <a:t>Make sure you can recreate the bug and then call the manufacturer’s tech support line</a:t>
            </a:r>
          </a:p>
        </p:txBody>
      </p:sp>
      <p:sp>
        <p:nvSpPr>
          <p:cNvPr id="6758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2248253-28EB-44E8-96A4-412873B67DB0}" type="slidenum">
              <a:rPr lang="en-US" sz="1400" smtClean="0">
                <a:solidFill>
                  <a:srgbClr val="222222"/>
                </a:solidFill>
                <a:latin typeface="Arial" panose="020B0604020202020204" pitchFamily="34" charset="0"/>
              </a:rPr>
              <a:pPr/>
              <a:t>28</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083800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t>Copyrights and Licenses</a:t>
            </a:r>
          </a:p>
        </p:txBody>
      </p:sp>
      <p:sp>
        <p:nvSpPr>
          <p:cNvPr id="68611" name="Content Placeholder 2"/>
          <p:cNvSpPr>
            <a:spLocks noGrp="1"/>
          </p:cNvSpPr>
          <p:nvPr>
            <p:ph idx="1"/>
          </p:nvPr>
        </p:nvSpPr>
        <p:spPr/>
        <p:txBody>
          <a:bodyPr/>
          <a:lstStyle/>
          <a:p>
            <a:r>
              <a:rPr lang="en-US" altLang="en-US" dirty="0"/>
              <a:t>Most software products are protected by law using copyright or licensing provisions:</a:t>
            </a:r>
          </a:p>
          <a:p>
            <a:pPr lvl="1"/>
            <a:r>
              <a:rPr lang="en-US" altLang="en-US" dirty="0"/>
              <a:t>In some cases, you are given unlimited use of software on one or two computers</a:t>
            </a:r>
          </a:p>
          <a:p>
            <a:pPr lvl="1"/>
            <a:r>
              <a:rPr lang="en-US" altLang="en-US" dirty="0"/>
              <a:t>In other cases, you pay for your usage; if you use the software more, you pay more</a:t>
            </a:r>
          </a:p>
          <a:p>
            <a:r>
              <a:rPr lang="en-US" altLang="en-US" dirty="0"/>
              <a:t>Some software now requires that you register or activate it before it can be fully used</a:t>
            </a:r>
          </a:p>
          <a:p>
            <a:r>
              <a:rPr lang="en-US" dirty="0"/>
              <a:t>Single-user license</a:t>
            </a:r>
          </a:p>
          <a:p>
            <a:pPr lvl="1"/>
            <a:r>
              <a:rPr lang="en-US" dirty="0"/>
              <a:t>Permits you to install the software on one or more computers, used by one person</a:t>
            </a:r>
          </a:p>
        </p:txBody>
      </p:sp>
      <p:sp>
        <p:nvSpPr>
          <p:cNvPr id="6861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B9F09D74-D6D2-416F-B361-9E9BF2BBAC0F}" type="slidenum">
              <a:rPr lang="en-US" sz="1400" smtClean="0">
                <a:solidFill>
                  <a:srgbClr val="222222"/>
                </a:solidFill>
                <a:latin typeface="Arial" panose="020B0604020202020204" pitchFamily="34" charset="0"/>
              </a:rPr>
              <a:pPr/>
              <a:t>29</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21744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An Overview of Software</a:t>
            </a:r>
          </a:p>
        </p:txBody>
      </p:sp>
      <p:sp>
        <p:nvSpPr>
          <p:cNvPr id="13315" name="Content Placeholder 2"/>
          <p:cNvSpPr>
            <a:spLocks noGrp="1"/>
          </p:cNvSpPr>
          <p:nvPr>
            <p:ph idx="1"/>
          </p:nvPr>
        </p:nvSpPr>
        <p:spPr/>
        <p:txBody>
          <a:bodyPr/>
          <a:lstStyle/>
          <a:p>
            <a:r>
              <a:rPr lang="en-US" dirty="0"/>
              <a:t>Software</a:t>
            </a:r>
          </a:p>
          <a:p>
            <a:pPr lvl="1"/>
            <a:r>
              <a:rPr lang="en-US" dirty="0"/>
              <a:t>Consists of computer programs that control the workings of computer hardware</a:t>
            </a:r>
          </a:p>
          <a:p>
            <a:r>
              <a:rPr lang="en-US" dirty="0"/>
              <a:t>Software can be divided into two types:</a:t>
            </a:r>
          </a:p>
          <a:p>
            <a:pPr lvl="1"/>
            <a:r>
              <a:rPr lang="en-US" dirty="0"/>
              <a:t>System software – includes operating system (OS), utilities, and middleware that coordinate the activities and functions of the hardware and other programs</a:t>
            </a:r>
          </a:p>
          <a:p>
            <a:pPr lvl="1"/>
            <a:r>
              <a:rPr lang="en-US" dirty="0"/>
              <a:t>Application software – programs that help users solve particular computing problems</a:t>
            </a:r>
          </a:p>
        </p:txBody>
      </p:sp>
      <p:sp>
        <p:nvSpPr>
          <p:cNvPr id="1331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08FCC07A-958D-485B-8EE8-6303990D9FAF}" type="slidenum">
              <a:rPr lang="en-US" sz="1400" smtClean="0">
                <a:solidFill>
                  <a:srgbClr val="222222"/>
                </a:solidFill>
                <a:latin typeface="Arial" panose="020B0604020202020204" pitchFamily="34" charset="0"/>
              </a:rPr>
              <a:pPr/>
              <a:t>3</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415266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a:t>Freeware and Open-Source Software</a:t>
            </a:r>
          </a:p>
        </p:txBody>
      </p:sp>
      <p:sp>
        <p:nvSpPr>
          <p:cNvPr id="69635" name="Content Placeholder 2"/>
          <p:cNvSpPr>
            <a:spLocks noGrp="1"/>
          </p:cNvSpPr>
          <p:nvPr>
            <p:ph idx="1"/>
          </p:nvPr>
        </p:nvSpPr>
        <p:spPr/>
        <p:txBody>
          <a:bodyPr/>
          <a:lstStyle/>
          <a:p>
            <a:r>
              <a:rPr lang="en-US" altLang="en-US" dirty="0"/>
              <a:t>Freeware: software that is made available to the public for free</a:t>
            </a:r>
          </a:p>
          <a:p>
            <a:r>
              <a:rPr lang="en-US" altLang="en-US" dirty="0"/>
              <a:t>Open-source software: distributed, typically for free, with the source code</a:t>
            </a:r>
          </a:p>
          <a:p>
            <a:endParaRPr lang="en-US" dirty="0"/>
          </a:p>
        </p:txBody>
      </p:sp>
      <p:sp>
        <p:nvSpPr>
          <p:cNvPr id="69637"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0B31C243-E4EF-4C63-A56E-27FA61181C88}" type="slidenum">
              <a:rPr lang="en-US" sz="1400" smtClean="0">
                <a:solidFill>
                  <a:srgbClr val="222222"/>
                </a:solidFill>
                <a:latin typeface="Arial" panose="020B0604020202020204" pitchFamily="34" charset="0"/>
              </a:rPr>
              <a:pPr/>
              <a:t>30</a:t>
            </a:fld>
            <a:endParaRPr lang="en-US" sz="1400" dirty="0">
              <a:solidFill>
                <a:srgbClr val="222222"/>
              </a:solidFill>
              <a:latin typeface="Arial" panose="020B0604020202020204" pitchFamily="34" charset="0"/>
            </a:endParaRPr>
          </a:p>
        </p:txBody>
      </p:sp>
      <p:pic>
        <p:nvPicPr>
          <p:cNvPr id="69638" name="Picture 5" descr="Examples of freeware" title="Table 4-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5725" y="3429000"/>
            <a:ext cx="642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90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a:t>Freeware and Open-Source Software</a:t>
            </a:r>
          </a:p>
        </p:txBody>
      </p:sp>
      <p:sp>
        <p:nvSpPr>
          <p:cNvPr id="70660"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B3D0BA04-F268-4562-B99D-B17AE3948FF4}" type="slidenum">
              <a:rPr lang="en-US" sz="1400" smtClean="0">
                <a:solidFill>
                  <a:srgbClr val="222222"/>
                </a:solidFill>
                <a:latin typeface="Arial" panose="020B0604020202020204" pitchFamily="34" charset="0"/>
              </a:rPr>
              <a:pPr/>
              <a:t>31</a:t>
            </a:fld>
            <a:endParaRPr lang="en-US" sz="1400" dirty="0">
              <a:solidFill>
                <a:srgbClr val="222222"/>
              </a:solidFill>
              <a:latin typeface="Arial" panose="020B0604020202020204" pitchFamily="34" charset="0"/>
            </a:endParaRPr>
          </a:p>
        </p:txBody>
      </p:sp>
      <p:pic>
        <p:nvPicPr>
          <p:cNvPr id="70661" name="Picture 6" descr="Examples of open-source software" title="Table 4-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2209800"/>
            <a:ext cx="6223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50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a:t>Freeware and Open-Source Software</a:t>
            </a:r>
          </a:p>
        </p:txBody>
      </p:sp>
      <p:sp>
        <p:nvSpPr>
          <p:cNvPr id="71683" name="Content Placeholder 2"/>
          <p:cNvSpPr>
            <a:spLocks noGrp="1"/>
          </p:cNvSpPr>
          <p:nvPr>
            <p:ph idx="1"/>
          </p:nvPr>
        </p:nvSpPr>
        <p:spPr/>
        <p:txBody>
          <a:bodyPr/>
          <a:lstStyle/>
          <a:p>
            <a:r>
              <a:rPr lang="en-US" dirty="0"/>
              <a:t>GNU General Public License (GPL)</a:t>
            </a:r>
            <a:r>
              <a:rPr lang="en-US" altLang="en-US" dirty="0"/>
              <a:t> grants you the right to:</a:t>
            </a:r>
          </a:p>
          <a:p>
            <a:pPr lvl="1"/>
            <a:r>
              <a:rPr lang="en-US" altLang="en-US" dirty="0"/>
              <a:t>Run the program for any purpose</a:t>
            </a:r>
          </a:p>
          <a:p>
            <a:pPr lvl="1"/>
            <a:r>
              <a:rPr lang="en-US" altLang="en-US" dirty="0"/>
              <a:t>Study how the program works and adapt it to your needs</a:t>
            </a:r>
          </a:p>
          <a:p>
            <a:pPr lvl="1"/>
            <a:r>
              <a:rPr lang="en-US" altLang="en-US" dirty="0"/>
              <a:t>Redistribute copies so you can help others</a:t>
            </a:r>
          </a:p>
          <a:p>
            <a:pPr lvl="1"/>
            <a:r>
              <a:rPr lang="en-US" altLang="en-US" dirty="0"/>
              <a:t>Improve the program and release improvements to the public</a:t>
            </a:r>
          </a:p>
          <a:p>
            <a:endParaRPr lang="en-US" dirty="0"/>
          </a:p>
        </p:txBody>
      </p:sp>
      <p:sp>
        <p:nvSpPr>
          <p:cNvPr id="7168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1D3BDE5B-4511-43CD-A2B2-DFBB7D967569}" type="slidenum">
              <a:rPr lang="en-US" sz="1400" smtClean="0">
                <a:solidFill>
                  <a:srgbClr val="222222"/>
                </a:solidFill>
                <a:latin typeface="Arial" panose="020B0604020202020204" pitchFamily="34" charset="0"/>
              </a:rPr>
              <a:pPr/>
              <a:t>32</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739412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a:t>Software Upgrades</a:t>
            </a:r>
          </a:p>
        </p:txBody>
      </p:sp>
      <p:sp>
        <p:nvSpPr>
          <p:cNvPr id="72707" name="Content Placeholder 2"/>
          <p:cNvSpPr>
            <a:spLocks noGrp="1"/>
          </p:cNvSpPr>
          <p:nvPr>
            <p:ph idx="1"/>
          </p:nvPr>
        </p:nvSpPr>
        <p:spPr/>
        <p:txBody>
          <a:bodyPr/>
          <a:lstStyle/>
          <a:p>
            <a:r>
              <a:rPr lang="en-US" altLang="en-US" dirty="0"/>
              <a:t>Software companies revise their programs and sell new versions periodically</a:t>
            </a:r>
          </a:p>
          <a:p>
            <a:r>
              <a:rPr lang="en-US" dirty="0"/>
              <a:t>Software upgrades vary widely in the benefits that they provide</a:t>
            </a:r>
          </a:p>
          <a:p>
            <a:r>
              <a:rPr lang="en-US" dirty="0"/>
              <a:t>Developing an upgrading strategy is important for many businesses</a:t>
            </a:r>
          </a:p>
          <a:p>
            <a:pPr lvl="1"/>
            <a:r>
              <a:rPr lang="en-US" dirty="0"/>
              <a:t>Helps to ensure that updated software is more stable with fewer errors and problems</a:t>
            </a:r>
          </a:p>
          <a:p>
            <a:endParaRPr lang="en-US" dirty="0"/>
          </a:p>
        </p:txBody>
      </p:sp>
      <p:sp>
        <p:nvSpPr>
          <p:cNvPr id="7270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295539C7-B4FA-4B9D-9F07-F987ED8E85B0}" type="slidenum">
              <a:rPr lang="en-US" sz="1400" smtClean="0">
                <a:solidFill>
                  <a:srgbClr val="222222"/>
                </a:solidFill>
                <a:latin typeface="Arial" panose="020B0604020202020204" pitchFamily="34" charset="0"/>
              </a:rPr>
              <a:pPr/>
              <a:t>33</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834652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a:t>Global Software Support</a:t>
            </a:r>
          </a:p>
        </p:txBody>
      </p:sp>
      <p:sp>
        <p:nvSpPr>
          <p:cNvPr id="73731" name="Content Placeholder 2"/>
          <p:cNvSpPr>
            <a:spLocks noGrp="1"/>
          </p:cNvSpPr>
          <p:nvPr>
            <p:ph idx="1"/>
          </p:nvPr>
        </p:nvSpPr>
        <p:spPr/>
        <p:txBody>
          <a:bodyPr/>
          <a:lstStyle/>
          <a:p>
            <a:r>
              <a:rPr lang="en-US" altLang="en-US" dirty="0"/>
              <a:t>Supporting local operations is one of the biggest challenges IS teams face when putting together standardized, company-wide systems</a:t>
            </a:r>
          </a:p>
          <a:p>
            <a:r>
              <a:rPr lang="en-US" altLang="en-US" dirty="0"/>
              <a:t>Outsourcing global support to one or more third-party distributors is gaining acceptance</a:t>
            </a:r>
          </a:p>
          <a:p>
            <a:endParaRPr lang="en-US" dirty="0"/>
          </a:p>
        </p:txBody>
      </p:sp>
      <p:sp>
        <p:nvSpPr>
          <p:cNvPr id="73733"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7BC1662D-AE7E-48A5-8F79-8C9EFEB4A83B}" type="slidenum">
              <a:rPr lang="en-US" sz="1400" smtClean="0">
                <a:solidFill>
                  <a:srgbClr val="222222"/>
                </a:solidFill>
                <a:latin typeface="Arial" panose="020B0604020202020204" pitchFamily="34" charset="0"/>
              </a:rPr>
              <a:pPr/>
              <a:t>34</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113290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dirty="0"/>
              <a:t>Summary</a:t>
            </a:r>
          </a:p>
        </p:txBody>
      </p:sp>
      <p:sp>
        <p:nvSpPr>
          <p:cNvPr id="74755" name="Rectangle 3"/>
          <p:cNvSpPr>
            <a:spLocks noGrp="1" noChangeArrowheads="1"/>
          </p:cNvSpPr>
          <p:nvPr>
            <p:ph type="body" idx="1"/>
          </p:nvPr>
        </p:nvSpPr>
        <p:spPr>
          <a:xfrm>
            <a:off x="365125" y="1538818"/>
            <a:ext cx="8415338" cy="3539430"/>
          </a:xfrm>
        </p:spPr>
        <p:txBody>
          <a:bodyPr/>
          <a:lstStyle/>
          <a:p>
            <a:pPr eaLnBrk="1" hangingPunct="1"/>
            <a:r>
              <a:rPr lang="en-US" sz="2000" dirty="0"/>
              <a:t>Software is valuable in helping individuals, workgroups, and entire enterprises achieve their goals</a:t>
            </a:r>
          </a:p>
          <a:p>
            <a:pPr eaLnBrk="1" hangingPunct="1"/>
            <a:r>
              <a:rPr lang="en-US" sz="2000" dirty="0"/>
              <a:t>The OS is called the “soul of the computer” because it controls how you enter data into your computer, perform meaningful work, and display results</a:t>
            </a:r>
          </a:p>
          <a:p>
            <a:pPr eaLnBrk="1" hangingPunct="1"/>
            <a:r>
              <a:rPr lang="en-US" sz="2000" dirty="0"/>
              <a:t>Organizations typically use off-the-shelf software to meet common business needs and proprietary software to meet unique business needs</a:t>
            </a:r>
          </a:p>
          <a:p>
            <a:r>
              <a:rPr lang="en-US" sz="2000" dirty="0"/>
              <a:t>The software industry continues to undergo constant change; computer users need to be aware of recent trends and issues in the software industry to be effective in their business and personal life</a:t>
            </a:r>
          </a:p>
          <a:p>
            <a:pPr eaLnBrk="1" hangingPunct="1"/>
            <a:endParaRPr lang="en-US" sz="2000" dirty="0"/>
          </a:p>
        </p:txBody>
      </p:sp>
      <p:sp>
        <p:nvSpPr>
          <p:cNvPr id="74757" name="Rectangle 6"/>
          <p:cNvSpPr>
            <a:spLocks noGrp="1" noChangeArrowheads="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rgbClr val="222222"/>
                </a:solidFill>
                <a:latin typeface="Arial" panose="020B0604020202020204" pitchFamily="34" charset="0"/>
              </a:defRPr>
            </a:lvl1pPr>
            <a:lvl2pPr marL="742950" indent="-285750">
              <a:spcBef>
                <a:spcPct val="20000"/>
              </a:spcBef>
              <a:buChar char="–"/>
              <a:defRPr sz="2400">
                <a:solidFill>
                  <a:srgbClr val="222222"/>
                </a:solidFill>
                <a:latin typeface="Arial" panose="020B0604020202020204" pitchFamily="34" charset="0"/>
              </a:defRPr>
            </a:lvl2pPr>
            <a:lvl3pPr marL="1143000" indent="-228600">
              <a:spcBef>
                <a:spcPct val="20000"/>
              </a:spcBef>
              <a:buChar char="•"/>
              <a:defRPr sz="2200">
                <a:solidFill>
                  <a:srgbClr val="222222"/>
                </a:solidFill>
                <a:latin typeface="Arial" panose="020B0604020202020204" pitchFamily="34" charset="0"/>
              </a:defRPr>
            </a:lvl3pPr>
            <a:lvl4pPr marL="1600200" indent="-228600">
              <a:spcBef>
                <a:spcPct val="20000"/>
              </a:spcBef>
              <a:buChar char="–"/>
              <a:defRPr sz="2200">
                <a:solidFill>
                  <a:srgbClr val="222222"/>
                </a:solidFill>
                <a:latin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8FC62D-6C2F-437E-A46C-7BF4F0E03B90}" type="slidenum">
              <a:rPr lang="en-US" altLang="en-US" sz="1400" smtClean="0"/>
              <a:pPr>
                <a:spcBef>
                  <a:spcPct val="0"/>
                </a:spcBef>
                <a:buFontTx/>
                <a:buNone/>
              </a:pPr>
              <a:t>35</a:t>
            </a:fld>
            <a:endParaRPr lang="en-US" altLang="en-US" sz="1400" dirty="0"/>
          </a:p>
        </p:txBody>
      </p:sp>
    </p:spTree>
    <p:extLst>
      <p:ext uri="{BB962C8B-B14F-4D97-AF65-F5344CB8AC3E}">
        <p14:creationId xmlns:p14="http://schemas.microsoft.com/office/powerpoint/2010/main" val="153213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Software Sphere of Influence</a:t>
            </a:r>
          </a:p>
        </p:txBody>
      </p:sp>
      <p:sp>
        <p:nvSpPr>
          <p:cNvPr id="14339" name="Content Placeholder 2"/>
          <p:cNvSpPr>
            <a:spLocks noGrp="1"/>
          </p:cNvSpPr>
          <p:nvPr>
            <p:ph idx="1"/>
          </p:nvPr>
        </p:nvSpPr>
        <p:spPr/>
        <p:txBody>
          <a:bodyPr/>
          <a:lstStyle/>
          <a:p>
            <a:r>
              <a:rPr lang="en-US" altLang="en-US" dirty="0"/>
              <a:t>Sphere of influence: the scope of problems and opportunities addressed by a particular organization</a:t>
            </a:r>
          </a:p>
          <a:p>
            <a:r>
              <a:rPr lang="en-US" altLang="en-US" dirty="0"/>
              <a:t>Personal sphere of influence</a:t>
            </a:r>
          </a:p>
          <a:p>
            <a:pPr lvl="1"/>
            <a:r>
              <a:rPr lang="en-US" altLang="en-US" dirty="0"/>
              <a:t>Serves the needs of an individual user</a:t>
            </a:r>
          </a:p>
          <a:p>
            <a:r>
              <a:rPr lang="en-US" altLang="en-US" dirty="0"/>
              <a:t>Personal productivity software</a:t>
            </a:r>
          </a:p>
          <a:p>
            <a:pPr lvl="1"/>
            <a:r>
              <a:rPr lang="en-US" dirty="0"/>
              <a:t>Enables users to improve their personal effectiveness</a:t>
            </a:r>
          </a:p>
          <a:p>
            <a:endParaRPr lang="en-US" dirty="0"/>
          </a:p>
        </p:txBody>
      </p:sp>
      <p:sp>
        <p:nvSpPr>
          <p:cNvPr id="14341"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E724B13-0A26-4FB6-A9DC-6169F1EE260C}" type="slidenum">
              <a:rPr lang="en-US" sz="1400" smtClean="0">
                <a:solidFill>
                  <a:srgbClr val="222222"/>
                </a:solidFill>
                <a:latin typeface="Arial" panose="020B0604020202020204" pitchFamily="34" charset="0"/>
              </a:rPr>
              <a:pPr/>
              <a:t>4</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05923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Software Sphere of Influence</a:t>
            </a:r>
          </a:p>
        </p:txBody>
      </p:sp>
      <p:sp>
        <p:nvSpPr>
          <p:cNvPr id="15363" name="Content Placeholder 2"/>
          <p:cNvSpPr>
            <a:spLocks noGrp="1"/>
          </p:cNvSpPr>
          <p:nvPr>
            <p:ph idx="1"/>
          </p:nvPr>
        </p:nvSpPr>
        <p:spPr/>
        <p:txBody>
          <a:bodyPr/>
          <a:lstStyle/>
          <a:p>
            <a:r>
              <a:rPr lang="en-US" altLang="en-US" dirty="0"/>
              <a:t>Workgroup: two or more people working together to achieve a common goal</a:t>
            </a:r>
          </a:p>
          <a:p>
            <a:r>
              <a:rPr lang="en-US" altLang="en-US" dirty="0"/>
              <a:t>Workgroup sphere of influence</a:t>
            </a:r>
          </a:p>
          <a:p>
            <a:pPr lvl="1"/>
            <a:r>
              <a:rPr lang="en-US" dirty="0"/>
              <a:t>Helps workgroup members attain their common goals</a:t>
            </a:r>
          </a:p>
          <a:p>
            <a:r>
              <a:rPr lang="en-US" altLang="en-US" dirty="0"/>
              <a:t>Enterprise sphere of influence </a:t>
            </a:r>
          </a:p>
          <a:p>
            <a:pPr lvl="1"/>
            <a:r>
              <a:rPr lang="en-US" dirty="0"/>
              <a:t>Serves the needs of the firm in its interaction with its environment</a:t>
            </a:r>
            <a:endParaRPr lang="en-US" altLang="en-US" dirty="0"/>
          </a:p>
          <a:p>
            <a:endParaRPr lang="en-US" dirty="0"/>
          </a:p>
        </p:txBody>
      </p:sp>
      <p:sp>
        <p:nvSpPr>
          <p:cNvPr id="15365"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D1C81703-7B9F-4C7B-8914-D33A5BBD8B48}" type="slidenum">
              <a:rPr lang="en-US" sz="1400" smtClean="0">
                <a:solidFill>
                  <a:srgbClr val="222222"/>
                </a:solidFill>
                <a:latin typeface="Arial" panose="020B0604020202020204" pitchFamily="34" charset="0"/>
              </a:rPr>
              <a:pPr/>
              <a:t>5</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94828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Software Sphere of Influence</a:t>
            </a:r>
          </a:p>
        </p:txBody>
      </p:sp>
      <p:pic>
        <p:nvPicPr>
          <p:cNvPr id="16387" name="Content Placeholder 5" descr="Software supporting individuals, workgroups, and enterprises" title="Table 4-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1875" y="2479587"/>
            <a:ext cx="7486650" cy="1743075"/>
          </a:xfrm>
        </p:spPr>
      </p:pic>
      <p:sp>
        <p:nvSpPr>
          <p:cNvPr id="16389" name="Slide Number Placeholder 4"/>
          <p:cNvSpPr>
            <a:spLocks noGrp="1"/>
          </p:cNvSpPr>
          <p:nvPr>
            <p:ph type="sldNum" sz="quarter" idx="4294967295"/>
          </p:nvPr>
        </p:nvSpPr>
        <p:spPr>
          <a:xfrm>
            <a:off x="7620000" y="6324600"/>
            <a:ext cx="990600" cy="38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anose="02020603050405020304" pitchFamily="18" charset="0"/>
                <a:cs typeface="Arial" panose="020B0604020202020204" pitchFamily="34" charset="0"/>
              </a:defRPr>
            </a:lvl1pPr>
            <a:lvl2pPr marL="742950" indent="-285750">
              <a:defRPr sz="2000">
                <a:solidFill>
                  <a:srgbClr val="FFFFFF"/>
                </a:solidFill>
                <a:latin typeface="Times New Roman" panose="02020603050405020304" pitchFamily="18" charset="0"/>
                <a:cs typeface="Arial" panose="020B0604020202020204" pitchFamily="34" charset="0"/>
              </a:defRPr>
            </a:lvl2pPr>
            <a:lvl3pPr marL="1143000" indent="-228600">
              <a:defRPr sz="2000">
                <a:solidFill>
                  <a:srgbClr val="FFFFFF"/>
                </a:solidFill>
                <a:latin typeface="Times New Roman" panose="02020603050405020304" pitchFamily="18" charset="0"/>
                <a:cs typeface="Arial" panose="020B0604020202020204" pitchFamily="34" charset="0"/>
              </a:defRPr>
            </a:lvl3pPr>
            <a:lvl4pPr marL="1600200" indent="-228600">
              <a:defRPr sz="2000">
                <a:solidFill>
                  <a:srgbClr val="FFFFFF"/>
                </a:solidFill>
                <a:latin typeface="Times New Roman" panose="02020603050405020304" pitchFamily="18" charset="0"/>
                <a:cs typeface="Arial" panose="020B0604020202020204" pitchFamily="34" charset="0"/>
              </a:defRPr>
            </a:lvl4pPr>
            <a:lvl5pPr marL="2057400" indent="-228600">
              <a:defRPr sz="2000">
                <a:solidFill>
                  <a:srgbClr val="FFFFFF"/>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cs typeface="Arial" panose="020B0604020202020204" pitchFamily="34" charset="0"/>
              </a:defRPr>
            </a:lvl9pPr>
          </a:lstStyle>
          <a:p>
            <a:fld id="{E14A2E30-A141-427F-8884-08708BBFD1BD}" type="slidenum">
              <a:rPr lang="en-US" sz="1400" smtClean="0">
                <a:solidFill>
                  <a:srgbClr val="222222"/>
                </a:solidFill>
                <a:latin typeface="Arial" panose="020B0604020202020204" pitchFamily="34" charset="0"/>
              </a:rPr>
              <a:pPr/>
              <a:t>6</a:t>
            </a:fld>
            <a:endParaRPr lang="en-US" sz="14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05230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504EFBD-2AE4-43FA-90D9-AE48D9DDB109}"/>
              </a:ext>
            </a:extLst>
          </p:cNvPr>
          <p:cNvSpPr>
            <a:spLocks noGrp="1" noChangeArrowheads="1"/>
          </p:cNvSpPr>
          <p:nvPr>
            <p:ph type="title"/>
          </p:nvPr>
        </p:nvSpPr>
        <p:spPr/>
        <p:txBody>
          <a:bodyPr/>
          <a:lstStyle/>
          <a:p>
            <a:pPr eaLnBrk="1" hangingPunct="1"/>
            <a:r>
              <a:rPr lang="en-US" altLang="en-US" dirty="0">
                <a:solidFill>
                  <a:srgbClr val="7B9899"/>
                </a:solidFill>
              </a:rPr>
              <a:t>Introduction to Software</a:t>
            </a:r>
          </a:p>
        </p:txBody>
      </p:sp>
      <p:sp>
        <p:nvSpPr>
          <p:cNvPr id="16387" name="Rectangle 3">
            <a:extLst>
              <a:ext uri="{FF2B5EF4-FFF2-40B4-BE49-F238E27FC236}">
                <a16:creationId xmlns:a16="http://schemas.microsoft.com/office/drawing/2014/main" id="{30D9E763-ACE3-4201-8436-B415BC662CF9}"/>
              </a:ext>
            </a:extLst>
          </p:cNvPr>
          <p:cNvSpPr>
            <a:spLocks noGrp="1" noChangeArrowheads="1"/>
          </p:cNvSpPr>
          <p:nvPr>
            <p:ph sz="quarter" idx="1"/>
          </p:nvPr>
        </p:nvSpPr>
        <p:spPr>
          <a:xfrm>
            <a:off x="762000" y="1752600"/>
            <a:ext cx="7772400" cy="4530725"/>
          </a:xfrm>
        </p:spPr>
        <p:txBody>
          <a:bodyPr/>
          <a:lstStyle/>
          <a:p>
            <a:pPr eaLnBrk="1" hangingPunct="1">
              <a:buFont typeface="Wingdings 2" panose="05020102010507070707" pitchFamily="18" charset="2"/>
              <a:buNone/>
              <a:defRPr/>
            </a:pPr>
            <a:r>
              <a:rPr lang="en-US" altLang="en-US" sz="2000" b="1" dirty="0">
                <a:solidFill>
                  <a:schemeClr val="accent6"/>
                </a:solidFill>
              </a:rPr>
              <a:t>Software</a:t>
            </a:r>
            <a:r>
              <a:rPr lang="en-US" altLang="en-US" sz="2000" b="1" dirty="0">
                <a:solidFill>
                  <a:srgbClr val="0000FF"/>
                </a:solidFill>
              </a:rPr>
              <a:t> </a:t>
            </a:r>
            <a:r>
              <a:rPr lang="en-GB" altLang="en-US" sz="1800" dirty="0"/>
              <a:t>a set of computer programs that enable the hardware to process data.</a:t>
            </a:r>
          </a:p>
          <a:p>
            <a:pPr eaLnBrk="1" hangingPunct="1">
              <a:buFont typeface="Wingdings 2" panose="05020102010507070707" pitchFamily="18" charset="2"/>
              <a:buNone/>
              <a:defRPr/>
            </a:pPr>
            <a:r>
              <a:rPr lang="en-US" altLang="en-US" sz="2000" b="1" dirty="0">
                <a:solidFill>
                  <a:schemeClr val="accent6"/>
                </a:solidFill>
              </a:rPr>
              <a:t>Computer program </a:t>
            </a:r>
            <a:r>
              <a:rPr lang="en-GB" altLang="en-US" sz="1800" dirty="0"/>
              <a:t>The sequences of instructions for the computer, which comprise </a:t>
            </a:r>
            <a:r>
              <a:rPr lang="en-GB" altLang="en-US" sz="1800" b="1" i="1" dirty="0"/>
              <a:t>software</a:t>
            </a:r>
            <a:r>
              <a:rPr lang="en-GB" altLang="en-US" sz="1800" dirty="0"/>
              <a:t>.</a:t>
            </a:r>
          </a:p>
          <a:p>
            <a:pPr eaLnBrk="1" hangingPunct="1">
              <a:buFont typeface="Wingdings" pitchFamily="2" charset="2"/>
              <a:buNone/>
              <a:defRPr/>
            </a:pPr>
            <a:r>
              <a:rPr lang="en-US" altLang="en-US" sz="2000" b="1" dirty="0">
                <a:solidFill>
                  <a:schemeClr val="accent6"/>
                </a:solidFill>
              </a:rPr>
              <a:t>Stored program concept </a:t>
            </a:r>
            <a:r>
              <a:rPr lang="en-GB" altLang="en-US" sz="1800" dirty="0"/>
              <a:t>Modern hardware architecture in which stored software programs are accessed and their instructions are executed (followed) in the computer</a:t>
            </a:r>
            <a:r>
              <a:rPr lang="en-GB" altLang="en-US" sz="1800" dirty="0">
                <a:latin typeface="Times New Roman" pitchFamily="18" charset="0"/>
              </a:rPr>
              <a:t>’</a:t>
            </a:r>
            <a:r>
              <a:rPr lang="en-GB" altLang="en-US" sz="1800" dirty="0"/>
              <a:t>s CPU, one after another.</a:t>
            </a:r>
            <a:endParaRPr lang="en-US" altLang="en-US" sz="1800" b="1" dirty="0">
              <a:solidFill>
                <a:srgbClr val="0000FF"/>
              </a:solidFill>
            </a:endParaRPr>
          </a:p>
          <a:p>
            <a:pPr eaLnBrk="1" hangingPunct="1">
              <a:buFont typeface="Wingdings" pitchFamily="2" charset="2"/>
              <a:buNone/>
              <a:defRPr/>
            </a:pPr>
            <a:r>
              <a:rPr lang="en-US" altLang="en-US" sz="2000" b="1" dirty="0">
                <a:solidFill>
                  <a:schemeClr val="accent6"/>
                </a:solidFill>
              </a:rPr>
              <a:t>Documentation</a:t>
            </a:r>
          </a:p>
        </p:txBody>
      </p:sp>
      <p:pic>
        <p:nvPicPr>
          <p:cNvPr id="14340" name="Picture 5" descr="C:\Users\WASHEN~1\AppData\Local\Temp\2ed38106\ESY-000422286.jpg">
            <a:extLst>
              <a:ext uri="{FF2B5EF4-FFF2-40B4-BE49-F238E27FC236}">
                <a16:creationId xmlns:a16="http://schemas.microsoft.com/office/drawing/2014/main" id="{D84BD15E-11E3-4E77-ADDB-074AFAA6D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03675"/>
            <a:ext cx="32162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a:extLst>
              <a:ext uri="{FF2B5EF4-FFF2-40B4-BE49-F238E27FC236}">
                <a16:creationId xmlns:a16="http://schemas.microsoft.com/office/drawing/2014/main" id="{57633DA1-51ED-4119-9746-54F67D9E3FFB}"/>
              </a:ext>
            </a:extLst>
          </p:cNvPr>
          <p:cNvSpPr>
            <a:spLocks noChangeArrowheads="1"/>
          </p:cNvSpPr>
          <p:nvPr/>
        </p:nvSpPr>
        <p:spPr bwMode="auto">
          <a:xfrm>
            <a:off x="4800600" y="6400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900"/>
              <a:t>© Karsten Ehlers/Age Fotostock America, Inc. </a:t>
            </a:r>
            <a:endParaRPr lang="en-US" altLang="en-US"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CED313-96C7-405A-9F71-02C2FE2B1290}"/>
              </a:ext>
            </a:extLst>
          </p:cNvPr>
          <p:cNvSpPr>
            <a:spLocks noGrp="1" noChangeArrowheads="1"/>
          </p:cNvSpPr>
          <p:nvPr>
            <p:ph type="title"/>
          </p:nvPr>
        </p:nvSpPr>
        <p:spPr/>
        <p:txBody>
          <a:bodyPr/>
          <a:lstStyle/>
          <a:p>
            <a:pPr eaLnBrk="1" hangingPunct="1"/>
            <a:r>
              <a:rPr lang="en-US" altLang="en-US" b="1">
                <a:solidFill>
                  <a:srgbClr val="0000FF"/>
                </a:solidFill>
              </a:rPr>
              <a:t>       </a:t>
            </a:r>
            <a:r>
              <a:rPr lang="en-US" altLang="en-US">
                <a:solidFill>
                  <a:srgbClr val="7B9899"/>
                </a:solidFill>
              </a:rPr>
              <a:t>Software Issues</a:t>
            </a:r>
          </a:p>
        </p:txBody>
      </p:sp>
      <p:sp>
        <p:nvSpPr>
          <p:cNvPr id="15363" name="TextBox 3">
            <a:extLst>
              <a:ext uri="{FF2B5EF4-FFF2-40B4-BE49-F238E27FC236}">
                <a16:creationId xmlns:a16="http://schemas.microsoft.com/office/drawing/2014/main" id="{3B6F3B08-2E7A-421B-83E7-B4CB5BBEF8C9}"/>
              </a:ext>
            </a:extLst>
          </p:cNvPr>
          <p:cNvSpPr txBox="1">
            <a:spLocks noChangeArrowheads="1"/>
          </p:cNvSpPr>
          <p:nvPr/>
        </p:nvSpPr>
        <p:spPr bwMode="auto">
          <a:xfrm>
            <a:off x="533400" y="1828800"/>
            <a:ext cx="48768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chemeClr val="accent1"/>
                </a:solidFill>
              </a:rPr>
              <a:t>Software Defects </a:t>
            </a:r>
            <a:r>
              <a:rPr lang="en-US" altLang="en-US" b="1"/>
              <a:t>–</a:t>
            </a:r>
            <a:r>
              <a:rPr lang="en-US" altLang="en-US" sz="1600" b="1"/>
              <a:t> </a:t>
            </a:r>
            <a:r>
              <a:rPr lang="en-US" altLang="en-US" b="1"/>
              <a:t>code that is inefficient, poorly designed, or riddled with errors</a:t>
            </a:r>
          </a:p>
          <a:p>
            <a:pPr eaLnBrk="1" hangingPunct="1"/>
            <a:endParaRPr lang="en-US" altLang="en-US" sz="2400" b="1">
              <a:solidFill>
                <a:schemeClr val="accent1"/>
              </a:solidFill>
            </a:endParaRPr>
          </a:p>
          <a:p>
            <a:pPr eaLnBrk="1" hangingPunct="1"/>
            <a:r>
              <a:rPr lang="en-US" altLang="en-US" sz="2000" b="1">
                <a:solidFill>
                  <a:schemeClr val="accent1"/>
                </a:solidFill>
              </a:rPr>
              <a:t>Software Licensing- </a:t>
            </a:r>
            <a:r>
              <a:rPr lang="en-US" altLang="en-US" b="1"/>
              <a:t>either direct purchase for single/multi use or subscription</a:t>
            </a:r>
          </a:p>
          <a:p>
            <a:pPr eaLnBrk="1" hangingPunct="1"/>
            <a:endParaRPr lang="en-US" altLang="en-US" sz="2400" b="1">
              <a:solidFill>
                <a:schemeClr val="accent1"/>
              </a:solidFill>
            </a:endParaRPr>
          </a:p>
          <a:p>
            <a:pPr eaLnBrk="1" hangingPunct="1"/>
            <a:r>
              <a:rPr lang="en-US" altLang="en-US" sz="2000" b="1">
                <a:solidFill>
                  <a:schemeClr val="accent1"/>
                </a:solidFill>
              </a:rPr>
              <a:t>Open Systems –</a:t>
            </a:r>
            <a:r>
              <a:rPr lang="en-US" altLang="en-US" sz="1600" b="1"/>
              <a:t> </a:t>
            </a:r>
            <a:r>
              <a:rPr lang="en-US" altLang="en-US" b="1"/>
              <a:t>a contemporary approach that allows all application software to work on all platforms</a:t>
            </a:r>
          </a:p>
          <a:p>
            <a:pPr eaLnBrk="1" hangingPunct="1"/>
            <a:endParaRPr lang="en-US" altLang="en-US" sz="2400" b="1">
              <a:solidFill>
                <a:schemeClr val="accent1"/>
              </a:solidFill>
            </a:endParaRPr>
          </a:p>
          <a:p>
            <a:pPr eaLnBrk="1" hangingPunct="1"/>
            <a:r>
              <a:rPr lang="en-US" altLang="en-US" sz="2000" b="1">
                <a:solidFill>
                  <a:schemeClr val="accent1"/>
                </a:solidFill>
              </a:rPr>
              <a:t>Open Source Software</a:t>
            </a:r>
            <a:r>
              <a:rPr lang="en-US" altLang="en-US" sz="1600" b="1"/>
              <a:t> </a:t>
            </a:r>
            <a:r>
              <a:rPr lang="en-US" altLang="en-US" b="1"/>
              <a:t>source code available to developers at no cost</a:t>
            </a:r>
          </a:p>
        </p:txBody>
      </p:sp>
      <p:pic>
        <p:nvPicPr>
          <p:cNvPr id="15364" name="Picture 5" descr="C:\Users\WASHEN~1\AppData\Local\Temp\2ed38106\ESY-000422286.jpg">
            <a:extLst>
              <a:ext uri="{FF2B5EF4-FFF2-40B4-BE49-F238E27FC236}">
                <a16:creationId xmlns:a16="http://schemas.microsoft.com/office/drawing/2014/main" id="{B3148B04-BB77-4B47-B639-07962F230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675" y="2209800"/>
            <a:ext cx="29098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D3DBDB5D-43E2-4654-B4A0-55D6DCD4606F}"/>
              </a:ext>
            </a:extLst>
          </p:cNvPr>
          <p:cNvSpPr>
            <a:spLocks noChangeArrowheads="1"/>
          </p:cNvSpPr>
          <p:nvPr/>
        </p:nvSpPr>
        <p:spPr bwMode="auto">
          <a:xfrm>
            <a:off x="5562600" y="4495800"/>
            <a:ext cx="457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en-US" sz="900"/>
              <a:t>© Karsten Ehlers/Age Fotostock America, Inc. </a:t>
            </a:r>
            <a:endParaRPr lang="en-US" alt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122C766-3AC8-4A63-9B31-5C3433ABB0AC}"/>
              </a:ext>
            </a:extLst>
          </p:cNvPr>
          <p:cNvSpPr>
            <a:spLocks noGrp="1" noChangeArrowheads="1"/>
          </p:cNvSpPr>
          <p:nvPr>
            <p:ph type="title"/>
          </p:nvPr>
        </p:nvSpPr>
        <p:spPr/>
        <p:txBody>
          <a:bodyPr/>
          <a:lstStyle/>
          <a:p>
            <a:pPr eaLnBrk="1" hangingPunct="1"/>
            <a:r>
              <a:rPr lang="en-US" altLang="en-US">
                <a:solidFill>
                  <a:srgbClr val="7B9899"/>
                </a:solidFill>
              </a:rPr>
              <a:t>Types of Software</a:t>
            </a:r>
          </a:p>
        </p:txBody>
      </p:sp>
      <p:sp>
        <p:nvSpPr>
          <p:cNvPr id="18435" name="Rectangle 3">
            <a:extLst>
              <a:ext uri="{FF2B5EF4-FFF2-40B4-BE49-F238E27FC236}">
                <a16:creationId xmlns:a16="http://schemas.microsoft.com/office/drawing/2014/main" id="{2EDBF6E9-92E6-416F-8D1D-00033F1C263A}"/>
              </a:ext>
            </a:extLst>
          </p:cNvPr>
          <p:cNvSpPr>
            <a:spLocks noGrp="1" noChangeArrowheads="1"/>
          </p:cNvSpPr>
          <p:nvPr>
            <p:ph sz="quarter" idx="1"/>
          </p:nvPr>
        </p:nvSpPr>
        <p:spPr>
          <a:xfrm>
            <a:off x="685800" y="1600200"/>
            <a:ext cx="8001000" cy="4530725"/>
          </a:xfrm>
        </p:spPr>
        <p:txBody>
          <a:bodyPr/>
          <a:lstStyle/>
          <a:p>
            <a:pPr marL="0" indent="0" eaLnBrk="1" hangingPunct="1">
              <a:buFont typeface="Wingdings 2" panose="05020102010507070707" pitchFamily="18" charset="2"/>
              <a:buNone/>
              <a:defRPr/>
            </a:pPr>
            <a:r>
              <a:rPr lang="en-US" altLang="en-US" b="1" dirty="0">
                <a:solidFill>
                  <a:schemeClr val="accent6"/>
                </a:solidFill>
              </a:rPr>
              <a:t>System software </a:t>
            </a:r>
            <a:r>
              <a:rPr lang="en-GB" altLang="en-US" sz="1800" dirty="0"/>
              <a:t>The class of computer instruction that serve primarily as an intermediary between computer hardware and application programs; provides important self-regulatory functions for computer systems.</a:t>
            </a:r>
          </a:p>
          <a:p>
            <a:pPr marL="0" indent="0" eaLnBrk="1" hangingPunct="1">
              <a:buFont typeface="Wingdings 2" panose="05020102010507070707" pitchFamily="18" charset="2"/>
              <a:buNone/>
              <a:defRPr/>
            </a:pPr>
            <a:r>
              <a:rPr lang="en-US" altLang="en-US" b="1" dirty="0">
                <a:solidFill>
                  <a:schemeClr val="accent6"/>
                </a:solidFill>
              </a:rPr>
              <a:t>Application software </a:t>
            </a:r>
            <a:r>
              <a:rPr lang="en-GB" altLang="en-US" sz="2000" dirty="0"/>
              <a:t>The class of computer instructions that direct a computer system to perform specific processing activities and provide functionality for users.</a:t>
            </a:r>
            <a:endParaRPr lang="en-US" altLang="en-US" sz="2000" dirty="0"/>
          </a:p>
          <a:p>
            <a:pPr marL="0" indent="0" eaLnBrk="1" hangingPunct="1">
              <a:buFont typeface="Wingdings" pitchFamily="2" charset="2"/>
              <a:buNone/>
              <a:defRPr/>
            </a:pPr>
            <a:endParaRPr lang="en-US" altLang="en-US" b="1" dirty="0">
              <a:solidFill>
                <a:srgbClr val="0000FF"/>
              </a:solidFill>
            </a:endParaRPr>
          </a:p>
        </p:txBody>
      </p:sp>
      <p:pic>
        <p:nvPicPr>
          <p:cNvPr id="16388" name="Picture 5" descr="Chapter_tg2_illustg2">
            <a:extLst>
              <a:ext uri="{FF2B5EF4-FFF2-40B4-BE49-F238E27FC236}">
                <a16:creationId xmlns:a16="http://schemas.microsoft.com/office/drawing/2014/main" id="{FB678BC6-DC1E-4A18-BA7B-ED9E2AF46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10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TotalTime>
  <Words>2803</Words>
  <Application>Microsoft Office PowerPoint</Application>
  <PresentationFormat>On-screen Show (4:3)</PresentationFormat>
  <Paragraphs>378</Paragraphs>
  <Slides>35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Georgia</vt:lpstr>
      <vt:lpstr>Wingdings 2</vt:lpstr>
      <vt:lpstr>Wingdings</vt:lpstr>
      <vt:lpstr>Times New Roman</vt:lpstr>
      <vt:lpstr>Civic</vt:lpstr>
      <vt:lpstr>TECHNOLOGY GUIDE TWO</vt:lpstr>
      <vt:lpstr>Objectives</vt:lpstr>
      <vt:lpstr>An Overview of Software</vt:lpstr>
      <vt:lpstr>Software Sphere of Influence</vt:lpstr>
      <vt:lpstr>Software Sphere of Influence</vt:lpstr>
      <vt:lpstr>Software Sphere of Influence</vt:lpstr>
      <vt:lpstr>Introduction to Software</vt:lpstr>
      <vt:lpstr>       Software Issues</vt:lpstr>
      <vt:lpstr>Types of Software</vt:lpstr>
      <vt:lpstr>Systems Software</vt:lpstr>
      <vt:lpstr>Functions of the Operating System</vt:lpstr>
      <vt:lpstr>Mobile Operating Systems</vt:lpstr>
      <vt:lpstr>Embedded Operating Systems</vt:lpstr>
      <vt:lpstr>Utility Programs</vt:lpstr>
      <vt:lpstr>Utility Programs</vt:lpstr>
      <vt:lpstr>Middleware</vt:lpstr>
      <vt:lpstr>Application Software</vt:lpstr>
      <vt:lpstr>Application Software</vt:lpstr>
      <vt:lpstr>Overview of Application Software</vt:lpstr>
      <vt:lpstr>Overview of Application Software</vt:lpstr>
      <vt:lpstr>Overview of Application Software</vt:lpstr>
      <vt:lpstr>Personal Application Software</vt:lpstr>
      <vt:lpstr>Personal Application Software</vt:lpstr>
      <vt:lpstr>Personal Application Software</vt:lpstr>
      <vt:lpstr>Workgroup Application Software</vt:lpstr>
      <vt:lpstr>Enterprise Application Software</vt:lpstr>
      <vt:lpstr>Enterprise Application Software</vt:lpstr>
      <vt:lpstr>Software Bugs</vt:lpstr>
      <vt:lpstr>Copyrights and Licenses</vt:lpstr>
      <vt:lpstr>Freeware and Open-Source Software</vt:lpstr>
      <vt:lpstr>Freeware and Open-Source Software</vt:lpstr>
      <vt:lpstr>Freeware and Open-Source Software</vt:lpstr>
      <vt:lpstr>Software Upgrades</vt:lpstr>
      <vt:lpstr>Global Software Support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Carl M. Rebman Jr.</cp:lastModifiedBy>
  <cp:revision>41</cp:revision>
  <dcterms:created xsi:type="dcterms:W3CDTF">2007-08-31T09:29:54Z</dcterms:created>
  <dcterms:modified xsi:type="dcterms:W3CDTF">2020-09-10T07:49:53Z</dcterms:modified>
</cp:coreProperties>
</file>