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notesMasterIdLst>
    <p:notesMasterId r:id="rId25"/>
  </p:notesMasterIdLst>
  <p:sldIdLst>
    <p:sldId id="256" r:id="rId2"/>
    <p:sldId id="328" r:id="rId3"/>
    <p:sldId id="311" r:id="rId4"/>
    <p:sldId id="262" r:id="rId5"/>
    <p:sldId id="356" r:id="rId6"/>
    <p:sldId id="271" r:id="rId7"/>
    <p:sldId id="362" r:id="rId8"/>
    <p:sldId id="363" r:id="rId9"/>
    <p:sldId id="364" r:id="rId10"/>
    <p:sldId id="296" r:id="rId11"/>
    <p:sldId id="361" r:id="rId12"/>
    <p:sldId id="365" r:id="rId13"/>
    <p:sldId id="268" r:id="rId14"/>
    <p:sldId id="312" r:id="rId15"/>
    <p:sldId id="313" r:id="rId16"/>
    <p:sldId id="314" r:id="rId17"/>
    <p:sldId id="316" r:id="rId18"/>
    <p:sldId id="317" r:id="rId19"/>
    <p:sldId id="318" r:id="rId20"/>
    <p:sldId id="366" r:id="rId21"/>
    <p:sldId id="320" r:id="rId22"/>
    <p:sldId id="319" r:id="rId23"/>
    <p:sldId id="36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8" autoAdjust="0"/>
    <p:restoredTop sz="77946" autoAdjust="0"/>
  </p:normalViewPr>
  <p:slideViewPr>
    <p:cSldViewPr>
      <p:cViewPr varScale="1">
        <p:scale>
          <a:sx n="67" d="100"/>
          <a:sy n="67" d="100"/>
        </p:scale>
        <p:origin x="189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620563AB-4D3B-47E7-93A4-63D1EAC049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A96E8326-1DA1-4F22-A2A1-7589554682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D83FF046-CD2E-4E39-93FF-282C912927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7" name="Rectangle 5">
            <a:extLst>
              <a:ext uri="{FF2B5EF4-FFF2-40B4-BE49-F238E27FC236}">
                <a16:creationId xmlns:a16="http://schemas.microsoft.com/office/drawing/2014/main" id="{DE5A9843-6F12-4E83-8B1D-F73E549734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5478" name="Rectangle 6">
            <a:extLst>
              <a:ext uri="{FF2B5EF4-FFF2-40B4-BE49-F238E27FC236}">
                <a16:creationId xmlns:a16="http://schemas.microsoft.com/office/drawing/2014/main" id="{45EE1276-8ECE-443D-9C54-BBA754B1EE0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9" name="Rectangle 7">
            <a:extLst>
              <a:ext uri="{FF2B5EF4-FFF2-40B4-BE49-F238E27FC236}">
                <a16:creationId xmlns:a16="http://schemas.microsoft.com/office/drawing/2014/main" id="{FE445311-FF52-4E5F-832C-BB25F45226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AB293D-3E48-40DC-8DC6-F06CAFB5D7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Servers, Mainframes, and Supercomputers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A8545F-A231-4F50-B1F1-95F56EBB643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756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Center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A8545F-A231-4F50-B1F1-95F56EBB643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80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Center</a:t>
            </a:r>
          </a:p>
          <a:p>
            <a:endParaRPr lang="en-US" dirty="0"/>
          </a:p>
          <a:p>
            <a:r>
              <a:rPr lang="en-US" dirty="0"/>
              <a:t>Construction Considerations</a:t>
            </a:r>
          </a:p>
          <a:p>
            <a:pPr lvl="1"/>
            <a:r>
              <a:rPr lang="en-US" dirty="0"/>
              <a:t>More efficient operation and reduced energy for processing and cooling	</a:t>
            </a:r>
          </a:p>
          <a:p>
            <a:pPr lvl="2"/>
            <a:r>
              <a:rPr lang="en-US" dirty="0"/>
              <a:t>Modular design</a:t>
            </a:r>
          </a:p>
          <a:p>
            <a:pPr lvl="2"/>
            <a:r>
              <a:rPr lang="en-US" dirty="0"/>
              <a:t>Location: areas with milder climates and lower energy rates and land costs</a:t>
            </a:r>
          </a:p>
          <a:p>
            <a:pPr lvl="1"/>
            <a:r>
              <a:rPr lang="en-US" dirty="0"/>
              <a:t>Ability to absorb the impact of a disaster (e.g., hurricane, earthquake, terrorism attack, or war) and quickly restore services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A8545F-A231-4F50-B1F1-95F56EBB643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04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Green Computing</a:t>
            </a:r>
          </a:p>
          <a:p>
            <a:endParaRPr lang="en-US" dirty="0"/>
          </a:p>
          <a:p>
            <a:r>
              <a:rPr lang="en-US" altLang="en-US" dirty="0"/>
              <a:t>A program concerned with the efficient and environmentally responsible design, manufacture, operation, and disposal of IS-related products </a:t>
            </a:r>
          </a:p>
          <a:p>
            <a:r>
              <a:rPr lang="en-US" dirty="0"/>
              <a:t>Goals</a:t>
            </a:r>
          </a:p>
          <a:p>
            <a:pPr lvl="1"/>
            <a:r>
              <a:rPr lang="en-US" altLang="en-US" dirty="0"/>
              <a:t>Reduce the use of hazardous material</a:t>
            </a:r>
          </a:p>
          <a:p>
            <a:pPr lvl="1"/>
            <a:r>
              <a:rPr lang="en-US" altLang="en-US" dirty="0"/>
              <a:t>Allow companies to lower their power-related costs </a:t>
            </a:r>
          </a:p>
          <a:p>
            <a:pPr lvl="1"/>
            <a:r>
              <a:rPr lang="en-US" altLang="en-US" dirty="0"/>
              <a:t>Enable safe disposal or recycling of equipment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A8545F-A231-4F50-B1F1-95F56EBB643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4458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Green Computing</a:t>
            </a:r>
          </a:p>
          <a:p>
            <a:endParaRPr lang="en-US" dirty="0"/>
          </a:p>
          <a:p>
            <a:r>
              <a:rPr lang="en-US" altLang="en-US" dirty="0"/>
              <a:t>Electronic Product Environmental Assessment Tool (EPEAT)</a:t>
            </a:r>
          </a:p>
          <a:p>
            <a:pPr lvl="1"/>
            <a:r>
              <a:rPr lang="en-US" dirty="0"/>
              <a:t>A system that enables purchasers to evaluate, compare, and select electronic products based on a total of 51 environmental criteria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A8545F-A231-4F50-B1F1-95F56EBB643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3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6C07FC88-8F67-4537-940A-996B224EA7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1FF748C-58A6-4A8A-9825-D0D9E8710B27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39A7954-F240-497E-A6B5-C94C96830C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95ABD02-78FE-49E7-86E5-DB4EC46358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Central processing unit (CPU)</a:t>
            </a:r>
            <a:r>
              <a:rPr lang="en-US" altLang="en-US">
                <a:latin typeface="Arial" panose="020B0604020202020204" pitchFamily="34" charset="0"/>
              </a:rPr>
              <a:t> manipulates the data and controls the tasks performed by the other components.</a:t>
            </a:r>
          </a:p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Primary storage</a:t>
            </a:r>
            <a:r>
              <a:rPr lang="en-US" altLang="en-US">
                <a:latin typeface="Arial" panose="020B0604020202020204" pitchFamily="34" charset="0"/>
              </a:rPr>
              <a:t> internal to the CPU; temporarily stores data and program instructions during processing. </a:t>
            </a:r>
          </a:p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Secondary storage</a:t>
            </a:r>
            <a:r>
              <a:rPr lang="en-US" altLang="en-US">
                <a:latin typeface="Arial" panose="020B0604020202020204" pitchFamily="34" charset="0"/>
              </a:rPr>
              <a:t> external to the CPU; stores data and programs for future use.</a:t>
            </a:r>
          </a:p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Input technologies</a:t>
            </a:r>
            <a:r>
              <a:rPr lang="en-US" altLang="en-US">
                <a:latin typeface="Arial" panose="020B0604020202020204" pitchFamily="34" charset="0"/>
              </a:rPr>
              <a:t> accept data and instructions and convert them to a form that the computer can understand.</a:t>
            </a:r>
          </a:p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Output technologies</a:t>
            </a:r>
            <a:r>
              <a:rPr lang="en-US" altLang="en-US">
                <a:latin typeface="Arial" panose="020B0604020202020204" pitchFamily="34" charset="0"/>
              </a:rPr>
              <a:t> present data and information in a form people can understand.</a:t>
            </a:r>
            <a:endParaRPr lang="en-US" altLang="en-US" b="1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Communication technologies</a:t>
            </a:r>
            <a:r>
              <a:rPr lang="en-US" altLang="en-US">
                <a:latin typeface="Arial" panose="020B0604020202020204" pitchFamily="34" charset="0"/>
              </a:rPr>
              <a:t> provide for the flow of data from external computer networks  (e.g. the Internet and intranets) to the CPU, and from the CPU to computer networks.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0881B37-8209-4428-9916-55D19FD52C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742490-A10B-43C2-9A2A-0FBD275576B7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1DDF1C1-822A-421C-BB68-1FC04ADF9A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49FA0FA-DB5E-4152-91CE-B8C14DD97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r>
              <a:rPr lang="en-GB" altLang="en-US" b="1">
                <a:latin typeface="Arial" panose="020B0604020202020204" pitchFamily="34" charset="0"/>
              </a:rPr>
              <a:t>Primary Storage </a:t>
            </a:r>
            <a:r>
              <a:rPr lang="en-GB" altLang="en-US">
                <a:latin typeface="Arial" panose="020B0604020202020204" pitchFamily="34" charset="0"/>
              </a:rPr>
              <a:t>stores small amounts of data and information that will be immediately used by the CPU.</a:t>
            </a:r>
          </a:p>
          <a:p>
            <a:pPr lvl="1" eaLnBrk="1" hangingPunct="1"/>
            <a:r>
              <a:rPr lang="en-GB" altLang="en-US" b="1">
                <a:latin typeface="Arial" panose="020B0604020202020204" pitchFamily="34" charset="0"/>
              </a:rPr>
              <a:t>Secondary Storage </a:t>
            </a:r>
            <a:r>
              <a:rPr lang="en-GB" altLang="en-US">
                <a:latin typeface="Arial" panose="020B0604020202020204" pitchFamily="34" charset="0"/>
              </a:rPr>
              <a:t>stores much larger amounts of data and information (an entire software program, for example) for extended periods of time.</a:t>
            </a:r>
          </a:p>
          <a:p>
            <a:pPr lvl="1" eaLnBrk="1" hangingPunct="1"/>
            <a:r>
              <a:rPr lang="en-GB" altLang="en-US" b="1">
                <a:latin typeface="Arial" panose="020B0604020202020204" pitchFamily="34" charset="0"/>
              </a:rPr>
              <a:t>Bit</a:t>
            </a:r>
            <a:r>
              <a:rPr lang="en-GB" altLang="en-US">
                <a:latin typeface="Arial" panose="020B0604020202020204" pitchFamily="34" charset="0"/>
              </a:rPr>
              <a:t>: Short for binary digit (0s and 1s), the only data that a CPU can process.</a:t>
            </a:r>
          </a:p>
          <a:p>
            <a:pPr lvl="1" eaLnBrk="1" hangingPunct="1"/>
            <a:r>
              <a:rPr lang="en-GB" altLang="en-US" b="1">
                <a:latin typeface="Arial" panose="020B0604020202020204" pitchFamily="34" charset="0"/>
              </a:rPr>
              <a:t>Byte</a:t>
            </a:r>
            <a:r>
              <a:rPr lang="en-GB" altLang="en-US">
                <a:latin typeface="Arial" panose="020B0604020202020204" pitchFamily="34" charset="0"/>
              </a:rPr>
              <a:t>: An 8-bit string of data, needed to represent any one alphanumeric character or simple mathematical operation.</a:t>
            </a:r>
            <a:endParaRPr lang="en-US" altLang="en-US">
              <a:latin typeface="Arial" panose="020B0604020202020204" pitchFamily="34" charset="0"/>
            </a:endParaRPr>
          </a:p>
          <a:p>
            <a:pPr lvl="1" eaLnBrk="1" hangingPunct="1"/>
            <a:endParaRPr lang="en-GB" altLang="en-US">
              <a:latin typeface="Arial" panose="020B0604020202020204" pitchFamily="34" charset="0"/>
            </a:endParaRP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624D33F-E5FE-46F3-9FBF-23CA108397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2D2138-6EA1-401A-8395-007F27D7D36F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0F1B728E-69BA-425D-A109-DC983E434E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19F7850-9FD9-49E9-A80D-AA32BAD7E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Kilobyte</a:t>
            </a:r>
            <a:r>
              <a:rPr lang="en-US" altLang="en-US">
                <a:latin typeface="Arial" panose="020B0604020202020204" pitchFamily="34" charset="0"/>
              </a:rPr>
              <a:t> (KB): approximately one thousand bytes.</a:t>
            </a:r>
          </a:p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Megabyte</a:t>
            </a:r>
            <a:r>
              <a:rPr lang="en-US" altLang="en-US">
                <a:latin typeface="Arial" panose="020B0604020202020204" pitchFamily="34" charset="0"/>
              </a:rPr>
              <a:t> (MB): approximately one million bytes (1,048,576 bytes, or 1,024 x 1,024).</a:t>
            </a:r>
          </a:p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Gigabyte</a:t>
            </a:r>
            <a:r>
              <a:rPr lang="en-US" altLang="en-US">
                <a:latin typeface="Arial" panose="020B0604020202020204" pitchFamily="34" charset="0"/>
              </a:rPr>
              <a:t> (GB): actually 1,073,741,824 bytes (1,024 x 1,024 x 1,024 bytes).</a:t>
            </a:r>
          </a:p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Terabyte</a:t>
            </a:r>
            <a:r>
              <a:rPr lang="en-US" altLang="en-US">
                <a:latin typeface="Arial" panose="020B0604020202020204" pitchFamily="34" charset="0"/>
              </a:rPr>
              <a:t>: One trillion bytes.</a:t>
            </a:r>
          </a:p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Petabyte</a:t>
            </a:r>
            <a:r>
              <a:rPr lang="en-US" altLang="en-US">
                <a:latin typeface="Arial" panose="020B0604020202020204" pitchFamily="34" charset="0"/>
              </a:rPr>
              <a:t>: One thousand terabytes.</a:t>
            </a:r>
          </a:p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Exabyte</a:t>
            </a:r>
            <a:r>
              <a:rPr lang="en-US" altLang="en-US">
                <a:latin typeface="Arial" panose="020B0604020202020204" pitchFamily="34" charset="0"/>
              </a:rPr>
              <a:t>: One thousand petabytes.</a:t>
            </a:r>
          </a:p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Zettabyte</a:t>
            </a:r>
            <a:r>
              <a:rPr lang="en-US" altLang="en-US">
                <a:latin typeface="Arial" panose="020B0604020202020204" pitchFamily="34" charset="0"/>
              </a:rPr>
              <a:t>: one thousand exabytes.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ADCFE05-908E-46FB-884F-65D296D8C9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593DB-E535-43FC-8B6C-BEE764B099C8}" type="slidenum">
              <a:rPr lang="en-US" altLang="en-US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548C16A0-5997-4546-9A1D-049F8CFD03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972CB219-7F9C-47F2-BB3B-DFAF1D5D96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1400" b="1">
                <a:latin typeface="Arial" panose="020B0604020202020204" pitchFamily="34" charset="0"/>
              </a:rPr>
              <a:t>Moore’s Law </a:t>
            </a:r>
            <a:r>
              <a:rPr lang="en-US" altLang="en-US" sz="1400">
                <a:latin typeface="Arial" panose="020B0604020202020204" pitchFamily="34" charset="0"/>
              </a:rPr>
              <a:t>is that </a:t>
            </a:r>
            <a:r>
              <a:rPr lang="en-GB" altLang="en-US">
                <a:latin typeface="Arial" panose="020B0604020202020204" pitchFamily="34" charset="0"/>
              </a:rPr>
              <a:t>microprocessor complexity would double every two years as a result of the following changes:</a:t>
            </a:r>
          </a:p>
          <a:p>
            <a:pPr lvl="1" eaLnBrk="1" hangingPunct="1"/>
            <a:r>
              <a:rPr lang="en-GB" altLang="en-US" sz="1300">
                <a:latin typeface="Arial" panose="020B0604020202020204" pitchFamily="34" charset="0"/>
              </a:rPr>
              <a:t>--Increasing miniaturization of transistors.</a:t>
            </a:r>
          </a:p>
          <a:p>
            <a:pPr lvl="1" eaLnBrk="1" hangingPunct="1"/>
            <a:r>
              <a:rPr lang="en-GB" altLang="en-US" sz="1300">
                <a:latin typeface="Arial" panose="020B0604020202020204" pitchFamily="34" charset="0"/>
              </a:rPr>
              <a:t>--Making the physical layout of the chip’s components as compact and efficient as possible. </a:t>
            </a:r>
          </a:p>
          <a:p>
            <a:pPr lvl="1" eaLnBrk="1" hangingPunct="1"/>
            <a:r>
              <a:rPr lang="en-GB" altLang="en-US" sz="1300">
                <a:latin typeface="Arial" panose="020B0604020202020204" pitchFamily="34" charset="0"/>
              </a:rPr>
              <a:t>--Using materials for the chip that improve the conductivity (flow) of electricity.</a:t>
            </a:r>
          </a:p>
          <a:p>
            <a:pPr lvl="1" eaLnBrk="1" hangingPunct="1"/>
            <a:r>
              <a:rPr lang="en-GB" altLang="en-US" sz="1300">
                <a:latin typeface="Arial" panose="020B0604020202020204" pitchFamily="34" charset="0"/>
              </a:rPr>
              <a:t>--Targeting the amount of basic instructions programmed into the chip.</a:t>
            </a: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Server Farms, Data Centers, and Green Computing</a:t>
            </a:r>
          </a:p>
          <a:p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section provides an overview of what the computer industry and various organizations are doing to meet their computing needs in a more efficient and environmentally friendly manner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A8545F-A231-4F50-B1F1-95F56EBB643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991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Server Farms</a:t>
            </a:r>
          </a:p>
          <a:p>
            <a:endParaRPr lang="en-US" dirty="0"/>
          </a:p>
          <a:p>
            <a:r>
              <a:rPr lang="en-US" dirty="0"/>
              <a:t>Server farm: a room used to house a large number of servers</a:t>
            </a:r>
          </a:p>
          <a:p>
            <a:pPr lvl="1"/>
            <a:r>
              <a:rPr lang="en-US" dirty="0"/>
              <a:t>Access to the machines can be controlled and authorized support personnel can more easily manage and maintain the servers</a:t>
            </a:r>
          </a:p>
          <a:p>
            <a:r>
              <a:rPr lang="en-US" altLang="en-US" dirty="0"/>
              <a:t>Virtual server: </a:t>
            </a:r>
            <a:r>
              <a:rPr lang="en-US" dirty="0"/>
              <a:t>a method of logically dividing the resources of a single physical server to create multiple logical servers</a:t>
            </a:r>
          </a:p>
          <a:p>
            <a:pPr lvl="1"/>
            <a:r>
              <a:rPr lang="en-US" dirty="0"/>
              <a:t>Each logical server acts as its own dedicated machine</a:t>
            </a:r>
            <a:endParaRPr lang="en-US" altLang="en-US" dirty="0"/>
          </a:p>
          <a:p>
            <a:r>
              <a:rPr lang="en-US" altLang="en-US" dirty="0"/>
              <a:t>Blade server: a server that houses many individual computer motherboards </a:t>
            </a:r>
          </a:p>
          <a:p>
            <a:pPr lvl="1"/>
            <a:r>
              <a:rPr lang="en-US" altLang="en-US" dirty="0"/>
              <a:t>Include one or more processors, computer memory, computer storage, and computer network connections</a:t>
            </a:r>
          </a:p>
          <a:p>
            <a:pPr lvl="1"/>
            <a:r>
              <a:rPr lang="en-US" altLang="en-US" dirty="0"/>
              <a:t>Share a common power supply and air-cooling source within a single chassis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A8545F-A231-4F50-B1F1-95F56EBB643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04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Server Farms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A8545F-A231-4F50-B1F1-95F56EBB643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2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Center</a:t>
            </a:r>
          </a:p>
          <a:p>
            <a:endParaRPr lang="en-US" dirty="0"/>
          </a:p>
          <a:p>
            <a:r>
              <a:rPr lang="en-US" dirty="0"/>
              <a:t>Data center</a:t>
            </a:r>
          </a:p>
          <a:p>
            <a:pPr lvl="1"/>
            <a:r>
              <a:rPr lang="en-US" dirty="0"/>
              <a:t>A climate-and-access-controlled building or a set of buildings that houses the computer hardware that delivers an organization’s data and information services</a:t>
            </a:r>
          </a:p>
          <a:p>
            <a:r>
              <a:rPr lang="en-US" dirty="0"/>
              <a:t>Factors driving growth in data centers:</a:t>
            </a:r>
          </a:p>
          <a:p>
            <a:pPr lvl="1"/>
            <a:r>
              <a:rPr lang="en-US" dirty="0"/>
              <a:t>Demand for additional computing capacity</a:t>
            </a:r>
          </a:p>
          <a:p>
            <a:pPr lvl="1"/>
            <a:r>
              <a:rPr lang="en-US" dirty="0"/>
              <a:t>Need for additional storage capacity</a:t>
            </a:r>
          </a:p>
          <a:p>
            <a:pPr lvl="1"/>
            <a:r>
              <a:rPr lang="en-US" dirty="0"/>
              <a:t>Some organizations are consolidating data centers from many locations down to just a few locations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A8545F-A231-4F50-B1F1-95F56EBB643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57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FA48AD-F97E-49EC-9674-EC3EBAA1C280}"/>
              </a:ext>
            </a:extLst>
          </p:cNvPr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13D499-3DDE-45A2-A672-B85A8A75AC20}"/>
              </a:ext>
            </a:extLst>
          </p:cNvPr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C628FBB-FA25-4A09-A8A3-F433330E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02DAEA9-B1C8-4B81-8A5A-CC40AF1E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9AF050-C816-4CFC-96F2-D77AF7678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F9EE02-A4FB-42AD-82CA-B52FB54A88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084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C003C-08E2-4DA5-AE3C-D577EE749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2E0A9-5D8B-4F93-9E50-562596FFC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C5B1B-DBF9-4D47-8432-1CF26EF3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53FF3-84E2-47A2-95DA-F842C6515E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62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5BD31AB-1AAC-47ED-AB96-A94A4016FC0E}"/>
              </a:ext>
            </a:extLst>
          </p:cNvPr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97EBD5-ADE0-4221-A4A7-E2759E6FD4FB}"/>
              </a:ext>
            </a:extLst>
          </p:cNvPr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5C03208-BFEA-4115-BE9B-4CC7E0F9B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ACC308A-DFEA-4D1E-8F1D-BA5703B8A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6B4C000-82D0-4A7B-A814-457BFCA1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7A61D-068C-4C40-A7FB-9827352711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49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602DA-2B0A-4EA7-A63D-45EA0E77B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642D6-D332-48E8-9CD9-F9D5BF6D7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10A88-4520-4E09-9709-AF914EC53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29C39-8BDB-4DF1-BF89-C14582A9BD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324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F13BFC0-2297-478C-99E8-2DCFBE5A7C23}"/>
              </a:ext>
            </a:extLst>
          </p:cNvPr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1D51EA-98FF-47F2-9F79-176F5EA4699A}"/>
              </a:ext>
            </a:extLst>
          </p:cNvPr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060A961-0526-496A-82BF-9592C355D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E988B8E-5F18-41BB-B44B-E4EED9DD8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423F729-35CD-4E4C-9F37-B4C9FC726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E57768-A9F3-40DB-906F-83FEF1788F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00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B8B20B-E20B-4949-855E-7F43AA52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28E335-52C0-4D47-A629-62CCF1C56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2749C3-0630-463E-BE55-859FD381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6DF43-56B0-47A4-AEB7-256566785C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55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534F0A8-7BA5-474B-A0D3-169A400F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278979-B2AA-439B-892A-E99DC977C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B3B488-D53F-490E-A95A-272F09422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CCA4D-7D60-4D90-A86E-C24FCA5DC7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73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F08D6FC-B09A-40F7-B433-1ABB0CF9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5C20B9A-1873-4F46-9382-43F6E8211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1E2858C-7E9F-4C45-B46B-575B03556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80DC0-F71E-481B-886D-91D8FC0FE2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98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6ED741-1F16-4240-9F52-63CEC92AE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0BFA8-DC0F-49B5-9B2D-FA1FC76C5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3689D-F8EC-4FC7-81A9-86D18979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70731-6D0C-4568-B48D-9B50951BC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497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0CAC48F-0949-4D28-BD32-7752D94074CD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8AE2C0-785B-461B-B6A2-7D8C3CCA03C4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EC4CC0AB-CF51-43D3-BF63-131839762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C2C0CC8-0CB7-4DCE-990B-34BAF8E51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3241999-DD22-42C0-90D7-B286CE2F5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EEA5B-070A-40D5-9C3D-91951192D0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14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40498B9-BDE0-4A2A-A4C7-B2B104D79CC1}"/>
              </a:ext>
            </a:extLst>
          </p:cNvPr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093873-2F77-42F7-A318-D6C58D482CE2}"/>
              </a:ext>
            </a:extLst>
          </p:cNvPr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9D0C18D7-97B8-4111-8719-2BE9D4444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9EA2D273-B881-4C6B-BDBB-1289BCBD8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AB34862B-2324-4B3E-AF4E-A1F831D9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F8E9CAAA-75FC-4F49-BD16-599CE25AA2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926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6C3392E-44E0-4CF7-990A-1E4F08071D3C}"/>
              </a:ext>
            </a:extLst>
          </p:cNvPr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D9C896-6708-4CBF-ABA5-54A6C2279B8A}"/>
              </a:ext>
            </a:extLst>
          </p:cNvPr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2A619B-D1CC-4C73-91EE-9267F0C06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51282ABB-45D7-4E93-BCF3-EF551553C0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D1716-4EA7-4C4A-9E51-B730C2D2E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869A7-9CC5-4270-A488-11AF9C82B2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3E6B0-B59B-4775-BAC1-1953A98CF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fld id="{58CA8A46-28D7-415F-BDD1-5C43BE902F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37" r:id="rId2"/>
    <p:sldLayoutId id="2147483943" r:id="rId3"/>
    <p:sldLayoutId id="2147483938" r:id="rId4"/>
    <p:sldLayoutId id="2147483939" r:id="rId5"/>
    <p:sldLayoutId id="2147483940" r:id="rId6"/>
    <p:sldLayoutId id="2147483944" r:id="rId7"/>
    <p:sldLayoutId id="2147483945" r:id="rId8"/>
    <p:sldLayoutId id="2147483946" r:id="rId9"/>
    <p:sldLayoutId id="2147483941" r:id="rId10"/>
    <p:sldLayoutId id="214748394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8DE4694-B933-4BE3-BBBC-713DAD115F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satMod val="150000"/>
                  </a:schemeClr>
                </a:solidFill>
              </a:rPr>
              <a:t>Chapter Three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1A28ABD-C64D-4251-B643-47E7D4C8A6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3600" dirty="0"/>
              <a:t>Hardware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489C76B7-B434-4204-B5BD-D25D2FB2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>
                <a:solidFill>
                  <a:schemeClr val="accent1">
                    <a:satMod val="150000"/>
                  </a:schemeClr>
                </a:solidFill>
              </a:rPr>
              <a:t>Internal workings of personal computer</a:t>
            </a:r>
          </a:p>
        </p:txBody>
      </p:sp>
      <p:pic>
        <p:nvPicPr>
          <p:cNvPr id="16387" name="Picture 3" descr="Chapter_tg1_illustg1">
            <a:extLst>
              <a:ext uri="{FF2B5EF4-FFF2-40B4-BE49-F238E27FC236}">
                <a16:creationId xmlns:a16="http://schemas.microsoft.com/office/drawing/2014/main" id="{A95187D3-CFC8-49C9-87BE-726DF597A9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2109788"/>
            <a:ext cx="4953000" cy="4016375"/>
          </a:xfrm>
        </p:spPr>
      </p:pic>
      <p:sp>
        <p:nvSpPr>
          <p:cNvPr id="16388" name="TextBox 4">
            <a:extLst>
              <a:ext uri="{FF2B5EF4-FFF2-40B4-BE49-F238E27FC236}">
                <a16:creationId xmlns:a16="http://schemas.microsoft.com/office/drawing/2014/main" id="{8FBD15B2-1C92-4296-90A6-C5078BF07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6482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RAM</a:t>
            </a:r>
          </a:p>
        </p:txBody>
      </p:sp>
      <p:sp>
        <p:nvSpPr>
          <p:cNvPr id="16389" name="TextBox 5">
            <a:extLst>
              <a:ext uri="{FF2B5EF4-FFF2-40B4-BE49-F238E27FC236}">
                <a16:creationId xmlns:a16="http://schemas.microsoft.com/office/drawing/2014/main" id="{214020E9-5FE3-44FF-9D02-BEE9EC51B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86000"/>
            <a:ext cx="1066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Hard disk drive</a:t>
            </a:r>
          </a:p>
        </p:txBody>
      </p:sp>
      <p:sp>
        <p:nvSpPr>
          <p:cNvPr id="16390" name="TextBox 6">
            <a:extLst>
              <a:ext uri="{FF2B5EF4-FFF2-40B4-BE49-F238E27FC236}">
                <a16:creationId xmlns:a16="http://schemas.microsoft.com/office/drawing/2014/main" id="{5DC1302A-F6EE-437D-851F-DB4AA4DB5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724400"/>
            <a:ext cx="1143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Floppy disk drive</a:t>
            </a:r>
          </a:p>
        </p:txBody>
      </p:sp>
      <p:sp>
        <p:nvSpPr>
          <p:cNvPr id="16391" name="TextBox 7">
            <a:extLst>
              <a:ext uri="{FF2B5EF4-FFF2-40B4-BE49-F238E27FC236}">
                <a16:creationId xmlns:a16="http://schemas.microsoft.com/office/drawing/2014/main" id="{6631107B-EF5D-48D1-AE95-775B2BFF5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859088"/>
            <a:ext cx="1752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CPU board with fan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BD86E63-784C-4D76-AA66-30E7E2207D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The Computer Schematic</a:t>
            </a:r>
          </a:p>
        </p:txBody>
      </p:sp>
      <p:pic>
        <p:nvPicPr>
          <p:cNvPr id="17411" name="Picture 4">
            <a:extLst>
              <a:ext uri="{FF2B5EF4-FFF2-40B4-BE49-F238E27FC236}">
                <a16:creationId xmlns:a16="http://schemas.microsoft.com/office/drawing/2014/main" id="{53E5F9FB-0E14-46E2-8CF6-B2424EDF80C0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232025"/>
            <a:ext cx="7772400" cy="3611563"/>
          </a:xfrm>
          <a:noFill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4C3FD42-7688-44AD-82F8-8AAD9FF86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Improving Performance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A2FD696-8911-417B-B91B-954F181F9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114800"/>
          </a:xfrm>
        </p:spPr>
        <p:txBody>
          <a:bodyPr rtlCol="0">
            <a:normAutofit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sz="2800" dirty="0"/>
              <a:t>There are three main ways to accomplish this</a:t>
            </a:r>
            <a:endParaRPr lang="en-US" altLang="en-US" dirty="0"/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sz="2400" b="1" dirty="0">
                <a:solidFill>
                  <a:srgbClr val="FF0000"/>
                </a:solidFill>
              </a:rPr>
              <a:t>word length</a:t>
            </a:r>
            <a:r>
              <a:rPr lang="en-US" altLang="en-US" sz="2400" dirty="0"/>
              <a:t> -the number of bits that can be processed together as a unit</a:t>
            </a:r>
            <a:endParaRPr lang="en-US" altLang="en-US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altLang="en-US" sz="2000" dirty="0"/>
              <a:t>current computers are either 32 or 64bit</a:t>
            </a:r>
            <a:endParaRPr lang="en-US" altLang="en-US" dirty="0"/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sz="2400" b="1" dirty="0">
                <a:solidFill>
                  <a:srgbClr val="FF0000"/>
                </a:solidFill>
              </a:rPr>
              <a:t>bus width</a:t>
            </a:r>
            <a:r>
              <a:rPr lang="en-US" altLang="en-US" sz="2400" dirty="0"/>
              <a:t> - the amount of bits that can be transferred within the computer at any given computer interrupt</a:t>
            </a:r>
            <a:endParaRPr lang="en-US" altLang="en-US" dirty="0"/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altLang="en-US" sz="2000" dirty="0"/>
              <a:t>bus width range also varies</a:t>
            </a:r>
            <a:endParaRPr lang="en-US" altLang="en-US" dirty="0"/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sz="2400" b="1" dirty="0">
                <a:solidFill>
                  <a:srgbClr val="FF0000"/>
                </a:solidFill>
              </a:rPr>
              <a:t>clock speed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sz="2400" b="1" dirty="0">
                <a:solidFill>
                  <a:srgbClr val="FF0000"/>
                </a:solidFill>
              </a:rPr>
              <a:t>RISC- reduced instruction set computing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sz="2400" b="1" dirty="0">
                <a:solidFill>
                  <a:srgbClr val="FF0000"/>
                </a:solidFill>
              </a:rPr>
              <a:t>MMX- </a:t>
            </a:r>
            <a:r>
              <a:rPr lang="en-US" altLang="en-US" sz="2400" b="1" dirty="0" err="1">
                <a:solidFill>
                  <a:srgbClr val="FF0000"/>
                </a:solidFill>
              </a:rPr>
              <a:t>MultiMedia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eXtension</a:t>
            </a:r>
            <a:endParaRPr lang="en-US" altLang="en-US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6D0FC71-A8A4-458B-907A-3310BD008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800">
                <a:solidFill>
                  <a:schemeClr val="accent1">
                    <a:satMod val="150000"/>
                  </a:schemeClr>
                </a:solidFill>
              </a:rPr>
              <a:t>Advances in Microprocessor Design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F83B65D-81BD-4145-B0FF-3107FAA026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   Moore’s Law:</a:t>
            </a:r>
            <a:r>
              <a:rPr lang="en-US" altLang="en-US"/>
              <a:t> microprocessor complexity would double every two years.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BDBF679D-DE49-402C-8A4F-3FF16212F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4" t="51994" r="28954" b="23932"/>
          <a:stretch>
            <a:fillRect/>
          </a:stretch>
        </p:blipFill>
        <p:spPr bwMode="auto">
          <a:xfrm>
            <a:off x="1447800" y="2892425"/>
            <a:ext cx="662940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Server Farms, Data Centers, and Green Computing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This section provides an overview of what the computer industry and various organizations are doing to meet their computing needs in a more efficient and environmentally friendly manner</a:t>
            </a:r>
          </a:p>
        </p:txBody>
      </p:sp>
    </p:spTree>
    <p:extLst>
      <p:ext uri="{BB962C8B-B14F-4D97-AF65-F5344CB8AC3E}">
        <p14:creationId xmlns:p14="http://schemas.microsoft.com/office/powerpoint/2010/main" val="4115212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Farms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365125" y="1538818"/>
            <a:ext cx="8415338" cy="3810274"/>
          </a:xfrm>
        </p:spPr>
        <p:txBody>
          <a:bodyPr/>
          <a:lstStyle/>
          <a:p>
            <a:r>
              <a:rPr lang="en-US" sz="2000" dirty="0"/>
              <a:t>Server farm: a room used to house a large number of servers</a:t>
            </a:r>
          </a:p>
          <a:p>
            <a:pPr lvl="1"/>
            <a:r>
              <a:rPr lang="en-US" sz="1800" dirty="0"/>
              <a:t>Access to the machines can be controlled and authorized support personnel can more easily manage and maintain the servers</a:t>
            </a:r>
          </a:p>
          <a:p>
            <a:r>
              <a:rPr lang="en-US" altLang="en-US" sz="2000" dirty="0"/>
              <a:t>Virtual server: </a:t>
            </a:r>
            <a:r>
              <a:rPr lang="en-US" sz="2000" dirty="0"/>
              <a:t>a method of logically dividing the resources of a single physical server to create multiple logical servers</a:t>
            </a:r>
          </a:p>
          <a:p>
            <a:pPr lvl="1"/>
            <a:r>
              <a:rPr lang="en-US" sz="1800" dirty="0"/>
              <a:t>Each logical server acts as its own dedicated machine</a:t>
            </a:r>
            <a:endParaRPr lang="en-US" altLang="en-US" sz="1800" dirty="0"/>
          </a:p>
          <a:p>
            <a:r>
              <a:rPr lang="en-US" altLang="en-US" sz="2000" dirty="0"/>
              <a:t>Blade server: a server that houses many individual computer motherboards </a:t>
            </a:r>
          </a:p>
          <a:p>
            <a:pPr lvl="1"/>
            <a:r>
              <a:rPr lang="en-US" altLang="en-US" sz="1800" dirty="0"/>
              <a:t>Include one or more processors, computer memory, computer storage, and computer network connections</a:t>
            </a:r>
          </a:p>
          <a:p>
            <a:pPr lvl="1"/>
            <a:r>
              <a:rPr lang="en-US" altLang="en-US" sz="1800" dirty="0"/>
              <a:t>Share a common power supply and air-cooling source within a single chassis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06447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Farms</a:t>
            </a:r>
          </a:p>
        </p:txBody>
      </p:sp>
      <p:pic>
        <p:nvPicPr>
          <p:cNvPr id="69635" name="Content Placeholder 5" descr="Virtual server" title="Figure 3-1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9163" y="2286000"/>
            <a:ext cx="7305675" cy="2928938"/>
          </a:xfrm>
        </p:spPr>
      </p:pic>
    </p:spTree>
    <p:extLst>
      <p:ext uri="{BB962C8B-B14F-4D97-AF65-F5344CB8AC3E}">
        <p14:creationId xmlns:p14="http://schemas.microsoft.com/office/powerpoint/2010/main" val="1320677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Center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Data center</a:t>
            </a:r>
          </a:p>
          <a:p>
            <a:pPr lvl="1"/>
            <a:r>
              <a:rPr lang="en-US" sz="2000" dirty="0"/>
              <a:t>A climate-and-access-controlled building or a set of buildings that houses the computer hardware that delivers an organization’s data and information services</a:t>
            </a:r>
          </a:p>
          <a:p>
            <a:r>
              <a:rPr lang="en-US" sz="2400" dirty="0"/>
              <a:t>Factors driving growth in data centers:</a:t>
            </a:r>
          </a:p>
          <a:p>
            <a:pPr lvl="1"/>
            <a:r>
              <a:rPr lang="en-US" sz="2000" dirty="0"/>
              <a:t>Demand for additional computing capacity</a:t>
            </a:r>
          </a:p>
          <a:p>
            <a:pPr lvl="1"/>
            <a:r>
              <a:rPr lang="en-US" sz="2000" dirty="0"/>
              <a:t>Need for additional storage capacity</a:t>
            </a:r>
          </a:p>
          <a:p>
            <a:pPr lvl="1"/>
            <a:r>
              <a:rPr lang="en-US" sz="2000" dirty="0"/>
              <a:t>Some organizations are consolidating data centers from many locations down to just a few locations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0125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Center</a:t>
            </a:r>
          </a:p>
        </p:txBody>
      </p:sp>
      <p:pic>
        <p:nvPicPr>
          <p:cNvPr id="72707" name="Content Placeholder 5" descr="Modular data center" title="Figure 3-1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2488" y="2486025"/>
            <a:ext cx="7439025" cy="2952750"/>
          </a:xfrm>
        </p:spPr>
      </p:pic>
    </p:spTree>
    <p:extLst>
      <p:ext uri="{BB962C8B-B14F-4D97-AF65-F5344CB8AC3E}">
        <p14:creationId xmlns:p14="http://schemas.microsoft.com/office/powerpoint/2010/main" val="4278548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Center</a:t>
            </a:r>
          </a:p>
        </p:txBody>
      </p:sp>
      <p:sp>
        <p:nvSpPr>
          <p:cNvPr id="7373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Construction Considerations</a:t>
            </a:r>
          </a:p>
          <a:p>
            <a:pPr lvl="1"/>
            <a:r>
              <a:rPr lang="en-US" dirty="0"/>
              <a:t>More efficient operation and reduced energy for processing and cooling	</a:t>
            </a:r>
          </a:p>
          <a:p>
            <a:pPr lvl="2"/>
            <a:r>
              <a:rPr lang="en-US" dirty="0"/>
              <a:t>Modular design</a:t>
            </a:r>
          </a:p>
          <a:p>
            <a:pPr lvl="2"/>
            <a:r>
              <a:rPr lang="en-US" dirty="0"/>
              <a:t>Location: areas with milder climates and lower energy rates and land costs</a:t>
            </a:r>
          </a:p>
          <a:p>
            <a:pPr lvl="1"/>
            <a:r>
              <a:rPr lang="en-US" dirty="0"/>
              <a:t>Ability to absorb the impact of a disaster (e.g., hurricane, earthquake, terrorism attack, or war) and quickly restore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03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AF25087-D376-4873-8103-B8C6219CA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Computer Hierarchy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E6BD384-2624-4A81-AF32-CF9A498C20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7772400" cy="4530725"/>
          </a:xfrm>
        </p:spPr>
        <p:txBody>
          <a:bodyPr rtlCol="0">
            <a:normAutofit fontScale="92500"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Mainframes -- the first. Used for business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Supercomputers -- the largest, very complex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Minicomputers -- the first effort to achieve reduced size (middle-ranged)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Microcomputers -- made possible by microprocessor</a:t>
            </a:r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altLang="en-US" dirty="0"/>
              <a:t>PC/MAC-- used by one person, or by a few people in the same area</a:t>
            </a:r>
          </a:p>
          <a:p>
            <a:pPr marL="731520" lvl="1" indent="-274320" fontAlgn="auto">
              <a:spcAft>
                <a:spcPts val="0"/>
              </a:spcAft>
              <a:buFontTx/>
              <a:buNone/>
              <a:defRPr/>
            </a:pPr>
            <a:r>
              <a:rPr lang="en-US" altLang="en-US" dirty="0"/>
              <a:t>Workstations, laptops, netbooks, tablets/iPads, smartphone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 Computing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program concerned with the efficient and environmentally responsible design, manufacture, operation, and disposal of IS-related products </a:t>
            </a:r>
          </a:p>
          <a:p>
            <a:r>
              <a:rPr lang="en-US" dirty="0"/>
              <a:t>Goals</a:t>
            </a:r>
          </a:p>
          <a:p>
            <a:pPr lvl="1"/>
            <a:r>
              <a:rPr lang="en-US" altLang="en-US" dirty="0"/>
              <a:t>Reduce the use of hazardous material</a:t>
            </a:r>
          </a:p>
          <a:p>
            <a:pPr lvl="1"/>
            <a:r>
              <a:rPr lang="en-US" altLang="en-US" dirty="0"/>
              <a:t>Allow companies to lower their power-related costs </a:t>
            </a:r>
          </a:p>
          <a:p>
            <a:pPr lvl="1"/>
            <a:r>
              <a:rPr lang="en-US" altLang="en-US" dirty="0"/>
              <a:t>Enable safe disposal or recycling of equipment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246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 Computing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Electronic Product Environmental Assessment Tool (EPEAT)</a:t>
            </a:r>
          </a:p>
          <a:p>
            <a:pPr lvl="1"/>
            <a:r>
              <a:rPr lang="en-US" dirty="0"/>
              <a:t>A system that enables purchasers to evaluate, compare, and select electronic products based on a total of 51 environmental criteria</a:t>
            </a:r>
          </a:p>
          <a:p>
            <a:pPr lvl="1"/>
            <a:endParaRPr lang="en-US" dirty="0"/>
          </a:p>
        </p:txBody>
      </p:sp>
      <p:pic>
        <p:nvPicPr>
          <p:cNvPr id="75782" name="Picture 5" descr="EPEAT product tiers for computers" title="Table 3-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3248101"/>
            <a:ext cx="75819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582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14146BE-FC9B-4A8B-B7DD-3831695185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Strategic Hardware Issues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15D282E-2DFD-49C4-9680-D684B9D40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sz="2400" b="1" dirty="0">
                <a:solidFill>
                  <a:schemeClr val="accent6"/>
                </a:solidFill>
              </a:rPr>
              <a:t>How do organizations keep up with the rapid price and performance advancements in hardware?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en-US" sz="2400" b="1" dirty="0">
              <a:solidFill>
                <a:schemeClr val="accent6"/>
              </a:solidFill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sz="2400" b="1" dirty="0">
                <a:solidFill>
                  <a:schemeClr val="accent6"/>
                </a:solidFill>
              </a:rPr>
              <a:t>How often should an organization upgrade its computers and storage systems?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en-US" sz="2400" b="1" dirty="0">
              <a:solidFill>
                <a:schemeClr val="accent6"/>
              </a:solidFill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sz="2400" b="1" dirty="0">
                <a:solidFill>
                  <a:schemeClr val="accent6"/>
                </a:solidFill>
              </a:rPr>
              <a:t>Will upgrades increase personal and organizational productivity?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09B3E-1139-4600-9A2A-4FB282E0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Strategic Hardware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93D94-14EF-4099-9BDD-09D739BBC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sz="2400" b="1" dirty="0">
                <a:solidFill>
                  <a:schemeClr val="accent6"/>
                </a:solidFill>
              </a:rPr>
              <a:t>How can organizations measure such increase?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en-US" sz="2400" b="1" dirty="0">
              <a:solidFill>
                <a:schemeClr val="accent6"/>
              </a:solidFill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sz="2400" b="1" dirty="0">
                <a:solidFill>
                  <a:schemeClr val="accent6"/>
                </a:solidFill>
              </a:rPr>
              <a:t>How should organizations determine the need for new hardware infrastructures?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en-US" sz="2400" b="1" dirty="0">
              <a:solidFill>
                <a:schemeClr val="accent6"/>
              </a:solidFill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sz="2400" b="1" dirty="0">
                <a:solidFill>
                  <a:schemeClr val="accent6"/>
                </a:solidFill>
              </a:rPr>
              <a:t>How do organizations manage employees who can “work from anywhere?”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Servers, Mainframes, and Supercomputers</a:t>
            </a:r>
          </a:p>
        </p:txBody>
      </p:sp>
      <p:pic>
        <p:nvPicPr>
          <p:cNvPr id="2" name="Content Placeholder 1" descr="Five most powerful operational supercomputers (July 2015)" title="Table 3-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09625" y="2476500"/>
            <a:ext cx="7524750" cy="2971800"/>
          </a:xfrm>
        </p:spPr>
      </p:pic>
    </p:spTree>
    <p:extLst>
      <p:ext uri="{BB962C8B-B14F-4D97-AF65-F5344CB8AC3E}">
        <p14:creationId xmlns:p14="http://schemas.microsoft.com/office/powerpoint/2010/main" val="3119039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06D0EAA-D6E3-4D71-A574-6546DBB4B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Hardware consists of: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34DB335-FFF7-4B98-AB39-B44448E351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7772400" cy="4530725"/>
          </a:xfrm>
        </p:spPr>
        <p:txBody>
          <a:bodyPr rtlCol="0">
            <a:normAutofit fontScale="70000" lnSpcReduction="20000"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b="1" dirty="0">
                <a:solidFill>
                  <a:srgbClr val="0000FF"/>
                </a:solidFill>
              </a:rPr>
              <a:t>Central processing unit (CPU) </a:t>
            </a:r>
            <a:r>
              <a:rPr lang="en-US" altLang="en-US" sz="2900" b="1" dirty="0"/>
              <a:t>manipulates the data and controls the tasks performed by the other components.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en-US" b="1" dirty="0">
              <a:solidFill>
                <a:srgbClr val="0000FF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b="1" dirty="0">
                <a:solidFill>
                  <a:srgbClr val="0000FF"/>
                </a:solidFill>
              </a:rPr>
              <a:t>Primary storage </a:t>
            </a:r>
            <a:r>
              <a:rPr lang="en-US" altLang="en-US" sz="2900" b="1" dirty="0"/>
              <a:t>internal to the CPU; temporarily stores data and program instructions during processing.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en-US" b="1" dirty="0">
              <a:solidFill>
                <a:srgbClr val="0000FF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b="1" dirty="0">
                <a:solidFill>
                  <a:srgbClr val="0000FF"/>
                </a:solidFill>
              </a:rPr>
              <a:t>Secondary storage </a:t>
            </a:r>
            <a:r>
              <a:rPr lang="en-US" altLang="en-US" sz="2900" b="1" dirty="0"/>
              <a:t>external to the CPU; stores data and programs for future use.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en-US" b="1" dirty="0">
              <a:solidFill>
                <a:srgbClr val="0000FF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b="1" dirty="0">
                <a:solidFill>
                  <a:srgbClr val="0000FF"/>
                </a:solidFill>
              </a:rPr>
              <a:t>Input technologies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altLang="en-US" b="1" dirty="0">
              <a:solidFill>
                <a:srgbClr val="0000FF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b="1" dirty="0">
                <a:solidFill>
                  <a:srgbClr val="0000FF"/>
                </a:solidFill>
              </a:rPr>
              <a:t>Output technologies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altLang="en-US" b="1" dirty="0">
              <a:solidFill>
                <a:srgbClr val="0000FF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b="1" dirty="0">
                <a:solidFill>
                  <a:srgbClr val="0000FF"/>
                </a:solidFill>
              </a:rPr>
              <a:t>Communication technologies </a:t>
            </a:r>
            <a:r>
              <a:rPr lang="en-US" altLang="en-US" sz="2900" b="1" dirty="0"/>
              <a:t>provide for the flow of data from external computer networks  (e.g. the Internet and intranets) to the CPU, and from the CPU to computer networks.</a:t>
            </a:r>
            <a:endParaRPr lang="en-US" altLang="en-US" sz="29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8297621-F62D-40C2-9EE5-63AE48F01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      Computer Memory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FB2D5B6-9E84-4155-A3CF-A776C629A6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 Two basic categories of computer memory:</a:t>
            </a:r>
          </a:p>
          <a:p>
            <a:pPr marL="457200" lvl="1" indent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       Primary Storage</a:t>
            </a:r>
          </a:p>
          <a:p>
            <a:pPr marL="457200" lvl="1" indent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       Secondary Storage</a:t>
            </a:r>
          </a:p>
          <a:p>
            <a:pPr marL="457200" lvl="1" indent="0">
              <a:buFont typeface="Wingdings" panose="05000000000000000000" pitchFamily="2" charset="2"/>
              <a:buNone/>
            </a:pPr>
            <a:endParaRPr lang="en-US" altLang="en-US" b="1">
              <a:solidFill>
                <a:srgbClr val="0000FF"/>
              </a:solidFill>
            </a:endParaRPr>
          </a:p>
          <a:p>
            <a:pPr marL="457200" lvl="1" indent="0">
              <a:buFont typeface="Wingdings" panose="05000000000000000000" pitchFamily="2" charset="2"/>
              <a:buNone/>
            </a:pPr>
            <a:endParaRPr lang="en-US" altLang="en-US" b="1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  Memory Capacity:</a:t>
            </a:r>
          </a:p>
          <a:p>
            <a:pPr marL="457200" lvl="1" indent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       Bit</a:t>
            </a:r>
          </a:p>
          <a:p>
            <a:pPr marL="457200" lvl="1" indent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       Byte</a:t>
            </a:r>
          </a:p>
          <a:p>
            <a:pPr marL="457200" lvl="1" indent="0">
              <a:buFont typeface="Wingdings" panose="05000000000000000000" pitchFamily="2" charset="2"/>
              <a:buNone/>
            </a:pPr>
            <a:endParaRPr lang="en-US" alt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E88A91D-4DC1-4377-8B09-06AB7F4A19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Hierarchy of Memory Capacity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29A5A85-CDEF-46EF-82D3-CBC5C28752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752600"/>
            <a:ext cx="7772400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Kilobyte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Megabyte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Gigabyte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Terabyte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Petabyte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Exabyte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Zettabyte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B128F43-847E-45DF-892C-625397E7B2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The Computer Bytes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D027D07-5782-43D3-9FD3-05305B213A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Computers deal in either </a:t>
            </a:r>
          </a:p>
          <a:p>
            <a:pPr lvl="1"/>
            <a:r>
              <a:rPr lang="en-US" altLang="en-US" sz="2400"/>
              <a:t>ASCII- American Standard Code for Information Interchange (7 bits with 1 parity bit)</a:t>
            </a:r>
          </a:p>
          <a:p>
            <a:pPr lvl="2"/>
            <a:r>
              <a:rPr lang="en-US" altLang="en-US" sz="2000"/>
              <a:t>EX. A = 01000001</a:t>
            </a:r>
          </a:p>
          <a:p>
            <a:pPr lvl="1"/>
            <a:r>
              <a:rPr lang="en-US" altLang="en-US" sz="2400"/>
              <a:t>EBCDIC- Extended Binary Coded Decimal Interchange Code an 8-bit code used in IBM</a:t>
            </a:r>
          </a:p>
          <a:p>
            <a:pPr lvl="2"/>
            <a:r>
              <a:rPr lang="en-US" altLang="en-US" sz="2000"/>
              <a:t>EX. A = 11000001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DA392A6-F686-4DCC-BFF0-A9F57AF1B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Understanding Bits and Bytes</a:t>
            </a:r>
          </a:p>
        </p:txBody>
      </p:sp>
      <p:pic>
        <p:nvPicPr>
          <p:cNvPr id="14339" name="Picture 4">
            <a:extLst>
              <a:ext uri="{FF2B5EF4-FFF2-40B4-BE49-F238E27FC236}">
                <a16:creationId xmlns:a16="http://schemas.microsoft.com/office/drawing/2014/main" id="{2DC0B806-C701-41EC-88AF-938F74A9F6B1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8125" y="1981200"/>
            <a:ext cx="3587750" cy="4114800"/>
          </a:xfrm>
          <a:noFill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AF2C067-5D54-4128-8C90-A7149CE68B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Converting to Binary</a:t>
            </a:r>
          </a:p>
        </p:txBody>
      </p:sp>
      <p:pic>
        <p:nvPicPr>
          <p:cNvPr id="15363" name="Picture 4">
            <a:extLst>
              <a:ext uri="{FF2B5EF4-FFF2-40B4-BE49-F238E27FC236}">
                <a16:creationId xmlns:a16="http://schemas.microsoft.com/office/drawing/2014/main" id="{1886C2BE-F21C-4C4B-BDFA-C0F0347B0CF4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0913" y="1981200"/>
            <a:ext cx="7242175" cy="4114800"/>
          </a:xfrm>
          <a:noFill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45</TotalTime>
  <Words>1440</Words>
  <Application>Microsoft Office PowerPoint</Application>
  <PresentationFormat>On-screen Show (4:3)</PresentationFormat>
  <Paragraphs>187</Paragraphs>
  <Slides>23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Corbel</vt:lpstr>
      <vt:lpstr>Wingdings 2</vt:lpstr>
      <vt:lpstr>Wingdings</vt:lpstr>
      <vt:lpstr>Wingdings 3</vt:lpstr>
      <vt:lpstr>Module</vt:lpstr>
      <vt:lpstr>Chapter Three</vt:lpstr>
      <vt:lpstr>Computer Hierarchy</vt:lpstr>
      <vt:lpstr>Servers, Mainframes, and Supercomputers</vt:lpstr>
      <vt:lpstr>Hardware consists of:</vt:lpstr>
      <vt:lpstr>      Computer Memory</vt:lpstr>
      <vt:lpstr>Hierarchy of Memory Capacity</vt:lpstr>
      <vt:lpstr>The Computer Bytes</vt:lpstr>
      <vt:lpstr>Understanding Bits and Bytes</vt:lpstr>
      <vt:lpstr>Converting to Binary</vt:lpstr>
      <vt:lpstr>Internal workings of personal computer</vt:lpstr>
      <vt:lpstr>The Computer Schematic</vt:lpstr>
      <vt:lpstr>Improving Performance</vt:lpstr>
      <vt:lpstr>Advances in Microprocessor Design</vt:lpstr>
      <vt:lpstr>Server Farms, Data Centers, and Green Computing</vt:lpstr>
      <vt:lpstr>Server Farms</vt:lpstr>
      <vt:lpstr>Server Farms</vt:lpstr>
      <vt:lpstr>Data Center</vt:lpstr>
      <vt:lpstr>Data Center</vt:lpstr>
      <vt:lpstr>Data Center</vt:lpstr>
      <vt:lpstr>Green Computing</vt:lpstr>
      <vt:lpstr>Green Computing</vt:lpstr>
      <vt:lpstr>Strategic Hardware Issues</vt:lpstr>
      <vt:lpstr>Strategic Hardware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Ashenberg, Wendy - Hoboken</dc:creator>
  <cp:lastModifiedBy>Carl M. Rebman Jr.</cp:lastModifiedBy>
  <cp:revision>123</cp:revision>
  <dcterms:created xsi:type="dcterms:W3CDTF">2007-08-31T09:29:54Z</dcterms:created>
  <dcterms:modified xsi:type="dcterms:W3CDTF">2020-09-10T07:00:01Z</dcterms:modified>
</cp:coreProperties>
</file>