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696" r:id="rId1"/>
  </p:sldMasterIdLst>
  <p:sldIdLst>
    <p:sldId id="256" r:id="rId2"/>
    <p:sldId id="280" r:id="rId3"/>
    <p:sldId id="269" r:id="rId4"/>
    <p:sldId id="257" r:id="rId5"/>
    <p:sldId id="267" r:id="rId6"/>
    <p:sldId id="277" r:id="rId7"/>
    <p:sldId id="274" r:id="rId8"/>
    <p:sldId id="275" r:id="rId9"/>
    <p:sldId id="266" r:id="rId10"/>
    <p:sldId id="276" r:id="rId11"/>
    <p:sldId id="263" r:id="rId12"/>
    <p:sldId id="284" r:id="rId13"/>
    <p:sldId id="285" r:id="rId14"/>
    <p:sldId id="268" r:id="rId15"/>
    <p:sldId id="273" r:id="rId16"/>
    <p:sldId id="264" r:id="rId17"/>
    <p:sldId id="270" r:id="rId18"/>
    <p:sldId id="281" r:id="rId19"/>
    <p:sldId id="282" r:id="rId20"/>
    <p:sldId id="279" r:id="rId21"/>
    <p:sldId id="278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70DD5-9BD3-48A1-B9B4-DC0C0DBE023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E892B3-5E68-477F-A949-3B6DB7F59753}">
      <dgm:prSet custT="1"/>
      <dgm:spPr/>
      <dgm:t>
        <a:bodyPr/>
        <a:lstStyle/>
        <a:p>
          <a:r>
            <a:rPr lang="en-US" sz="3600" dirty="0"/>
            <a:t>Syllabus Review</a:t>
          </a:r>
        </a:p>
      </dgm:t>
    </dgm:pt>
    <dgm:pt modelId="{5413C273-DA2B-42BA-A0D6-0EBCEB66EE0F}" type="parTrans" cxnId="{97068A82-2E74-4969-9DEC-41571D56DDE6}">
      <dgm:prSet/>
      <dgm:spPr/>
      <dgm:t>
        <a:bodyPr/>
        <a:lstStyle/>
        <a:p>
          <a:endParaRPr lang="en-US"/>
        </a:p>
      </dgm:t>
    </dgm:pt>
    <dgm:pt modelId="{866461D6-EFBB-4F7F-90BD-F00F3B421FF9}" type="sibTrans" cxnId="{97068A82-2E74-4969-9DEC-41571D56DDE6}">
      <dgm:prSet/>
      <dgm:spPr/>
      <dgm:t>
        <a:bodyPr/>
        <a:lstStyle/>
        <a:p>
          <a:endParaRPr lang="en-US"/>
        </a:p>
      </dgm:t>
    </dgm:pt>
    <dgm:pt modelId="{D202F932-A080-4787-A738-1DBD4E079492}">
      <dgm:prSet custT="1"/>
      <dgm:spPr/>
      <dgm:t>
        <a:bodyPr/>
        <a:lstStyle/>
        <a:p>
          <a:r>
            <a:rPr lang="en-US" sz="3600" dirty="0"/>
            <a:t>My Educator</a:t>
          </a:r>
        </a:p>
      </dgm:t>
    </dgm:pt>
    <dgm:pt modelId="{858EE80F-5683-43BA-ADD8-30434D71EDDA}" type="parTrans" cxnId="{F22CC33E-A503-4748-9896-88CE829230CF}">
      <dgm:prSet/>
      <dgm:spPr/>
      <dgm:t>
        <a:bodyPr/>
        <a:lstStyle/>
        <a:p>
          <a:endParaRPr lang="en-US"/>
        </a:p>
      </dgm:t>
    </dgm:pt>
    <dgm:pt modelId="{D6056578-99AD-4D65-94CF-7AEE1FEF3D37}" type="sibTrans" cxnId="{F22CC33E-A503-4748-9896-88CE829230CF}">
      <dgm:prSet/>
      <dgm:spPr/>
      <dgm:t>
        <a:bodyPr/>
        <a:lstStyle/>
        <a:p>
          <a:endParaRPr lang="en-US"/>
        </a:p>
      </dgm:t>
    </dgm:pt>
    <dgm:pt modelId="{D8AE4A7C-068B-425B-B22F-EF3D4B08A96A}">
      <dgm:prSet custT="1"/>
      <dgm:spPr/>
      <dgm:t>
        <a:bodyPr/>
        <a:lstStyle/>
        <a:p>
          <a:r>
            <a:rPr lang="en-US" sz="3600" dirty="0"/>
            <a:t>Gmetrix</a:t>
          </a:r>
          <a:endParaRPr lang="en-US" sz="4000" dirty="0"/>
        </a:p>
      </dgm:t>
    </dgm:pt>
    <dgm:pt modelId="{C2F66C4A-3ABC-4323-AC9F-6158DA8FA47D}" type="parTrans" cxnId="{3F7FF273-D33C-4714-9029-1A8DD0FABF80}">
      <dgm:prSet/>
      <dgm:spPr/>
      <dgm:t>
        <a:bodyPr/>
        <a:lstStyle/>
        <a:p>
          <a:endParaRPr lang="en-US"/>
        </a:p>
      </dgm:t>
    </dgm:pt>
    <dgm:pt modelId="{87E03683-B576-48BA-9FE7-21F56E2D76C2}" type="sibTrans" cxnId="{3F7FF273-D33C-4714-9029-1A8DD0FABF80}">
      <dgm:prSet/>
      <dgm:spPr/>
      <dgm:t>
        <a:bodyPr/>
        <a:lstStyle/>
        <a:p>
          <a:endParaRPr lang="en-US"/>
        </a:p>
      </dgm:t>
    </dgm:pt>
    <dgm:pt modelId="{6C6DEFF4-D6C7-445F-81EC-31C70059007C}">
      <dgm:prSet custT="1"/>
      <dgm:spPr/>
      <dgm:t>
        <a:bodyPr/>
        <a:lstStyle/>
        <a:p>
          <a:r>
            <a:rPr lang="en-US" sz="3600" dirty="0"/>
            <a:t>GUAC</a:t>
          </a:r>
          <a:endParaRPr lang="en-US" sz="4000" dirty="0"/>
        </a:p>
      </dgm:t>
    </dgm:pt>
    <dgm:pt modelId="{5B7753B9-A063-4307-8250-3A6E983CAAE0}" type="parTrans" cxnId="{7F421375-2834-474F-B133-E676B36C2E3E}">
      <dgm:prSet/>
      <dgm:spPr/>
      <dgm:t>
        <a:bodyPr/>
        <a:lstStyle/>
        <a:p>
          <a:endParaRPr lang="en-US"/>
        </a:p>
      </dgm:t>
    </dgm:pt>
    <dgm:pt modelId="{6604A43A-606A-4D27-B377-AB18EF9983CF}" type="sibTrans" cxnId="{7F421375-2834-474F-B133-E676B36C2E3E}">
      <dgm:prSet/>
      <dgm:spPr/>
      <dgm:t>
        <a:bodyPr/>
        <a:lstStyle/>
        <a:p>
          <a:endParaRPr lang="en-US"/>
        </a:p>
      </dgm:t>
    </dgm:pt>
    <dgm:pt modelId="{FBD7BD20-CE3C-4712-9CE9-A2A0C15D07A1}">
      <dgm:prSet custT="1"/>
      <dgm:spPr/>
      <dgm:t>
        <a:bodyPr/>
        <a:lstStyle/>
        <a:p>
          <a:r>
            <a:rPr lang="en-US" sz="3600" dirty="0"/>
            <a:t>About me</a:t>
          </a:r>
        </a:p>
      </dgm:t>
    </dgm:pt>
    <dgm:pt modelId="{859284B1-B1D1-4FF3-8F68-0F65F41C1158}" type="parTrans" cxnId="{9407CCB2-D9C1-4109-BF3B-1E7AEF148EF7}">
      <dgm:prSet/>
      <dgm:spPr/>
      <dgm:t>
        <a:bodyPr/>
        <a:lstStyle/>
        <a:p>
          <a:endParaRPr lang="en-US"/>
        </a:p>
      </dgm:t>
    </dgm:pt>
    <dgm:pt modelId="{130E7808-9D29-49D9-BBE7-4131F301FA2A}" type="sibTrans" cxnId="{9407CCB2-D9C1-4109-BF3B-1E7AEF148EF7}">
      <dgm:prSet/>
      <dgm:spPr/>
      <dgm:t>
        <a:bodyPr/>
        <a:lstStyle/>
        <a:p>
          <a:endParaRPr lang="en-US"/>
        </a:p>
      </dgm:t>
    </dgm:pt>
    <dgm:pt modelId="{498F3FEF-F1B7-40A2-BB44-CDA33AB05C8D}">
      <dgm:prSet custT="1"/>
      <dgm:spPr/>
      <dgm:t>
        <a:bodyPr/>
        <a:lstStyle/>
        <a:p>
          <a:r>
            <a:rPr lang="en-US" sz="4400" dirty="0"/>
            <a:t>ITK ACT</a:t>
          </a:r>
        </a:p>
      </dgm:t>
    </dgm:pt>
    <dgm:pt modelId="{724F3069-00CF-4196-9D32-84A0C8AB5CF5}" type="parTrans" cxnId="{B25DF2DF-FF6B-4C78-A40F-3A4CC74CFF42}">
      <dgm:prSet/>
      <dgm:spPr/>
      <dgm:t>
        <a:bodyPr/>
        <a:lstStyle/>
        <a:p>
          <a:endParaRPr lang="en-US"/>
        </a:p>
      </dgm:t>
    </dgm:pt>
    <dgm:pt modelId="{FEC86ABA-B9A8-4B87-957B-0780485AF207}" type="sibTrans" cxnId="{B25DF2DF-FF6B-4C78-A40F-3A4CC74CFF42}">
      <dgm:prSet/>
      <dgm:spPr/>
      <dgm:t>
        <a:bodyPr/>
        <a:lstStyle/>
        <a:p>
          <a:endParaRPr lang="en-US"/>
        </a:p>
      </dgm:t>
    </dgm:pt>
    <dgm:pt modelId="{D6659CB0-1A42-4281-AE19-3BB06D713E36}" type="pres">
      <dgm:prSet presAssocID="{F1D70DD5-9BD3-48A1-B9B4-DC0C0DBE0232}" presName="diagram" presStyleCnt="0">
        <dgm:presLayoutVars>
          <dgm:dir/>
          <dgm:resizeHandles val="exact"/>
        </dgm:presLayoutVars>
      </dgm:prSet>
      <dgm:spPr/>
    </dgm:pt>
    <dgm:pt modelId="{BB727CF2-522C-425B-8586-C8C7E2A0AACE}" type="pres">
      <dgm:prSet presAssocID="{7CE892B3-5E68-477F-A949-3B6DB7F59753}" presName="node" presStyleLbl="node1" presStyleIdx="0" presStyleCnt="6">
        <dgm:presLayoutVars>
          <dgm:bulletEnabled val="1"/>
        </dgm:presLayoutVars>
      </dgm:prSet>
      <dgm:spPr/>
    </dgm:pt>
    <dgm:pt modelId="{B5F930B4-DE27-499F-A08A-F01880B5C014}" type="pres">
      <dgm:prSet presAssocID="{866461D6-EFBB-4F7F-90BD-F00F3B421FF9}" presName="sibTrans" presStyleCnt="0"/>
      <dgm:spPr/>
    </dgm:pt>
    <dgm:pt modelId="{11CC4170-F5C7-4F24-8696-D18392AD3582}" type="pres">
      <dgm:prSet presAssocID="{D202F932-A080-4787-A738-1DBD4E079492}" presName="node" presStyleLbl="node1" presStyleIdx="1" presStyleCnt="6">
        <dgm:presLayoutVars>
          <dgm:bulletEnabled val="1"/>
        </dgm:presLayoutVars>
      </dgm:prSet>
      <dgm:spPr/>
    </dgm:pt>
    <dgm:pt modelId="{660EA8A9-598E-4171-BED3-164FD867AF32}" type="pres">
      <dgm:prSet presAssocID="{D6056578-99AD-4D65-94CF-7AEE1FEF3D37}" presName="sibTrans" presStyleCnt="0"/>
      <dgm:spPr/>
    </dgm:pt>
    <dgm:pt modelId="{DFFEA5A5-523B-41F9-9684-5B25F63C088C}" type="pres">
      <dgm:prSet presAssocID="{D8AE4A7C-068B-425B-B22F-EF3D4B08A96A}" presName="node" presStyleLbl="node1" presStyleIdx="2" presStyleCnt="6">
        <dgm:presLayoutVars>
          <dgm:bulletEnabled val="1"/>
        </dgm:presLayoutVars>
      </dgm:prSet>
      <dgm:spPr/>
    </dgm:pt>
    <dgm:pt modelId="{DE71B968-2392-4AE1-9288-A1C8A94C4962}" type="pres">
      <dgm:prSet presAssocID="{87E03683-B576-48BA-9FE7-21F56E2D76C2}" presName="sibTrans" presStyleCnt="0"/>
      <dgm:spPr/>
    </dgm:pt>
    <dgm:pt modelId="{C872D2A5-B612-4E06-A0F1-D164476F990B}" type="pres">
      <dgm:prSet presAssocID="{6C6DEFF4-D6C7-445F-81EC-31C70059007C}" presName="node" presStyleLbl="node1" presStyleIdx="3" presStyleCnt="6">
        <dgm:presLayoutVars>
          <dgm:bulletEnabled val="1"/>
        </dgm:presLayoutVars>
      </dgm:prSet>
      <dgm:spPr/>
    </dgm:pt>
    <dgm:pt modelId="{AD7CDA11-E481-4190-9833-753556FEC77C}" type="pres">
      <dgm:prSet presAssocID="{6604A43A-606A-4D27-B377-AB18EF9983CF}" presName="sibTrans" presStyleCnt="0"/>
      <dgm:spPr/>
    </dgm:pt>
    <dgm:pt modelId="{F4067A6C-BBFE-46D7-9090-560A03C6105B}" type="pres">
      <dgm:prSet presAssocID="{FBD7BD20-CE3C-4712-9CE9-A2A0C15D07A1}" presName="node" presStyleLbl="node1" presStyleIdx="4" presStyleCnt="6">
        <dgm:presLayoutVars>
          <dgm:bulletEnabled val="1"/>
        </dgm:presLayoutVars>
      </dgm:prSet>
      <dgm:spPr/>
    </dgm:pt>
    <dgm:pt modelId="{6A917C0B-246E-4039-8639-035A0FF3650B}" type="pres">
      <dgm:prSet presAssocID="{130E7808-9D29-49D9-BBE7-4131F301FA2A}" presName="sibTrans" presStyleCnt="0"/>
      <dgm:spPr/>
    </dgm:pt>
    <dgm:pt modelId="{B41DEA2E-A838-4FB4-8427-A8F518E3937B}" type="pres">
      <dgm:prSet presAssocID="{498F3FEF-F1B7-40A2-BB44-CDA33AB05C8D}" presName="node" presStyleLbl="node1" presStyleIdx="5" presStyleCnt="6" custLinFactNeighborX="0" custLinFactNeighborY="609">
        <dgm:presLayoutVars>
          <dgm:bulletEnabled val="1"/>
        </dgm:presLayoutVars>
      </dgm:prSet>
      <dgm:spPr/>
    </dgm:pt>
  </dgm:ptLst>
  <dgm:cxnLst>
    <dgm:cxn modelId="{ACC74404-2A13-4828-B14D-12BB2F5E5003}" type="presOf" srcId="{D202F932-A080-4787-A738-1DBD4E079492}" destId="{11CC4170-F5C7-4F24-8696-D18392AD3582}" srcOrd="0" destOrd="0" presId="urn:microsoft.com/office/officeart/2005/8/layout/default"/>
    <dgm:cxn modelId="{DDFACA3C-DCD9-4A09-938E-F9AFDB39D76B}" type="presOf" srcId="{498F3FEF-F1B7-40A2-BB44-CDA33AB05C8D}" destId="{B41DEA2E-A838-4FB4-8427-A8F518E3937B}" srcOrd="0" destOrd="0" presId="urn:microsoft.com/office/officeart/2005/8/layout/default"/>
    <dgm:cxn modelId="{F22CC33E-A503-4748-9896-88CE829230CF}" srcId="{F1D70DD5-9BD3-48A1-B9B4-DC0C0DBE0232}" destId="{D202F932-A080-4787-A738-1DBD4E079492}" srcOrd="1" destOrd="0" parTransId="{858EE80F-5683-43BA-ADD8-30434D71EDDA}" sibTransId="{D6056578-99AD-4D65-94CF-7AEE1FEF3D37}"/>
    <dgm:cxn modelId="{5E96954D-0745-429A-B656-051278B89E0D}" type="presOf" srcId="{D8AE4A7C-068B-425B-B22F-EF3D4B08A96A}" destId="{DFFEA5A5-523B-41F9-9684-5B25F63C088C}" srcOrd="0" destOrd="0" presId="urn:microsoft.com/office/officeart/2005/8/layout/default"/>
    <dgm:cxn modelId="{C2430150-A9B0-4101-9BC0-5961CCA80D0A}" type="presOf" srcId="{F1D70DD5-9BD3-48A1-B9B4-DC0C0DBE0232}" destId="{D6659CB0-1A42-4281-AE19-3BB06D713E36}" srcOrd="0" destOrd="0" presId="urn:microsoft.com/office/officeart/2005/8/layout/default"/>
    <dgm:cxn modelId="{3F7FF273-D33C-4714-9029-1A8DD0FABF80}" srcId="{F1D70DD5-9BD3-48A1-B9B4-DC0C0DBE0232}" destId="{D8AE4A7C-068B-425B-B22F-EF3D4B08A96A}" srcOrd="2" destOrd="0" parTransId="{C2F66C4A-3ABC-4323-AC9F-6158DA8FA47D}" sibTransId="{87E03683-B576-48BA-9FE7-21F56E2D76C2}"/>
    <dgm:cxn modelId="{7F421375-2834-474F-B133-E676B36C2E3E}" srcId="{F1D70DD5-9BD3-48A1-B9B4-DC0C0DBE0232}" destId="{6C6DEFF4-D6C7-445F-81EC-31C70059007C}" srcOrd="3" destOrd="0" parTransId="{5B7753B9-A063-4307-8250-3A6E983CAAE0}" sibTransId="{6604A43A-606A-4D27-B377-AB18EF9983CF}"/>
    <dgm:cxn modelId="{7C11CB56-8239-423D-8E26-50CC0CED7D64}" type="presOf" srcId="{FBD7BD20-CE3C-4712-9CE9-A2A0C15D07A1}" destId="{F4067A6C-BBFE-46D7-9090-560A03C6105B}" srcOrd="0" destOrd="0" presId="urn:microsoft.com/office/officeart/2005/8/layout/default"/>
    <dgm:cxn modelId="{DFD95580-9C06-427F-8D0D-D074E4AE8CD1}" type="presOf" srcId="{6C6DEFF4-D6C7-445F-81EC-31C70059007C}" destId="{C872D2A5-B612-4E06-A0F1-D164476F990B}" srcOrd="0" destOrd="0" presId="urn:microsoft.com/office/officeart/2005/8/layout/default"/>
    <dgm:cxn modelId="{97068A82-2E74-4969-9DEC-41571D56DDE6}" srcId="{F1D70DD5-9BD3-48A1-B9B4-DC0C0DBE0232}" destId="{7CE892B3-5E68-477F-A949-3B6DB7F59753}" srcOrd="0" destOrd="0" parTransId="{5413C273-DA2B-42BA-A0D6-0EBCEB66EE0F}" sibTransId="{866461D6-EFBB-4F7F-90BD-F00F3B421FF9}"/>
    <dgm:cxn modelId="{9407CCB2-D9C1-4109-BF3B-1E7AEF148EF7}" srcId="{F1D70DD5-9BD3-48A1-B9B4-DC0C0DBE0232}" destId="{FBD7BD20-CE3C-4712-9CE9-A2A0C15D07A1}" srcOrd="4" destOrd="0" parTransId="{859284B1-B1D1-4FF3-8F68-0F65F41C1158}" sibTransId="{130E7808-9D29-49D9-BBE7-4131F301FA2A}"/>
    <dgm:cxn modelId="{BBBF10BC-EE64-4D3D-8550-A0E10065097D}" type="presOf" srcId="{7CE892B3-5E68-477F-A949-3B6DB7F59753}" destId="{BB727CF2-522C-425B-8586-C8C7E2A0AACE}" srcOrd="0" destOrd="0" presId="urn:microsoft.com/office/officeart/2005/8/layout/default"/>
    <dgm:cxn modelId="{B25DF2DF-FF6B-4C78-A40F-3A4CC74CFF42}" srcId="{F1D70DD5-9BD3-48A1-B9B4-DC0C0DBE0232}" destId="{498F3FEF-F1B7-40A2-BB44-CDA33AB05C8D}" srcOrd="5" destOrd="0" parTransId="{724F3069-00CF-4196-9D32-84A0C8AB5CF5}" sibTransId="{FEC86ABA-B9A8-4B87-957B-0780485AF207}"/>
    <dgm:cxn modelId="{FADBB5B8-5912-4899-A2B1-B081CE6851D8}" type="presParOf" srcId="{D6659CB0-1A42-4281-AE19-3BB06D713E36}" destId="{BB727CF2-522C-425B-8586-C8C7E2A0AACE}" srcOrd="0" destOrd="0" presId="urn:microsoft.com/office/officeart/2005/8/layout/default"/>
    <dgm:cxn modelId="{74A2BBB6-DD33-4854-846F-21763C6D2F18}" type="presParOf" srcId="{D6659CB0-1A42-4281-AE19-3BB06D713E36}" destId="{B5F930B4-DE27-499F-A08A-F01880B5C014}" srcOrd="1" destOrd="0" presId="urn:microsoft.com/office/officeart/2005/8/layout/default"/>
    <dgm:cxn modelId="{CBDA9712-CF6E-4C5D-9CA1-E68474243EE5}" type="presParOf" srcId="{D6659CB0-1A42-4281-AE19-3BB06D713E36}" destId="{11CC4170-F5C7-4F24-8696-D18392AD3582}" srcOrd="2" destOrd="0" presId="urn:microsoft.com/office/officeart/2005/8/layout/default"/>
    <dgm:cxn modelId="{1FB047BD-95C1-4018-828B-E10D69130AA1}" type="presParOf" srcId="{D6659CB0-1A42-4281-AE19-3BB06D713E36}" destId="{660EA8A9-598E-4171-BED3-164FD867AF32}" srcOrd="3" destOrd="0" presId="urn:microsoft.com/office/officeart/2005/8/layout/default"/>
    <dgm:cxn modelId="{FDB6888C-F9C9-493F-AE41-41BDBF60FE67}" type="presParOf" srcId="{D6659CB0-1A42-4281-AE19-3BB06D713E36}" destId="{DFFEA5A5-523B-41F9-9684-5B25F63C088C}" srcOrd="4" destOrd="0" presId="urn:microsoft.com/office/officeart/2005/8/layout/default"/>
    <dgm:cxn modelId="{6931C963-F574-44BA-A1DB-4CEE959A6F24}" type="presParOf" srcId="{D6659CB0-1A42-4281-AE19-3BB06D713E36}" destId="{DE71B968-2392-4AE1-9288-A1C8A94C4962}" srcOrd="5" destOrd="0" presId="urn:microsoft.com/office/officeart/2005/8/layout/default"/>
    <dgm:cxn modelId="{72DA310A-FAF3-4031-A2F7-13F22CEF7100}" type="presParOf" srcId="{D6659CB0-1A42-4281-AE19-3BB06D713E36}" destId="{C872D2A5-B612-4E06-A0F1-D164476F990B}" srcOrd="6" destOrd="0" presId="urn:microsoft.com/office/officeart/2005/8/layout/default"/>
    <dgm:cxn modelId="{A86CE855-6CD5-4C29-B9F2-628303B9E8D5}" type="presParOf" srcId="{D6659CB0-1A42-4281-AE19-3BB06D713E36}" destId="{AD7CDA11-E481-4190-9833-753556FEC77C}" srcOrd="7" destOrd="0" presId="urn:microsoft.com/office/officeart/2005/8/layout/default"/>
    <dgm:cxn modelId="{AED5831D-0DF5-4AE8-B07B-0BA52D19227A}" type="presParOf" srcId="{D6659CB0-1A42-4281-AE19-3BB06D713E36}" destId="{F4067A6C-BBFE-46D7-9090-560A03C6105B}" srcOrd="8" destOrd="0" presId="urn:microsoft.com/office/officeart/2005/8/layout/default"/>
    <dgm:cxn modelId="{9D214278-B9A6-40AF-8431-10C6DADB3A9D}" type="presParOf" srcId="{D6659CB0-1A42-4281-AE19-3BB06D713E36}" destId="{6A917C0B-246E-4039-8639-035A0FF3650B}" srcOrd="9" destOrd="0" presId="urn:microsoft.com/office/officeart/2005/8/layout/default"/>
    <dgm:cxn modelId="{3736E1E6-EF2F-469D-9956-9767A77F0A97}" type="presParOf" srcId="{D6659CB0-1A42-4281-AE19-3BB06D713E36}" destId="{B41DEA2E-A838-4FB4-8427-A8F518E3937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27CF2-522C-425B-8586-C8C7E2A0AACE}">
      <dsp:nvSpPr>
        <dsp:cNvPr id="0" name=""/>
        <dsp:cNvSpPr/>
      </dsp:nvSpPr>
      <dsp:spPr>
        <a:xfrm>
          <a:off x="0" y="530541"/>
          <a:ext cx="2278186" cy="1366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Syllabus Review</a:t>
          </a:r>
        </a:p>
      </dsp:txBody>
      <dsp:txXfrm>
        <a:off x="0" y="530541"/>
        <a:ext cx="2278186" cy="1366911"/>
      </dsp:txXfrm>
    </dsp:sp>
    <dsp:sp modelId="{11CC4170-F5C7-4F24-8696-D18392AD3582}">
      <dsp:nvSpPr>
        <dsp:cNvPr id="0" name=""/>
        <dsp:cNvSpPr/>
      </dsp:nvSpPr>
      <dsp:spPr>
        <a:xfrm>
          <a:off x="2506005" y="530541"/>
          <a:ext cx="2278186" cy="13669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My Educator</a:t>
          </a:r>
        </a:p>
      </dsp:txBody>
      <dsp:txXfrm>
        <a:off x="2506005" y="530541"/>
        <a:ext cx="2278186" cy="1366911"/>
      </dsp:txXfrm>
    </dsp:sp>
    <dsp:sp modelId="{DFFEA5A5-523B-41F9-9684-5B25F63C088C}">
      <dsp:nvSpPr>
        <dsp:cNvPr id="0" name=""/>
        <dsp:cNvSpPr/>
      </dsp:nvSpPr>
      <dsp:spPr>
        <a:xfrm>
          <a:off x="5012010" y="530541"/>
          <a:ext cx="2278186" cy="13669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Gmetrix</a:t>
          </a:r>
          <a:endParaRPr lang="en-US" sz="4000" kern="1200" dirty="0"/>
        </a:p>
      </dsp:txBody>
      <dsp:txXfrm>
        <a:off x="5012010" y="530541"/>
        <a:ext cx="2278186" cy="1366911"/>
      </dsp:txXfrm>
    </dsp:sp>
    <dsp:sp modelId="{C872D2A5-B612-4E06-A0F1-D164476F990B}">
      <dsp:nvSpPr>
        <dsp:cNvPr id="0" name=""/>
        <dsp:cNvSpPr/>
      </dsp:nvSpPr>
      <dsp:spPr>
        <a:xfrm>
          <a:off x="0" y="2125271"/>
          <a:ext cx="2278186" cy="13669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GUAC</a:t>
          </a:r>
          <a:endParaRPr lang="en-US" sz="4000" kern="1200" dirty="0"/>
        </a:p>
      </dsp:txBody>
      <dsp:txXfrm>
        <a:off x="0" y="2125271"/>
        <a:ext cx="2278186" cy="1366911"/>
      </dsp:txXfrm>
    </dsp:sp>
    <dsp:sp modelId="{F4067A6C-BBFE-46D7-9090-560A03C6105B}">
      <dsp:nvSpPr>
        <dsp:cNvPr id="0" name=""/>
        <dsp:cNvSpPr/>
      </dsp:nvSpPr>
      <dsp:spPr>
        <a:xfrm>
          <a:off x="2506005" y="2125271"/>
          <a:ext cx="2278186" cy="13669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About me</a:t>
          </a:r>
        </a:p>
      </dsp:txBody>
      <dsp:txXfrm>
        <a:off x="2506005" y="2125271"/>
        <a:ext cx="2278186" cy="1366911"/>
      </dsp:txXfrm>
    </dsp:sp>
    <dsp:sp modelId="{B41DEA2E-A838-4FB4-8427-A8F518E3937B}">
      <dsp:nvSpPr>
        <dsp:cNvPr id="0" name=""/>
        <dsp:cNvSpPr/>
      </dsp:nvSpPr>
      <dsp:spPr>
        <a:xfrm>
          <a:off x="5012010" y="2133596"/>
          <a:ext cx="2278186" cy="1366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ITK ACT</a:t>
          </a:r>
        </a:p>
      </dsp:txBody>
      <dsp:txXfrm>
        <a:off x="5012010" y="2133596"/>
        <a:ext cx="2278186" cy="1366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199AEB8-AFF7-4D3D-B6DD-B46C31F71C5B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2109A82-E7AE-4AF2-835D-CD04FC574B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educator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yeducator.com/s/2q54qhYUO01/2q54njcEy01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yeducator.com/s/2q55cz0Jc01/2q55atEdi01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arl.sandiego.edu/itmg100/default.asp" TargetMode="External"/><Relationship Id="rId2" Type="http://schemas.openxmlformats.org/officeDocument/2006/relationships/hyperlink" Target="https://ole.sandiego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rtiport.com/" TargetMode="External"/><Relationship Id="rId5" Type="http://schemas.openxmlformats.org/officeDocument/2006/relationships/hyperlink" Target="http://www.gmetrix.com/" TargetMode="External"/><Relationship Id="rId4" Type="http://schemas.openxmlformats.org/officeDocument/2006/relationships/hyperlink" Target="https://guacamole.sandiego.edu/guacamole/#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sandiego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etrix.net/download" TargetMode="External"/><Relationship Id="rId2" Type="http://schemas.openxmlformats.org/officeDocument/2006/relationships/hyperlink" Target="https://products.office.com/en-us/student/office-in-educ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sd.qualtrics.com/jfe/form/SV_dgadGxgNLb7NXKZ" TargetMode="External"/><Relationship Id="rId4" Type="http://schemas.openxmlformats.org/officeDocument/2006/relationships/hyperlink" Target="https://usd.qualtrics.com/jfe/form/SV_6ujyD2RbRfk0E3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rtiport.com/a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324600" cy="537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Welcome to ITMG100!!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Exam </a:t>
            </a:r>
          </a:p>
          <a:p>
            <a:pPr lvl="1"/>
            <a:r>
              <a:rPr lang="en-US" dirty="0"/>
              <a:t>November 16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baseline="30000" dirty="0"/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Retake</a:t>
            </a:r>
          </a:p>
          <a:p>
            <a:pPr lvl="1"/>
            <a:r>
              <a:rPr lang="en-US" dirty="0"/>
              <a:t>November 21</a:t>
            </a:r>
            <a:r>
              <a:rPr lang="en-US" baseline="30000" dirty="0"/>
              <a:t>st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 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09800"/>
            <a:ext cx="5031858" cy="36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70" y="224042"/>
            <a:ext cx="8381260" cy="1054394"/>
          </a:xfrm>
        </p:spPr>
        <p:txBody>
          <a:bodyPr/>
          <a:lstStyle/>
          <a:p>
            <a:r>
              <a:rPr lang="en-US" dirty="0"/>
              <a:t>Lecture and labs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book-  Applied Business Computing Concepts By Matt McCarthy</a:t>
            </a:r>
          </a:p>
          <a:p>
            <a:r>
              <a:rPr lang="en-US" dirty="0"/>
              <a:t>Lab Book  My Educator Prometheus Series </a:t>
            </a:r>
            <a:r>
              <a:rPr lang="en-US" dirty="0" err="1"/>
              <a:t>Micrsoft</a:t>
            </a:r>
            <a:r>
              <a:rPr lang="en-US" dirty="0"/>
              <a:t> Excel and Access</a:t>
            </a:r>
          </a:p>
          <a:p>
            <a:endParaRPr lang="en-US" dirty="0"/>
          </a:p>
          <a:p>
            <a:r>
              <a:rPr lang="en-US" dirty="0"/>
              <a:t>Here are the </a:t>
            </a:r>
            <a:r>
              <a:rPr lang="en-US" dirty="0" err="1"/>
              <a:t>linx</a:t>
            </a:r>
            <a:endParaRPr lang="en-US" dirty="0"/>
          </a:p>
          <a:p>
            <a:endParaRPr lang="en-US" dirty="0"/>
          </a:p>
          <a:p>
            <a:pPr marL="365760" lvl="1" indent="0">
              <a:buNone/>
            </a:pPr>
            <a:r>
              <a:rPr lang="en-US" dirty="0"/>
              <a:t>(next two slides)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02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4BE0AA-2B7D-48E0-ABC5-FB5F607A8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45" y="3241161"/>
            <a:ext cx="2560638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" descr="Text&#10;&#10;Description automatically generated">
            <a:extLst>
              <a:ext uri="{FF2B5EF4-FFF2-40B4-BE49-F238E27FC236}">
                <a16:creationId xmlns:a16="http://schemas.microsoft.com/office/drawing/2014/main" id="{80217C50-5ABA-49AB-A47C-0A497A3A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4715708"/>
            <a:ext cx="2598738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86EE2C3-7AC0-4CD6-A783-409723C72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0AFBF-23FD-480A-9CCE-A07040FF6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2850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--- and  (they are bundled) ----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87D3922-070A-4983-B22D-11BDF4E0F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672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kumimoji="0" lang="en-US" altLang="en-US" sz="1100" b="0" i="1" u="none" strike="noStrike" cap="none" normalizeH="0" baseline="0" dirty="0" bmk="OLE_LINK2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 at </a:t>
            </a:r>
            <a:r>
              <a:rPr kumimoji="0" lang="en-US" altLang="en-US" sz="1100" b="0" i="0" u="none" strike="noStrike" cap="none" normalizeH="0" baseline="0" dirty="0" bmk="OLE_LINK2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www.myeducator.com</a:t>
            </a:r>
            <a:r>
              <a:rPr kumimoji="0" lang="en-US" altLang="en-US" sz="1100" b="0" i="1" u="none" strike="noStrike" cap="none" normalizeH="0" baseline="0" dirty="0" bmk="OLE_LINK2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C13F34-B2E1-4DFF-BF89-EB5C2E7B8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75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For students in Section 3: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Copy and paste the following link into your internet browser: </a:t>
            </a: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https://app.myeducator.com/s/2q54qhYUO01/2q54njcEy01/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Click on the “Checkout” button. Payment information will be needed ($99.99).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You will be asked to create an account with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MyEducator</a:t>
            </a:r>
            <a:r>
              <a:rPr lang="en-US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 if you do not already have one. If you already have an account, please just log in.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Once your account is created and payment is made, you will be directed to the course material.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689361-8E4E-45EF-A96E-E65AC23E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for section 3</a:t>
            </a:r>
          </a:p>
        </p:txBody>
      </p:sp>
    </p:spTree>
    <p:extLst>
      <p:ext uri="{BB962C8B-B14F-4D97-AF65-F5344CB8AC3E}">
        <p14:creationId xmlns:p14="http://schemas.microsoft.com/office/powerpoint/2010/main" val="268588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CBE284-A782-4A8C-B006-AC4B1F72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75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For students in Section 4: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Copy and paste the following link into your internet browser: </a:t>
            </a: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https://app.myeducator.com/s/2q55cz0Jc01/2q55atEdi01/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Click on the “Checkout” button. Payment information will be needed ($99.99).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You will be asked to create an account with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MyEducator</a:t>
            </a:r>
            <a:r>
              <a:rPr lang="en-US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 if you do not already have one. If you already have an account, please just log in.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Calibri" panose="020F0502020204030204" pitchFamily="34" charset="0"/>
              </a:rPr>
              <a:t>Once your account is created and payment is made, you will be directed to the course material.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E115EA-99CE-4F19-9955-66D8FAAD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199102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133600"/>
            <a:ext cx="3333486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A3646-2E48-4406-977F-3CBF80EA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2133600"/>
            <a:ext cx="4495800" cy="3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1">
              <a:spcAft>
                <a:spcPts val="800"/>
              </a:spcAft>
            </a:pPr>
            <a:r>
              <a:rPr lang="en-US" b="1" dirty="0">
                <a:solidFill>
                  <a:schemeClr val="accent1"/>
                </a:solidFill>
              </a:rPr>
              <a:t>Disability Services</a:t>
            </a: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/>
              <a:t>In order to protect student privacy there is to be no discussion whatsoever pertaining to your personal disability accommodations. </a:t>
            </a:r>
          </a:p>
          <a:p>
            <a:pPr marR="0" lvl="1">
              <a:lnSpc>
                <a:spcPct val="150000"/>
              </a:lnSpc>
              <a:spcAft>
                <a:spcPts val="800"/>
              </a:spcAft>
            </a:pPr>
            <a:r>
              <a:rPr lang="en-US" dirty="0"/>
              <a:t>Discussions will be done via email or in my office hours. </a:t>
            </a:r>
          </a:p>
          <a:p>
            <a:pPr marR="0" lvl="1">
              <a:spcAft>
                <a:spcPts val="800"/>
              </a:spcAft>
            </a:pPr>
            <a:r>
              <a:rPr lang="en-US" dirty="0"/>
              <a:t>You will need to make accommodations at least a week in advance for any special testing arrangements.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Services</a:t>
            </a:r>
          </a:p>
        </p:txBody>
      </p:sp>
    </p:spTree>
    <p:extLst>
      <p:ext uri="{BB962C8B-B14F-4D97-AF65-F5344CB8AC3E}">
        <p14:creationId xmlns:p14="http://schemas.microsoft.com/office/powerpoint/2010/main" val="90606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Homework is usually due by Friday at 11:59 pm. Check Blackboard for due dates.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Late assignments will be accepted for up to three-quarters-credit (75% or 25% OFF) on </a:t>
            </a:r>
            <a:r>
              <a:rPr lang="en-US" dirty="0">
                <a:solidFill>
                  <a:srgbClr val="C00000"/>
                </a:solidFill>
              </a:rPr>
              <a:t>TAKE-HOME ASSIGNMENTS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You have UP TO ONE WEEK AFTER THE ASSIGNMENT WAS DUE TO TURN IN LATE WORK </a:t>
            </a:r>
            <a:r>
              <a:rPr lang="en-US" dirty="0">
                <a:solidFill>
                  <a:schemeClr val="tx1"/>
                </a:solidFill>
              </a:rPr>
              <a:t>AND YOU MUST EMAIL ME WHEN YOU HAVE SUBMITTED YOUR LATE ASSIGNMENT</a:t>
            </a:r>
            <a:r>
              <a:rPr lang="en-US" dirty="0"/>
              <a:t>.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There are no MAKE UPS or LATE ASSIGNMENTS for IN-CLASS ASSIGNMENTS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Work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https://ole.sandiego.edu/</a:t>
            </a:r>
            <a:endParaRPr lang="en-US" dirty="0"/>
          </a:p>
          <a:p>
            <a:r>
              <a:rPr lang="en-US" dirty="0"/>
              <a:t>Simulcast </a:t>
            </a:r>
            <a:r>
              <a:rPr lang="en-US" dirty="0">
                <a:hlinkClick r:id="rId3"/>
              </a:rPr>
              <a:t>http://carl.sandiego.edu/itmg100/default.asp</a:t>
            </a:r>
            <a:r>
              <a:rPr lang="en-US" dirty="0"/>
              <a:t> </a:t>
            </a:r>
          </a:p>
          <a:p>
            <a:r>
              <a:rPr lang="en-US" dirty="0" err="1"/>
              <a:t>Guacmole</a:t>
            </a:r>
            <a:r>
              <a:rPr lang="en-US" dirty="0"/>
              <a:t> (USD online computer lab) </a:t>
            </a:r>
            <a:r>
              <a:rPr lang="en-US" dirty="0">
                <a:hlinkClick r:id="rId4"/>
              </a:rPr>
              <a:t>https://guacamole.sandiego.edu/guacamole/#/</a:t>
            </a:r>
            <a:r>
              <a:rPr lang="en-US" dirty="0"/>
              <a:t> </a:t>
            </a:r>
          </a:p>
          <a:p>
            <a:r>
              <a:rPr lang="en-US" dirty="0" err="1"/>
              <a:t>Myeducator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Requires a link that you will be given in class</a:t>
            </a:r>
          </a:p>
          <a:p>
            <a:r>
              <a:rPr lang="en-US" dirty="0">
                <a:hlinkClick r:id="rId5"/>
              </a:rPr>
              <a:t>www.gmetrix.com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Requires a code that will be given to you today after you create your account</a:t>
            </a:r>
          </a:p>
          <a:p>
            <a:r>
              <a:rPr lang="en-US" dirty="0"/>
              <a:t>Certiport </a:t>
            </a:r>
            <a:r>
              <a:rPr lang="en-US" dirty="0">
                <a:hlinkClick r:id="rId6"/>
              </a:rPr>
              <a:t>www.Certiport.com</a:t>
            </a:r>
            <a:r>
              <a:rPr lang="en-US" dirty="0"/>
              <a:t> (company that certifies you as an MS Excel Specialist) </a:t>
            </a:r>
          </a:p>
          <a:p>
            <a:pPr lvl="1"/>
            <a:r>
              <a:rPr lang="en-US" dirty="0"/>
              <a:t>Your do not need a code just need to create your account (NOW!)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259677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013704" cy="1499616"/>
          </a:xfrm>
        </p:spPr>
        <p:txBody>
          <a:bodyPr>
            <a:normAutofit/>
          </a:bodyPr>
          <a:lstStyle/>
          <a:p>
            <a:r>
              <a:rPr lang="en-US" dirty="0"/>
              <a:t>Tips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20000" cy="4023360"/>
          </a:xfrm>
        </p:spPr>
        <p:txBody>
          <a:bodyPr>
            <a:normAutofit/>
          </a:bodyPr>
          <a:lstStyle/>
          <a:p>
            <a:r>
              <a:rPr lang="en-US" dirty="0"/>
              <a:t>Show up and do the work!  Don’t get behind</a:t>
            </a:r>
          </a:p>
          <a:p>
            <a:r>
              <a:rPr lang="en-US" dirty="0"/>
              <a:t>The best way to learn Excel – is to use Excel a lot!</a:t>
            </a:r>
          </a:p>
          <a:p>
            <a:pPr lvl="1"/>
            <a:r>
              <a:rPr lang="en-US" dirty="0"/>
              <a:t>Do the practice assessments and take all </a:t>
            </a:r>
            <a:r>
              <a:rPr lang="en-US" dirty="0" err="1"/>
              <a:t>Gmetrix</a:t>
            </a:r>
            <a:r>
              <a:rPr lang="en-US" dirty="0"/>
              <a:t> practice exams.</a:t>
            </a:r>
          </a:p>
          <a:p>
            <a:r>
              <a:rPr lang="en-US" dirty="0"/>
              <a:t>Study for the </a:t>
            </a:r>
            <a:r>
              <a:rPr lang="en-US" dirty="0" err="1"/>
              <a:t>GMetrix</a:t>
            </a:r>
            <a:r>
              <a:rPr lang="en-US" dirty="0"/>
              <a:t> like it is the real thing!</a:t>
            </a:r>
          </a:p>
          <a:p>
            <a:r>
              <a:rPr lang="en-US" dirty="0"/>
              <a:t>Ask for help if you need it</a:t>
            </a:r>
          </a:p>
          <a:p>
            <a:pPr lvl="1"/>
            <a:r>
              <a:rPr lang="en-US" dirty="0"/>
              <a:t>ITS help desk on campus: 619-260-7900</a:t>
            </a:r>
          </a:p>
          <a:p>
            <a:pPr lvl="1"/>
            <a:r>
              <a:rPr lang="en-US" dirty="0"/>
              <a:t>Blackboard: Phone (619) 260-7900  </a:t>
            </a:r>
            <a:r>
              <a:rPr lang="en-US" u="sng" dirty="0">
                <a:hlinkClick r:id="rId2"/>
              </a:rPr>
              <a:t>help@sandiego.edu</a:t>
            </a:r>
            <a:endParaRPr lang="en-US" dirty="0"/>
          </a:p>
          <a:p>
            <a:r>
              <a:rPr lang="en-US" dirty="0"/>
              <a:t>Use the buddy system</a:t>
            </a:r>
          </a:p>
          <a:p>
            <a:r>
              <a:rPr lang="en-US" dirty="0"/>
              <a:t>Time manage the class!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3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5255248" cy="1156360"/>
          </a:xfrm>
        </p:spPr>
        <p:txBody>
          <a:bodyPr anchor="t">
            <a:normAutofit/>
          </a:bodyPr>
          <a:lstStyle/>
          <a:p>
            <a:r>
              <a:rPr lang="en-US" dirty="0"/>
              <a:t>College Tips…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22225"/>
            <a:ext cx="5867400" cy="3370634"/>
          </a:xfrm>
        </p:spPr>
        <p:txBody>
          <a:bodyPr anchor="b">
            <a:normAutofit/>
          </a:bodyPr>
          <a:lstStyle/>
          <a:p>
            <a:r>
              <a:rPr lang="en-US" sz="2400" dirty="0"/>
              <a:t>Time Manage</a:t>
            </a:r>
          </a:p>
          <a:p>
            <a:r>
              <a:rPr lang="en-US" sz="2400" dirty="0"/>
              <a:t>Let common sense rule your life</a:t>
            </a:r>
          </a:p>
          <a:p>
            <a:r>
              <a:rPr lang="en-US" sz="2400" dirty="0"/>
              <a:t>Compartmentalize and Prioritize</a:t>
            </a:r>
          </a:p>
          <a:p>
            <a:r>
              <a:rPr lang="en-US" sz="2400" dirty="0"/>
              <a:t>Develop networking skills and a network</a:t>
            </a:r>
          </a:p>
          <a:p>
            <a:r>
              <a:rPr lang="en-US" sz="2400" dirty="0"/>
              <a:t>Don’t make a “mountain out of a mole hill”</a:t>
            </a:r>
          </a:p>
        </p:txBody>
      </p:sp>
    </p:spTree>
    <p:extLst>
      <p:ext uri="{BB962C8B-B14F-4D97-AF65-F5344CB8AC3E}">
        <p14:creationId xmlns:p14="http://schemas.microsoft.com/office/powerpoint/2010/main" val="367643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04800"/>
            <a:ext cx="7290054" cy="938784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ED95CC-60F8-411D-8B25-B74DB4CB9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858564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A1CCE-BB5A-4B14-B31F-E699A279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LINK FOR MS OFFICE 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Use this link to obtain your own personal copy of MS office (both MAC and PC) you just enter your USD email to verify</a:t>
            </a:r>
            <a:endParaRPr lang="en-US" b="1" u="sng" dirty="0">
              <a:solidFill>
                <a:srgbClr val="000000"/>
              </a:solidFill>
              <a:latin typeface="Verdana" panose="020B0604030504040204" pitchFamily="34" charset="0"/>
              <a:hlinkClick r:id="rId2"/>
            </a:endParaRPr>
          </a:p>
          <a:p>
            <a:pPr marL="320040" lvl="1" indent="0">
              <a:buNone/>
            </a:pPr>
            <a:r>
              <a:rPr lang="en-US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https://products.office.com/en-us/student/office-in-education</a:t>
            </a:r>
            <a:endParaRPr lang="en-US" b="1" i="0" u="sng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marL="320040" lvl="1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LINK TO DOWNLOAD GMETRIX</a:t>
            </a:r>
          </a:p>
          <a:p>
            <a:pPr lvl="1"/>
            <a:r>
              <a:rPr lang="en-U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U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http://www.gmetrix.net/download</a:t>
            </a:r>
            <a:endParaRPr lang="en-US" b="1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FOR COMPUTING SURVEY</a:t>
            </a:r>
            <a:endParaRPr lang="en-US" b="1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4572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FOR EXCEL SURVEY</a:t>
            </a:r>
            <a:endParaRPr lang="en-US" b="0" i="0" dirty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00D1DA-E994-414E-B50D-BE39C741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links and class survey</a:t>
            </a:r>
          </a:p>
        </p:txBody>
      </p:sp>
    </p:spTree>
    <p:extLst>
      <p:ext uri="{BB962C8B-B14F-4D97-AF65-F5344CB8AC3E}">
        <p14:creationId xmlns:p14="http://schemas.microsoft.com/office/powerpoint/2010/main" val="125987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1EA55E-7F48-4473-8B01-D4AA85E9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to an AWESOME SEMESTER!</a:t>
            </a:r>
          </a:p>
        </p:txBody>
      </p:sp>
      <p:pic>
        <p:nvPicPr>
          <p:cNvPr id="1026" name="Picture 2" descr="Add Some Fun to Your Day with 'Having Fun with Pictures'">
            <a:extLst>
              <a:ext uri="{FF2B5EF4-FFF2-40B4-BE49-F238E27FC236}">
                <a16:creationId xmlns:a16="http://schemas.microsoft.com/office/drawing/2014/main" id="{92F14340-79E5-4382-ADC7-1465EDDC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71920"/>
            <a:ext cx="27265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ll Fun - Graff 7A Ranch">
            <a:extLst>
              <a:ext uri="{FF2B5EF4-FFF2-40B4-BE49-F238E27FC236}">
                <a16:creationId xmlns:a16="http://schemas.microsoft.com/office/drawing/2014/main" id="{A5F2839B-2419-4C7A-8630-9ECD2B18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9072"/>
            <a:ext cx="5629275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ll Bucket List for Things to Do with Kids in Connecticut - Kidtivity.com">
            <a:extLst>
              <a:ext uri="{FF2B5EF4-FFF2-40B4-BE49-F238E27FC236}">
                <a16:creationId xmlns:a16="http://schemas.microsoft.com/office/drawing/2014/main" id="{2194EE29-B496-4CAF-AFD8-D75A4088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8" y="1828800"/>
            <a:ext cx="32004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t's Get Started |">
            <a:extLst>
              <a:ext uri="{FF2B5EF4-FFF2-40B4-BE49-F238E27FC236}">
                <a16:creationId xmlns:a16="http://schemas.microsoft.com/office/drawing/2014/main" id="{2C19D041-8B92-4F65-A156-8DBF9DC7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09" y="4876800"/>
            <a:ext cx="2545008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9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E93BF1-93FD-41C1-B453-4F042791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19071"/>
            <a:ext cx="8762999" cy="44074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</a:rPr>
              <a:t>IN THE KNOW ACTIVITY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Groups of Three – 3 roles (Interviewer, interviewee, and recorder) each takes turn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Ask the following questions of each person: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Name and Hometown</a:t>
            </a:r>
          </a:p>
          <a:p>
            <a:br>
              <a:rPr lang="en-US" dirty="0"/>
            </a:br>
            <a:r>
              <a:rPr lang="en-US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PICK TWO FROM THIS LIST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1. Are you more like your mom or your dad?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2. What is your favorite day of the year?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3. What’s your favorite planet in our solar system?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4. Who would you have dinner with if you could have it with any person, living or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dead?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5. If you could instantly learn another language without studying it, which one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would you pick?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6. If you could go back in time, but couldn’t change anything, what time would you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go to?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7. What fictional character would you like to meet?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8. What acquired skill have you always wanted to learn?</a:t>
            </a:r>
            <a:br>
              <a:rPr lang="en-US" dirty="0"/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AND ONE FROM THIS SET LIST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You can only watch one movie and you can only pick ONE of out the sets provided.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Dirty Dancing or The Notebook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Shawshank Redemption or The Godfather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Titanic or A Star is Born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0D38E5-961D-4C5F-9C41-930FCC0C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ITK fun Activity</a:t>
            </a:r>
          </a:p>
        </p:txBody>
      </p:sp>
    </p:spTree>
    <p:extLst>
      <p:ext uri="{BB962C8B-B14F-4D97-AF65-F5344CB8AC3E}">
        <p14:creationId xmlns:p14="http://schemas.microsoft.com/office/powerpoint/2010/main" val="375775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400" dirty="0"/>
              <a:t>Carl M. Rebman, Jr. </a:t>
            </a:r>
            <a:r>
              <a:rPr lang="en-US" sz="2400" dirty="0" err="1"/>
              <a:t>Ph.D</a:t>
            </a:r>
            <a:endParaRPr lang="en-US" sz="2400" dirty="0"/>
          </a:p>
          <a:p>
            <a:pPr marL="45720" indent="0">
              <a:buNone/>
            </a:pPr>
            <a:r>
              <a:rPr lang="en-US" dirty="0"/>
              <a:t>Phone: 619-260-4135</a:t>
            </a:r>
          </a:p>
          <a:p>
            <a:pPr marL="45720" indent="0">
              <a:buNone/>
            </a:pPr>
            <a:r>
              <a:rPr lang="en-US" dirty="0"/>
              <a:t>E-mail: carlr@sandiego.edu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Office: Olin 127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Office Hours: </a:t>
            </a:r>
            <a:br>
              <a:rPr lang="en-US" dirty="0"/>
            </a:br>
            <a:r>
              <a:rPr lang="en-US" dirty="0"/>
              <a:t>T 1:45-2:15 pm &amp;</a:t>
            </a:r>
          </a:p>
          <a:p>
            <a:pPr marL="45720" indent="0">
              <a:buNone/>
            </a:pPr>
            <a:r>
              <a:rPr lang="en-US" dirty="0"/>
              <a:t>4:00- 5:00 pm</a:t>
            </a:r>
          </a:p>
          <a:p>
            <a:pPr marL="45720" indent="0">
              <a:buNone/>
            </a:pPr>
            <a:r>
              <a:rPr lang="en-US" dirty="0"/>
              <a:t>W 12:00- 2:00pm</a:t>
            </a:r>
          </a:p>
          <a:p>
            <a:pPr marL="45720" indent="0">
              <a:buNone/>
            </a:pPr>
            <a:r>
              <a:rPr lang="en-US" dirty="0"/>
              <a:t>TH 1:45-2:15 pm &amp;</a:t>
            </a:r>
          </a:p>
          <a:p>
            <a:pPr marL="45720" indent="0">
              <a:buNone/>
            </a:pPr>
            <a:r>
              <a:rPr lang="en-US" dirty="0"/>
              <a:t>4:00- 5:00 pm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ITMG 100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082509"/>
            <a:ext cx="453997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13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/>
              <a:t> weeks of Excel- </a:t>
            </a:r>
            <a:r>
              <a:rPr lang="en-US" i="1" dirty="0"/>
              <a:t>Excel Certified through Microsoft </a:t>
            </a:r>
          </a:p>
          <a:p>
            <a:r>
              <a:rPr lang="en-US" dirty="0">
                <a:solidFill>
                  <a:srgbClr val="FF0000"/>
                </a:solidFill>
              </a:rPr>
              <a:t>5 </a:t>
            </a:r>
            <a:r>
              <a:rPr lang="en-US" dirty="0"/>
              <a:t>weeks of Theory about Information Systems/Technology Theory…. What, How, When, Why</a:t>
            </a:r>
          </a:p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weeks of Access (in conjunction with Theory)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Breakdown</a:t>
            </a:r>
          </a:p>
        </p:txBody>
      </p:sp>
      <p:pic>
        <p:nvPicPr>
          <p:cNvPr id="3074" name="Picture 2" descr="http://tariqmcom.com/wp-content/uploads/2014/03/480735_513412972026707_1624332542_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75174"/>
            <a:ext cx="3352800" cy="30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073552"/>
          </a:xfrm>
        </p:spPr>
        <p:txBody>
          <a:bodyPr>
            <a:normAutofit/>
          </a:bodyPr>
          <a:lstStyle/>
          <a:p>
            <a:r>
              <a:rPr lang="en-US" dirty="0"/>
              <a:t>You will learn </a:t>
            </a:r>
          </a:p>
          <a:p>
            <a:pPr lvl="1"/>
            <a:r>
              <a:rPr lang="en-US" dirty="0"/>
              <a:t>Excel- MOS certified</a:t>
            </a:r>
          </a:p>
          <a:p>
            <a:pPr lvl="1"/>
            <a:r>
              <a:rPr lang="en-US" dirty="0"/>
              <a:t>Access</a:t>
            </a:r>
          </a:p>
          <a:p>
            <a:r>
              <a:rPr lang="en-US" dirty="0"/>
              <a:t>Microsoft Office homework is done through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MyEducator.com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Gmetrix.com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189836"/>
            <a:ext cx="4419600" cy="32055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8EEEA-3F92-44FF-9E20-D6135F27D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900112"/>
            <a:ext cx="73818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2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67" y="3200400"/>
            <a:ext cx="8407893" cy="1481329"/>
          </a:xfrm>
        </p:spPr>
        <p:txBody>
          <a:bodyPr>
            <a:normAutofit/>
          </a:bodyPr>
          <a:lstStyle/>
          <a:p>
            <a:r>
              <a:rPr lang="en-US" dirty="0"/>
              <a:t>Microsoft Office Specialist (MOS)</a:t>
            </a:r>
          </a:p>
          <a:p>
            <a:pPr lvl="1"/>
            <a:r>
              <a:rPr lang="en-US" dirty="0"/>
              <a:t>Demonstrate that you have the skills needed to get the most out of Microsoft Office by earning a Microsoft Office Specialist certification in a specific Office program.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25417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You need a 700 to pass, however a 700 is a 70%</a:t>
            </a:r>
          </a:p>
          <a:p>
            <a:r>
              <a:rPr lang="en-US" dirty="0"/>
              <a:t>MOS Retake Exam: </a:t>
            </a:r>
          </a:p>
          <a:p>
            <a:pPr lvl="1"/>
            <a:r>
              <a:rPr lang="en-US" dirty="0"/>
              <a:t>There is </a:t>
            </a:r>
            <a:r>
              <a:rPr lang="en-US" b="1" dirty="0"/>
              <a:t>NO</a:t>
            </a:r>
            <a:r>
              <a:rPr lang="en-US" dirty="0"/>
              <a:t> retake after the exam is passed</a:t>
            </a:r>
          </a:p>
          <a:p>
            <a:pPr lvl="1"/>
            <a:r>
              <a:rPr lang="en-US" dirty="0"/>
              <a:t>If you do not pass the MOS exam on your first attempt you can retake the exam. </a:t>
            </a:r>
          </a:p>
          <a:p>
            <a:pPr lvl="2"/>
            <a:r>
              <a:rPr lang="en-US" dirty="0"/>
              <a:t>If you pass the exam on your second attempt, your graded score will equal the score obtained on your second attempt up to a maximum of 825 points.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Certified</a:t>
            </a:r>
          </a:p>
        </p:txBody>
      </p:sp>
    </p:spTree>
    <p:extLst>
      <p:ext uri="{BB962C8B-B14F-4D97-AF65-F5344CB8AC3E}">
        <p14:creationId xmlns:p14="http://schemas.microsoft.com/office/powerpoint/2010/main" val="17748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712208"/>
          </a:xfrm>
        </p:spPr>
        <p:txBody>
          <a:bodyPr>
            <a:normAutofit/>
          </a:bodyPr>
          <a:lstStyle/>
          <a:p>
            <a:r>
              <a:rPr lang="en-US" dirty="0"/>
              <a:t>Microsoft Office Specialist- MOS Excel Exam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/>
              <a:t>Excel Exam- included in course fee</a:t>
            </a:r>
          </a:p>
          <a:p>
            <a:pPr lvl="2"/>
            <a:r>
              <a:rPr lang="en-US" dirty="0"/>
              <a:t>Retake offered at no charge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/>
              <a:t>Disability Services for Excel Certification exam </a:t>
            </a:r>
          </a:p>
          <a:p>
            <a:pPr lvl="2"/>
            <a:r>
              <a:rPr lang="en-US" dirty="0"/>
              <a:t>Students that are in enrolled at Disability Services will need to complete this form (</a:t>
            </a:r>
            <a:r>
              <a:rPr lang="en-US" dirty="0">
                <a:hlinkClick r:id="rId2"/>
              </a:rPr>
              <a:t>www.certiport.com/ada</a:t>
            </a:r>
            <a:r>
              <a:rPr lang="en-US" dirty="0"/>
              <a:t>).  Please provide completed form to Disability Services no later than three weeks prior to the test date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Certification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6695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1201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Franklin Gothic Medium</vt:lpstr>
      <vt:lpstr>PT Serif</vt:lpstr>
      <vt:lpstr>Tahoma</vt:lpstr>
      <vt:lpstr>Times New Roman</vt:lpstr>
      <vt:lpstr>Verdana</vt:lpstr>
      <vt:lpstr>Wingdings</vt:lpstr>
      <vt:lpstr>Wingdings 2</vt:lpstr>
      <vt:lpstr>Grid</vt:lpstr>
      <vt:lpstr>Welcome to ITMG100!!</vt:lpstr>
      <vt:lpstr>Agenda</vt:lpstr>
      <vt:lpstr>ITMG 100</vt:lpstr>
      <vt:lpstr>Course Breakdown</vt:lpstr>
      <vt:lpstr>Software Application</vt:lpstr>
      <vt:lpstr>PowerPoint Presentation</vt:lpstr>
      <vt:lpstr>Excel Certification</vt:lpstr>
      <vt:lpstr>Get Certified</vt:lpstr>
      <vt:lpstr>Excel Certification</vt:lpstr>
      <vt:lpstr>Excel Exam Dates</vt:lpstr>
      <vt:lpstr>Lecture and labs</vt:lpstr>
      <vt:lpstr>Link for section 3</vt:lpstr>
      <vt:lpstr>Section 4</vt:lpstr>
      <vt:lpstr>Course Grade</vt:lpstr>
      <vt:lpstr>Disability Services</vt:lpstr>
      <vt:lpstr>Late Work</vt:lpstr>
      <vt:lpstr>LMS</vt:lpstr>
      <vt:lpstr>Tips for Success</vt:lpstr>
      <vt:lpstr>College Tips…</vt:lpstr>
      <vt:lpstr>Other links and class survey</vt:lpstr>
      <vt:lpstr>Here’s to an AWESOME SEMESTER!</vt:lpstr>
      <vt:lpstr>The ITK fun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2023-08-28T23:02:46Z</dcterms:created>
  <dcterms:modified xsi:type="dcterms:W3CDTF">2023-08-31T16:51:52Z</dcterms:modified>
</cp:coreProperties>
</file>