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1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4" r:id="rId4"/>
    <p:sldId id="262" r:id="rId5"/>
    <p:sldId id="263" r:id="rId6"/>
    <p:sldId id="357" r:id="rId7"/>
    <p:sldId id="358" r:id="rId8"/>
    <p:sldId id="337" r:id="rId9"/>
    <p:sldId id="258" r:id="rId10"/>
    <p:sldId id="259" r:id="rId11"/>
    <p:sldId id="336" r:id="rId12"/>
    <p:sldId id="287" r:id="rId13"/>
    <p:sldId id="265" r:id="rId14"/>
    <p:sldId id="260" r:id="rId15"/>
    <p:sldId id="286" r:id="rId16"/>
    <p:sldId id="334" r:id="rId17"/>
    <p:sldId id="359" r:id="rId18"/>
    <p:sldId id="335" r:id="rId19"/>
    <p:sldId id="360" r:id="rId20"/>
    <p:sldId id="267" r:id="rId21"/>
    <p:sldId id="269" r:id="rId22"/>
    <p:sldId id="270" r:id="rId23"/>
    <p:sldId id="272" r:id="rId24"/>
    <p:sldId id="271" r:id="rId25"/>
    <p:sldId id="273" r:id="rId26"/>
    <p:sldId id="274" r:id="rId27"/>
    <p:sldId id="275" r:id="rId28"/>
    <p:sldId id="276" r:id="rId29"/>
    <p:sldId id="277" r:id="rId30"/>
    <p:sldId id="338" r:id="rId31"/>
    <p:sldId id="331" r:id="rId32"/>
    <p:sldId id="329" r:id="rId33"/>
    <p:sldId id="330" r:id="rId34"/>
    <p:sldId id="346" r:id="rId35"/>
    <p:sldId id="347" r:id="rId36"/>
    <p:sldId id="348" r:id="rId37"/>
    <p:sldId id="349" r:id="rId38"/>
    <p:sldId id="350" r:id="rId39"/>
    <p:sldId id="339" r:id="rId40"/>
    <p:sldId id="340" r:id="rId41"/>
    <p:sldId id="341" r:id="rId42"/>
    <p:sldId id="342" r:id="rId43"/>
    <p:sldId id="343" r:id="rId44"/>
    <p:sldId id="344" r:id="rId45"/>
    <p:sldId id="345" r:id="rId46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6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1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94335-6923-49BF-8D26-9F617D8731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D42E08-B1A7-4563-AD30-98ADE0784FD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Accounting Department</a:t>
          </a:r>
        </a:p>
      </dgm:t>
    </dgm:pt>
    <dgm:pt modelId="{3652B7EF-6C97-48BC-AE04-14612A911725}" type="parTrans" cxnId="{15B21FDC-BEAF-40FB-934B-57D68CD21C6C}">
      <dgm:prSet/>
      <dgm:spPr/>
      <dgm:t>
        <a:bodyPr/>
        <a:lstStyle/>
        <a:p>
          <a:endParaRPr lang="en-US" sz="2000"/>
        </a:p>
      </dgm:t>
    </dgm:pt>
    <dgm:pt modelId="{3FFCF935-FC21-4390-A2A8-93B5B17C1B16}" type="sibTrans" cxnId="{15B21FDC-BEAF-40FB-934B-57D68CD21C6C}">
      <dgm:prSet/>
      <dgm:spPr/>
      <dgm:t>
        <a:bodyPr/>
        <a:lstStyle/>
        <a:p>
          <a:endParaRPr lang="en-US" sz="2000"/>
        </a:p>
      </dgm:t>
    </dgm:pt>
    <dgm:pt modelId="{0FD5D8AA-DE87-465F-A8E9-FAEC9961B81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Human Resource Department</a:t>
          </a:r>
        </a:p>
      </dgm:t>
    </dgm:pt>
    <dgm:pt modelId="{17CCD95D-F953-45AF-AEA9-9F4B545EA680}" type="parTrans" cxnId="{ACB996AA-6A09-41BF-B5E7-7A0A3519C3DC}">
      <dgm:prSet/>
      <dgm:spPr/>
      <dgm:t>
        <a:bodyPr/>
        <a:lstStyle/>
        <a:p>
          <a:endParaRPr lang="en-US" sz="2000"/>
        </a:p>
      </dgm:t>
    </dgm:pt>
    <dgm:pt modelId="{02A55656-3B54-46D6-8AD5-1D715995E774}" type="sibTrans" cxnId="{ACB996AA-6A09-41BF-B5E7-7A0A3519C3DC}">
      <dgm:prSet/>
      <dgm:spPr/>
      <dgm:t>
        <a:bodyPr/>
        <a:lstStyle/>
        <a:p>
          <a:endParaRPr lang="en-US" sz="2000"/>
        </a:p>
      </dgm:t>
    </dgm:pt>
    <dgm:pt modelId="{3FCD4F9B-F7E2-4B4D-9526-36EF4D7BF12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Marketing Department</a:t>
          </a:r>
        </a:p>
      </dgm:t>
    </dgm:pt>
    <dgm:pt modelId="{089B1D94-28A6-4305-9FDF-05D0001A7713}" type="parTrans" cxnId="{E0DE7F34-0426-43EA-8FBF-2EC10C39DC99}">
      <dgm:prSet/>
      <dgm:spPr/>
      <dgm:t>
        <a:bodyPr/>
        <a:lstStyle/>
        <a:p>
          <a:endParaRPr lang="en-US" sz="2000"/>
        </a:p>
      </dgm:t>
    </dgm:pt>
    <dgm:pt modelId="{1CCE2760-3B75-45F5-84F8-9A36693948CE}" type="sibTrans" cxnId="{E0DE7F34-0426-43EA-8FBF-2EC10C39DC99}">
      <dgm:prSet/>
      <dgm:spPr/>
      <dgm:t>
        <a:bodyPr/>
        <a:lstStyle/>
        <a:p>
          <a:endParaRPr lang="en-US" sz="2000"/>
        </a:p>
      </dgm:t>
    </dgm:pt>
    <dgm:pt modelId="{0F3E13AC-FDB4-444F-924A-FC7EF327AF5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Research &amp; Development Department</a:t>
          </a:r>
        </a:p>
      </dgm:t>
    </dgm:pt>
    <dgm:pt modelId="{0FE6CBCC-E266-4802-9298-0D5CD7FBDD54}" type="parTrans" cxnId="{FC1AF5BD-85EC-4E04-9675-810000E28371}">
      <dgm:prSet/>
      <dgm:spPr/>
      <dgm:t>
        <a:bodyPr/>
        <a:lstStyle/>
        <a:p>
          <a:endParaRPr lang="en-US" sz="2000"/>
        </a:p>
      </dgm:t>
    </dgm:pt>
    <dgm:pt modelId="{5695A2C4-C2EB-4CB0-AB16-7E5D38777C22}" type="sibTrans" cxnId="{FC1AF5BD-85EC-4E04-9675-810000E28371}">
      <dgm:prSet/>
      <dgm:spPr/>
      <dgm:t>
        <a:bodyPr/>
        <a:lstStyle/>
        <a:p>
          <a:endParaRPr lang="en-US" sz="2000"/>
        </a:p>
      </dgm:t>
    </dgm:pt>
    <dgm:pt modelId="{A31D0B4A-5B35-4EEF-8DF9-6869D5B1594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Production Department</a:t>
          </a:r>
        </a:p>
      </dgm:t>
    </dgm:pt>
    <dgm:pt modelId="{EB60EE6A-4865-46E9-BB0D-3DF85E4D21A4}" type="parTrans" cxnId="{54A5D82C-7E50-45E3-B5B1-06B87E2B7FC9}">
      <dgm:prSet/>
      <dgm:spPr/>
      <dgm:t>
        <a:bodyPr/>
        <a:lstStyle/>
        <a:p>
          <a:endParaRPr lang="en-US" sz="2000"/>
        </a:p>
      </dgm:t>
    </dgm:pt>
    <dgm:pt modelId="{A1E45306-4EBC-4BFF-BD9E-74FCD749CAEF}" type="sibTrans" cxnId="{54A5D82C-7E50-45E3-B5B1-06B87E2B7FC9}">
      <dgm:prSet/>
      <dgm:spPr/>
      <dgm:t>
        <a:bodyPr/>
        <a:lstStyle/>
        <a:p>
          <a:endParaRPr lang="en-US" sz="2000"/>
        </a:p>
      </dgm:t>
    </dgm:pt>
    <dgm:pt modelId="{4EF3A6B3-E532-4C88-8FA6-B45575DA23F1}" type="pres">
      <dgm:prSet presAssocID="{8A594335-6923-49BF-8D26-9F617D87319E}" presName="root" presStyleCnt="0">
        <dgm:presLayoutVars>
          <dgm:dir/>
          <dgm:resizeHandles val="exact"/>
        </dgm:presLayoutVars>
      </dgm:prSet>
      <dgm:spPr/>
    </dgm:pt>
    <dgm:pt modelId="{FF090A18-C68F-4B84-91A6-77E9C94A7FAE}" type="pres">
      <dgm:prSet presAssocID="{BCD42E08-B1A7-4563-AD30-98ADE0784FD9}" presName="compNode" presStyleCnt="0"/>
      <dgm:spPr/>
    </dgm:pt>
    <dgm:pt modelId="{49033E35-7AAC-46E7-8B6E-CC1711596884}" type="pres">
      <dgm:prSet presAssocID="{BCD42E08-B1A7-4563-AD30-98ADE0784FD9}" presName="iconBgRect" presStyleLbl="bgShp" presStyleIdx="0" presStyleCnt="5"/>
      <dgm:spPr/>
    </dgm:pt>
    <dgm:pt modelId="{290F6E3A-9611-44D0-BD8B-41CB73710C0B}" type="pres">
      <dgm:prSet presAssocID="{BCD42E08-B1A7-4563-AD30-98ADE0784F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4E603F6C-1F4E-43F9-B3A3-83573E2637E8}" type="pres">
      <dgm:prSet presAssocID="{BCD42E08-B1A7-4563-AD30-98ADE0784FD9}" presName="spaceRect" presStyleCnt="0"/>
      <dgm:spPr/>
    </dgm:pt>
    <dgm:pt modelId="{5BB24380-9B78-422B-8816-AF25E91F0556}" type="pres">
      <dgm:prSet presAssocID="{BCD42E08-B1A7-4563-AD30-98ADE0784FD9}" presName="textRect" presStyleLbl="revTx" presStyleIdx="0" presStyleCnt="5">
        <dgm:presLayoutVars>
          <dgm:chMax val="1"/>
          <dgm:chPref val="1"/>
        </dgm:presLayoutVars>
      </dgm:prSet>
      <dgm:spPr/>
    </dgm:pt>
    <dgm:pt modelId="{8D32ABB7-ACDD-45B8-8985-276D62AA9889}" type="pres">
      <dgm:prSet presAssocID="{3FFCF935-FC21-4390-A2A8-93B5B17C1B16}" presName="sibTrans" presStyleCnt="0"/>
      <dgm:spPr/>
    </dgm:pt>
    <dgm:pt modelId="{46F75DF8-0A53-4BED-B132-3F8CF1FF2B85}" type="pres">
      <dgm:prSet presAssocID="{0FD5D8AA-DE87-465F-A8E9-FAEC9961B81E}" presName="compNode" presStyleCnt="0"/>
      <dgm:spPr/>
    </dgm:pt>
    <dgm:pt modelId="{266A40F1-109A-46D3-A4C6-65833C9F4419}" type="pres">
      <dgm:prSet presAssocID="{0FD5D8AA-DE87-465F-A8E9-FAEC9961B81E}" presName="iconBgRect" presStyleLbl="bgShp" presStyleIdx="1" presStyleCnt="5"/>
      <dgm:spPr/>
    </dgm:pt>
    <dgm:pt modelId="{6B31F8C7-152F-44EA-B420-BDA4F2E9125B}" type="pres">
      <dgm:prSet presAssocID="{0FD5D8AA-DE87-465F-A8E9-FAEC9961B8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A2BC1BA-2BCD-4A5A-AFFA-EAC4C5C7FDF1}" type="pres">
      <dgm:prSet presAssocID="{0FD5D8AA-DE87-465F-A8E9-FAEC9961B81E}" presName="spaceRect" presStyleCnt="0"/>
      <dgm:spPr/>
    </dgm:pt>
    <dgm:pt modelId="{B0016705-FA98-495D-B72C-249B10295764}" type="pres">
      <dgm:prSet presAssocID="{0FD5D8AA-DE87-465F-A8E9-FAEC9961B81E}" presName="textRect" presStyleLbl="revTx" presStyleIdx="1" presStyleCnt="5">
        <dgm:presLayoutVars>
          <dgm:chMax val="1"/>
          <dgm:chPref val="1"/>
        </dgm:presLayoutVars>
      </dgm:prSet>
      <dgm:spPr/>
    </dgm:pt>
    <dgm:pt modelId="{2EA10480-849A-4A60-A25B-311649DDC840}" type="pres">
      <dgm:prSet presAssocID="{02A55656-3B54-46D6-8AD5-1D715995E774}" presName="sibTrans" presStyleCnt="0"/>
      <dgm:spPr/>
    </dgm:pt>
    <dgm:pt modelId="{6396D895-A661-446A-A5D3-673E68A41A67}" type="pres">
      <dgm:prSet presAssocID="{3FCD4F9B-F7E2-4B4D-9526-36EF4D7BF121}" presName="compNode" presStyleCnt="0"/>
      <dgm:spPr/>
    </dgm:pt>
    <dgm:pt modelId="{F8F106CB-EBAF-4E61-A3F7-D612CA7B1837}" type="pres">
      <dgm:prSet presAssocID="{3FCD4F9B-F7E2-4B4D-9526-36EF4D7BF121}" presName="iconBgRect" presStyleLbl="bgShp" presStyleIdx="2" presStyleCnt="5"/>
      <dgm:spPr/>
    </dgm:pt>
    <dgm:pt modelId="{3137C245-CF28-4903-8DDA-93BBA8B3AE35}" type="pres">
      <dgm:prSet presAssocID="{3FCD4F9B-F7E2-4B4D-9526-36EF4D7BF12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308269E-C44D-4198-86F2-EB00A9422235}" type="pres">
      <dgm:prSet presAssocID="{3FCD4F9B-F7E2-4B4D-9526-36EF4D7BF121}" presName="spaceRect" presStyleCnt="0"/>
      <dgm:spPr/>
    </dgm:pt>
    <dgm:pt modelId="{6B414E1B-1371-4FDB-912C-8567F7D76C06}" type="pres">
      <dgm:prSet presAssocID="{3FCD4F9B-F7E2-4B4D-9526-36EF4D7BF121}" presName="textRect" presStyleLbl="revTx" presStyleIdx="2" presStyleCnt="5">
        <dgm:presLayoutVars>
          <dgm:chMax val="1"/>
          <dgm:chPref val="1"/>
        </dgm:presLayoutVars>
      </dgm:prSet>
      <dgm:spPr/>
    </dgm:pt>
    <dgm:pt modelId="{B37141F9-9D31-47C6-AB28-A2EFDD8725A0}" type="pres">
      <dgm:prSet presAssocID="{1CCE2760-3B75-45F5-84F8-9A36693948CE}" presName="sibTrans" presStyleCnt="0"/>
      <dgm:spPr/>
    </dgm:pt>
    <dgm:pt modelId="{77A1D7EE-97AA-4800-9F17-36F41AD030E1}" type="pres">
      <dgm:prSet presAssocID="{0F3E13AC-FDB4-444F-924A-FC7EF327AF5F}" presName="compNode" presStyleCnt="0"/>
      <dgm:spPr/>
    </dgm:pt>
    <dgm:pt modelId="{056A4BCF-0BD2-4656-8D5A-65B994101639}" type="pres">
      <dgm:prSet presAssocID="{0F3E13AC-FDB4-444F-924A-FC7EF327AF5F}" presName="iconBgRect" presStyleLbl="bgShp" presStyleIdx="3" presStyleCnt="5"/>
      <dgm:spPr/>
    </dgm:pt>
    <dgm:pt modelId="{9B5F263B-A7C7-46CA-BD86-A0555C5E3237}" type="pres">
      <dgm:prSet presAssocID="{0F3E13AC-FDB4-444F-924A-FC7EF327AF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05E3CBAC-BDFB-46F6-9654-AD254C463786}" type="pres">
      <dgm:prSet presAssocID="{0F3E13AC-FDB4-444F-924A-FC7EF327AF5F}" presName="spaceRect" presStyleCnt="0"/>
      <dgm:spPr/>
    </dgm:pt>
    <dgm:pt modelId="{F7F757FA-4FC8-4152-BB5E-E2C3344948B3}" type="pres">
      <dgm:prSet presAssocID="{0F3E13AC-FDB4-444F-924A-FC7EF327AF5F}" presName="textRect" presStyleLbl="revTx" presStyleIdx="3" presStyleCnt="5">
        <dgm:presLayoutVars>
          <dgm:chMax val="1"/>
          <dgm:chPref val="1"/>
        </dgm:presLayoutVars>
      </dgm:prSet>
      <dgm:spPr/>
    </dgm:pt>
    <dgm:pt modelId="{F818CBCF-82BF-41F8-859C-224E8C62BA7C}" type="pres">
      <dgm:prSet presAssocID="{5695A2C4-C2EB-4CB0-AB16-7E5D38777C22}" presName="sibTrans" presStyleCnt="0"/>
      <dgm:spPr/>
    </dgm:pt>
    <dgm:pt modelId="{F31D30CB-9ABC-4FD2-9E34-C64A8746CCF0}" type="pres">
      <dgm:prSet presAssocID="{A31D0B4A-5B35-4EEF-8DF9-6869D5B15949}" presName="compNode" presStyleCnt="0"/>
      <dgm:spPr/>
    </dgm:pt>
    <dgm:pt modelId="{B6E2BB1C-DA8A-4DC3-B1A2-0C2806507099}" type="pres">
      <dgm:prSet presAssocID="{A31D0B4A-5B35-4EEF-8DF9-6869D5B15949}" presName="iconBgRect" presStyleLbl="bgShp" presStyleIdx="4" presStyleCnt="5"/>
      <dgm:spPr/>
    </dgm:pt>
    <dgm:pt modelId="{E5972AD4-E4B1-4FD1-B7A4-BE01C517AD17}" type="pres">
      <dgm:prSet presAssocID="{A31D0B4A-5B35-4EEF-8DF9-6869D5B1594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94F396FC-4B2D-4FA8-BA1A-AB890BC8D9AD}" type="pres">
      <dgm:prSet presAssocID="{A31D0B4A-5B35-4EEF-8DF9-6869D5B15949}" presName="spaceRect" presStyleCnt="0"/>
      <dgm:spPr/>
    </dgm:pt>
    <dgm:pt modelId="{E95481B1-A9FB-48FA-A4C1-54679032855E}" type="pres">
      <dgm:prSet presAssocID="{A31D0B4A-5B35-4EEF-8DF9-6869D5B1594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5AB0100-78A7-4F66-9066-C449A50DFBE1}" type="presOf" srcId="{8A594335-6923-49BF-8D26-9F617D87319E}" destId="{4EF3A6B3-E532-4C88-8FA6-B45575DA23F1}" srcOrd="0" destOrd="0" presId="urn:microsoft.com/office/officeart/2018/5/layout/IconCircleLabelList"/>
    <dgm:cxn modelId="{15519C15-F2C5-480F-8912-7C0D0AFB95FE}" type="presOf" srcId="{BCD42E08-B1A7-4563-AD30-98ADE0784FD9}" destId="{5BB24380-9B78-422B-8816-AF25E91F0556}" srcOrd="0" destOrd="0" presId="urn:microsoft.com/office/officeart/2018/5/layout/IconCircleLabelList"/>
    <dgm:cxn modelId="{54A5D82C-7E50-45E3-B5B1-06B87E2B7FC9}" srcId="{8A594335-6923-49BF-8D26-9F617D87319E}" destId="{A31D0B4A-5B35-4EEF-8DF9-6869D5B15949}" srcOrd="4" destOrd="0" parTransId="{EB60EE6A-4865-46E9-BB0D-3DF85E4D21A4}" sibTransId="{A1E45306-4EBC-4BFF-BD9E-74FCD749CAEF}"/>
    <dgm:cxn modelId="{E0DE7F34-0426-43EA-8FBF-2EC10C39DC99}" srcId="{8A594335-6923-49BF-8D26-9F617D87319E}" destId="{3FCD4F9B-F7E2-4B4D-9526-36EF4D7BF121}" srcOrd="2" destOrd="0" parTransId="{089B1D94-28A6-4305-9FDF-05D0001A7713}" sibTransId="{1CCE2760-3B75-45F5-84F8-9A36693948CE}"/>
    <dgm:cxn modelId="{62560252-B54C-40C4-A931-7B01F93E2EE7}" type="presOf" srcId="{0FD5D8AA-DE87-465F-A8E9-FAEC9961B81E}" destId="{B0016705-FA98-495D-B72C-249B10295764}" srcOrd="0" destOrd="0" presId="urn:microsoft.com/office/officeart/2018/5/layout/IconCircleLabelList"/>
    <dgm:cxn modelId="{ACB996AA-6A09-41BF-B5E7-7A0A3519C3DC}" srcId="{8A594335-6923-49BF-8D26-9F617D87319E}" destId="{0FD5D8AA-DE87-465F-A8E9-FAEC9961B81E}" srcOrd="1" destOrd="0" parTransId="{17CCD95D-F953-45AF-AEA9-9F4B545EA680}" sibTransId="{02A55656-3B54-46D6-8AD5-1D715995E774}"/>
    <dgm:cxn modelId="{FC1AF5BD-85EC-4E04-9675-810000E28371}" srcId="{8A594335-6923-49BF-8D26-9F617D87319E}" destId="{0F3E13AC-FDB4-444F-924A-FC7EF327AF5F}" srcOrd="3" destOrd="0" parTransId="{0FE6CBCC-E266-4802-9298-0D5CD7FBDD54}" sibTransId="{5695A2C4-C2EB-4CB0-AB16-7E5D38777C22}"/>
    <dgm:cxn modelId="{57FC5AC1-5292-470C-8D6F-96481935F893}" type="presOf" srcId="{3FCD4F9B-F7E2-4B4D-9526-36EF4D7BF121}" destId="{6B414E1B-1371-4FDB-912C-8567F7D76C06}" srcOrd="0" destOrd="0" presId="urn:microsoft.com/office/officeart/2018/5/layout/IconCircleLabelList"/>
    <dgm:cxn modelId="{15B21FDC-BEAF-40FB-934B-57D68CD21C6C}" srcId="{8A594335-6923-49BF-8D26-9F617D87319E}" destId="{BCD42E08-B1A7-4563-AD30-98ADE0784FD9}" srcOrd="0" destOrd="0" parTransId="{3652B7EF-6C97-48BC-AE04-14612A911725}" sibTransId="{3FFCF935-FC21-4390-A2A8-93B5B17C1B16}"/>
    <dgm:cxn modelId="{117786E7-667F-4554-AC03-B6A6E98BCE0B}" type="presOf" srcId="{0F3E13AC-FDB4-444F-924A-FC7EF327AF5F}" destId="{F7F757FA-4FC8-4152-BB5E-E2C3344948B3}" srcOrd="0" destOrd="0" presId="urn:microsoft.com/office/officeart/2018/5/layout/IconCircleLabelList"/>
    <dgm:cxn modelId="{30B612F4-3FBC-4AB4-8F51-311138507030}" type="presOf" srcId="{A31D0B4A-5B35-4EEF-8DF9-6869D5B15949}" destId="{E95481B1-A9FB-48FA-A4C1-54679032855E}" srcOrd="0" destOrd="0" presId="urn:microsoft.com/office/officeart/2018/5/layout/IconCircleLabelList"/>
    <dgm:cxn modelId="{D6403B06-ADF6-44C2-9F64-FFB259944F7C}" type="presParOf" srcId="{4EF3A6B3-E532-4C88-8FA6-B45575DA23F1}" destId="{FF090A18-C68F-4B84-91A6-77E9C94A7FAE}" srcOrd="0" destOrd="0" presId="urn:microsoft.com/office/officeart/2018/5/layout/IconCircleLabelList"/>
    <dgm:cxn modelId="{BD9BA434-1F92-417E-AB8E-2075C48C8910}" type="presParOf" srcId="{FF090A18-C68F-4B84-91A6-77E9C94A7FAE}" destId="{49033E35-7AAC-46E7-8B6E-CC1711596884}" srcOrd="0" destOrd="0" presId="urn:microsoft.com/office/officeart/2018/5/layout/IconCircleLabelList"/>
    <dgm:cxn modelId="{79B3979A-89B2-4903-8312-E786596B68D5}" type="presParOf" srcId="{FF090A18-C68F-4B84-91A6-77E9C94A7FAE}" destId="{290F6E3A-9611-44D0-BD8B-41CB73710C0B}" srcOrd="1" destOrd="0" presId="urn:microsoft.com/office/officeart/2018/5/layout/IconCircleLabelList"/>
    <dgm:cxn modelId="{F9DA96DD-37D3-42F0-947B-CA03065FFFCD}" type="presParOf" srcId="{FF090A18-C68F-4B84-91A6-77E9C94A7FAE}" destId="{4E603F6C-1F4E-43F9-B3A3-83573E2637E8}" srcOrd="2" destOrd="0" presId="urn:microsoft.com/office/officeart/2018/5/layout/IconCircleLabelList"/>
    <dgm:cxn modelId="{AEF3FF7E-E19A-49D2-9CD3-D41555C93C8F}" type="presParOf" srcId="{FF090A18-C68F-4B84-91A6-77E9C94A7FAE}" destId="{5BB24380-9B78-422B-8816-AF25E91F0556}" srcOrd="3" destOrd="0" presId="urn:microsoft.com/office/officeart/2018/5/layout/IconCircleLabelList"/>
    <dgm:cxn modelId="{46070D01-230D-4986-8EFB-0AD8B2588799}" type="presParOf" srcId="{4EF3A6B3-E532-4C88-8FA6-B45575DA23F1}" destId="{8D32ABB7-ACDD-45B8-8985-276D62AA9889}" srcOrd="1" destOrd="0" presId="urn:microsoft.com/office/officeart/2018/5/layout/IconCircleLabelList"/>
    <dgm:cxn modelId="{35EE6CD7-08E6-425C-A99C-5DDCC673595A}" type="presParOf" srcId="{4EF3A6B3-E532-4C88-8FA6-B45575DA23F1}" destId="{46F75DF8-0A53-4BED-B132-3F8CF1FF2B85}" srcOrd="2" destOrd="0" presId="urn:microsoft.com/office/officeart/2018/5/layout/IconCircleLabelList"/>
    <dgm:cxn modelId="{DEEE85E8-8B57-4307-A2A0-1F912CE84F02}" type="presParOf" srcId="{46F75DF8-0A53-4BED-B132-3F8CF1FF2B85}" destId="{266A40F1-109A-46D3-A4C6-65833C9F4419}" srcOrd="0" destOrd="0" presId="urn:microsoft.com/office/officeart/2018/5/layout/IconCircleLabelList"/>
    <dgm:cxn modelId="{F268286D-8ED0-41C7-8CCF-AE18EC6CA0D5}" type="presParOf" srcId="{46F75DF8-0A53-4BED-B132-3F8CF1FF2B85}" destId="{6B31F8C7-152F-44EA-B420-BDA4F2E9125B}" srcOrd="1" destOrd="0" presId="urn:microsoft.com/office/officeart/2018/5/layout/IconCircleLabelList"/>
    <dgm:cxn modelId="{96CF4116-FABF-40E7-A8DC-78BB0B9E095C}" type="presParOf" srcId="{46F75DF8-0A53-4BED-B132-3F8CF1FF2B85}" destId="{4A2BC1BA-2BCD-4A5A-AFFA-EAC4C5C7FDF1}" srcOrd="2" destOrd="0" presId="urn:microsoft.com/office/officeart/2018/5/layout/IconCircleLabelList"/>
    <dgm:cxn modelId="{A376E59E-F83C-41AE-AE23-5A30C250E9DE}" type="presParOf" srcId="{46F75DF8-0A53-4BED-B132-3F8CF1FF2B85}" destId="{B0016705-FA98-495D-B72C-249B10295764}" srcOrd="3" destOrd="0" presId="urn:microsoft.com/office/officeart/2018/5/layout/IconCircleLabelList"/>
    <dgm:cxn modelId="{EAE1BFC9-E56C-41AC-A4A1-BBE850484020}" type="presParOf" srcId="{4EF3A6B3-E532-4C88-8FA6-B45575DA23F1}" destId="{2EA10480-849A-4A60-A25B-311649DDC840}" srcOrd="3" destOrd="0" presId="urn:microsoft.com/office/officeart/2018/5/layout/IconCircleLabelList"/>
    <dgm:cxn modelId="{02BE90D0-6EB7-49DA-B2D3-81B74BC20BED}" type="presParOf" srcId="{4EF3A6B3-E532-4C88-8FA6-B45575DA23F1}" destId="{6396D895-A661-446A-A5D3-673E68A41A67}" srcOrd="4" destOrd="0" presId="urn:microsoft.com/office/officeart/2018/5/layout/IconCircleLabelList"/>
    <dgm:cxn modelId="{DFE5D601-2370-4D40-B92D-DE365C5D241F}" type="presParOf" srcId="{6396D895-A661-446A-A5D3-673E68A41A67}" destId="{F8F106CB-EBAF-4E61-A3F7-D612CA7B1837}" srcOrd="0" destOrd="0" presId="urn:microsoft.com/office/officeart/2018/5/layout/IconCircleLabelList"/>
    <dgm:cxn modelId="{1B844A89-1D01-4B63-B641-C6CEE888F262}" type="presParOf" srcId="{6396D895-A661-446A-A5D3-673E68A41A67}" destId="{3137C245-CF28-4903-8DDA-93BBA8B3AE35}" srcOrd="1" destOrd="0" presId="urn:microsoft.com/office/officeart/2018/5/layout/IconCircleLabelList"/>
    <dgm:cxn modelId="{2CD3C438-0667-4B52-A861-49C92077E19D}" type="presParOf" srcId="{6396D895-A661-446A-A5D3-673E68A41A67}" destId="{6308269E-C44D-4198-86F2-EB00A9422235}" srcOrd="2" destOrd="0" presId="urn:microsoft.com/office/officeart/2018/5/layout/IconCircleLabelList"/>
    <dgm:cxn modelId="{C452AD22-9C88-4780-BC9B-74FCFAC02551}" type="presParOf" srcId="{6396D895-A661-446A-A5D3-673E68A41A67}" destId="{6B414E1B-1371-4FDB-912C-8567F7D76C06}" srcOrd="3" destOrd="0" presId="urn:microsoft.com/office/officeart/2018/5/layout/IconCircleLabelList"/>
    <dgm:cxn modelId="{F3F973E0-7955-4F06-9347-FA4F51BC81E6}" type="presParOf" srcId="{4EF3A6B3-E532-4C88-8FA6-B45575DA23F1}" destId="{B37141F9-9D31-47C6-AB28-A2EFDD8725A0}" srcOrd="5" destOrd="0" presId="urn:microsoft.com/office/officeart/2018/5/layout/IconCircleLabelList"/>
    <dgm:cxn modelId="{1CC4FD19-5E1B-446C-96BD-EE1B32D57921}" type="presParOf" srcId="{4EF3A6B3-E532-4C88-8FA6-B45575DA23F1}" destId="{77A1D7EE-97AA-4800-9F17-36F41AD030E1}" srcOrd="6" destOrd="0" presId="urn:microsoft.com/office/officeart/2018/5/layout/IconCircleLabelList"/>
    <dgm:cxn modelId="{F5FBADC4-F022-42D2-9187-667F3721D9F3}" type="presParOf" srcId="{77A1D7EE-97AA-4800-9F17-36F41AD030E1}" destId="{056A4BCF-0BD2-4656-8D5A-65B994101639}" srcOrd="0" destOrd="0" presId="urn:microsoft.com/office/officeart/2018/5/layout/IconCircleLabelList"/>
    <dgm:cxn modelId="{782F29DC-4B61-4F3C-B6FD-5DD97753F862}" type="presParOf" srcId="{77A1D7EE-97AA-4800-9F17-36F41AD030E1}" destId="{9B5F263B-A7C7-46CA-BD86-A0555C5E3237}" srcOrd="1" destOrd="0" presId="urn:microsoft.com/office/officeart/2018/5/layout/IconCircleLabelList"/>
    <dgm:cxn modelId="{EE46D98C-F6F2-49D8-B080-3FFB203B198F}" type="presParOf" srcId="{77A1D7EE-97AA-4800-9F17-36F41AD030E1}" destId="{05E3CBAC-BDFB-46F6-9654-AD254C463786}" srcOrd="2" destOrd="0" presId="urn:microsoft.com/office/officeart/2018/5/layout/IconCircleLabelList"/>
    <dgm:cxn modelId="{615D8987-07BA-416A-A722-02D442DF1DC4}" type="presParOf" srcId="{77A1D7EE-97AA-4800-9F17-36F41AD030E1}" destId="{F7F757FA-4FC8-4152-BB5E-E2C3344948B3}" srcOrd="3" destOrd="0" presId="urn:microsoft.com/office/officeart/2018/5/layout/IconCircleLabelList"/>
    <dgm:cxn modelId="{59C7C757-B25A-4D06-A0B0-6BBCCE2B4E56}" type="presParOf" srcId="{4EF3A6B3-E532-4C88-8FA6-B45575DA23F1}" destId="{F818CBCF-82BF-41F8-859C-224E8C62BA7C}" srcOrd="7" destOrd="0" presId="urn:microsoft.com/office/officeart/2018/5/layout/IconCircleLabelList"/>
    <dgm:cxn modelId="{135992BD-8510-4851-966A-A5F969CCEA6A}" type="presParOf" srcId="{4EF3A6B3-E532-4C88-8FA6-B45575DA23F1}" destId="{F31D30CB-9ABC-4FD2-9E34-C64A8746CCF0}" srcOrd="8" destOrd="0" presId="urn:microsoft.com/office/officeart/2018/5/layout/IconCircleLabelList"/>
    <dgm:cxn modelId="{0073AA85-4CAE-4878-935C-83189BE6AF11}" type="presParOf" srcId="{F31D30CB-9ABC-4FD2-9E34-C64A8746CCF0}" destId="{B6E2BB1C-DA8A-4DC3-B1A2-0C2806507099}" srcOrd="0" destOrd="0" presId="urn:microsoft.com/office/officeart/2018/5/layout/IconCircleLabelList"/>
    <dgm:cxn modelId="{402DE35D-734A-4841-8950-4C0F9C08A98B}" type="presParOf" srcId="{F31D30CB-9ABC-4FD2-9E34-C64A8746CCF0}" destId="{E5972AD4-E4B1-4FD1-B7A4-BE01C517AD17}" srcOrd="1" destOrd="0" presId="urn:microsoft.com/office/officeart/2018/5/layout/IconCircleLabelList"/>
    <dgm:cxn modelId="{D94FF6DD-4F89-4A11-A33A-671BE307A5F7}" type="presParOf" srcId="{F31D30CB-9ABC-4FD2-9E34-C64A8746CCF0}" destId="{94F396FC-4B2D-4FA8-BA1A-AB890BC8D9AD}" srcOrd="2" destOrd="0" presId="urn:microsoft.com/office/officeart/2018/5/layout/IconCircleLabelList"/>
    <dgm:cxn modelId="{703096E5-9D24-4230-902C-D98C38DB2BA3}" type="presParOf" srcId="{F31D30CB-9ABC-4FD2-9E34-C64A8746CCF0}" destId="{E95481B1-A9FB-48FA-A4C1-5467903285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890EB-FB33-401C-A8BA-D9737BC4D77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A1F86E-C71A-463B-8222-7CC814C16078}">
      <dgm:prSet custT="1"/>
      <dgm:spPr/>
      <dgm:t>
        <a:bodyPr/>
        <a:lstStyle/>
        <a:p>
          <a:r>
            <a:rPr lang="en-US" sz="2000" dirty="0"/>
            <a:t>Main focus of R&amp;D is to keep the business growing</a:t>
          </a:r>
        </a:p>
      </dgm:t>
    </dgm:pt>
    <dgm:pt modelId="{AFA6B8C0-C262-48B1-AADD-FC16D60C6AA3}" type="parTrans" cxnId="{0ED687D3-EF8F-455E-81E3-DBD1325B24D5}">
      <dgm:prSet/>
      <dgm:spPr/>
      <dgm:t>
        <a:bodyPr/>
        <a:lstStyle/>
        <a:p>
          <a:endParaRPr lang="en-US"/>
        </a:p>
      </dgm:t>
    </dgm:pt>
    <dgm:pt modelId="{08AFE50D-363F-4C84-B69C-7DBA92A9CFE5}" type="sibTrans" cxnId="{0ED687D3-EF8F-455E-81E3-DBD1325B24D5}">
      <dgm:prSet/>
      <dgm:spPr/>
      <dgm:t>
        <a:bodyPr/>
        <a:lstStyle/>
        <a:p>
          <a:endParaRPr lang="en-US"/>
        </a:p>
      </dgm:t>
    </dgm:pt>
    <dgm:pt modelId="{12F02133-246D-488F-924A-86D34CF5D499}">
      <dgm:prSet/>
      <dgm:spPr/>
      <dgm:t>
        <a:bodyPr/>
        <a:lstStyle/>
        <a:p>
          <a:r>
            <a:rPr lang="en-US" dirty="0"/>
            <a:t>Consider if their ideas are feasible and if they can be implemented.</a:t>
          </a:r>
        </a:p>
      </dgm:t>
    </dgm:pt>
    <dgm:pt modelId="{27752D14-43E5-4A90-925C-60B24636C8E9}" type="sibTrans" cxnId="{3AA3C0E1-8F53-4FE5-BF48-2E9EC3FAE784}">
      <dgm:prSet/>
      <dgm:spPr/>
      <dgm:t>
        <a:bodyPr/>
        <a:lstStyle/>
        <a:p>
          <a:endParaRPr lang="en-US"/>
        </a:p>
      </dgm:t>
    </dgm:pt>
    <dgm:pt modelId="{E55CC19D-76B0-43CD-AD72-716DB814CCC8}" type="parTrans" cxnId="{3AA3C0E1-8F53-4FE5-BF48-2E9EC3FAE784}">
      <dgm:prSet/>
      <dgm:spPr/>
      <dgm:t>
        <a:bodyPr/>
        <a:lstStyle/>
        <a:p>
          <a:endParaRPr lang="en-US"/>
        </a:p>
      </dgm:t>
    </dgm:pt>
    <dgm:pt modelId="{A16ABBE6-E04A-439A-B135-C1E25923B50B}" type="pres">
      <dgm:prSet presAssocID="{E15890EB-FB33-401C-A8BA-D9737BC4D776}" presName="root" presStyleCnt="0">
        <dgm:presLayoutVars>
          <dgm:dir/>
          <dgm:resizeHandles val="exact"/>
        </dgm:presLayoutVars>
      </dgm:prSet>
      <dgm:spPr/>
    </dgm:pt>
    <dgm:pt modelId="{9BD79FC8-4F96-488F-97A1-1C44D7DF5835}" type="pres">
      <dgm:prSet presAssocID="{EEA1F86E-C71A-463B-8222-7CC814C16078}" presName="compNode" presStyleCnt="0"/>
      <dgm:spPr/>
    </dgm:pt>
    <dgm:pt modelId="{D1016006-2EA3-4346-BDD6-1F27DE744768}" type="pres">
      <dgm:prSet presAssocID="{EEA1F86E-C71A-463B-8222-7CC814C160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E41ADDF-87F3-41AE-8DF4-8EB29D619A9D}" type="pres">
      <dgm:prSet presAssocID="{EEA1F86E-C71A-463B-8222-7CC814C16078}" presName="spaceRect" presStyleCnt="0"/>
      <dgm:spPr/>
    </dgm:pt>
    <dgm:pt modelId="{13F3672B-C09E-4431-95C5-22EE89A20D74}" type="pres">
      <dgm:prSet presAssocID="{EEA1F86E-C71A-463B-8222-7CC814C16078}" presName="textRect" presStyleLbl="revTx" presStyleIdx="0" presStyleCnt="2" custScaleX="99932" custScaleY="152321" custLinFactNeighborX="261" custLinFactNeighborY="-7156">
        <dgm:presLayoutVars>
          <dgm:chMax val="1"/>
          <dgm:chPref val="1"/>
        </dgm:presLayoutVars>
      </dgm:prSet>
      <dgm:spPr/>
    </dgm:pt>
    <dgm:pt modelId="{9F296287-1765-41E7-AFA8-F717534FA6C5}" type="pres">
      <dgm:prSet presAssocID="{08AFE50D-363F-4C84-B69C-7DBA92A9CFE5}" presName="sibTrans" presStyleCnt="0"/>
      <dgm:spPr/>
    </dgm:pt>
    <dgm:pt modelId="{9B0C7D70-9FA1-4B80-AC0F-847645A3EEB8}" type="pres">
      <dgm:prSet presAssocID="{12F02133-246D-488F-924A-86D34CF5D499}" presName="compNode" presStyleCnt="0"/>
      <dgm:spPr/>
    </dgm:pt>
    <dgm:pt modelId="{B5B64E40-4E94-41BB-BCF2-1349BA9F95A3}" type="pres">
      <dgm:prSet presAssocID="{12F02133-246D-488F-924A-86D34CF5D4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014DB4D-D329-4881-86E8-20A0B4BF7BFA}" type="pres">
      <dgm:prSet presAssocID="{12F02133-246D-488F-924A-86D34CF5D499}" presName="spaceRect" presStyleCnt="0"/>
      <dgm:spPr/>
    </dgm:pt>
    <dgm:pt modelId="{46DA850C-D8B7-4FEF-88DB-F34FA0412747}" type="pres">
      <dgm:prSet presAssocID="{12F02133-246D-488F-924A-86D34CF5D499}" presName="textRect" presStyleLbl="revTx" presStyleIdx="1" presStyleCnt="2" custScaleX="103558" custScaleY="163159">
        <dgm:presLayoutVars>
          <dgm:chMax val="1"/>
          <dgm:chPref val="1"/>
        </dgm:presLayoutVars>
      </dgm:prSet>
      <dgm:spPr/>
    </dgm:pt>
  </dgm:ptLst>
  <dgm:cxnLst>
    <dgm:cxn modelId="{D2A32D17-D6CD-47A4-94C7-09E1F71534E5}" type="presOf" srcId="{EEA1F86E-C71A-463B-8222-7CC814C16078}" destId="{13F3672B-C09E-4431-95C5-22EE89A20D74}" srcOrd="0" destOrd="0" presId="urn:microsoft.com/office/officeart/2018/2/layout/IconLabelList"/>
    <dgm:cxn modelId="{FF7BAE3B-A5FD-4AB5-BEBF-57B5DCA1FE90}" type="presOf" srcId="{E15890EB-FB33-401C-A8BA-D9737BC4D776}" destId="{A16ABBE6-E04A-439A-B135-C1E25923B50B}" srcOrd="0" destOrd="0" presId="urn:microsoft.com/office/officeart/2018/2/layout/IconLabelList"/>
    <dgm:cxn modelId="{18A61A58-B4B5-4486-A5F3-A543C9802883}" type="presOf" srcId="{12F02133-246D-488F-924A-86D34CF5D499}" destId="{46DA850C-D8B7-4FEF-88DB-F34FA0412747}" srcOrd="0" destOrd="0" presId="urn:microsoft.com/office/officeart/2018/2/layout/IconLabelList"/>
    <dgm:cxn modelId="{0ED687D3-EF8F-455E-81E3-DBD1325B24D5}" srcId="{E15890EB-FB33-401C-A8BA-D9737BC4D776}" destId="{EEA1F86E-C71A-463B-8222-7CC814C16078}" srcOrd="0" destOrd="0" parTransId="{AFA6B8C0-C262-48B1-AADD-FC16D60C6AA3}" sibTransId="{08AFE50D-363F-4C84-B69C-7DBA92A9CFE5}"/>
    <dgm:cxn modelId="{3AA3C0E1-8F53-4FE5-BF48-2E9EC3FAE784}" srcId="{E15890EB-FB33-401C-A8BA-D9737BC4D776}" destId="{12F02133-246D-488F-924A-86D34CF5D499}" srcOrd="1" destOrd="0" parTransId="{E55CC19D-76B0-43CD-AD72-716DB814CCC8}" sibTransId="{27752D14-43E5-4A90-925C-60B24636C8E9}"/>
    <dgm:cxn modelId="{4F40BD76-2BCC-475B-A758-732A3F4F3F64}" type="presParOf" srcId="{A16ABBE6-E04A-439A-B135-C1E25923B50B}" destId="{9BD79FC8-4F96-488F-97A1-1C44D7DF5835}" srcOrd="0" destOrd="0" presId="urn:microsoft.com/office/officeart/2018/2/layout/IconLabelList"/>
    <dgm:cxn modelId="{97C03EA9-0D12-4F82-B6BD-2250B3838AE1}" type="presParOf" srcId="{9BD79FC8-4F96-488F-97A1-1C44D7DF5835}" destId="{D1016006-2EA3-4346-BDD6-1F27DE744768}" srcOrd="0" destOrd="0" presId="urn:microsoft.com/office/officeart/2018/2/layout/IconLabelList"/>
    <dgm:cxn modelId="{B89995E0-3A8D-4FE8-87E9-D3A79936DAC1}" type="presParOf" srcId="{9BD79FC8-4F96-488F-97A1-1C44D7DF5835}" destId="{AE41ADDF-87F3-41AE-8DF4-8EB29D619A9D}" srcOrd="1" destOrd="0" presId="urn:microsoft.com/office/officeart/2018/2/layout/IconLabelList"/>
    <dgm:cxn modelId="{16B7BFF6-B8ED-4283-8090-5146F8B60083}" type="presParOf" srcId="{9BD79FC8-4F96-488F-97A1-1C44D7DF5835}" destId="{13F3672B-C09E-4431-95C5-22EE89A20D74}" srcOrd="2" destOrd="0" presId="urn:microsoft.com/office/officeart/2018/2/layout/IconLabelList"/>
    <dgm:cxn modelId="{5A5C3E8E-AA4C-415E-9A7F-651ECB1F88E6}" type="presParOf" srcId="{A16ABBE6-E04A-439A-B135-C1E25923B50B}" destId="{9F296287-1765-41E7-AFA8-F717534FA6C5}" srcOrd="1" destOrd="0" presId="urn:microsoft.com/office/officeart/2018/2/layout/IconLabelList"/>
    <dgm:cxn modelId="{841F7C81-0C0F-428F-A329-1BD0BE430A7C}" type="presParOf" srcId="{A16ABBE6-E04A-439A-B135-C1E25923B50B}" destId="{9B0C7D70-9FA1-4B80-AC0F-847645A3EEB8}" srcOrd="2" destOrd="0" presId="urn:microsoft.com/office/officeart/2018/2/layout/IconLabelList"/>
    <dgm:cxn modelId="{88A633C5-3784-4B53-99D6-1F707A5A5047}" type="presParOf" srcId="{9B0C7D70-9FA1-4B80-AC0F-847645A3EEB8}" destId="{B5B64E40-4E94-41BB-BCF2-1349BA9F95A3}" srcOrd="0" destOrd="0" presId="urn:microsoft.com/office/officeart/2018/2/layout/IconLabelList"/>
    <dgm:cxn modelId="{FCB978BF-E356-46F7-96D7-9F7450F91564}" type="presParOf" srcId="{9B0C7D70-9FA1-4B80-AC0F-847645A3EEB8}" destId="{A014DB4D-D329-4881-86E8-20A0B4BF7BFA}" srcOrd="1" destOrd="0" presId="urn:microsoft.com/office/officeart/2018/2/layout/IconLabelList"/>
    <dgm:cxn modelId="{267D66EA-DB75-4BC5-8100-20EDB6088083}" type="presParOf" srcId="{9B0C7D70-9FA1-4B80-AC0F-847645A3EEB8}" destId="{46DA850C-D8B7-4FEF-88DB-F34FA04127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DFCD3-59B9-4601-A46D-F557BD6924B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A7343C-AB74-44B2-83B5-FE5F768C3E7D}">
      <dgm:prSet custT="1"/>
      <dgm:spPr/>
      <dgm:t>
        <a:bodyPr/>
        <a:lstStyle/>
        <a:p>
          <a:r>
            <a:rPr lang="en-US" sz="2800" dirty="0"/>
            <a:t>Responsible for providing goods and services to be sold</a:t>
          </a:r>
        </a:p>
      </dgm:t>
    </dgm:pt>
    <dgm:pt modelId="{61CA1AA3-7B08-4A9B-8596-BDB5509CD248}" type="parTrans" cxnId="{55D34CE8-B601-45A2-8C20-8E15D0FB7FD1}">
      <dgm:prSet/>
      <dgm:spPr/>
      <dgm:t>
        <a:bodyPr/>
        <a:lstStyle/>
        <a:p>
          <a:endParaRPr lang="en-US"/>
        </a:p>
      </dgm:t>
    </dgm:pt>
    <dgm:pt modelId="{B9061B6F-EB3A-4E56-A738-A06F858CE7ED}" type="sibTrans" cxnId="{55D34CE8-B601-45A2-8C20-8E15D0FB7FD1}">
      <dgm:prSet/>
      <dgm:spPr/>
      <dgm:t>
        <a:bodyPr/>
        <a:lstStyle/>
        <a:p>
          <a:endParaRPr lang="en-US"/>
        </a:p>
      </dgm:t>
    </dgm:pt>
    <dgm:pt modelId="{1BDAD236-FF68-40A0-A704-03E2874F7500}">
      <dgm:prSet custT="1"/>
      <dgm:spPr/>
      <dgm:t>
        <a:bodyPr/>
        <a:lstStyle/>
        <a:p>
          <a:r>
            <a:rPr lang="en-US" sz="2400" dirty="0"/>
            <a:t>Responsible for focusing on cost effective ways to produce goods and services</a:t>
          </a:r>
        </a:p>
      </dgm:t>
    </dgm:pt>
    <dgm:pt modelId="{051EAC6B-5DB0-4847-B55D-9213B8FDBEF3}" type="parTrans" cxnId="{8E4E871E-FA09-47E9-8F51-064E6B8A9B9C}">
      <dgm:prSet/>
      <dgm:spPr/>
      <dgm:t>
        <a:bodyPr/>
        <a:lstStyle/>
        <a:p>
          <a:endParaRPr lang="en-US"/>
        </a:p>
      </dgm:t>
    </dgm:pt>
    <dgm:pt modelId="{118DDB80-868D-49A4-99B9-A4868CC0742B}" type="sibTrans" cxnId="{8E4E871E-FA09-47E9-8F51-064E6B8A9B9C}">
      <dgm:prSet/>
      <dgm:spPr/>
      <dgm:t>
        <a:bodyPr/>
        <a:lstStyle/>
        <a:p>
          <a:endParaRPr lang="en-US"/>
        </a:p>
      </dgm:t>
    </dgm:pt>
    <dgm:pt modelId="{C4B1A595-30FD-42A0-A048-F062E492D27A}" type="pres">
      <dgm:prSet presAssocID="{8D7DFCD3-59B9-4601-A46D-F557BD6924B2}" presName="root" presStyleCnt="0">
        <dgm:presLayoutVars>
          <dgm:dir/>
          <dgm:resizeHandles val="exact"/>
        </dgm:presLayoutVars>
      </dgm:prSet>
      <dgm:spPr/>
    </dgm:pt>
    <dgm:pt modelId="{9B50CA3F-4BA2-4673-9E91-B7E15EF74BF9}" type="pres">
      <dgm:prSet presAssocID="{E2A7343C-AB74-44B2-83B5-FE5F768C3E7D}" presName="compNode" presStyleCnt="0"/>
      <dgm:spPr/>
    </dgm:pt>
    <dgm:pt modelId="{271D6440-3BD9-4269-BAE8-E3FE2B961358}" type="pres">
      <dgm:prSet presAssocID="{E2A7343C-AB74-44B2-83B5-FE5F768C3E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9DAD5A8A-0B4A-4E2B-AFCE-90B5B983527D}" type="pres">
      <dgm:prSet presAssocID="{E2A7343C-AB74-44B2-83B5-FE5F768C3E7D}" presName="spaceRect" presStyleCnt="0"/>
      <dgm:spPr/>
    </dgm:pt>
    <dgm:pt modelId="{818FA2C0-5BAC-4232-AE55-BC2F69C36CEF}" type="pres">
      <dgm:prSet presAssocID="{E2A7343C-AB74-44B2-83B5-FE5F768C3E7D}" presName="textRect" presStyleLbl="revTx" presStyleIdx="0" presStyleCnt="2" custScaleX="117744" custLinFactNeighborX="-130" custLinFactNeighborY="-39374">
        <dgm:presLayoutVars>
          <dgm:chMax val="1"/>
          <dgm:chPref val="1"/>
        </dgm:presLayoutVars>
      </dgm:prSet>
      <dgm:spPr/>
    </dgm:pt>
    <dgm:pt modelId="{8E1B4DCD-4DD6-405A-88D8-98041DB0FAAF}" type="pres">
      <dgm:prSet presAssocID="{B9061B6F-EB3A-4E56-A738-A06F858CE7ED}" presName="sibTrans" presStyleCnt="0"/>
      <dgm:spPr/>
    </dgm:pt>
    <dgm:pt modelId="{05ECA4AF-2F2E-4ACE-862B-36C4A3E4365F}" type="pres">
      <dgm:prSet presAssocID="{1BDAD236-FF68-40A0-A704-03E2874F7500}" presName="compNode" presStyleCnt="0"/>
      <dgm:spPr/>
    </dgm:pt>
    <dgm:pt modelId="{26AE3C4A-97A3-402F-9155-7D2EA7F5488A}" type="pres">
      <dgm:prSet presAssocID="{1BDAD236-FF68-40A0-A704-03E2874F75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F756F1D-B344-4515-9774-B6586CB3F7EC}" type="pres">
      <dgm:prSet presAssocID="{1BDAD236-FF68-40A0-A704-03E2874F7500}" presName="spaceRect" presStyleCnt="0"/>
      <dgm:spPr/>
    </dgm:pt>
    <dgm:pt modelId="{4D9192DB-87CB-48C5-8E94-214A065D93CF}" type="pres">
      <dgm:prSet presAssocID="{1BDAD236-FF68-40A0-A704-03E2874F7500}" presName="textRect" presStyleLbl="revTx" presStyleIdx="1" presStyleCnt="2" custLinFactNeighborX="-266" custLinFactNeighborY="-74819">
        <dgm:presLayoutVars>
          <dgm:chMax val="1"/>
          <dgm:chPref val="1"/>
        </dgm:presLayoutVars>
      </dgm:prSet>
      <dgm:spPr/>
    </dgm:pt>
  </dgm:ptLst>
  <dgm:cxnLst>
    <dgm:cxn modelId="{8E4E871E-FA09-47E9-8F51-064E6B8A9B9C}" srcId="{8D7DFCD3-59B9-4601-A46D-F557BD6924B2}" destId="{1BDAD236-FF68-40A0-A704-03E2874F7500}" srcOrd="1" destOrd="0" parTransId="{051EAC6B-5DB0-4847-B55D-9213B8FDBEF3}" sibTransId="{118DDB80-868D-49A4-99B9-A4868CC0742B}"/>
    <dgm:cxn modelId="{A7779B4C-A589-4B55-B47F-B1D2BE11C49E}" type="presOf" srcId="{E2A7343C-AB74-44B2-83B5-FE5F768C3E7D}" destId="{818FA2C0-5BAC-4232-AE55-BC2F69C36CEF}" srcOrd="0" destOrd="0" presId="urn:microsoft.com/office/officeart/2018/2/layout/IconLabelList"/>
    <dgm:cxn modelId="{4337708D-4729-42AB-97EC-168EE3C521B9}" type="presOf" srcId="{8D7DFCD3-59B9-4601-A46D-F557BD6924B2}" destId="{C4B1A595-30FD-42A0-A048-F062E492D27A}" srcOrd="0" destOrd="0" presId="urn:microsoft.com/office/officeart/2018/2/layout/IconLabelList"/>
    <dgm:cxn modelId="{B27082DA-8600-443D-B361-266ACBC0E02D}" type="presOf" srcId="{1BDAD236-FF68-40A0-A704-03E2874F7500}" destId="{4D9192DB-87CB-48C5-8E94-214A065D93CF}" srcOrd="0" destOrd="0" presId="urn:microsoft.com/office/officeart/2018/2/layout/IconLabelList"/>
    <dgm:cxn modelId="{55D34CE8-B601-45A2-8C20-8E15D0FB7FD1}" srcId="{8D7DFCD3-59B9-4601-A46D-F557BD6924B2}" destId="{E2A7343C-AB74-44B2-83B5-FE5F768C3E7D}" srcOrd="0" destOrd="0" parTransId="{61CA1AA3-7B08-4A9B-8596-BDB5509CD248}" sibTransId="{B9061B6F-EB3A-4E56-A738-A06F858CE7ED}"/>
    <dgm:cxn modelId="{DEDA1D26-616A-41C3-8F8B-2B78AC9E03CC}" type="presParOf" srcId="{C4B1A595-30FD-42A0-A048-F062E492D27A}" destId="{9B50CA3F-4BA2-4673-9E91-B7E15EF74BF9}" srcOrd="0" destOrd="0" presId="urn:microsoft.com/office/officeart/2018/2/layout/IconLabelList"/>
    <dgm:cxn modelId="{CE38FD5E-DD63-44E5-9FC4-E0A1CEA4319F}" type="presParOf" srcId="{9B50CA3F-4BA2-4673-9E91-B7E15EF74BF9}" destId="{271D6440-3BD9-4269-BAE8-E3FE2B961358}" srcOrd="0" destOrd="0" presId="urn:microsoft.com/office/officeart/2018/2/layout/IconLabelList"/>
    <dgm:cxn modelId="{382939A6-2D60-4EC1-A2DB-94DA3B23189C}" type="presParOf" srcId="{9B50CA3F-4BA2-4673-9E91-B7E15EF74BF9}" destId="{9DAD5A8A-0B4A-4E2B-AFCE-90B5B983527D}" srcOrd="1" destOrd="0" presId="urn:microsoft.com/office/officeart/2018/2/layout/IconLabelList"/>
    <dgm:cxn modelId="{08E67410-083C-4EF7-AB85-3651678B4612}" type="presParOf" srcId="{9B50CA3F-4BA2-4673-9E91-B7E15EF74BF9}" destId="{818FA2C0-5BAC-4232-AE55-BC2F69C36CEF}" srcOrd="2" destOrd="0" presId="urn:microsoft.com/office/officeart/2018/2/layout/IconLabelList"/>
    <dgm:cxn modelId="{2F4ABDBC-9507-47EF-92E1-2DE09C11C7B0}" type="presParOf" srcId="{C4B1A595-30FD-42A0-A048-F062E492D27A}" destId="{8E1B4DCD-4DD6-405A-88D8-98041DB0FAAF}" srcOrd="1" destOrd="0" presId="urn:microsoft.com/office/officeart/2018/2/layout/IconLabelList"/>
    <dgm:cxn modelId="{C8C15948-A6C8-4D19-8258-DA41A96CD7F0}" type="presParOf" srcId="{C4B1A595-30FD-42A0-A048-F062E492D27A}" destId="{05ECA4AF-2F2E-4ACE-862B-36C4A3E4365F}" srcOrd="2" destOrd="0" presId="urn:microsoft.com/office/officeart/2018/2/layout/IconLabelList"/>
    <dgm:cxn modelId="{CA00234F-2038-4C2F-AE0A-7CC04CDEA928}" type="presParOf" srcId="{05ECA4AF-2F2E-4ACE-862B-36C4A3E4365F}" destId="{26AE3C4A-97A3-402F-9155-7D2EA7F5488A}" srcOrd="0" destOrd="0" presId="urn:microsoft.com/office/officeart/2018/2/layout/IconLabelList"/>
    <dgm:cxn modelId="{B9D6C4F3-F81A-4456-9EE6-98562C6B9C21}" type="presParOf" srcId="{05ECA4AF-2F2E-4ACE-862B-36C4A3E4365F}" destId="{8F756F1D-B344-4515-9774-B6586CB3F7EC}" srcOrd="1" destOrd="0" presId="urn:microsoft.com/office/officeart/2018/2/layout/IconLabelList"/>
    <dgm:cxn modelId="{B4C1054B-A042-4801-A609-1BD6A7647417}" type="presParOf" srcId="{05ECA4AF-2F2E-4ACE-862B-36C4A3E4365F}" destId="{4D9192DB-87CB-48C5-8E94-214A065D93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33E35-7AAC-46E7-8B6E-CC1711596884}">
      <dsp:nvSpPr>
        <dsp:cNvPr id="0" name=""/>
        <dsp:cNvSpPr/>
      </dsp:nvSpPr>
      <dsp:spPr>
        <a:xfrm>
          <a:off x="281226" y="495276"/>
          <a:ext cx="868535" cy="8685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F6E3A-9611-44D0-BD8B-41CB73710C0B}">
      <dsp:nvSpPr>
        <dsp:cNvPr id="0" name=""/>
        <dsp:cNvSpPr/>
      </dsp:nvSpPr>
      <dsp:spPr>
        <a:xfrm>
          <a:off x="466324" y="680374"/>
          <a:ext cx="498339" cy="498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4380-9B78-422B-8816-AF25E91F0556}">
      <dsp:nvSpPr>
        <dsp:cNvPr id="0" name=""/>
        <dsp:cNvSpPr/>
      </dsp:nvSpPr>
      <dsp:spPr>
        <a:xfrm>
          <a:off x="3580" y="1634339"/>
          <a:ext cx="1423828" cy="56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Accounting Department</a:t>
          </a:r>
        </a:p>
      </dsp:txBody>
      <dsp:txXfrm>
        <a:off x="3580" y="1634339"/>
        <a:ext cx="1423828" cy="569531"/>
      </dsp:txXfrm>
    </dsp:sp>
    <dsp:sp modelId="{266A40F1-109A-46D3-A4C6-65833C9F4419}">
      <dsp:nvSpPr>
        <dsp:cNvPr id="0" name=""/>
        <dsp:cNvSpPr/>
      </dsp:nvSpPr>
      <dsp:spPr>
        <a:xfrm>
          <a:off x="1954224" y="495276"/>
          <a:ext cx="868535" cy="8685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1F8C7-152F-44EA-B420-BDA4F2E9125B}">
      <dsp:nvSpPr>
        <dsp:cNvPr id="0" name=""/>
        <dsp:cNvSpPr/>
      </dsp:nvSpPr>
      <dsp:spPr>
        <a:xfrm>
          <a:off x="2139322" y="680374"/>
          <a:ext cx="498339" cy="498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6705-FA98-495D-B72C-249B10295764}">
      <dsp:nvSpPr>
        <dsp:cNvPr id="0" name=""/>
        <dsp:cNvSpPr/>
      </dsp:nvSpPr>
      <dsp:spPr>
        <a:xfrm>
          <a:off x="1676578" y="1634339"/>
          <a:ext cx="1423828" cy="56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Human Resource Department</a:t>
          </a:r>
        </a:p>
      </dsp:txBody>
      <dsp:txXfrm>
        <a:off x="1676578" y="1634339"/>
        <a:ext cx="1423828" cy="569531"/>
      </dsp:txXfrm>
    </dsp:sp>
    <dsp:sp modelId="{F8F106CB-EBAF-4E61-A3F7-D612CA7B1837}">
      <dsp:nvSpPr>
        <dsp:cNvPr id="0" name=""/>
        <dsp:cNvSpPr/>
      </dsp:nvSpPr>
      <dsp:spPr>
        <a:xfrm>
          <a:off x="3627222" y="495276"/>
          <a:ext cx="868535" cy="8685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7C245-CF28-4903-8DDA-93BBA8B3AE35}">
      <dsp:nvSpPr>
        <dsp:cNvPr id="0" name=""/>
        <dsp:cNvSpPr/>
      </dsp:nvSpPr>
      <dsp:spPr>
        <a:xfrm>
          <a:off x="3812320" y="680374"/>
          <a:ext cx="498339" cy="498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14E1B-1371-4FDB-912C-8567F7D76C06}">
      <dsp:nvSpPr>
        <dsp:cNvPr id="0" name=""/>
        <dsp:cNvSpPr/>
      </dsp:nvSpPr>
      <dsp:spPr>
        <a:xfrm>
          <a:off x="3349576" y="1634339"/>
          <a:ext cx="1423828" cy="56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Marketing Department</a:t>
          </a:r>
        </a:p>
      </dsp:txBody>
      <dsp:txXfrm>
        <a:off x="3349576" y="1634339"/>
        <a:ext cx="1423828" cy="569531"/>
      </dsp:txXfrm>
    </dsp:sp>
    <dsp:sp modelId="{056A4BCF-0BD2-4656-8D5A-65B994101639}">
      <dsp:nvSpPr>
        <dsp:cNvPr id="0" name=""/>
        <dsp:cNvSpPr/>
      </dsp:nvSpPr>
      <dsp:spPr>
        <a:xfrm>
          <a:off x="5300220" y="495276"/>
          <a:ext cx="868535" cy="8685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F263B-A7C7-46CA-BD86-A0555C5E3237}">
      <dsp:nvSpPr>
        <dsp:cNvPr id="0" name=""/>
        <dsp:cNvSpPr/>
      </dsp:nvSpPr>
      <dsp:spPr>
        <a:xfrm>
          <a:off x="5485318" y="680374"/>
          <a:ext cx="498339" cy="4983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57FA-4FC8-4152-BB5E-E2C3344948B3}">
      <dsp:nvSpPr>
        <dsp:cNvPr id="0" name=""/>
        <dsp:cNvSpPr/>
      </dsp:nvSpPr>
      <dsp:spPr>
        <a:xfrm>
          <a:off x="5022574" y="1634339"/>
          <a:ext cx="1423828" cy="56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Research &amp; Development Department</a:t>
          </a:r>
        </a:p>
      </dsp:txBody>
      <dsp:txXfrm>
        <a:off x="5022574" y="1634339"/>
        <a:ext cx="1423828" cy="569531"/>
      </dsp:txXfrm>
    </dsp:sp>
    <dsp:sp modelId="{B6E2BB1C-DA8A-4DC3-B1A2-0C2806507099}">
      <dsp:nvSpPr>
        <dsp:cNvPr id="0" name=""/>
        <dsp:cNvSpPr/>
      </dsp:nvSpPr>
      <dsp:spPr>
        <a:xfrm>
          <a:off x="6973219" y="495276"/>
          <a:ext cx="868535" cy="8685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72AD4-E4B1-4FD1-B7A4-BE01C517AD17}">
      <dsp:nvSpPr>
        <dsp:cNvPr id="0" name=""/>
        <dsp:cNvSpPr/>
      </dsp:nvSpPr>
      <dsp:spPr>
        <a:xfrm>
          <a:off x="7158316" y="680374"/>
          <a:ext cx="498339" cy="4983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481B1-A9FB-48FA-A4C1-54679032855E}">
      <dsp:nvSpPr>
        <dsp:cNvPr id="0" name=""/>
        <dsp:cNvSpPr/>
      </dsp:nvSpPr>
      <dsp:spPr>
        <a:xfrm>
          <a:off x="6695572" y="1634339"/>
          <a:ext cx="1423828" cy="56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Production Department</a:t>
          </a:r>
        </a:p>
      </dsp:txBody>
      <dsp:txXfrm>
        <a:off x="6695572" y="1634339"/>
        <a:ext cx="1423828" cy="569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6006-2EA3-4346-BDD6-1F27DE744768}">
      <dsp:nvSpPr>
        <dsp:cNvPr id="0" name=""/>
        <dsp:cNvSpPr/>
      </dsp:nvSpPr>
      <dsp:spPr>
        <a:xfrm>
          <a:off x="1913115" y="98400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3672B-C09E-4431-95C5-22EE89A20D74}">
      <dsp:nvSpPr>
        <dsp:cNvPr id="0" name=""/>
        <dsp:cNvSpPr/>
      </dsp:nvSpPr>
      <dsp:spPr>
        <a:xfrm>
          <a:off x="1209180" y="1344865"/>
          <a:ext cx="2583982" cy="119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 focus of R&amp;D is to keep the business growing</a:t>
          </a:r>
        </a:p>
      </dsp:txBody>
      <dsp:txXfrm>
        <a:off x="1209180" y="1344865"/>
        <a:ext cx="2583982" cy="1199527"/>
      </dsp:txXfrm>
    </dsp:sp>
    <dsp:sp modelId="{B5B64E40-4E94-41BB-BCF2-1349BA9F95A3}">
      <dsp:nvSpPr>
        <dsp:cNvPr id="0" name=""/>
        <dsp:cNvSpPr/>
      </dsp:nvSpPr>
      <dsp:spPr>
        <a:xfrm>
          <a:off x="4999459" y="77062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A850C-D8B7-4FEF-88DB-F34FA0412747}">
      <dsp:nvSpPr>
        <dsp:cNvPr id="0" name=""/>
        <dsp:cNvSpPr/>
      </dsp:nvSpPr>
      <dsp:spPr>
        <a:xfrm>
          <a:off x="4241865" y="1337206"/>
          <a:ext cx="2679563" cy="128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Consider if their ideas are feasible and if they can be implemented.</a:t>
          </a:r>
        </a:p>
      </dsp:txBody>
      <dsp:txXfrm>
        <a:off x="4241865" y="1337206"/>
        <a:ext cx="2679563" cy="1284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D6440-3BD9-4269-BAE8-E3FE2B961358}">
      <dsp:nvSpPr>
        <dsp:cNvPr id="0" name=""/>
        <dsp:cNvSpPr/>
      </dsp:nvSpPr>
      <dsp:spPr>
        <a:xfrm>
          <a:off x="1575240" y="59822"/>
          <a:ext cx="1377000" cy="1377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A2C0-5BAC-4232-AE55-BC2F69C36CEF}">
      <dsp:nvSpPr>
        <dsp:cNvPr id="0" name=""/>
        <dsp:cNvSpPr/>
      </dsp:nvSpPr>
      <dsp:spPr>
        <a:xfrm>
          <a:off x="458279" y="1502948"/>
          <a:ext cx="3602966" cy="81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Responsible for providing goods and services to be sold</a:t>
          </a:r>
        </a:p>
      </dsp:txBody>
      <dsp:txXfrm>
        <a:off x="458279" y="1502948"/>
        <a:ext cx="3602966" cy="815342"/>
      </dsp:txXfrm>
    </dsp:sp>
    <dsp:sp modelId="{26AE3C4A-97A3-402F-9155-7D2EA7F5488A}">
      <dsp:nvSpPr>
        <dsp:cNvPr id="0" name=""/>
        <dsp:cNvSpPr/>
      </dsp:nvSpPr>
      <dsp:spPr>
        <a:xfrm>
          <a:off x="5442223" y="59822"/>
          <a:ext cx="1377000" cy="1377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92DB-87CB-48C5-8E94-214A065D93CF}">
      <dsp:nvSpPr>
        <dsp:cNvPr id="0" name=""/>
        <dsp:cNvSpPr/>
      </dsp:nvSpPr>
      <dsp:spPr>
        <a:xfrm>
          <a:off x="4592584" y="1213950"/>
          <a:ext cx="3060000" cy="81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Responsible for focusing on cost effective ways to produce goods and services</a:t>
          </a:r>
        </a:p>
      </dsp:txBody>
      <dsp:txXfrm>
        <a:off x="4592584" y="1213950"/>
        <a:ext cx="3060000" cy="81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BB6B5E42-0BDD-4AE2-9572-620B0926A7C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FCBB21A2-0384-4601-81D1-6CD4D41A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61788"/>
            <a:ext cx="5661660" cy="422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7E9F5B-7A1E-4F04-BDD8-DDE4AB09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6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9F5B-7A1E-4F04-BDD8-DDE4AB09D2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Editing</a:t>
            </a:r>
          </a:p>
          <a:p>
            <a:endParaRPr lang="en-US" dirty="0"/>
          </a:p>
          <a:p>
            <a:r>
              <a:rPr lang="en-US" altLang="en-US" dirty="0"/>
              <a:t>Data editing</a:t>
            </a:r>
          </a:p>
          <a:p>
            <a:pPr lvl="1"/>
            <a:r>
              <a:rPr lang="en-US" altLang="en-US" dirty="0"/>
              <a:t>Checking data for validity and completeness to detect any problems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Quantity and cost data must be numeric</a:t>
            </a:r>
          </a:p>
          <a:p>
            <a:pPr lvl="1"/>
            <a:r>
              <a:rPr lang="en-US" altLang="en-US" dirty="0"/>
              <a:t>Names must be alphabetic</a:t>
            </a:r>
          </a:p>
          <a:p>
            <a:pPr lvl="1"/>
            <a:r>
              <a:rPr lang="en-US" altLang="en-US" dirty="0"/>
              <a:t>Codes associated with an individual transaction are edited against a database containing valid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6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Correction</a:t>
            </a:r>
          </a:p>
          <a:p>
            <a:endParaRPr lang="en-US" dirty="0"/>
          </a:p>
          <a:p>
            <a:r>
              <a:rPr lang="en-US" altLang="en-US" dirty="0"/>
              <a:t>Systems should provide error messages that alert those responsible for editing the data</a:t>
            </a:r>
          </a:p>
          <a:p>
            <a:pPr lvl="1"/>
            <a:r>
              <a:rPr lang="en-US" altLang="en-US" dirty="0"/>
              <a:t>Error messages should specify the problem so proper corrections can be made</a:t>
            </a:r>
          </a:p>
          <a:p>
            <a:r>
              <a:rPr lang="en-US" altLang="en-US" dirty="0"/>
              <a:t>Data correction involves reentering data that was not typed or scanned properly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Processing</a:t>
            </a:r>
          </a:p>
          <a:p>
            <a:endParaRPr lang="en-US" dirty="0"/>
          </a:p>
          <a:p>
            <a:r>
              <a:rPr lang="en-US" altLang="en-US" dirty="0"/>
              <a:t>Performing calculations and other data transformations related to business transactions including:</a:t>
            </a:r>
          </a:p>
          <a:p>
            <a:pPr lvl="1"/>
            <a:r>
              <a:rPr lang="en-US" altLang="en-US" dirty="0"/>
              <a:t>Classifying data</a:t>
            </a:r>
          </a:p>
          <a:p>
            <a:pPr lvl="1"/>
            <a:r>
              <a:rPr lang="en-US" altLang="en-US" dirty="0"/>
              <a:t>Sorting data into categories</a:t>
            </a:r>
          </a:p>
          <a:p>
            <a:pPr lvl="1"/>
            <a:r>
              <a:rPr lang="en-US" altLang="en-US" dirty="0"/>
              <a:t>Performing calculations</a:t>
            </a:r>
          </a:p>
          <a:p>
            <a:pPr lvl="1"/>
            <a:r>
              <a:rPr lang="en-US" altLang="en-US" dirty="0"/>
              <a:t>Summarizing results</a:t>
            </a:r>
          </a:p>
          <a:p>
            <a:pPr lvl="1"/>
            <a:r>
              <a:rPr lang="en-US" altLang="en-US" dirty="0"/>
              <a:t>Storing data in the organization’s database for further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93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  <a:p>
            <a:endParaRPr lang="en-US" dirty="0"/>
          </a:p>
          <a:p>
            <a:r>
              <a:rPr lang="en-US" altLang="en-US" dirty="0"/>
              <a:t>Data Storage</a:t>
            </a:r>
          </a:p>
          <a:p>
            <a:pPr lvl="1"/>
            <a:r>
              <a:rPr lang="en-US" altLang="en-US" dirty="0"/>
              <a:t>Involves updating one or more databases with new transactions</a:t>
            </a:r>
          </a:p>
          <a:p>
            <a:r>
              <a:rPr lang="en-US" altLang="en-US" dirty="0"/>
              <a:t>After being updated, this data can be further processed and manipulated by other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23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 Production</a:t>
            </a:r>
          </a:p>
          <a:p>
            <a:endParaRPr lang="en-US" dirty="0"/>
          </a:p>
          <a:p>
            <a:r>
              <a:rPr lang="en-US" altLang="en-US" dirty="0"/>
              <a:t>Document Production involves generating output records, documents, and reports</a:t>
            </a:r>
          </a:p>
          <a:p>
            <a:pPr lvl="1"/>
            <a:r>
              <a:rPr lang="en-US" altLang="en-US" dirty="0"/>
              <a:t>Hard-copy paper reports</a:t>
            </a:r>
          </a:p>
          <a:p>
            <a:pPr lvl="1"/>
            <a:r>
              <a:rPr lang="en-US" altLang="en-US" dirty="0"/>
              <a:t>Displays on computer screens (soft copy)</a:t>
            </a:r>
          </a:p>
          <a:p>
            <a:r>
              <a:rPr lang="en-US" altLang="en-US" dirty="0"/>
              <a:t>Results from one TPS can be input to another system</a:t>
            </a:r>
          </a:p>
          <a:p>
            <a:r>
              <a:rPr lang="en-US" dirty="0"/>
              <a:t>Most TPSs provide other useful management information, such as:</a:t>
            </a:r>
          </a:p>
          <a:p>
            <a:pPr lvl="1"/>
            <a:r>
              <a:rPr lang="en-US" dirty="0"/>
              <a:t>Printed or on-screen reports that help managers and employees perform various activities</a:t>
            </a:r>
          </a:p>
          <a:p>
            <a:pPr lvl="1"/>
            <a:r>
              <a:rPr lang="en-US" dirty="0"/>
              <a:t>Reports showing current inventory</a:t>
            </a:r>
          </a:p>
          <a:p>
            <a:pPr lvl="1"/>
            <a:r>
              <a:rPr lang="en-US" dirty="0"/>
              <a:t>Reports required by local, state, and federal agencies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Enterprise Systems</a:t>
            </a:r>
          </a:p>
          <a:p>
            <a:endParaRPr lang="en-US" dirty="0"/>
          </a:p>
          <a:p>
            <a:r>
              <a:rPr lang="en-US" dirty="0"/>
              <a:t>An enterprise system is central to individuals and organizations of all sizes</a:t>
            </a:r>
          </a:p>
          <a:p>
            <a:pPr lvl="1"/>
            <a:r>
              <a:rPr lang="en-US" dirty="0"/>
              <a:t>Ensures that information can be shared across all business functions and all levels of management to support the running and managing of a business</a:t>
            </a:r>
          </a:p>
          <a:p>
            <a:r>
              <a:rPr lang="en-US" dirty="0"/>
              <a:t>The ultimate goal is to satisfy customers and provide significant benefits by reducing costs and improving service</a:t>
            </a:r>
          </a:p>
          <a:p>
            <a:r>
              <a:rPr lang="en-US" dirty="0"/>
              <a:t>Businesses rely on enterprise systems to perform daily activities in areas such as:</a:t>
            </a:r>
          </a:p>
          <a:p>
            <a:pPr lvl="1"/>
            <a:r>
              <a:rPr lang="en-US" dirty="0"/>
              <a:t>Product supply and distribution</a:t>
            </a:r>
          </a:p>
          <a:p>
            <a:pPr lvl="1"/>
            <a:r>
              <a:rPr lang="en-US" dirty="0"/>
              <a:t>Sales and marketing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Accounting and taxes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8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Enterprise Resource Planning (ERP)</a:t>
            </a:r>
            <a:r>
              <a:rPr lang="en-US" altLang="en-US" dirty="0"/>
              <a:t> </a:t>
            </a:r>
            <a:r>
              <a:rPr lang="en-US" altLang="en-US" b="1" dirty="0"/>
              <a:t>systems</a:t>
            </a:r>
            <a:r>
              <a:rPr lang="en-US" altLang="en-US" dirty="0"/>
              <a:t> integrate the planning, management and </a:t>
            </a:r>
          </a:p>
          <a:p>
            <a:r>
              <a:rPr lang="en-US" altLang="en-US" dirty="0"/>
              <a:t>     use of all resources of the organization.  That is, ERP systems are designed to break down</a:t>
            </a:r>
          </a:p>
          <a:p>
            <a:r>
              <a:rPr lang="en-US" altLang="en-US" dirty="0"/>
              <a:t>     the information silos of an organization.  </a:t>
            </a:r>
          </a:p>
          <a:p>
            <a:r>
              <a:rPr lang="en-US" altLang="en-US" dirty="0"/>
              <a:t>Many information systems were developed for specific functional areas and did not communicate </a:t>
            </a:r>
          </a:p>
          <a:p>
            <a:r>
              <a:rPr lang="en-US" altLang="en-US" dirty="0"/>
              <a:t>     with systems in other functional areas. Therefore, these systems are referred to as </a:t>
            </a:r>
            <a:r>
              <a:rPr lang="en-US" altLang="en-US" b="1" dirty="0"/>
              <a:t>information silos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D269F-B534-4FBB-B343-A1A5313C3E70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079A2-B0FE-4CF1-A391-CD71DE3691D7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9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Functional area information systems generate a wide variety of reports.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928C1D-3E7D-46F7-9FCC-385B904C070E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Functional area information systems </a:t>
            </a:r>
            <a:r>
              <a:rPr lang="en-US" altLang="en-US"/>
              <a:t>provide information mainly to lower- and </a:t>
            </a:r>
          </a:p>
          <a:p>
            <a:r>
              <a:rPr lang="en-US" altLang="en-US"/>
              <a:t>     middle-level managers in the functional areas via a variety of reports.</a:t>
            </a:r>
          </a:p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4B42C-157B-4529-A82C-C634DB73919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65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Summary reports </a:t>
            </a:r>
            <a:r>
              <a:rPr lang="en-US" altLang="en-US" dirty="0"/>
              <a:t>provide summarized information, with less detail.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03225-781F-4287-B6B6-83427FB31C9E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472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Detailed reports </a:t>
            </a:r>
            <a:r>
              <a:rPr lang="en-US" altLang="en-US" dirty="0"/>
              <a:t>provide high levels of detailed data, often in support of summary reports.</a:t>
            </a:r>
          </a:p>
          <a:p>
            <a:r>
              <a:rPr lang="en-US" altLang="en-US" dirty="0"/>
              <a:t>Note that this detailed report provides the underlying data for “Remove Catch Basin”, which is </a:t>
            </a:r>
          </a:p>
          <a:p>
            <a:r>
              <a:rPr lang="en-US" altLang="en-US" dirty="0"/>
              <a:t>     the second item on the preceding summary report.</a:t>
            </a:r>
          </a:p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551C29-E761-4FB5-87B2-9CF022879633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474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drill-down report </a:t>
            </a:r>
            <a:r>
              <a:rPr lang="en-US" altLang="en-US" dirty="0"/>
              <a:t>allows users to click on an item in a report and be able to access </a:t>
            </a:r>
          </a:p>
          <a:p>
            <a:r>
              <a:rPr lang="en-US" altLang="en-US" dirty="0"/>
              <a:t>     underlying details about that item.</a:t>
            </a:r>
          </a:p>
          <a:p>
            <a:r>
              <a:rPr lang="en-US" altLang="en-US" dirty="0" err="1"/>
              <a:t>RSSbus</a:t>
            </a:r>
            <a:r>
              <a:rPr lang="en-US" altLang="en-US" dirty="0"/>
              <a:t> is a </a:t>
            </a:r>
            <a:r>
              <a:rPr lang="en-US" altLang="en-US" dirty="0" err="1"/>
              <a:t>mashup</a:t>
            </a:r>
            <a:r>
              <a:rPr lang="en-US" altLang="en-US" dirty="0"/>
              <a:t> tool that gives you the tools to quickly create structured feeds out of </a:t>
            </a:r>
          </a:p>
          <a:p>
            <a:r>
              <a:rPr lang="en-US" altLang="en-US" dirty="0"/>
              <a:t>     anything;  not just news and blog postings, but business data or application data that </a:t>
            </a:r>
          </a:p>
          <a:p>
            <a:r>
              <a:rPr lang="en-US" altLang="en-US" dirty="0"/>
              <a:t>     you own or have access to.  (Note:  </a:t>
            </a:r>
            <a:r>
              <a:rPr lang="en-US" altLang="en-US" dirty="0" err="1"/>
              <a:t>RSSBus</a:t>
            </a:r>
            <a:r>
              <a:rPr lang="en-US" altLang="en-US" dirty="0"/>
              <a:t> is not special, it just had an interesting</a:t>
            </a:r>
          </a:p>
          <a:p>
            <a:r>
              <a:rPr lang="en-US" altLang="en-US" dirty="0"/>
              <a:t>     video on drill-down.)</a:t>
            </a:r>
          </a:p>
          <a:p>
            <a:endParaRPr lang="en-US" altLang="en-US" dirty="0"/>
          </a:p>
          <a:p>
            <a:r>
              <a:rPr lang="en-US" altLang="en-US" dirty="0"/>
              <a:t>     Clicking on the image of the report above will take you to a video that shows how</a:t>
            </a:r>
          </a:p>
          <a:p>
            <a:r>
              <a:rPr lang="en-US" altLang="en-US" dirty="0"/>
              <a:t>         </a:t>
            </a:r>
            <a:r>
              <a:rPr lang="en-US" altLang="en-US" dirty="0" err="1"/>
              <a:t>RSSBus</a:t>
            </a:r>
            <a:r>
              <a:rPr lang="en-US" altLang="en-US" dirty="0"/>
              <a:t> works and how drill-down works.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FCFE3-5169-45F1-9722-76E972E05461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027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key indicator report </a:t>
            </a:r>
            <a:r>
              <a:rPr lang="en-US" altLang="en-US" dirty="0"/>
              <a:t>summarizes the performance of critical activities.</a:t>
            </a:r>
          </a:p>
          <a:p>
            <a:r>
              <a:rPr lang="en-US" altLang="en-US" dirty="0"/>
              <a:t>The key indicator in this report is the number of prison inmates per 100,000</a:t>
            </a:r>
          </a:p>
          <a:p>
            <a:r>
              <a:rPr lang="en-US" altLang="en-US" dirty="0"/>
              <a:t>     of population in 1996-1997.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3AC16-7E8D-4879-B8B8-A2284298FD45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623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This comparative report compares managed health care to traditional fee-for-service</a:t>
            </a:r>
          </a:p>
          <a:p>
            <a:r>
              <a:rPr lang="en-US" altLang="en-US" dirty="0"/>
              <a:t>     healthcare.  </a:t>
            </a:r>
            <a:r>
              <a:rPr lang="en-US" altLang="en-US" b="1" dirty="0"/>
              <a:t>Let’s use one example: Advice to smokers to quit.</a:t>
            </a:r>
          </a:p>
          <a:p>
            <a:r>
              <a:rPr lang="en-US" altLang="en-US" dirty="0"/>
              <a:t>     * Fee-for-service has a 37% compliance rate on seven Healthcare Effectiveness Data</a:t>
            </a:r>
          </a:p>
          <a:p>
            <a:r>
              <a:rPr lang="en-US" altLang="en-US" dirty="0"/>
              <a:t>        and Information Set (HEDIS) preventive measures. See purple arrow.</a:t>
            </a:r>
          </a:p>
          <a:p>
            <a:r>
              <a:rPr lang="en-US" altLang="en-US" dirty="0"/>
              <a:t>     * The minimum managed care plans have a 30% compliance rate. (left end of bar)</a:t>
            </a:r>
          </a:p>
          <a:p>
            <a:r>
              <a:rPr lang="en-US" altLang="en-US" dirty="0"/>
              <a:t>     * The maximum managed care plans have a 85% compliance rate. (right end of bar)</a:t>
            </a:r>
          </a:p>
          <a:p>
            <a:r>
              <a:rPr lang="en-US" altLang="en-US" dirty="0"/>
              <a:t>     * The average of all managed care plans (National Health Plan average) is 61% compliance.</a:t>
            </a:r>
          </a:p>
          <a:p>
            <a:r>
              <a:rPr lang="en-US" altLang="en-US" dirty="0"/>
              <a:t>           (see red arrow).</a:t>
            </a:r>
          </a:p>
          <a:p>
            <a:r>
              <a:rPr lang="en-US" altLang="en-US" dirty="0"/>
              <a:t>We can see that there is quite a bit of information in this graphical comparative report.</a:t>
            </a:r>
          </a:p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AF074-EF91-4A0B-A98B-A390FC18D3E3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93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Exception reports </a:t>
            </a:r>
            <a:r>
              <a:rPr lang="en-US" altLang="en-US" dirty="0"/>
              <a:t>include only information that falls outside certain threshold standards.</a:t>
            </a:r>
          </a:p>
          <a:p>
            <a:endParaRPr lang="en-US" altLang="en-US" dirty="0"/>
          </a:p>
          <a:p>
            <a:r>
              <a:rPr lang="en-US" altLang="en-US" dirty="0"/>
              <a:t>This image shows a financial transaction exception report using SAP from the University of</a:t>
            </a:r>
          </a:p>
          <a:p>
            <a:r>
              <a:rPr lang="en-US" altLang="en-US" dirty="0"/>
              <a:t>     Toronto in 2003.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A37516-CA81-490C-BD04-229FBB14BC39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F5B94-04D7-49EA-98A5-79FA814FE99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Transaction processing system (TPS) </a:t>
            </a:r>
            <a:r>
              <a:rPr lang="en-US" altLang="en-US" dirty="0"/>
              <a:t>monitors, collects, stores and processes data </a:t>
            </a:r>
          </a:p>
          <a:p>
            <a:pPr eaLnBrk="1" hangingPunct="1"/>
            <a:r>
              <a:rPr lang="en-US" altLang="en-US" dirty="0"/>
              <a:t>     generated from all business transactions.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Batch Processing</a:t>
            </a:r>
            <a:r>
              <a:rPr lang="en-US" altLang="en-US" dirty="0"/>
              <a:t> is when the firm collects data from transactions as they occur, placing </a:t>
            </a:r>
          </a:p>
          <a:p>
            <a:pPr eaLnBrk="1" hangingPunct="1"/>
            <a:r>
              <a:rPr lang="en-US" altLang="en-US" dirty="0"/>
              <a:t>     them in groups or </a:t>
            </a:r>
            <a:r>
              <a:rPr lang="en-US" altLang="en-US" i="1" dirty="0"/>
              <a:t>batches</a:t>
            </a:r>
            <a:r>
              <a:rPr lang="en-US" altLang="en-US" dirty="0"/>
              <a:t>, then prepares and processes the batches periodically (say, </a:t>
            </a:r>
          </a:p>
          <a:p>
            <a:pPr eaLnBrk="1" hangingPunct="1"/>
            <a:r>
              <a:rPr lang="en-US" altLang="en-US" dirty="0"/>
              <a:t>     every night).</a:t>
            </a:r>
          </a:p>
          <a:p>
            <a:pPr eaLnBrk="1" hangingPunct="1"/>
            <a:r>
              <a:rPr lang="en-US" altLang="en-US" b="1" dirty="0"/>
              <a:t>Online Transaction Processing (OLTP)</a:t>
            </a:r>
            <a:r>
              <a:rPr lang="en-US" altLang="en-US" dirty="0"/>
              <a:t> is when business transactions are processed </a:t>
            </a:r>
          </a:p>
          <a:p>
            <a:pPr eaLnBrk="1" hangingPunct="1"/>
            <a:r>
              <a:rPr lang="en-US" altLang="en-US" dirty="0"/>
              <a:t>     online as soon as they occur.</a:t>
            </a:r>
          </a:p>
          <a:p>
            <a:pPr eaLnBrk="1" hangingPunct="1"/>
            <a:r>
              <a:rPr lang="en-US" altLang="en-US" b="1" dirty="0"/>
              <a:t>Source data automation </a:t>
            </a:r>
            <a:r>
              <a:rPr lang="en-US" altLang="en-US" dirty="0"/>
              <a:t>involves collecting data from sensors (e.g., barcode scanners)</a:t>
            </a:r>
          </a:p>
          <a:p>
            <a:pPr eaLnBrk="1" hangingPunct="1"/>
            <a:r>
              <a:rPr lang="en-US" altLang="en-US" dirty="0"/>
              <a:t>     and entering the data directly into a computer without human intervention.</a:t>
            </a:r>
          </a:p>
        </p:txBody>
      </p:sp>
    </p:spTree>
    <p:extLst>
      <p:ext uri="{BB962C8B-B14F-4D97-AF65-F5344CB8AC3E}">
        <p14:creationId xmlns:p14="http://schemas.microsoft.com/office/powerpoint/2010/main" val="268825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Transaction Processing Methods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8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0F855-267B-467F-9EE6-69B9AE719CBF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/>
              <a:t>Transaction processing system (TPS) </a:t>
            </a:r>
            <a:r>
              <a:rPr lang="en-US" dirty="0"/>
              <a:t>monitors, collects, stores and processes data </a:t>
            </a:r>
          </a:p>
          <a:p>
            <a:pPr eaLnBrk="1" hangingPunct="1"/>
            <a:r>
              <a:rPr lang="en-US" dirty="0"/>
              <a:t>     generated from all business transactions.</a:t>
            </a:r>
            <a:endParaRPr lang="en-US" b="1" dirty="0"/>
          </a:p>
          <a:p>
            <a:pPr eaLnBrk="1" hangingPunct="1"/>
            <a:r>
              <a:rPr lang="en-US" b="1" dirty="0"/>
              <a:t>Batch Processing</a:t>
            </a:r>
            <a:r>
              <a:rPr lang="en-US" dirty="0"/>
              <a:t> is when the firm collects data from transactions as they occur, placing </a:t>
            </a:r>
          </a:p>
          <a:p>
            <a:pPr eaLnBrk="1" hangingPunct="1"/>
            <a:r>
              <a:rPr lang="en-US" dirty="0"/>
              <a:t>     them in groups or </a:t>
            </a:r>
            <a:r>
              <a:rPr lang="en-US" i="1" dirty="0"/>
              <a:t>batches</a:t>
            </a:r>
            <a:r>
              <a:rPr lang="en-US" dirty="0"/>
              <a:t>, then prepares and processes the batches periodically (say, </a:t>
            </a:r>
          </a:p>
          <a:p>
            <a:pPr eaLnBrk="1" hangingPunct="1"/>
            <a:r>
              <a:rPr lang="en-US" dirty="0"/>
              <a:t>     every night).</a:t>
            </a:r>
          </a:p>
          <a:p>
            <a:pPr eaLnBrk="1" hangingPunct="1"/>
            <a:r>
              <a:rPr lang="en-US" b="1" dirty="0"/>
              <a:t>Online Transaction Processing (OLTP)</a:t>
            </a:r>
            <a:r>
              <a:rPr lang="en-US" dirty="0"/>
              <a:t> is when business transactions are processed </a:t>
            </a:r>
          </a:p>
          <a:p>
            <a:pPr eaLnBrk="1" hangingPunct="1"/>
            <a:r>
              <a:rPr lang="en-US" dirty="0"/>
              <a:t>     online as soon as they occur.</a:t>
            </a:r>
          </a:p>
          <a:p>
            <a:pPr eaLnBrk="1" hangingPunct="1"/>
            <a:r>
              <a:rPr lang="en-US" b="1" dirty="0"/>
              <a:t>Source data automation </a:t>
            </a:r>
            <a:r>
              <a:rPr lang="en-US" dirty="0"/>
              <a:t>involves collecting data from sensors (e.g., barcode scanners)</a:t>
            </a:r>
          </a:p>
          <a:p>
            <a:pPr eaLnBrk="1" hangingPunct="1"/>
            <a:r>
              <a:rPr lang="en-US" dirty="0"/>
              <a:t>     and entering the data directly into a computer without human intervention.</a:t>
            </a:r>
          </a:p>
        </p:txBody>
      </p:sp>
    </p:spTree>
    <p:extLst>
      <p:ext uri="{BB962C8B-B14F-4D97-AF65-F5344CB8AC3E}">
        <p14:creationId xmlns:p14="http://schemas.microsoft.com/office/powerpoint/2010/main" val="159440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Transaction Processing Methods and Objectives</a:t>
            </a:r>
          </a:p>
          <a:p>
            <a:endParaRPr lang="en-US" dirty="0"/>
          </a:p>
          <a:p>
            <a:r>
              <a:rPr lang="en-US" altLang="en-US" dirty="0"/>
              <a:t>Organizations expect their TPSs to:</a:t>
            </a:r>
          </a:p>
          <a:p>
            <a:pPr lvl="1"/>
            <a:r>
              <a:rPr lang="en-US" altLang="en-US" dirty="0"/>
              <a:t>Capture, process, and update databases</a:t>
            </a:r>
          </a:p>
          <a:p>
            <a:pPr lvl="1"/>
            <a:r>
              <a:rPr lang="en-US" altLang="en-US" dirty="0"/>
              <a:t>Ensure that the data is processed accurately and completely</a:t>
            </a:r>
          </a:p>
          <a:p>
            <a:pPr lvl="1"/>
            <a:r>
              <a:rPr lang="en-US" altLang="en-US" dirty="0"/>
              <a:t>Avoid processing fraudulent transactions</a:t>
            </a:r>
          </a:p>
          <a:p>
            <a:pPr lvl="1"/>
            <a:r>
              <a:rPr lang="en-US" altLang="en-US" dirty="0"/>
              <a:t>Produce timely user responses and reports</a:t>
            </a:r>
          </a:p>
          <a:p>
            <a:pPr lvl="1"/>
            <a:r>
              <a:rPr lang="en-US" altLang="en-US" dirty="0"/>
              <a:t>Reduce clerical and other labor requirements</a:t>
            </a:r>
          </a:p>
          <a:p>
            <a:pPr lvl="1"/>
            <a:r>
              <a:rPr lang="en-US" altLang="en-US" dirty="0"/>
              <a:t>Help improve customer service</a:t>
            </a:r>
          </a:p>
          <a:p>
            <a:pPr lvl="1"/>
            <a:r>
              <a:rPr lang="en-US" altLang="en-US" dirty="0"/>
              <a:t>Achieve competitive advantage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7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Transaction Processing Methods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5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Transaction Processing Activities</a:t>
            </a:r>
          </a:p>
          <a:p>
            <a:endParaRPr lang="en-US" dirty="0"/>
          </a:p>
          <a:p>
            <a:r>
              <a:rPr lang="en-US" altLang="en-US" dirty="0"/>
              <a:t>The transaction processing cycle</a:t>
            </a:r>
          </a:p>
          <a:p>
            <a:pPr lvl="1"/>
            <a:r>
              <a:rPr lang="en-US" altLang="en-US" dirty="0"/>
              <a:t>Data collection</a:t>
            </a:r>
          </a:p>
          <a:p>
            <a:pPr lvl="1"/>
            <a:r>
              <a:rPr lang="en-US" altLang="en-US" dirty="0"/>
              <a:t>Data editing</a:t>
            </a:r>
          </a:p>
          <a:p>
            <a:pPr lvl="1"/>
            <a:r>
              <a:rPr lang="en-US" altLang="en-US" dirty="0"/>
              <a:t>Data correction</a:t>
            </a:r>
          </a:p>
          <a:p>
            <a:pPr lvl="1"/>
            <a:r>
              <a:rPr lang="en-US" altLang="en-US" dirty="0"/>
              <a:t>Data manipulation</a:t>
            </a:r>
          </a:p>
          <a:p>
            <a:pPr lvl="1"/>
            <a:r>
              <a:rPr lang="en-US" altLang="en-US" dirty="0"/>
              <a:t>Data storage</a:t>
            </a:r>
          </a:p>
          <a:p>
            <a:pPr lvl="1"/>
            <a:r>
              <a:rPr lang="en-US" altLang="en-US" dirty="0"/>
              <a:t>Document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3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  <a:p>
            <a:endParaRPr lang="en-US" dirty="0"/>
          </a:p>
          <a:p>
            <a:r>
              <a:rPr lang="en-US" altLang="en-US" dirty="0"/>
              <a:t>Capturing and gathering all data necessary to complete the processing of transactions</a:t>
            </a:r>
          </a:p>
          <a:p>
            <a:r>
              <a:rPr lang="en-US" altLang="en-US" dirty="0"/>
              <a:t>Data collection can be:</a:t>
            </a:r>
          </a:p>
          <a:p>
            <a:pPr lvl="1"/>
            <a:r>
              <a:rPr lang="en-US" altLang="en-US" dirty="0"/>
              <a:t>Manual</a:t>
            </a:r>
          </a:p>
          <a:p>
            <a:pPr lvl="1"/>
            <a:r>
              <a:rPr lang="en-US" altLang="en-US" dirty="0"/>
              <a:t>Automated via special input devices </a:t>
            </a:r>
          </a:p>
          <a:p>
            <a:r>
              <a:rPr lang="en-US" dirty="0"/>
              <a:t>Source data automation</a:t>
            </a:r>
          </a:p>
          <a:p>
            <a:pPr lvl="1"/>
            <a:r>
              <a:rPr lang="en-US" dirty="0"/>
              <a:t>Involves capturing data at its source and recording it accurately in a timely fashion with minimal manual effort and in an electronic or digital form so that it can be directly entered into the computer</a:t>
            </a:r>
          </a:p>
          <a:p>
            <a:pPr lvl="1"/>
            <a:r>
              <a:rPr lang="en-US" altLang="en-US" dirty="0"/>
              <a:t>Example: a scanner reading a UPC code</a:t>
            </a:r>
          </a:p>
          <a:p>
            <a:r>
              <a:rPr lang="en-US" altLang="en-US" dirty="0"/>
              <a:t>Cloud-based POS systems provide a range of capabilities</a:t>
            </a:r>
          </a:p>
          <a:p>
            <a:pPr lvl="1"/>
            <a:r>
              <a:rPr lang="en-US" altLang="en-US" dirty="0"/>
              <a:t>Including advanced integration with digital loyalty programs, various accounting tools, and the ability to generate gift cards and coupons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251798-3776-4059-AE6A-69C880F56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F36F1-3D44-4B08-9343-52453B10A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8490-A3F5-42C0-941A-CA4C4DFF0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495300"/>
            <a:ext cx="8063871" cy="14859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4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2400"/>
            <a:ext cx="23622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3962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34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609600"/>
            <a:ext cx="8063871" cy="1371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3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2400"/>
            <a:ext cx="23622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133600"/>
            <a:ext cx="8153400" cy="403860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8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CE3C9-AB05-4324-AE64-DB0D89C00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DD803-AB20-4820-8EE3-A65F0185D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AC6C4-0FF8-4D28-9D05-EF0213612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7966406-267A-48CF-AA65-24119A11E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8BCB54B-8480-4CBE-B7BB-1A1F5D9B13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B59B4-5690-4632-864E-7911E3EBF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7EC2A-E9D6-4395-9189-28DB92EA9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07E16-8046-4519-8F28-D2518182E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862EB3-8277-4BED-8A09-F2E45513D6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XDsOPIbR2w" TargetMode="External"/><Relationship Id="rId2" Type="http://schemas.openxmlformats.org/officeDocument/2006/relationships/hyperlink" Target="http://youtu.be/-ZpHiMTwO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sw.com/blog/2007/04/13/rssbus-feeds-proto-your-business-dat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ffiTEBRKbA" TargetMode="External"/><Relationship Id="rId2" Type="http://schemas.openxmlformats.org/officeDocument/2006/relationships/hyperlink" Target="http://www.youtube.com/watch?v=MYvnBpeyLm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12 and supp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Information Systems within the Organization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900F-663E-6540-82A5-B1439D50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Production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B66385-1A32-458F-870D-DBAD28EA4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07241"/>
              </p:ext>
            </p:extLst>
          </p:nvPr>
        </p:nvGraphicFramePr>
        <p:xfrm>
          <a:off x="510778" y="2609851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73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Productions/Operations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477000" cy="45307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In-house Logistics and Materials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gbtech.net/sites/default/files/styles/large/public/Services.Success%20Story%20%25231-USA%20Logistics%20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60558"/>
            <a:ext cx="5257800" cy="27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3914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/>
              <a:t>Examples of Information Systems Supporting the Functional Areas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12946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39B4-C5EE-0448-BF91-AE55AAA7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6316-7C27-8142-8279-47C661C32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0"/>
            <a:ext cx="7210396" cy="31241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IS Collaboration is two or more people using information systems working towards a common goal</a:t>
            </a:r>
          </a:p>
          <a:p>
            <a:r>
              <a:rPr lang="en-US" dirty="0"/>
              <a:t>IS collaboration tools</a:t>
            </a:r>
          </a:p>
          <a:p>
            <a:pPr lvl="1"/>
            <a:r>
              <a:rPr lang="en-US" dirty="0"/>
              <a:t>Instant messaging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Video conferencing</a:t>
            </a:r>
          </a:p>
          <a:p>
            <a:pPr lvl="1"/>
            <a:r>
              <a:rPr lang="en-US" dirty="0"/>
              <a:t>Project management software</a:t>
            </a:r>
          </a:p>
          <a:p>
            <a:pPr lvl="1"/>
            <a:r>
              <a:rPr lang="en-US" dirty="0"/>
              <a:t>Knowledge Management Systems  (KMS)</a:t>
            </a:r>
          </a:p>
          <a:p>
            <a:pPr lvl="1"/>
            <a:r>
              <a:rPr lang="en-US" dirty="0"/>
              <a:t>Online Application Systems (Google Docs, etc.)</a:t>
            </a:r>
          </a:p>
        </p:txBody>
      </p:sp>
      <p:pic>
        <p:nvPicPr>
          <p:cNvPr id="1026" name="Picture 2" descr="collaboration tools">
            <a:extLst>
              <a:ext uri="{FF2B5EF4-FFF2-40B4-BE49-F238E27FC236}">
                <a16:creationId xmlns:a16="http://schemas.microsoft.com/office/drawing/2014/main" id="{A4F2DF53-7E6F-5F46-9CD2-0A8B529D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703441" cy="15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9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10.1</a:t>
            </a:r>
            <a:r>
              <a:rPr lang="en-US" sz="2800" dirty="0"/>
              <a:t> Transaction Processing Systems (TPS)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/>
              <a:t> </a:t>
            </a: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962400" y="914400"/>
            <a:ext cx="487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b="1" dirty="0"/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Transaction processing system (TPS) </a:t>
            </a:r>
          </a:p>
          <a:p>
            <a:pPr eaLnBrk="1" hangingPunct="1"/>
            <a:r>
              <a:rPr lang="en-US" sz="2000" dirty="0">
                <a:solidFill>
                  <a:schemeClr val="accent4"/>
                </a:solidFill>
              </a:rPr>
              <a:t>monitors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4"/>
                </a:solidFill>
              </a:rPr>
              <a:t>collects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4"/>
                </a:solidFill>
              </a:rPr>
              <a:t>stores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4"/>
                </a:solidFill>
              </a:rPr>
              <a:t>processes</a:t>
            </a:r>
            <a:r>
              <a:rPr lang="en-US" sz="2000" dirty="0"/>
              <a:t> data generated from all business transactions. 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Business Transaction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Product manufactured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Service sold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Person hired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Payroll check generated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648200"/>
            <a:ext cx="7010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Barcode scanner is an example of </a:t>
            </a:r>
            <a:r>
              <a:rPr lang="en-US" sz="2000" dirty="0">
                <a:solidFill>
                  <a:srgbClr val="0000FF"/>
                </a:solidFill>
              </a:rPr>
              <a:t>source data automation- </a:t>
            </a:r>
            <a:r>
              <a:rPr lang="en-US" sz="2000" dirty="0"/>
              <a:t>involves collecting data from sensors and entering the data directly into a computer without human intervention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19200" y="4217988"/>
            <a:ext cx="2424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Stockbroker/Age Fotostock America, Inc. </a:t>
            </a:r>
          </a:p>
        </p:txBody>
      </p:sp>
      <p:pic>
        <p:nvPicPr>
          <p:cNvPr id="8" name="Picture 5" descr="http://www.washingtonpost.com/wp-dyn/content/photo/2007/08/06/PH2007080600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6" y="1905000"/>
            <a:ext cx="3273207" cy="21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How Transaction Processing Systems Manage Data</a:t>
            </a:r>
          </a:p>
        </p:txBody>
      </p:sp>
      <p:pic>
        <p:nvPicPr>
          <p:cNvPr id="10242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903272" cy="274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10.1</a:t>
            </a:r>
            <a:r>
              <a:rPr lang="en-US" sz="3200" dirty="0"/>
              <a:t> Transaction Processing Systems (TPS)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Processing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when the firm collects data from transactions as they occur, placing  them in groups or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prepares and processes the batches </a:t>
            </a:r>
            <a:r>
              <a:rPr lang="en-US" alt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periodically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(say, every night)</a:t>
            </a:r>
          </a:p>
          <a:p>
            <a:pPr lvl="1"/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Transaction Processing (OLTP)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when business transactions are processed online as soon as they occur</a:t>
            </a:r>
          </a:p>
          <a:p>
            <a:pPr lvl="1"/>
            <a:endParaRPr lang="en-US" alt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4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Transaction Processing Methods and Objectives</a:t>
            </a:r>
          </a:p>
        </p:txBody>
      </p:sp>
      <p:pic>
        <p:nvPicPr>
          <p:cNvPr id="5" name="Picture 4" descr="Batch versus online transaction processing" title="Figure 8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072" y="2355276"/>
            <a:ext cx="4475576" cy="29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10.1</a:t>
            </a:r>
            <a:r>
              <a:rPr lang="en-US" sz="3200" dirty="0"/>
              <a:t> Transaction Processing Systems (TPS)</a:t>
            </a:r>
            <a:endParaRPr 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81600" y="3553361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Key features of TPS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/>
              <a:t>Dependability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/>
              <a:t>Reliability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/>
              <a:t>Processing capacity</a:t>
            </a:r>
          </a:p>
        </p:txBody>
      </p:sp>
      <p:pic>
        <p:nvPicPr>
          <p:cNvPr id="1026" name="Picture 2" descr="http://www.thesambarnes.com/wp-content/themes/ImpreZZ/images/web-project-management-tps-repo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49333"/>
            <a:ext cx="2572431" cy="20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828800"/>
            <a:ext cx="6179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Complexities of Transactional data: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Multiple</a:t>
            </a:r>
            <a:r>
              <a:rPr lang="en-US" dirty="0"/>
              <a:t> persons access the database at the </a:t>
            </a:r>
            <a:r>
              <a:rPr lang="en-US" b="1" dirty="0">
                <a:solidFill>
                  <a:schemeClr val="accent4"/>
                </a:solidFill>
              </a:rPr>
              <a:t>same</a:t>
            </a:r>
            <a:r>
              <a:rPr lang="en-US" dirty="0"/>
              <a:t>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Transactions involves more than </a:t>
            </a:r>
            <a:r>
              <a:rPr lang="en-US" b="1" dirty="0">
                <a:solidFill>
                  <a:schemeClr val="accent4"/>
                </a:solidFill>
              </a:rPr>
              <a:t>one</a:t>
            </a:r>
            <a:r>
              <a:rPr lang="en-US" dirty="0"/>
              <a:t> computer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Transaction must be </a:t>
            </a:r>
            <a:r>
              <a:rPr lang="en-US" b="1" dirty="0">
                <a:solidFill>
                  <a:schemeClr val="accent4"/>
                </a:solidFill>
              </a:rPr>
              <a:t>reversible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Preserve audit trail</a:t>
            </a:r>
          </a:p>
        </p:txBody>
      </p:sp>
    </p:spTree>
    <p:extLst>
      <p:ext uri="{BB962C8B-B14F-4D97-AF65-F5344CB8AC3E}">
        <p14:creationId xmlns:p14="http://schemas.microsoft.com/office/powerpoint/2010/main" val="27943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Transaction Processing Methods and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444152"/>
            <a:ext cx="6858000" cy="3651848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4500" dirty="0"/>
              <a:t>Organizations expect their TPSs to:</a:t>
            </a:r>
          </a:p>
          <a:p>
            <a:pPr lvl="1"/>
            <a:r>
              <a:rPr lang="en-US" altLang="en-US" sz="4500" dirty="0"/>
              <a:t>Capture, process, and update databases</a:t>
            </a:r>
          </a:p>
          <a:p>
            <a:pPr lvl="1"/>
            <a:r>
              <a:rPr lang="en-US" altLang="en-US" sz="4500" dirty="0"/>
              <a:t>Ensure that the data is processed accurately and completely</a:t>
            </a:r>
          </a:p>
          <a:p>
            <a:pPr lvl="1"/>
            <a:r>
              <a:rPr lang="en-US" altLang="en-US" sz="4500" dirty="0"/>
              <a:t>Avoid processing fraudulent transactions</a:t>
            </a:r>
          </a:p>
          <a:p>
            <a:pPr lvl="1"/>
            <a:r>
              <a:rPr lang="en-US" altLang="en-US" sz="4500" dirty="0"/>
              <a:t>Produce timely user responses and reports</a:t>
            </a:r>
          </a:p>
          <a:p>
            <a:pPr lvl="1"/>
            <a:r>
              <a:rPr lang="en-US" altLang="en-US" sz="4500" dirty="0"/>
              <a:t>Reduce clerical and other labor requirements</a:t>
            </a:r>
          </a:p>
          <a:p>
            <a:pPr lvl="1"/>
            <a:r>
              <a:rPr lang="en-US" altLang="en-US" sz="4500" dirty="0"/>
              <a:t>Help improve customer service</a:t>
            </a:r>
          </a:p>
          <a:p>
            <a:pPr lvl="1"/>
            <a:r>
              <a:rPr lang="en-US" altLang="en-US" sz="4500" dirty="0"/>
              <a:t>Achieve competitive advantage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Core functional business behaviors</a:t>
            </a:r>
          </a:p>
          <a:p>
            <a:pPr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Transaction Processing Systems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Functional Area Information Systems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Enterprise Resource Planning Systems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Transaction Processing Methods and Objectives</a:t>
            </a:r>
          </a:p>
        </p:txBody>
      </p:sp>
      <p:pic>
        <p:nvPicPr>
          <p:cNvPr id="5" name="Picture 4" descr="Examples of TPSs yielding significant benefits" title="Table 8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46243"/>
            <a:ext cx="588443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904" y="2530707"/>
            <a:ext cx="3384496" cy="295569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transaction processing cycle</a:t>
            </a:r>
          </a:p>
          <a:p>
            <a:pPr lvl="1"/>
            <a:r>
              <a:rPr lang="en-US" altLang="en-US" dirty="0"/>
              <a:t>Data collection</a:t>
            </a:r>
          </a:p>
          <a:p>
            <a:pPr lvl="1"/>
            <a:r>
              <a:rPr lang="en-US" altLang="en-US" dirty="0"/>
              <a:t>Data editing</a:t>
            </a:r>
          </a:p>
          <a:p>
            <a:pPr lvl="1"/>
            <a:r>
              <a:rPr lang="en-US" altLang="en-US" dirty="0"/>
              <a:t>Data correction</a:t>
            </a:r>
          </a:p>
          <a:p>
            <a:pPr lvl="1"/>
            <a:r>
              <a:rPr lang="en-US" altLang="en-US" dirty="0"/>
              <a:t>Data manipulation</a:t>
            </a:r>
          </a:p>
          <a:p>
            <a:pPr lvl="1"/>
            <a:r>
              <a:rPr lang="en-US" altLang="en-US" dirty="0"/>
              <a:t>Data storage</a:t>
            </a:r>
          </a:p>
          <a:p>
            <a:pPr lvl="1"/>
            <a:r>
              <a:rPr lang="en-US" altLang="en-US" dirty="0"/>
              <a:t>Document production</a:t>
            </a:r>
          </a:p>
          <a:p>
            <a:endParaRPr lang="en-US" dirty="0"/>
          </a:p>
        </p:txBody>
      </p:sp>
      <p:pic>
        <p:nvPicPr>
          <p:cNvPr id="5" name="Picture 4" descr="Transaction processing activities" title="Figure 8-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7084"/>
            <a:ext cx="334327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48643"/>
            <a:ext cx="7604761" cy="397595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Capturing and gathering all data necessary to complete the processing of transactions</a:t>
            </a:r>
          </a:p>
          <a:p>
            <a:r>
              <a:rPr lang="en-US" altLang="en-US" dirty="0"/>
              <a:t>Data collection can be:</a:t>
            </a:r>
          </a:p>
          <a:p>
            <a:pPr lvl="1"/>
            <a:r>
              <a:rPr lang="en-US" altLang="en-US" dirty="0"/>
              <a:t>Manual</a:t>
            </a:r>
          </a:p>
          <a:p>
            <a:pPr lvl="1"/>
            <a:r>
              <a:rPr lang="en-US" altLang="en-US" dirty="0"/>
              <a:t>Automated via special input devices </a:t>
            </a:r>
          </a:p>
          <a:p>
            <a:r>
              <a:rPr lang="en-US" dirty="0"/>
              <a:t>Source data automation</a:t>
            </a:r>
          </a:p>
          <a:p>
            <a:pPr lvl="1"/>
            <a:r>
              <a:rPr lang="en-US" dirty="0"/>
              <a:t>Involves capturing data at its source and recording it accurately in a timely fashion with minimal manual effort and in an electronic or digital form so that it can be directly entered into the computer</a:t>
            </a:r>
          </a:p>
          <a:p>
            <a:pPr lvl="1"/>
            <a:r>
              <a:rPr lang="en-US" altLang="en-US" dirty="0"/>
              <a:t>Example: a scanner reading a UPC code</a:t>
            </a:r>
          </a:p>
          <a:p>
            <a:r>
              <a:rPr lang="en-US" altLang="en-US" dirty="0"/>
              <a:t>Cloud-based POS systems provide a range of capabilities</a:t>
            </a:r>
          </a:p>
          <a:p>
            <a:pPr lvl="1"/>
            <a:r>
              <a:rPr lang="en-US" altLang="en-US" dirty="0"/>
              <a:t>Including advanced integration with digital loyalty programs, various accounting tools, and the ability to generate gift cards and coupons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7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pic>
        <p:nvPicPr>
          <p:cNvPr id="5" name="Picture 4" descr="Point-of-sale transaction processing system" title="Figure 8-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457450"/>
            <a:ext cx="5201246" cy="20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Editing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44150"/>
            <a:ext cx="6823565" cy="32708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Data editing</a:t>
            </a:r>
          </a:p>
          <a:p>
            <a:pPr lvl="1"/>
            <a:r>
              <a:rPr lang="en-US" altLang="en-US" dirty="0"/>
              <a:t>Checking data for validity and completeness to detect any problems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Quantity and cost data must be numeric</a:t>
            </a:r>
          </a:p>
          <a:p>
            <a:pPr lvl="1"/>
            <a:r>
              <a:rPr lang="en-US" altLang="en-US" dirty="0"/>
              <a:t>Names must be alphabetic</a:t>
            </a:r>
          </a:p>
          <a:p>
            <a:pPr lvl="1"/>
            <a:r>
              <a:rPr lang="en-US" altLang="en-US" dirty="0"/>
              <a:t>Codes associated with an individual transaction are edited against a database containing valid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Correction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6778" y="2550682"/>
            <a:ext cx="6699422" cy="255471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Systems should provide error messages that alert those responsible for editing the data</a:t>
            </a:r>
          </a:p>
          <a:p>
            <a:pPr lvl="1"/>
            <a:r>
              <a:rPr lang="en-US" altLang="en-US" dirty="0"/>
              <a:t>Error messages should specify the problem so proper corrections can be made</a:t>
            </a:r>
          </a:p>
          <a:p>
            <a:r>
              <a:rPr lang="en-US" altLang="en-US" dirty="0"/>
              <a:t>Data correction involves reentering data that was not typed or scanned properly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43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0766" y="2504076"/>
            <a:ext cx="7050234" cy="305852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Performing calculations and other data transformations related to business transactions including:</a:t>
            </a:r>
          </a:p>
          <a:p>
            <a:pPr lvl="1"/>
            <a:r>
              <a:rPr lang="en-US" altLang="en-US" dirty="0"/>
              <a:t>Classifying data</a:t>
            </a:r>
          </a:p>
          <a:p>
            <a:pPr lvl="1"/>
            <a:r>
              <a:rPr lang="en-US" altLang="en-US" dirty="0"/>
              <a:t>Sorting data into categories</a:t>
            </a:r>
          </a:p>
          <a:p>
            <a:pPr lvl="1"/>
            <a:r>
              <a:rPr lang="en-US" altLang="en-US" dirty="0"/>
              <a:t>Performing calculations</a:t>
            </a:r>
          </a:p>
          <a:p>
            <a:pPr lvl="1"/>
            <a:r>
              <a:rPr lang="en-US" altLang="en-US" dirty="0"/>
              <a:t>Summarizing results</a:t>
            </a:r>
          </a:p>
          <a:p>
            <a:pPr lvl="1"/>
            <a:r>
              <a:rPr lang="en-US" altLang="en-US" dirty="0"/>
              <a:t>Storing data in the organization’s database for further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0766" y="2563258"/>
            <a:ext cx="6311504" cy="136306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Data Storage</a:t>
            </a:r>
          </a:p>
          <a:p>
            <a:pPr lvl="1"/>
            <a:r>
              <a:rPr lang="en-US" altLang="en-US" dirty="0"/>
              <a:t>Involves updating one or more databases with new transactions</a:t>
            </a:r>
          </a:p>
          <a:p>
            <a:r>
              <a:rPr lang="en-US" altLang="en-US" dirty="0"/>
              <a:t>After being updated, this data can be further processed and manipulated by other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65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Production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474" y="2370909"/>
            <a:ext cx="7159725" cy="3496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Document Production involves generating output records, documents, and reports</a:t>
            </a:r>
          </a:p>
          <a:p>
            <a:pPr lvl="1"/>
            <a:r>
              <a:rPr lang="en-US" altLang="en-US" dirty="0"/>
              <a:t>Hard-copy paper reports</a:t>
            </a:r>
          </a:p>
          <a:p>
            <a:pPr lvl="1"/>
            <a:r>
              <a:rPr lang="en-US" altLang="en-US" dirty="0"/>
              <a:t>Displays on computer screens (soft copy)</a:t>
            </a:r>
          </a:p>
          <a:p>
            <a:r>
              <a:rPr lang="en-US" altLang="en-US" dirty="0"/>
              <a:t>Results from one TPS can be input to another system</a:t>
            </a:r>
          </a:p>
          <a:p>
            <a:r>
              <a:rPr lang="en-US" dirty="0"/>
              <a:t>Most TPSs provide other useful management information, such as:</a:t>
            </a:r>
          </a:p>
          <a:p>
            <a:pPr lvl="1"/>
            <a:r>
              <a:rPr lang="en-US" dirty="0"/>
              <a:t>Printed or on-screen reports that help managers and employees perform various activities</a:t>
            </a:r>
          </a:p>
          <a:p>
            <a:pPr lvl="1"/>
            <a:r>
              <a:rPr lang="en-US" dirty="0"/>
              <a:t>Reports showing current inventory</a:t>
            </a:r>
          </a:p>
          <a:p>
            <a:pPr lvl="1"/>
            <a:r>
              <a:rPr lang="en-US" dirty="0"/>
              <a:t>Reports required by local, state, and federal agencies</a:t>
            </a:r>
          </a:p>
        </p:txBody>
      </p:sp>
    </p:spTree>
    <p:extLst>
      <p:ext uri="{BB962C8B-B14F-4D97-AF65-F5344CB8AC3E}">
        <p14:creationId xmlns:p14="http://schemas.microsoft.com/office/powerpoint/2010/main" val="1527146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7374" y="2390885"/>
            <a:ext cx="7232226" cy="36289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An enterprise system is central to individuals and organizations of all sizes</a:t>
            </a:r>
          </a:p>
          <a:p>
            <a:pPr lvl="1"/>
            <a:r>
              <a:rPr lang="en-US" dirty="0"/>
              <a:t>Ensures that information can be shared across all business functions and all levels of management to support the running and managing of a business</a:t>
            </a:r>
          </a:p>
          <a:p>
            <a:r>
              <a:rPr lang="en-US" dirty="0"/>
              <a:t>The ultimate goal is to satisfy customers and provide significant benefits by reducing costs and improving service</a:t>
            </a:r>
          </a:p>
          <a:p>
            <a:r>
              <a:rPr lang="en-US" dirty="0"/>
              <a:t>Businesses rely on enterprise systems to perform daily activities in areas such as:</a:t>
            </a:r>
          </a:p>
          <a:p>
            <a:pPr lvl="1"/>
            <a:r>
              <a:rPr lang="en-US" dirty="0"/>
              <a:t>Product supply and distribution</a:t>
            </a:r>
          </a:p>
          <a:p>
            <a:pPr lvl="1"/>
            <a:r>
              <a:rPr lang="en-US" dirty="0"/>
              <a:t>Sales and marketing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Accounting and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0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10.2</a:t>
            </a:r>
            <a:r>
              <a:rPr lang="en-US" sz="3600" dirty="0"/>
              <a:t> Functional Area Information Systems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Area Information Systems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designed to support a functional area by increasing its internal effectiveness and efficiency in the following areas: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(POM)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Management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Enterprise Resource Planning Systems (ERP)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53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systems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integrate the functional areas of the organization by enabling seamless information flows across them. That is, ERP systems are designed to break down the information silos of an organization.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2" descr="Information Si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979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1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   </a:t>
            </a:r>
            <a:endParaRPr lang="en-US" altLang="en-US" sz="240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6858000" cy="59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Benefits of ERP Systems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make organizations more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improve managers’ ability to make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decisions.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improve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Limitations of ERP Systems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require organizations to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existing business processes to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 predefined business processes of the ERP software.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implement.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Limitations of ERP Implementations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ERP’s are based on best practices companies may need to change their methods of achieving business objectives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ERP systems can be complex, expensive, and time-consuming to implement.</a:t>
            </a:r>
          </a:p>
        </p:txBody>
      </p:sp>
    </p:spTree>
    <p:extLst>
      <p:ext uri="{BB962C8B-B14F-4D97-AF65-F5344CB8AC3E}">
        <p14:creationId xmlns:p14="http://schemas.microsoft.com/office/powerpoint/2010/main" val="790166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 Causes of ERP Implementation Failure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2133600"/>
            <a:ext cx="81534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 to involve affected employees in the planning and development phases and in change management processes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Trying to do too much too fast in the conversion process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training in the new work tasks required by the ERP system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failure to perform proper data conversion and testing for the new system</a:t>
            </a:r>
          </a:p>
        </p:txBody>
      </p:sp>
    </p:spTree>
    <p:extLst>
      <p:ext uri="{BB962C8B-B14F-4D97-AF65-F5344CB8AC3E}">
        <p14:creationId xmlns:p14="http://schemas.microsoft.com/office/powerpoint/2010/main" val="3131698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ERP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On-Premise ERP Implementation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Vanilla approach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 approach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of breed approach</a:t>
            </a:r>
          </a:p>
        </p:txBody>
      </p:sp>
    </p:spTree>
    <p:extLst>
      <p:ext uri="{BB962C8B-B14F-4D97-AF65-F5344CB8AC3E}">
        <p14:creationId xmlns:p14="http://schemas.microsoft.com/office/powerpoint/2010/main" val="2302586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Three major advantages of using a cloud-based ERP system are: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system can be used from any location that provides Internet access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Companies using cloud-based ERP avoid the initial hardware and software expenses that are typical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implementations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Cloud-based ERP solutions are scalable, meaning it is possible to extend ERP support to new business processes and new business partners (e.g., suppliers) by purchasing new ERP modules.</a:t>
            </a:r>
          </a:p>
        </p:txBody>
      </p:sp>
    </p:spTree>
    <p:extLst>
      <p:ext uri="{BB962C8B-B14F-4D97-AF65-F5344CB8AC3E}">
        <p14:creationId xmlns:p14="http://schemas.microsoft.com/office/powerpoint/2010/main" val="267453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Three major disadvantages of using cloud-based ERP systems are: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not clear whether cloud-based ERP systems are more secure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Companies that adopt cloud-based ERP systems sacrifice their control over a strategic IT resource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control over IT resources when the ERP system experiences problems</a:t>
            </a:r>
          </a:p>
        </p:txBody>
      </p:sp>
    </p:spTree>
    <p:extLst>
      <p:ext uri="{BB962C8B-B14F-4D97-AF65-F5344CB8AC3E}">
        <p14:creationId xmlns:p14="http://schemas.microsoft.com/office/powerpoint/2010/main" val="1377833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10.5 Functional Area Information Systems Reports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Routine reports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 hoc (on demand) reports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Drill-down reports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Key-indicator reports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Comparative reports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Exception reports</a:t>
            </a:r>
          </a:p>
        </p:txBody>
      </p:sp>
    </p:spTree>
    <p:extLst>
      <p:ext uri="{BB962C8B-B14F-4D97-AF65-F5344CB8AC3E}">
        <p14:creationId xmlns:p14="http://schemas.microsoft.com/office/powerpoint/2010/main" val="42504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128A-F71A-A340-9E77-0CE389F8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Core Business Departments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89CBF0-ED75-49BC-A417-DED73C36E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896774"/>
              </p:ext>
            </p:extLst>
          </p:nvPr>
        </p:nvGraphicFramePr>
        <p:xfrm>
          <a:off x="510778" y="2609851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931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altLang="en-US" dirty="0"/>
              <a:t>         Summary Report</a:t>
            </a:r>
          </a:p>
        </p:txBody>
      </p:sp>
      <p:pic>
        <p:nvPicPr>
          <p:cNvPr id="16387" name="Picture 4" descr="images\pdbserstns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842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85800" y="2514600"/>
            <a:ext cx="220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accent4"/>
                </a:solidFill>
              </a:rPr>
              <a:t>Summary reports </a:t>
            </a:r>
            <a:r>
              <a:rPr lang="en-US" altLang="en-US" sz="2400" dirty="0"/>
              <a:t>provide summarized information, with less detail.</a:t>
            </a:r>
          </a:p>
        </p:txBody>
      </p:sp>
    </p:spTree>
    <p:extLst>
      <p:ext uri="{BB962C8B-B14F-4D97-AF65-F5344CB8AC3E}">
        <p14:creationId xmlns:p14="http://schemas.microsoft.com/office/powerpoint/2010/main" val="3395645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/>
          <a:lstStyle/>
          <a:p>
            <a:r>
              <a:rPr lang="en-US" altLang="en-US" dirty="0"/>
              <a:t>        Detailed Report</a:t>
            </a:r>
          </a:p>
        </p:txBody>
      </p:sp>
      <p:pic>
        <p:nvPicPr>
          <p:cNvPr id="17411" name="Picture 6" descr="images\pdbserstnd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81000" y="1905000"/>
            <a:ext cx="2514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accent4"/>
                </a:solidFill>
              </a:rPr>
              <a:t>Detailed reports </a:t>
            </a:r>
            <a:r>
              <a:rPr lang="en-US" altLang="en-US" sz="2400" dirty="0"/>
              <a:t>provide high levels of detailed data, often in support of summary reports.</a:t>
            </a:r>
          </a:p>
        </p:txBody>
      </p:sp>
    </p:spTree>
    <p:extLst>
      <p:ext uri="{BB962C8B-B14F-4D97-AF65-F5344CB8AC3E}">
        <p14:creationId xmlns:p14="http://schemas.microsoft.com/office/powerpoint/2010/main" val="101945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altLang="en-US" dirty="0"/>
              <a:t>     Drill-Down Report</a:t>
            </a:r>
          </a:p>
        </p:txBody>
      </p:sp>
      <p:pic>
        <p:nvPicPr>
          <p:cNvPr id="1843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RSSBus Expenses and Revenues 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565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04800" y="2133600"/>
            <a:ext cx="274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chemeClr val="accent4"/>
                </a:solidFill>
              </a:rPr>
              <a:t>drill-down report </a:t>
            </a:r>
            <a:r>
              <a:rPr lang="en-US" altLang="en-US" sz="2000" dirty="0"/>
              <a:t>allows users to click on an item in a report and be able to access underlying details about that item.</a:t>
            </a:r>
          </a:p>
        </p:txBody>
      </p:sp>
    </p:spTree>
    <p:extLst>
      <p:ext uri="{BB962C8B-B14F-4D97-AF65-F5344CB8AC3E}">
        <p14:creationId xmlns:p14="http://schemas.microsoft.com/office/powerpoint/2010/main" val="555846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r>
              <a:rPr lang="en-US" altLang="en-US" dirty="0"/>
              <a:t>      Key-Indicator Report</a:t>
            </a:r>
          </a:p>
        </p:txBody>
      </p:sp>
      <p:pic>
        <p:nvPicPr>
          <p:cNvPr id="19459" name="Picture 2" descr="Number of Inmates Per 100,000 Total Population, 1996-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446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1831312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chemeClr val="accent4"/>
                </a:solidFill>
              </a:rPr>
              <a:t>key indicator report </a:t>
            </a:r>
            <a:r>
              <a:rPr lang="en-US" altLang="en-US" sz="2400" dirty="0"/>
              <a:t>summarizes the performance of critical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305" y="3886200"/>
            <a:ext cx="34197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Marketing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examples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customers acquisition.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Demographic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of existing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Turnover (i.e., revenue) generated by segments of the customer population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45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550985"/>
            <a:ext cx="8229600" cy="1066800"/>
          </a:xfrm>
        </p:spPr>
        <p:txBody>
          <a:bodyPr/>
          <a:lstStyle/>
          <a:p>
            <a:r>
              <a:rPr lang="en-US" altLang="en-US" dirty="0"/>
              <a:t>     Comparative Report</a:t>
            </a:r>
          </a:p>
        </p:txBody>
      </p:sp>
      <p:pic>
        <p:nvPicPr>
          <p:cNvPr id="20483" name="Picture 4" descr="http://www.managedcaremag.com/archives/9711/9711.compass.report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143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Comparative report </a:t>
            </a:r>
            <a:r>
              <a:rPr lang="en-US" altLang="en-US" sz="2400"/>
              <a:t>is one type of ad-hoc report.</a:t>
            </a:r>
          </a:p>
        </p:txBody>
      </p:sp>
    </p:spTree>
    <p:extLst>
      <p:ext uri="{BB962C8B-B14F-4D97-AF65-F5344CB8AC3E}">
        <p14:creationId xmlns:p14="http://schemas.microsoft.com/office/powerpoint/2010/main" val="87533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altLang="en-US" dirty="0"/>
              <a:t>       Exception Report</a:t>
            </a:r>
          </a:p>
        </p:txBody>
      </p:sp>
      <p:pic>
        <p:nvPicPr>
          <p:cNvPr id="21507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5563"/>
            <a:ext cx="58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31835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4"/>
                </a:solidFill>
              </a:rPr>
              <a:t>Exception reports </a:t>
            </a:r>
            <a:r>
              <a:rPr lang="en-US" altLang="en-US" dirty="0"/>
              <a:t>include only information that falls outside certain threshold standards.</a:t>
            </a:r>
          </a:p>
        </p:txBody>
      </p:sp>
    </p:spTree>
    <p:extLst>
      <p:ext uri="{BB962C8B-B14F-4D97-AF65-F5344CB8AC3E}">
        <p14:creationId xmlns:p14="http://schemas.microsoft.com/office/powerpoint/2010/main" val="10427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900F-663E-6540-82A5-B1439D50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Accounting/Finance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3BB7-3855-7D42-93AB-834B6122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609905"/>
            <a:ext cx="4976159" cy="26994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100" dirty="0"/>
              <a:t>Measures and provides financial information about an organization for decision makers, investors, and taxing authorities.  </a:t>
            </a:r>
          </a:p>
          <a:p>
            <a:pPr>
              <a:lnSpc>
                <a:spcPct val="100000"/>
              </a:lnSpc>
            </a:pPr>
            <a:r>
              <a:rPr lang="en-US" sz="2100" dirty="0"/>
              <a:t>Accounting is often referred to as the language, or mathematics, of business.</a:t>
            </a:r>
          </a:p>
          <a:p>
            <a:pPr>
              <a:lnSpc>
                <a:spcPct val="100000"/>
              </a:lnSpc>
            </a:pPr>
            <a:r>
              <a:rPr lang="en-US" sz="2100" dirty="0"/>
              <a:t>Finance looks at the how the organization is utilizing its capital for growth and debt management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C8ED7B-B87D-384A-811B-DD2C7CC1109E}"/>
              </a:ext>
            </a:extLst>
          </p:cNvPr>
          <p:cNvSpPr/>
          <p:nvPr/>
        </p:nvSpPr>
        <p:spPr>
          <a:xfrm>
            <a:off x="6214533" y="2788650"/>
            <a:ext cx="2329604" cy="2352734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Calculator">
            <a:extLst>
              <a:ext uri="{FF2B5EF4-FFF2-40B4-BE49-F238E27FC236}">
                <a16:creationId xmlns:a16="http://schemas.microsoft.com/office/drawing/2014/main" id="{3E05037E-BE88-A94F-815C-C674FD614320}"/>
              </a:ext>
            </a:extLst>
          </p:cNvPr>
          <p:cNvSpPr/>
          <p:nvPr/>
        </p:nvSpPr>
        <p:spPr>
          <a:xfrm>
            <a:off x="6698658" y="3147334"/>
            <a:ext cx="1361354" cy="163536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008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97F9-6F47-4844-A22F-24F9845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B946-031E-7F41-835E-72A6AF5B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166" y="2679849"/>
            <a:ext cx="5510048" cy="2699487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People are the most important asset of a company</a:t>
            </a:r>
          </a:p>
          <a:p>
            <a:r>
              <a:rPr lang="en-US" sz="2100" dirty="0"/>
              <a:t>Traditional roles of human resource departments involve </a:t>
            </a:r>
          </a:p>
          <a:p>
            <a:pPr lvl="1"/>
            <a:r>
              <a:rPr lang="en-US" sz="2100" dirty="0"/>
              <a:t>recruiting and hiring new employees, </a:t>
            </a:r>
          </a:p>
          <a:p>
            <a:pPr lvl="1"/>
            <a:r>
              <a:rPr lang="en-US" sz="2100" dirty="0"/>
              <a:t>evaluating and managing personnel, </a:t>
            </a:r>
          </a:p>
          <a:p>
            <a:pPr lvl="1"/>
            <a:r>
              <a:rPr lang="en-US" sz="2100" dirty="0"/>
              <a:t>tracking personnel data, </a:t>
            </a:r>
          </a:p>
          <a:p>
            <a:pPr lvl="1"/>
            <a:r>
              <a:rPr lang="en-US" sz="2100" dirty="0"/>
              <a:t>administering payroll and pensions, and</a:t>
            </a:r>
          </a:p>
          <a:p>
            <a:pPr lvl="1"/>
            <a:r>
              <a:rPr lang="en-US" sz="2100" dirty="0"/>
              <a:t>providing advice to employees regarding work-related issues. </a:t>
            </a:r>
          </a:p>
          <a:p>
            <a:endParaRPr lang="en-US" sz="21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DFEC60-EB1A-8146-8E6D-5E39011C27F2}"/>
              </a:ext>
            </a:extLst>
          </p:cNvPr>
          <p:cNvSpPr/>
          <p:nvPr/>
        </p:nvSpPr>
        <p:spPr>
          <a:xfrm>
            <a:off x="629650" y="2830983"/>
            <a:ext cx="2367551" cy="242046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Users">
            <a:extLst>
              <a:ext uri="{FF2B5EF4-FFF2-40B4-BE49-F238E27FC236}">
                <a16:creationId xmlns:a16="http://schemas.microsoft.com/office/drawing/2014/main" id="{4B649EA8-94CA-E848-9B5B-9A7744F69F06}"/>
              </a:ext>
            </a:extLst>
          </p:cNvPr>
          <p:cNvSpPr/>
          <p:nvPr/>
        </p:nvSpPr>
        <p:spPr>
          <a:xfrm>
            <a:off x="990601" y="3210984"/>
            <a:ext cx="1625600" cy="1651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373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3A67-5D95-5A40-B551-08088113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D9C2-51E7-5445-BA4F-6FEA1089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2" y="2609905"/>
            <a:ext cx="5011631" cy="3174945"/>
          </a:xfrm>
        </p:spPr>
        <p:txBody>
          <a:bodyPr>
            <a:noAutofit/>
          </a:bodyPr>
          <a:lstStyle/>
          <a:p>
            <a:r>
              <a:rPr lang="en-US" sz="1950" dirty="0"/>
              <a:t>Marketing is the promotion of a business’ products and focus on customers with responsibilities of advertising and branding.</a:t>
            </a:r>
          </a:p>
          <a:p>
            <a:r>
              <a:rPr lang="en-US" sz="1950" dirty="0"/>
              <a:t>Four Ps of Marketing</a:t>
            </a:r>
          </a:p>
          <a:p>
            <a:pPr lvl="1"/>
            <a:r>
              <a:rPr lang="en-US" sz="1950" dirty="0"/>
              <a:t>Product</a:t>
            </a:r>
          </a:p>
          <a:p>
            <a:pPr lvl="1"/>
            <a:r>
              <a:rPr lang="en-US" sz="1950" dirty="0"/>
              <a:t>Pricing</a:t>
            </a:r>
          </a:p>
          <a:p>
            <a:pPr lvl="1"/>
            <a:r>
              <a:rPr lang="en-US" sz="1950" dirty="0"/>
              <a:t>Promotion</a:t>
            </a:r>
          </a:p>
          <a:p>
            <a:pPr lvl="1"/>
            <a:r>
              <a:rPr lang="en-US" sz="1950" dirty="0"/>
              <a:t>Placement</a:t>
            </a:r>
          </a:p>
          <a:p>
            <a:endParaRPr lang="en-US" sz="19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552CA4-6A70-E149-8C7A-F4730F7E8D2F}"/>
              </a:ext>
            </a:extLst>
          </p:cNvPr>
          <p:cNvSpPr/>
          <p:nvPr/>
        </p:nvSpPr>
        <p:spPr>
          <a:xfrm>
            <a:off x="5596467" y="3017250"/>
            <a:ext cx="2308283" cy="2327333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ectangle 5" descr="Megaphone">
            <a:extLst>
              <a:ext uri="{FF2B5EF4-FFF2-40B4-BE49-F238E27FC236}">
                <a16:creationId xmlns:a16="http://schemas.microsoft.com/office/drawing/2014/main" id="{37FD2952-152B-A84E-9458-E5E5C5E8E2D6}"/>
              </a:ext>
            </a:extLst>
          </p:cNvPr>
          <p:cNvSpPr/>
          <p:nvPr/>
        </p:nvSpPr>
        <p:spPr>
          <a:xfrm>
            <a:off x="6030942" y="3296149"/>
            <a:ext cx="1439333" cy="1600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6922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Relationship 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Sales Force Automation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and Automated Response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Loyalty programs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UP/Cross/Bundling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128A-F71A-A340-9E77-0CE389F8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Research and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FA3EF2-E927-4C80-81D5-D51FAB989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942672"/>
              </p:ext>
            </p:extLst>
          </p:nvPr>
        </p:nvGraphicFramePr>
        <p:xfrm>
          <a:off x="510778" y="2609851"/>
          <a:ext cx="8122981" cy="26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64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2679</Words>
  <Application>Microsoft Office PowerPoint</Application>
  <PresentationFormat>On-screen Show (4:3)</PresentationFormat>
  <Paragraphs>397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Georgia</vt:lpstr>
      <vt:lpstr>Trebuchet MS</vt:lpstr>
      <vt:lpstr>Wingdings</vt:lpstr>
      <vt:lpstr>Wingdings 2</vt:lpstr>
      <vt:lpstr>Urban</vt:lpstr>
      <vt:lpstr>CHAPTER 12 and supp</vt:lpstr>
      <vt:lpstr>OUTLINE</vt:lpstr>
      <vt:lpstr>10.2 Functional Area Information Systems</vt:lpstr>
      <vt:lpstr>Core Business Departments</vt:lpstr>
      <vt:lpstr>Accounting/Finance</vt:lpstr>
      <vt:lpstr>Human Resources</vt:lpstr>
      <vt:lpstr>Marketing</vt:lpstr>
      <vt:lpstr>Marketing</vt:lpstr>
      <vt:lpstr>Research and Development</vt:lpstr>
      <vt:lpstr>Production</vt:lpstr>
      <vt:lpstr>Productions/Operations Management</vt:lpstr>
      <vt:lpstr>Examples of Information Systems Supporting the Functional Areas</vt:lpstr>
      <vt:lpstr>Information Systems Collaboration</vt:lpstr>
      <vt:lpstr>10.1 Transaction Processing Systems (TPS)</vt:lpstr>
      <vt:lpstr>How Transaction Processing Systems Manage Data</vt:lpstr>
      <vt:lpstr>10.1 Transaction Processing Systems (TPS)</vt:lpstr>
      <vt:lpstr>Traditional Transaction Processing Methods and Objectives</vt:lpstr>
      <vt:lpstr>10.1 Transaction Processing Systems (TPS)</vt:lpstr>
      <vt:lpstr>Traditional Transaction Processing Methods and Objectives</vt:lpstr>
      <vt:lpstr>Traditional Transaction Processing Methods and Objectives</vt:lpstr>
      <vt:lpstr>Transaction Processing Activities</vt:lpstr>
      <vt:lpstr>Data Collection</vt:lpstr>
      <vt:lpstr>Data Collection</vt:lpstr>
      <vt:lpstr>Data Editing</vt:lpstr>
      <vt:lpstr>Data Correction</vt:lpstr>
      <vt:lpstr>Data Processing</vt:lpstr>
      <vt:lpstr>Data Storage</vt:lpstr>
      <vt:lpstr>Document Production</vt:lpstr>
      <vt:lpstr>Enterprise Systems</vt:lpstr>
      <vt:lpstr>Enterprise Resource Planning Systems (ERP)</vt:lpstr>
      <vt:lpstr>PowerPoint Presentation</vt:lpstr>
      <vt:lpstr>Benefits of ERP Systems</vt:lpstr>
      <vt:lpstr>Limitations of ERP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10.5 Functional Area Information Systems Reports</vt:lpstr>
      <vt:lpstr>         Summary Report</vt:lpstr>
      <vt:lpstr>        Detailed Report</vt:lpstr>
      <vt:lpstr>     Drill-Down Report</vt:lpstr>
      <vt:lpstr>      Key-Indicator Report</vt:lpstr>
      <vt:lpstr>     Comparative Report</vt:lpstr>
      <vt:lpstr>       Exception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2023-09-21T06:36:12Z</dcterms:created>
  <dcterms:modified xsi:type="dcterms:W3CDTF">2023-09-21T07:11:05Z</dcterms:modified>
</cp:coreProperties>
</file>