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4"/>
  </p:sldMasterIdLst>
  <p:notesMasterIdLst>
    <p:notesMasterId r:id="rId77"/>
  </p:notesMasterIdLst>
  <p:handoutMasterIdLst>
    <p:handoutMasterId r:id="rId78"/>
  </p:handoutMasterIdLst>
  <p:sldIdLst>
    <p:sldId id="256" r:id="rId5"/>
    <p:sldId id="414" r:id="rId6"/>
    <p:sldId id="415" r:id="rId7"/>
    <p:sldId id="416" r:id="rId8"/>
    <p:sldId id="442" r:id="rId9"/>
    <p:sldId id="437" r:id="rId10"/>
    <p:sldId id="438" r:id="rId11"/>
    <p:sldId id="439" r:id="rId12"/>
    <p:sldId id="440" r:id="rId13"/>
    <p:sldId id="441" r:id="rId14"/>
    <p:sldId id="419" r:id="rId15"/>
    <p:sldId id="444" r:id="rId16"/>
    <p:sldId id="457" r:id="rId17"/>
    <p:sldId id="458" r:id="rId18"/>
    <p:sldId id="459" r:id="rId19"/>
    <p:sldId id="420" r:id="rId20"/>
    <p:sldId id="443" r:id="rId21"/>
    <p:sldId id="445" r:id="rId22"/>
    <p:sldId id="446" r:id="rId23"/>
    <p:sldId id="460" r:id="rId24"/>
    <p:sldId id="311" r:id="rId25"/>
    <p:sldId id="313" r:id="rId26"/>
    <p:sldId id="447" r:id="rId27"/>
    <p:sldId id="448" r:id="rId28"/>
    <p:sldId id="449" r:id="rId29"/>
    <p:sldId id="427" r:id="rId30"/>
    <p:sldId id="428" r:id="rId31"/>
    <p:sldId id="433" r:id="rId32"/>
    <p:sldId id="434" r:id="rId33"/>
    <p:sldId id="435" r:id="rId34"/>
    <p:sldId id="429" r:id="rId35"/>
    <p:sldId id="422" r:id="rId36"/>
    <p:sldId id="423" r:id="rId37"/>
    <p:sldId id="424" r:id="rId38"/>
    <p:sldId id="450" r:id="rId39"/>
    <p:sldId id="451" r:id="rId40"/>
    <p:sldId id="452" r:id="rId41"/>
    <p:sldId id="453" r:id="rId42"/>
    <p:sldId id="264" r:id="rId43"/>
    <p:sldId id="275" r:id="rId44"/>
    <p:sldId id="279" r:id="rId45"/>
    <p:sldId id="280" r:id="rId46"/>
    <p:sldId id="281" r:id="rId47"/>
    <p:sldId id="282" r:id="rId48"/>
    <p:sldId id="283" r:id="rId49"/>
    <p:sldId id="410" r:id="rId50"/>
    <p:sldId id="268" r:id="rId51"/>
    <p:sldId id="409" r:id="rId52"/>
    <p:sldId id="266" r:id="rId53"/>
    <p:sldId id="425" r:id="rId54"/>
    <p:sldId id="426" r:id="rId55"/>
    <p:sldId id="274" r:id="rId56"/>
    <p:sldId id="430" r:id="rId57"/>
    <p:sldId id="431" r:id="rId58"/>
    <p:sldId id="432" r:id="rId59"/>
    <p:sldId id="454" r:id="rId60"/>
    <p:sldId id="455" r:id="rId61"/>
    <p:sldId id="456" r:id="rId62"/>
    <p:sldId id="270" r:id="rId63"/>
    <p:sldId id="271" r:id="rId64"/>
    <p:sldId id="272" r:id="rId65"/>
    <p:sldId id="273" r:id="rId66"/>
    <p:sldId id="461" r:id="rId67"/>
    <p:sldId id="462" r:id="rId68"/>
    <p:sldId id="276" r:id="rId69"/>
    <p:sldId id="277" r:id="rId70"/>
    <p:sldId id="278" r:id="rId71"/>
    <p:sldId id="463" r:id="rId72"/>
    <p:sldId id="464" r:id="rId73"/>
    <p:sldId id="465" r:id="rId74"/>
    <p:sldId id="466" r:id="rId75"/>
    <p:sldId id="467" r:id="rId76"/>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71" autoAdjust="0"/>
  </p:normalViewPr>
  <p:slideViewPr>
    <p:cSldViewPr>
      <p:cViewPr varScale="1">
        <p:scale>
          <a:sx n="68" d="100"/>
          <a:sy n="68" d="100"/>
        </p:scale>
        <p:origin x="188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2FCE24DA-2748-4C43-8D29-7A6453C92D4C}" type="datetimeFigureOut">
              <a:rPr lang="en-US" smtClean="0"/>
              <a:t>9/11/2023</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CD28C389-34CF-4B6C-9CA0-BCF62259C131}" type="slidenum">
              <a:rPr lang="en-US" smtClean="0"/>
              <a:t>‹#›</a:t>
            </a:fld>
            <a:endParaRPr lang="en-US"/>
          </a:p>
        </p:txBody>
      </p:sp>
    </p:spTree>
    <p:extLst>
      <p:ext uri="{BB962C8B-B14F-4D97-AF65-F5344CB8AC3E}">
        <p14:creationId xmlns:p14="http://schemas.microsoft.com/office/powerpoint/2010/main" val="45559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66733" cy="469662"/>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defRPr sz="1200">
                <a:latin typeface="Arial" charset="0"/>
              </a:defRPr>
            </a:lvl1pPr>
          </a:lstStyle>
          <a:p>
            <a:pPr>
              <a:defRPr/>
            </a:pPr>
            <a:endParaRPr lang="en-US"/>
          </a:p>
        </p:txBody>
      </p:sp>
      <p:sp>
        <p:nvSpPr>
          <p:cNvPr id="94211" name="Rectangle 3"/>
          <p:cNvSpPr>
            <a:spLocks noGrp="1" noChangeArrowheads="1"/>
          </p:cNvSpPr>
          <p:nvPr>
            <p:ph type="dt" idx="1"/>
          </p:nvPr>
        </p:nvSpPr>
        <p:spPr bwMode="auto">
          <a:xfrm>
            <a:off x="4008705" y="0"/>
            <a:ext cx="3066733" cy="469662"/>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lgn="r">
              <a:defRPr sz="12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90625" y="704850"/>
            <a:ext cx="4695825" cy="3522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707708" y="4461788"/>
            <a:ext cx="5661660" cy="4226957"/>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p:cNvSpPr>
            <a:spLocks noGrp="1" noChangeArrowheads="1"/>
          </p:cNvSpPr>
          <p:nvPr>
            <p:ph type="ftr" sz="quarter" idx="4"/>
          </p:nvPr>
        </p:nvSpPr>
        <p:spPr bwMode="auto">
          <a:xfrm>
            <a:off x="0" y="8921946"/>
            <a:ext cx="3066733" cy="469662"/>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defRPr sz="1200">
                <a:latin typeface="Arial" charset="0"/>
              </a:defRPr>
            </a:lvl1pPr>
          </a:lstStyle>
          <a:p>
            <a:pPr>
              <a:defRPr/>
            </a:pPr>
            <a:endParaRPr lang="en-US"/>
          </a:p>
        </p:txBody>
      </p:sp>
      <p:sp>
        <p:nvSpPr>
          <p:cNvPr id="94215" name="Rectangle 7"/>
          <p:cNvSpPr>
            <a:spLocks noGrp="1" noChangeArrowheads="1"/>
          </p:cNvSpPr>
          <p:nvPr>
            <p:ph type="sldNum" sz="quarter" idx="5"/>
          </p:nvPr>
        </p:nvSpPr>
        <p:spPr bwMode="auto">
          <a:xfrm>
            <a:off x="4008705" y="8921946"/>
            <a:ext cx="3066733" cy="469662"/>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lgn="r">
              <a:defRPr sz="1200">
                <a:latin typeface="Arial" charset="0"/>
              </a:defRPr>
            </a:lvl1pPr>
          </a:lstStyle>
          <a:p>
            <a:pPr>
              <a:defRPr/>
            </a:pPr>
            <a:fld id="{45473ABF-F075-4A68-8281-D002679D3147}" type="slidenum">
              <a:rPr lang="en-US"/>
              <a:pPr>
                <a:defRPr/>
              </a:pPr>
              <a:t>‹#›</a:t>
            </a:fld>
            <a:endParaRPr lang="en-US"/>
          </a:p>
        </p:txBody>
      </p:sp>
    </p:spTree>
    <p:extLst>
      <p:ext uri="{BB962C8B-B14F-4D97-AF65-F5344CB8AC3E}">
        <p14:creationId xmlns:p14="http://schemas.microsoft.com/office/powerpoint/2010/main" val="300281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F4CEE9FF-CC8B-456D-9EB2-E06FE6E889D1}" type="slidenum">
              <a:rPr lang="en-US" smtClean="0"/>
              <a:pPr eaLnBrk="1" hangingPunct="1"/>
              <a:t>4</a:t>
            </a:fld>
            <a:endParaRPr lang="en-US"/>
          </a:p>
        </p:txBody>
      </p:sp>
    </p:spTree>
    <p:extLst>
      <p:ext uri="{BB962C8B-B14F-4D97-AF65-F5344CB8AC3E}">
        <p14:creationId xmlns:p14="http://schemas.microsoft.com/office/powerpoint/2010/main" val="252653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Getting the satellite dish to the rural hamlet</a:t>
            </a:r>
          </a:p>
          <a:p>
            <a:r>
              <a:rPr lang="en-US" altLang="en-US"/>
              <a:t>     * Interesting juxtaposition of Agricultural Age and Information Age</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8637C885-3A3F-4D16-9B0C-E8C035EC308A}" type="slidenum">
              <a:rPr lang="en-US" altLang="en-US" smtClean="0"/>
              <a:pPr eaLnBrk="1" hangingPunct="1"/>
              <a:t>33</a:t>
            </a:fld>
            <a:endParaRPr lang="en-US" altLang="en-US"/>
          </a:p>
        </p:txBody>
      </p:sp>
    </p:spTree>
    <p:extLst>
      <p:ext uri="{BB962C8B-B14F-4D97-AF65-F5344CB8AC3E}">
        <p14:creationId xmlns:p14="http://schemas.microsoft.com/office/powerpoint/2010/main" val="232408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Bridging the Digital Divide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8A19F967-AED2-432C-A73B-477F7D94A468}" type="slidenum">
              <a:rPr lang="en-US" altLang="en-US" smtClean="0"/>
              <a:pPr eaLnBrk="1" hangingPunct="1"/>
              <a:t>34</a:t>
            </a:fld>
            <a:endParaRPr lang="en-US" altLang="en-US"/>
          </a:p>
        </p:txBody>
      </p:sp>
    </p:spTree>
    <p:extLst>
      <p:ext uri="{BB962C8B-B14F-4D97-AF65-F5344CB8AC3E}">
        <p14:creationId xmlns:p14="http://schemas.microsoft.com/office/powerpoint/2010/main" val="380625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49F287FD-C40F-4485-88B8-60338C398176}" type="slidenum">
              <a:rPr lang="en-US" altLang="en-US" smtClean="0"/>
              <a:pPr eaLnBrk="1" hangingPunct="1"/>
              <a:t>39</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Model is used to develop strategies to increase their competitive edge.</a:t>
            </a:r>
          </a:p>
          <a:p>
            <a:pPr eaLnBrk="1" hangingPunct="1"/>
            <a:r>
              <a:rPr lang="en-US" altLang="en-US"/>
              <a:t>* Demonstrates how IT can make a company more competitive. </a:t>
            </a:r>
          </a:p>
        </p:txBody>
      </p:sp>
    </p:spTree>
    <p:extLst>
      <p:ext uri="{BB962C8B-B14F-4D97-AF65-F5344CB8AC3E}">
        <p14:creationId xmlns:p14="http://schemas.microsoft.com/office/powerpoint/2010/main" val="412089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CCFB34EE-81F5-42CA-B473-ED1A04C47114}" type="slidenum">
              <a:rPr lang="en-US" altLang="en-US" smtClean="0"/>
              <a:pPr eaLnBrk="1" hangingPunct="1"/>
              <a:t>40</a:t>
            </a:fld>
            <a:endParaRPr lang="en-US" altLang="en-US"/>
          </a:p>
        </p:txBody>
      </p:sp>
    </p:spTree>
    <p:extLst>
      <p:ext uri="{BB962C8B-B14F-4D97-AF65-F5344CB8AC3E}">
        <p14:creationId xmlns:p14="http://schemas.microsoft.com/office/powerpoint/2010/main" val="170189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AE9A7E9D-ED88-4D9F-B382-40276089A94C}" type="slidenum">
              <a:rPr lang="en-US" altLang="en-US" smtClean="0"/>
              <a:pPr eaLnBrk="1" hangingPunct="1"/>
              <a:t>45</a:t>
            </a:fld>
            <a:endParaRPr lang="en-US" altLang="en-US"/>
          </a:p>
        </p:txBody>
      </p:sp>
    </p:spTree>
    <p:extLst>
      <p:ext uri="{BB962C8B-B14F-4D97-AF65-F5344CB8AC3E}">
        <p14:creationId xmlns:p14="http://schemas.microsoft.com/office/powerpoint/2010/main" val="398483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Competitive advantage </a:t>
            </a:r>
            <a:r>
              <a:rPr lang="en-US" altLang="en-US"/>
              <a:t>is an advantage over competitors in some measure such as cost,</a:t>
            </a:r>
          </a:p>
          <a:p>
            <a:r>
              <a:rPr lang="en-US" altLang="en-US"/>
              <a:t>quality, or speed; leads to control of a market and to larger-than-average profits.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52404C92-6533-4BEE-BAB6-5775B1161004}" type="slidenum">
              <a:rPr lang="en-US" altLang="en-US" smtClean="0"/>
              <a:pPr eaLnBrk="1" hangingPunct="1"/>
              <a:t>46</a:t>
            </a:fld>
            <a:endParaRPr lang="en-US" altLang="en-US"/>
          </a:p>
        </p:txBody>
      </p:sp>
    </p:spTree>
    <p:extLst>
      <p:ext uri="{BB962C8B-B14F-4D97-AF65-F5344CB8AC3E}">
        <p14:creationId xmlns:p14="http://schemas.microsoft.com/office/powerpoint/2010/main" val="317899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6B3EBE7E-2049-42AC-85E9-F0E8927D89F4}" type="slidenum">
              <a:rPr lang="en-US" altLang="en-US" smtClean="0"/>
              <a:pPr eaLnBrk="1" hangingPunct="1"/>
              <a:t>47</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Cost Leadership.</a:t>
            </a:r>
            <a:r>
              <a:rPr lang="en-US" altLang="en-US"/>
              <a:t> Produce products and/or services at the lowest cost in the industry.</a:t>
            </a:r>
          </a:p>
          <a:p>
            <a:pPr eaLnBrk="1" hangingPunct="1"/>
            <a:r>
              <a:rPr lang="en-US" altLang="en-US" b="1"/>
              <a:t>Differentiation.</a:t>
            </a:r>
            <a:r>
              <a:rPr lang="en-US" altLang="en-US"/>
              <a:t> Offer different products, services or product features.</a:t>
            </a:r>
          </a:p>
          <a:p>
            <a:pPr eaLnBrk="1" hangingPunct="1"/>
            <a:r>
              <a:rPr lang="en-US" altLang="en-US" b="1"/>
              <a:t>Innovation.</a:t>
            </a:r>
            <a:r>
              <a:rPr lang="en-US" altLang="en-US"/>
              <a:t> Introduce new products and services, add new features to existing products and services or develop new ways to produce them. </a:t>
            </a:r>
          </a:p>
          <a:p>
            <a:pPr eaLnBrk="1" hangingPunct="1"/>
            <a:r>
              <a:rPr lang="en-US" altLang="en-US" sz="1400" b="1"/>
              <a:t>Operational Effectiveness.</a:t>
            </a:r>
            <a:r>
              <a:rPr lang="en-US" altLang="en-US" sz="1400"/>
              <a:t> Improve the manner in which internal business processes are executed so that a firm performs similar activities better than its rivals.</a:t>
            </a:r>
          </a:p>
          <a:p>
            <a:pPr eaLnBrk="1" hangingPunct="1"/>
            <a:r>
              <a:rPr lang="en-US" altLang="en-US" sz="1400" b="1"/>
              <a:t>Customer-orientation.</a:t>
            </a:r>
            <a:r>
              <a:rPr lang="en-US" altLang="en-US" sz="1400"/>
              <a:t> Concentrate on making customers happy.</a:t>
            </a:r>
            <a:endParaRPr lang="en-US" altLang="en-US"/>
          </a:p>
        </p:txBody>
      </p:sp>
    </p:spTree>
    <p:extLst>
      <p:ext uri="{BB962C8B-B14F-4D97-AF65-F5344CB8AC3E}">
        <p14:creationId xmlns:p14="http://schemas.microsoft.com/office/powerpoint/2010/main" val="381764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Primary activities </a:t>
            </a:r>
            <a:r>
              <a:rPr lang="en-US" altLang="en-US"/>
              <a:t>are those business activities that relate to the production and distribution of the firm’s products and services, thus creating value for which customers are willing to pay.  </a:t>
            </a:r>
            <a:r>
              <a:rPr lang="en-US" altLang="en-US" b="1"/>
              <a:t>Primary activities </a:t>
            </a:r>
            <a:r>
              <a:rPr lang="en-US" altLang="en-US"/>
              <a:t>include inbound logistics, operations, outbound logistics, marketing and sales, and customer service.</a:t>
            </a:r>
          </a:p>
          <a:p>
            <a:r>
              <a:rPr lang="en-US" altLang="en-US" b="1"/>
              <a:t>Support activities </a:t>
            </a:r>
            <a:r>
              <a:rPr lang="en-US" altLang="en-US"/>
              <a:t>do not add value directly to a firm’s products and services, but support the primary activities.  Support activities include accounting, finance, management, human resources management, product and technology development (R&amp;D), and procurement.</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8034B127-9D43-4E75-9CE9-8BE7D50441C8}" type="slidenum">
              <a:rPr lang="en-US" altLang="en-US" smtClean="0"/>
              <a:pPr eaLnBrk="1" hangingPunct="1"/>
              <a:t>49</a:t>
            </a:fld>
            <a:endParaRPr lang="en-US" altLang="en-US"/>
          </a:p>
        </p:txBody>
      </p:sp>
    </p:spTree>
    <p:extLst>
      <p:ext uri="{BB962C8B-B14F-4D97-AF65-F5344CB8AC3E}">
        <p14:creationId xmlns:p14="http://schemas.microsoft.com/office/powerpoint/2010/main" val="88885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Outsourcing, Offshoring, and Downsizing</a:t>
            </a:r>
          </a:p>
          <a:p>
            <a:endParaRPr lang="en-US" dirty="0"/>
          </a:p>
          <a:p>
            <a:r>
              <a:rPr lang="en-US" altLang="en-US" dirty="0"/>
              <a:t>Outsourcing</a:t>
            </a:r>
          </a:p>
          <a:p>
            <a:pPr lvl="1"/>
            <a:r>
              <a:rPr lang="en-US" altLang="en-US" dirty="0"/>
              <a:t>A long-term business arrangement in which a company contracts for services with an outside organization that has expertise in providing a specific function</a:t>
            </a:r>
          </a:p>
          <a:p>
            <a:r>
              <a:rPr lang="en-US" altLang="en-US" dirty="0"/>
              <a:t>Offshore outsourcing (offshoring)</a:t>
            </a:r>
          </a:p>
          <a:p>
            <a:pPr lvl="1"/>
            <a:r>
              <a:rPr lang="en-US" altLang="en-US" dirty="0"/>
              <a:t>The service is located in a country different than the firm obtaining the services</a:t>
            </a:r>
          </a:p>
          <a:p>
            <a:r>
              <a:rPr lang="en-US" altLang="en-US" dirty="0"/>
              <a:t>A number of companies are finding that outsourcing does not necessarily lead to reduced costs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59</a:t>
            </a:fld>
            <a:endParaRPr lang="en-US" dirty="0"/>
          </a:p>
        </p:txBody>
      </p:sp>
    </p:spTree>
    <p:extLst>
      <p:ext uri="{BB962C8B-B14F-4D97-AF65-F5344CB8AC3E}">
        <p14:creationId xmlns:p14="http://schemas.microsoft.com/office/powerpoint/2010/main" val="303839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Outsourcing, Offshoring, and Downsizing</a:t>
            </a:r>
          </a:p>
          <a:p>
            <a:endParaRPr lang="en-US" dirty="0"/>
          </a:p>
          <a:p>
            <a:r>
              <a:rPr lang="en-US" altLang="en-US" dirty="0"/>
              <a:t>Downsizing</a:t>
            </a:r>
          </a:p>
          <a:p>
            <a:pPr lvl="1"/>
            <a:r>
              <a:rPr lang="en-US" altLang="en-US" dirty="0"/>
              <a:t>Reducing the number of employees to cut costs</a:t>
            </a:r>
          </a:p>
          <a:p>
            <a:pPr lvl="1"/>
            <a:r>
              <a:rPr lang="en-US" altLang="en-US" dirty="0"/>
              <a:t>Also referred to as “rightsizing”</a:t>
            </a:r>
          </a:p>
          <a:p>
            <a:pPr lvl="1"/>
            <a:r>
              <a:rPr lang="en-US" altLang="en-US" dirty="0"/>
              <a:t>Product quality and employee morale can suffer</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60</a:t>
            </a:fld>
            <a:endParaRPr lang="en-US" dirty="0"/>
          </a:p>
        </p:txBody>
      </p:sp>
    </p:spTree>
    <p:extLst>
      <p:ext uri="{BB962C8B-B14F-4D97-AF65-F5344CB8AC3E}">
        <p14:creationId xmlns:p14="http://schemas.microsoft.com/office/powerpoint/2010/main" val="210495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B17286D7-BD3F-413A-990D-547C6ABE458C}" type="slidenum">
              <a:rPr lang="en-US" altLang="en-US" smtClean="0"/>
              <a:pPr eaLnBrk="1" hangingPunct="1"/>
              <a:t>21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Business Pressure</a:t>
            </a:r>
            <a:r>
              <a:rPr lang="en-US" altLang="en-US" dirty="0"/>
              <a:t> - The business environment is the combination of social, legal, economic, physical, and political factors that affect business activities.</a:t>
            </a:r>
          </a:p>
          <a:p>
            <a:pPr eaLnBrk="1" hangingPunct="1"/>
            <a:r>
              <a:rPr lang="en-US" altLang="en-US" dirty="0"/>
              <a:t>Significant changes in any of these factor are likely to create business pressure on the organization.</a:t>
            </a:r>
          </a:p>
          <a:p>
            <a:pPr eaLnBrk="1" hangingPunct="1"/>
            <a:r>
              <a:rPr lang="en-US" altLang="en-US" dirty="0"/>
              <a:t>The three types of business pressures faced are: </a:t>
            </a:r>
            <a:r>
              <a:rPr lang="en-US" altLang="en-US" i="1" dirty="0"/>
              <a:t>market</a:t>
            </a:r>
            <a:r>
              <a:rPr lang="en-US" altLang="en-US" dirty="0"/>
              <a:t>, </a:t>
            </a:r>
            <a:r>
              <a:rPr lang="en-US" altLang="en-US" i="1" dirty="0"/>
              <a:t>technology</a:t>
            </a:r>
            <a:r>
              <a:rPr lang="en-US" altLang="en-US" dirty="0"/>
              <a:t>, and </a:t>
            </a:r>
            <a:r>
              <a:rPr lang="en-US" altLang="en-US" i="1" dirty="0"/>
              <a:t>societal pressures</a:t>
            </a:r>
            <a:r>
              <a:rPr lang="en-US" altLang="en-US" dirty="0"/>
              <a:t>.</a:t>
            </a:r>
          </a:p>
        </p:txBody>
      </p:sp>
    </p:spTree>
    <p:extLst>
      <p:ext uri="{BB962C8B-B14F-4D97-AF65-F5344CB8AC3E}">
        <p14:creationId xmlns:p14="http://schemas.microsoft.com/office/powerpoint/2010/main" val="418093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Organizational Culture and Change</a:t>
            </a:r>
          </a:p>
          <a:p>
            <a:endParaRPr lang="en-US" dirty="0"/>
          </a:p>
          <a:p>
            <a:r>
              <a:rPr lang="en-US" altLang="en-US" dirty="0"/>
              <a:t>Culture: a set of major understandings and assumptions shared by a group</a:t>
            </a:r>
          </a:p>
          <a:p>
            <a:r>
              <a:rPr lang="en-US" altLang="en-US" dirty="0"/>
              <a:t>Organizational culture: the major understandings and assumptions for a business, corporation, or other organization</a:t>
            </a:r>
          </a:p>
          <a:p>
            <a:r>
              <a:rPr lang="en-US" altLang="en-US" dirty="0"/>
              <a:t>Organizational change: how organizations plan for, implement, and handle change</a:t>
            </a:r>
          </a:p>
          <a:p>
            <a:r>
              <a:rPr lang="en-US" altLang="en-US" dirty="0"/>
              <a:t>Soft side of implementing change: involves work designed to help employees embrace a new information system and way of working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61</a:t>
            </a:fld>
            <a:endParaRPr lang="en-US" dirty="0"/>
          </a:p>
        </p:txBody>
      </p:sp>
    </p:spTree>
    <p:extLst>
      <p:ext uri="{BB962C8B-B14F-4D97-AF65-F5344CB8AC3E}">
        <p14:creationId xmlns:p14="http://schemas.microsoft.com/office/powerpoint/2010/main" val="282262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Organizational Culture and Change</a:t>
            </a:r>
          </a:p>
          <a:p>
            <a:endParaRPr lang="en-US" dirty="0"/>
          </a:p>
          <a:p>
            <a:r>
              <a:rPr lang="en-US" altLang="en-US" dirty="0"/>
              <a:t>Change management model</a:t>
            </a:r>
          </a:p>
          <a:p>
            <a:pPr lvl="1"/>
            <a:r>
              <a:rPr lang="en-US" altLang="en-US" dirty="0"/>
              <a:t>Describes the phases an individual or organization goes through in making a change</a:t>
            </a:r>
          </a:p>
          <a:p>
            <a:pPr lvl="1"/>
            <a:r>
              <a:rPr lang="en-US" altLang="en-US" dirty="0"/>
              <a:t>Provides principles for successful implementation of change</a:t>
            </a:r>
          </a:p>
          <a:p>
            <a:pPr lvl="1"/>
            <a:r>
              <a:rPr lang="en-US" altLang="en-US" dirty="0"/>
              <a:t>There are a number of models for dealing with the soft side of implementing change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62</a:t>
            </a:fld>
            <a:endParaRPr lang="en-US" dirty="0"/>
          </a:p>
        </p:txBody>
      </p:sp>
    </p:spTree>
    <p:extLst>
      <p:ext uri="{BB962C8B-B14F-4D97-AF65-F5344CB8AC3E}">
        <p14:creationId xmlns:p14="http://schemas.microsoft.com/office/powerpoint/2010/main" val="1749506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Lewin’s Change Model</a:t>
            </a:r>
          </a:p>
          <a:p>
            <a:endParaRPr lang="en-US" dirty="0"/>
          </a:p>
          <a:p>
            <a:r>
              <a:rPr lang="en-US" altLang="en-US" dirty="0"/>
              <a:t>Lewin’s change model consists of a three-stage approach for change</a:t>
            </a:r>
          </a:p>
          <a:p>
            <a:pPr marL="971550" lvl="1" indent="-514350">
              <a:buFontTx/>
              <a:buAutoNum type="arabicPeriod"/>
            </a:pPr>
            <a:r>
              <a:rPr lang="en-US" altLang="en-US" dirty="0"/>
              <a:t>Unfreezing: preparing for change</a:t>
            </a:r>
          </a:p>
          <a:p>
            <a:pPr marL="971550" lvl="1" indent="-514350">
              <a:buFontTx/>
              <a:buAutoNum type="arabicPeriod"/>
            </a:pPr>
            <a:r>
              <a:rPr lang="en-US" altLang="en-US" dirty="0"/>
              <a:t>Moving: making the change</a:t>
            </a:r>
          </a:p>
          <a:p>
            <a:pPr marL="971550" lvl="1" indent="-514350">
              <a:buFontTx/>
              <a:buAutoNum type="arabicPeriod"/>
            </a:pPr>
            <a:r>
              <a:rPr lang="en-US" altLang="en-US" dirty="0"/>
              <a:t>Refreezing: institutionalizing</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63</a:t>
            </a:fld>
            <a:endParaRPr lang="en-US" dirty="0"/>
          </a:p>
        </p:txBody>
      </p:sp>
    </p:spTree>
    <p:extLst>
      <p:ext uri="{BB962C8B-B14F-4D97-AF65-F5344CB8AC3E}">
        <p14:creationId xmlns:p14="http://schemas.microsoft.com/office/powerpoint/2010/main" val="3541713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Lewin’s Change Model</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64</a:t>
            </a:fld>
            <a:endParaRPr lang="en-US" dirty="0"/>
          </a:p>
        </p:txBody>
      </p:sp>
    </p:spTree>
    <p:extLst>
      <p:ext uri="{BB962C8B-B14F-4D97-AF65-F5344CB8AC3E}">
        <p14:creationId xmlns:p14="http://schemas.microsoft.com/office/powerpoint/2010/main" val="366306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Lewin’s Force Field Analysis</a:t>
            </a:r>
          </a:p>
          <a:p>
            <a:endParaRPr lang="en-US" dirty="0"/>
          </a:p>
          <a:p>
            <a:r>
              <a:rPr lang="en-US" altLang="en-US" dirty="0"/>
              <a:t>Lewin extended his change model theory to include force field analysis</a:t>
            </a:r>
          </a:p>
          <a:p>
            <a:pPr lvl="1"/>
            <a:r>
              <a:rPr lang="en-US" altLang="en-US" dirty="0"/>
              <a:t>Identifies both the driving (positive) and restraining (negative) forces that influence whether change can occur</a:t>
            </a:r>
          </a:p>
          <a:p>
            <a:r>
              <a:rPr lang="en-US" altLang="en-US" dirty="0"/>
              <a:t>Driving forces: beliefs, expectations, and cultural norms that tend to encourage a change and give it momentum</a:t>
            </a:r>
          </a:p>
          <a:p>
            <a:r>
              <a:rPr lang="en-US" altLang="en-US" dirty="0"/>
              <a:t>Restraining forces: those that make it difficult to accept a change or to work to implement a change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65</a:t>
            </a:fld>
            <a:endParaRPr lang="en-US" dirty="0"/>
          </a:p>
        </p:txBody>
      </p:sp>
    </p:spTree>
    <p:extLst>
      <p:ext uri="{BB962C8B-B14F-4D97-AF65-F5344CB8AC3E}">
        <p14:creationId xmlns:p14="http://schemas.microsoft.com/office/powerpoint/2010/main" val="29054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Lewin’s Force Field Analysis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66</a:t>
            </a:fld>
            <a:endParaRPr lang="en-US" dirty="0"/>
          </a:p>
        </p:txBody>
      </p:sp>
    </p:spTree>
    <p:extLst>
      <p:ext uri="{BB962C8B-B14F-4D97-AF65-F5344CB8AC3E}">
        <p14:creationId xmlns:p14="http://schemas.microsoft.com/office/powerpoint/2010/main" val="56445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Lewin’s Force Field Analysis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67</a:t>
            </a:fld>
            <a:endParaRPr lang="en-US" dirty="0"/>
          </a:p>
        </p:txBody>
      </p:sp>
    </p:spTree>
    <p:extLst>
      <p:ext uri="{BB962C8B-B14F-4D97-AF65-F5344CB8AC3E}">
        <p14:creationId xmlns:p14="http://schemas.microsoft.com/office/powerpoint/2010/main" val="301683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Leavitt’s Diamond</a:t>
            </a:r>
          </a:p>
          <a:p>
            <a:endParaRPr lang="en-US" dirty="0"/>
          </a:p>
          <a:p>
            <a:r>
              <a:rPr lang="en-US" altLang="en-US" dirty="0"/>
              <a:t>A theory that proposes that every organizational system is made up of four main components—people, tasks, structure, and technology—with an interaction among the four components</a:t>
            </a:r>
          </a:p>
          <a:p>
            <a:pPr lvl="1"/>
            <a:r>
              <a:rPr lang="en-US" altLang="en-US" dirty="0"/>
              <a:t>Any change in one of these elements will necessitate a change in the other three elements</a:t>
            </a:r>
          </a:p>
          <a:p>
            <a:r>
              <a:rPr lang="en-US" altLang="en-US" dirty="0"/>
              <a:t>Organizational learning</a:t>
            </a:r>
          </a:p>
          <a:p>
            <a:pPr lvl="1"/>
            <a:r>
              <a:rPr lang="en-US" altLang="en-US" dirty="0"/>
              <a:t>The adaptations and adjustments based on experience and ideas over time</a:t>
            </a:r>
          </a:p>
          <a:p>
            <a:pPr lvl="1"/>
            <a:r>
              <a:rPr lang="en-US" altLang="en-US" dirty="0"/>
              <a:t>Adjustments can require reengineering or can result from continuous improvement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68</a:t>
            </a:fld>
            <a:endParaRPr lang="en-US" dirty="0"/>
          </a:p>
        </p:txBody>
      </p:sp>
    </p:spTree>
    <p:extLst>
      <p:ext uri="{BB962C8B-B14F-4D97-AF65-F5344CB8AC3E}">
        <p14:creationId xmlns:p14="http://schemas.microsoft.com/office/powerpoint/2010/main" val="1636415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Leavitt’s Diamond</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69</a:t>
            </a:fld>
            <a:endParaRPr lang="en-US" dirty="0"/>
          </a:p>
        </p:txBody>
      </p:sp>
    </p:spTree>
    <p:extLst>
      <p:ext uri="{BB962C8B-B14F-4D97-AF65-F5344CB8AC3E}">
        <p14:creationId xmlns:p14="http://schemas.microsoft.com/office/powerpoint/2010/main" val="243638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User Satisfaction and Technology Acceptance</a:t>
            </a:r>
          </a:p>
          <a:p>
            <a:endParaRPr lang="en-US" dirty="0"/>
          </a:p>
          <a:p>
            <a:r>
              <a:rPr lang="en-US" altLang="en-US" dirty="0"/>
              <a:t>Technology acceptance model (TAM)</a:t>
            </a:r>
          </a:p>
          <a:p>
            <a:pPr lvl="1"/>
            <a:r>
              <a:rPr lang="en-US" altLang="en-US" dirty="0"/>
              <a:t>Specifies the factors that can lead to better attitudes about the information system</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70</a:t>
            </a:fld>
            <a:endParaRPr lang="en-US" dirty="0"/>
          </a:p>
        </p:txBody>
      </p:sp>
    </p:spTree>
    <p:extLst>
      <p:ext uri="{BB962C8B-B14F-4D97-AF65-F5344CB8AC3E}">
        <p14:creationId xmlns:p14="http://schemas.microsoft.com/office/powerpoint/2010/main" val="422306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E0C33247-4CF1-4751-9EFB-6212BD6A9A5C}" type="slidenum">
              <a:rPr lang="en-US" altLang="en-US" smtClean="0"/>
              <a:pPr eaLnBrk="1" hangingPunct="1"/>
              <a:t>22</a:t>
            </a:fld>
            <a:endParaRPr lang="en-US" altLang="en-US"/>
          </a:p>
        </p:txBody>
      </p:sp>
    </p:spTree>
    <p:extLst>
      <p:ext uri="{BB962C8B-B14F-4D97-AF65-F5344CB8AC3E}">
        <p14:creationId xmlns:p14="http://schemas.microsoft.com/office/powerpoint/2010/main" val="165417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Diffusion of Innovation Theory</a:t>
            </a:r>
          </a:p>
          <a:p>
            <a:endParaRPr lang="en-US" dirty="0"/>
          </a:p>
          <a:p>
            <a:r>
              <a:rPr lang="en-US" altLang="en-US" dirty="0"/>
              <a:t>A theory developed by E.M. Rogers</a:t>
            </a:r>
          </a:p>
          <a:p>
            <a:r>
              <a:rPr lang="en-US" altLang="en-US" dirty="0"/>
              <a:t>Explains how a new idea or product gains acceptance and diffuses (or spreads) through a specific population or subset of an organization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71</a:t>
            </a:fld>
            <a:endParaRPr lang="en-US" dirty="0"/>
          </a:p>
        </p:txBody>
      </p:sp>
    </p:spTree>
    <p:extLst>
      <p:ext uri="{BB962C8B-B14F-4D97-AF65-F5344CB8AC3E}">
        <p14:creationId xmlns:p14="http://schemas.microsoft.com/office/powerpoint/2010/main" val="2019275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Diffusion of Innovation Theory</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72</a:t>
            </a:fld>
            <a:endParaRPr lang="en-US" dirty="0"/>
          </a:p>
        </p:txBody>
      </p:sp>
    </p:spTree>
    <p:extLst>
      <p:ext uri="{BB962C8B-B14F-4D97-AF65-F5344CB8AC3E}">
        <p14:creationId xmlns:p14="http://schemas.microsoft.com/office/powerpoint/2010/main" val="29659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23E871AB-5050-42BD-8AE4-65263FC20757}" type="slidenum">
              <a:rPr lang="en-US" altLang="en-US" smtClean="0"/>
              <a:pPr eaLnBrk="1" hangingPunct="1"/>
              <a:t>26</a:t>
            </a:fld>
            <a:endParaRPr lang="en-US" altLang="en-US"/>
          </a:p>
        </p:txBody>
      </p:sp>
    </p:spTree>
    <p:extLst>
      <p:ext uri="{BB962C8B-B14F-4D97-AF65-F5344CB8AC3E}">
        <p14:creationId xmlns:p14="http://schemas.microsoft.com/office/powerpoint/2010/main" val="110362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8CC1C5A0-B914-483B-8F8B-4D5CF5D7A684}" type="slidenum">
              <a:rPr lang="en-US" altLang="en-US" smtClean="0"/>
              <a:pPr eaLnBrk="1" hangingPunct="1"/>
              <a:t>27</a:t>
            </a:fld>
            <a:endParaRPr lang="en-US" altLang="en-US"/>
          </a:p>
        </p:txBody>
      </p:sp>
    </p:spTree>
    <p:extLst>
      <p:ext uri="{BB962C8B-B14F-4D97-AF65-F5344CB8AC3E}">
        <p14:creationId xmlns:p14="http://schemas.microsoft.com/office/powerpoint/2010/main" val="13160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C206ABA6-D2D7-45E6-9129-A7D34E5B9452}" type="slidenum">
              <a:rPr lang="en-US" altLang="en-US" smtClean="0"/>
              <a:pPr eaLnBrk="1" hangingPunct="1"/>
              <a:t>28</a:t>
            </a:fld>
            <a:endParaRPr lang="en-US" altLang="en-US"/>
          </a:p>
        </p:txBody>
      </p:sp>
    </p:spTree>
    <p:extLst>
      <p:ext uri="{BB962C8B-B14F-4D97-AF65-F5344CB8AC3E}">
        <p14:creationId xmlns:p14="http://schemas.microsoft.com/office/powerpoint/2010/main" val="389525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76E06B4C-0F4B-44AF-976E-B016292E5646}" type="slidenum">
              <a:rPr lang="en-US" altLang="en-US" smtClean="0"/>
              <a:pPr eaLnBrk="1" hangingPunct="1"/>
              <a:t>29</a:t>
            </a:fld>
            <a:endParaRPr lang="en-US" altLang="en-US"/>
          </a:p>
        </p:txBody>
      </p:sp>
    </p:spTree>
    <p:extLst>
      <p:ext uri="{BB962C8B-B14F-4D97-AF65-F5344CB8AC3E}">
        <p14:creationId xmlns:p14="http://schemas.microsoft.com/office/powerpoint/2010/main" val="977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474E7AB7-D50F-4310-B9AD-557C02094124}" type="slidenum">
              <a:rPr lang="en-US" altLang="en-US" smtClean="0"/>
              <a:pPr eaLnBrk="1" hangingPunct="1"/>
              <a:t>30</a:t>
            </a:fld>
            <a:endParaRPr lang="en-US" altLang="en-US"/>
          </a:p>
        </p:txBody>
      </p:sp>
    </p:spTree>
    <p:extLst>
      <p:ext uri="{BB962C8B-B14F-4D97-AF65-F5344CB8AC3E}">
        <p14:creationId xmlns:p14="http://schemas.microsoft.com/office/powerpoint/2010/main" val="167370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644" indent="-294094" eaLnBrk="0" hangingPunct="0">
              <a:defRPr>
                <a:solidFill>
                  <a:schemeClr val="tx1"/>
                </a:solidFill>
                <a:latin typeface="Arial" charset="0"/>
              </a:defRPr>
            </a:lvl2pPr>
            <a:lvl3pPr marL="1176376" indent="-235275" eaLnBrk="0" hangingPunct="0">
              <a:defRPr>
                <a:solidFill>
                  <a:schemeClr val="tx1"/>
                </a:solidFill>
                <a:latin typeface="Arial" charset="0"/>
              </a:defRPr>
            </a:lvl3pPr>
            <a:lvl4pPr marL="1646926" indent="-235275" eaLnBrk="0" hangingPunct="0">
              <a:defRPr>
                <a:solidFill>
                  <a:schemeClr val="tx1"/>
                </a:solidFill>
                <a:latin typeface="Arial" charset="0"/>
              </a:defRPr>
            </a:lvl4pPr>
            <a:lvl5pPr marL="2117476" indent="-235275" eaLnBrk="0" hangingPunct="0">
              <a:defRPr>
                <a:solidFill>
                  <a:schemeClr val="tx1"/>
                </a:solidFill>
                <a:latin typeface="Arial" charset="0"/>
              </a:defRPr>
            </a:lvl5pPr>
            <a:lvl6pPr marL="2588026" indent="-235275" eaLnBrk="0" fontAlgn="base" hangingPunct="0">
              <a:spcBef>
                <a:spcPct val="0"/>
              </a:spcBef>
              <a:spcAft>
                <a:spcPct val="0"/>
              </a:spcAft>
              <a:defRPr>
                <a:solidFill>
                  <a:schemeClr val="tx1"/>
                </a:solidFill>
                <a:latin typeface="Arial" charset="0"/>
              </a:defRPr>
            </a:lvl6pPr>
            <a:lvl7pPr marL="3058577" indent="-235275" eaLnBrk="0" fontAlgn="base" hangingPunct="0">
              <a:spcBef>
                <a:spcPct val="0"/>
              </a:spcBef>
              <a:spcAft>
                <a:spcPct val="0"/>
              </a:spcAft>
              <a:defRPr>
                <a:solidFill>
                  <a:schemeClr val="tx1"/>
                </a:solidFill>
                <a:latin typeface="Arial" charset="0"/>
              </a:defRPr>
            </a:lvl7pPr>
            <a:lvl8pPr marL="3529127" indent="-235275" eaLnBrk="0" fontAlgn="base" hangingPunct="0">
              <a:spcBef>
                <a:spcPct val="0"/>
              </a:spcBef>
              <a:spcAft>
                <a:spcPct val="0"/>
              </a:spcAft>
              <a:defRPr>
                <a:solidFill>
                  <a:schemeClr val="tx1"/>
                </a:solidFill>
                <a:latin typeface="Arial" charset="0"/>
              </a:defRPr>
            </a:lvl8pPr>
            <a:lvl9pPr marL="3999677" indent="-235275" eaLnBrk="0" fontAlgn="base" hangingPunct="0">
              <a:spcBef>
                <a:spcPct val="0"/>
              </a:spcBef>
              <a:spcAft>
                <a:spcPct val="0"/>
              </a:spcAft>
              <a:defRPr>
                <a:solidFill>
                  <a:schemeClr val="tx1"/>
                </a:solidFill>
                <a:latin typeface="Arial" charset="0"/>
              </a:defRPr>
            </a:lvl9pPr>
          </a:lstStyle>
          <a:p>
            <a:pPr eaLnBrk="1" hangingPunct="1"/>
            <a:fld id="{14D76719-3E1F-43F7-B855-22177F9BC994}" type="slidenum">
              <a:rPr lang="en-US" altLang="en-US" smtClean="0"/>
              <a:pPr eaLnBrk="1" hangingPunct="1"/>
              <a:t>31</a:t>
            </a:fld>
            <a:endParaRPr lang="en-US" altLang="en-US"/>
          </a:p>
        </p:txBody>
      </p:sp>
    </p:spTree>
    <p:extLst>
      <p:ext uri="{BB962C8B-B14F-4D97-AF65-F5344CB8AC3E}">
        <p14:creationId xmlns:p14="http://schemas.microsoft.com/office/powerpoint/2010/main" val="9284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50A2BE-5B16-4C50-9FAF-71331F76AC70}" type="slidenum">
              <a:rPr lang="en-US"/>
              <a:pPr>
                <a:defRPr/>
              </a:pPr>
              <a:t>‹#›</a:t>
            </a:fld>
            <a:endParaRPr lang="en-US"/>
          </a:p>
        </p:txBody>
      </p:sp>
    </p:spTree>
    <p:extLst>
      <p:ext uri="{BB962C8B-B14F-4D97-AF65-F5344CB8AC3E}">
        <p14:creationId xmlns:p14="http://schemas.microsoft.com/office/powerpoint/2010/main" val="31534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7BDBC2-81FE-4C2D-B568-47658ED7E1F0}" type="slidenum">
              <a:rPr lang="en-US"/>
              <a:pPr>
                <a:defRPr/>
              </a:pPr>
              <a:t>‹#›</a:t>
            </a:fld>
            <a:endParaRPr lang="en-US"/>
          </a:p>
        </p:txBody>
      </p:sp>
    </p:spTree>
    <p:extLst>
      <p:ext uri="{BB962C8B-B14F-4D97-AF65-F5344CB8AC3E}">
        <p14:creationId xmlns:p14="http://schemas.microsoft.com/office/powerpoint/2010/main" val="20321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2A4F2E-4AF4-4F36-95AD-ACEC0D4BFA8B}" type="slidenum">
              <a:rPr lang="en-US"/>
              <a:pPr>
                <a:defRPr/>
              </a:pPr>
              <a:t>‹#›</a:t>
            </a:fld>
            <a:endParaRPr lang="en-US"/>
          </a:p>
        </p:txBody>
      </p:sp>
    </p:spTree>
    <p:extLst>
      <p:ext uri="{BB962C8B-B14F-4D97-AF65-F5344CB8AC3E}">
        <p14:creationId xmlns:p14="http://schemas.microsoft.com/office/powerpoint/2010/main" val="493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 Level4">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6728" y="495300"/>
            <a:ext cx="8063871" cy="1485900"/>
          </a:xfrm>
        </p:spPr>
        <p:txBody>
          <a:bodyPr>
            <a:normAutofit/>
          </a:bodyPr>
          <a:lstStyle>
            <a:lvl1pPr marL="0" indent="0" algn="l">
              <a:spcBef>
                <a:spcPts val="600"/>
              </a:spcBef>
              <a:spcAft>
                <a:spcPts val="600"/>
              </a:spcAft>
              <a:buNone/>
              <a:defRPr sz="4000" baseline="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Level 4 Topic</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5" name="Text Placeholder 4"/>
          <p:cNvSpPr>
            <a:spLocks noGrp="1"/>
          </p:cNvSpPr>
          <p:nvPr>
            <p:ph type="body" sz="quarter" idx="13"/>
          </p:nvPr>
        </p:nvSpPr>
        <p:spPr>
          <a:xfrm>
            <a:off x="533400" y="2133600"/>
            <a:ext cx="8153400" cy="3962400"/>
          </a:xfrm>
        </p:spPr>
        <p:txBody>
          <a:bodyPr/>
          <a:lstStyle>
            <a:lvl1pPr>
              <a:defRPr baseline="0">
                <a:solidFill>
                  <a:schemeClr val="tx1"/>
                </a:solidFill>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073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pic Level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6728" y="609600"/>
            <a:ext cx="8063871" cy="1371600"/>
          </a:xfrm>
        </p:spPr>
        <p:txBody>
          <a:bodyPr>
            <a:normAutofit/>
          </a:bodyPr>
          <a:lstStyle>
            <a:lvl1pPr marL="0" indent="0" algn="l">
              <a:spcBef>
                <a:spcPts val="600"/>
              </a:spcBef>
              <a:spcAft>
                <a:spcPts val="600"/>
              </a:spcAft>
              <a:buNone/>
              <a:defRPr sz="4800" baseline="0">
                <a:solidFill>
                  <a:schemeClr val="tx2"/>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Level 3 Topic</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4" name="Content Placeholder 3"/>
          <p:cNvSpPr>
            <a:spLocks noGrp="1"/>
          </p:cNvSpPr>
          <p:nvPr>
            <p:ph sz="quarter" idx="14"/>
          </p:nvPr>
        </p:nvSpPr>
        <p:spPr>
          <a:xfrm>
            <a:off x="533400" y="2133600"/>
            <a:ext cx="8153400" cy="4038600"/>
          </a:xfrm>
        </p:spPr>
        <p:txBody>
          <a:bodyPr/>
          <a:lstStyle>
            <a:lvl1pPr>
              <a:defRPr baseline="0">
                <a:solidFill>
                  <a:schemeClr val="accent6">
                    <a:lumMod val="50000"/>
                  </a:schemeClr>
                </a:solidFill>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251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vel3_2 ColCompar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609600"/>
            <a:ext cx="8229600" cy="914400"/>
          </a:xfrm>
        </p:spPr>
        <p:txBody>
          <a:bodyPr>
            <a:normAutofit/>
          </a:bodyPr>
          <a:lstStyle>
            <a:lvl1pPr marL="0" indent="0" algn="l">
              <a:spcBef>
                <a:spcPts val="600"/>
              </a:spcBef>
              <a:spcAft>
                <a:spcPts val="600"/>
              </a:spcAft>
              <a:buNone/>
              <a:defRPr sz="4000" baseline="0">
                <a:solidFill>
                  <a:schemeClr val="tx2"/>
                </a:solidFill>
                <a:latin typeface="+mn-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Level 3 Topic</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4" name="Content Placeholder 3"/>
          <p:cNvSpPr>
            <a:spLocks noGrp="1"/>
          </p:cNvSpPr>
          <p:nvPr>
            <p:ph sz="quarter" idx="14"/>
          </p:nvPr>
        </p:nvSpPr>
        <p:spPr>
          <a:xfrm>
            <a:off x="457200" y="2209800"/>
            <a:ext cx="4038600" cy="3962400"/>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5"/>
          </p:nvPr>
        </p:nvSpPr>
        <p:spPr>
          <a:xfrm>
            <a:off x="4648200" y="2209800"/>
            <a:ext cx="4038600" cy="3962400"/>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idx="16" hasCustomPrompt="1"/>
          </p:nvPr>
        </p:nvSpPr>
        <p:spPr>
          <a:xfrm>
            <a:off x="457200" y="1600199"/>
            <a:ext cx="4040188" cy="574675"/>
          </a:xfrm>
        </p:spPr>
        <p:txBody>
          <a:bodyPr anchor="b">
            <a:noAutofit/>
          </a:bodyPr>
          <a:lstStyle>
            <a:lvl1pPr marL="0" indent="0">
              <a:buNone/>
              <a:defRPr sz="3600" b="0" baseline="0">
                <a:solidFill>
                  <a:srgbClr val="0070C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1</a:t>
            </a:r>
          </a:p>
        </p:txBody>
      </p:sp>
      <p:sp>
        <p:nvSpPr>
          <p:cNvPr id="14" name="Text Placeholder 4"/>
          <p:cNvSpPr>
            <a:spLocks noGrp="1"/>
          </p:cNvSpPr>
          <p:nvPr>
            <p:ph type="body" sz="quarter" idx="3" hasCustomPrompt="1"/>
          </p:nvPr>
        </p:nvSpPr>
        <p:spPr>
          <a:xfrm>
            <a:off x="4645025" y="1600199"/>
            <a:ext cx="4041775" cy="574675"/>
          </a:xfrm>
        </p:spPr>
        <p:txBody>
          <a:bodyPr anchor="b">
            <a:noAutofit/>
          </a:bodyPr>
          <a:lstStyle>
            <a:lvl1pPr marL="0" indent="0">
              <a:buNone/>
              <a:defRPr sz="3600" b="0" baseline="0">
                <a:solidFill>
                  <a:srgbClr val="0070C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2</a:t>
            </a:r>
          </a:p>
        </p:txBody>
      </p:sp>
    </p:spTree>
    <p:extLst>
      <p:ext uri="{BB962C8B-B14F-4D97-AF65-F5344CB8AC3E}">
        <p14:creationId xmlns:p14="http://schemas.microsoft.com/office/powerpoint/2010/main" val="381450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pic Level5">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6728" y="495300"/>
            <a:ext cx="8063871" cy="1485900"/>
          </a:xfrm>
        </p:spPr>
        <p:txBody>
          <a:bodyPr>
            <a:normAutofit/>
          </a:bodyPr>
          <a:lstStyle>
            <a:lvl1pPr marL="0" indent="0" algn="l">
              <a:spcBef>
                <a:spcPts val="600"/>
              </a:spcBef>
              <a:spcAft>
                <a:spcPts val="600"/>
              </a:spcAft>
              <a:buNone/>
              <a:defRPr sz="4000" baseline="0">
                <a:solidFill>
                  <a:schemeClr val="tx2"/>
                </a:solidFill>
                <a:latin typeface="+mn-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Level 5 Topic</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5" name="Text Placeholder 4"/>
          <p:cNvSpPr>
            <a:spLocks noGrp="1"/>
          </p:cNvSpPr>
          <p:nvPr>
            <p:ph type="body" sz="quarter" idx="13"/>
          </p:nvPr>
        </p:nvSpPr>
        <p:spPr>
          <a:xfrm>
            <a:off x="533400" y="2133600"/>
            <a:ext cx="8153400" cy="3962400"/>
          </a:xfrm>
        </p:spPr>
        <p:txBody>
          <a:bodyPr/>
          <a:lstStyle>
            <a:lvl1pPr>
              <a:defRPr baseline="0">
                <a:solidFill>
                  <a:schemeClr val="tx1"/>
                </a:solidFill>
                <a:latin typeface="+mj-lt"/>
              </a:defRPr>
            </a:lvl1pPr>
            <a:lvl2pPr>
              <a:defRPr baseline="0">
                <a:latin typeface="+mj-lt"/>
              </a:defRPr>
            </a:lvl2pPr>
            <a:lvl3pPr>
              <a:defRPr baseline="0">
                <a:latin typeface="+mj-lt"/>
              </a:defRPr>
            </a:lvl3pPr>
            <a:lvl4pPr>
              <a:defRPr baseline="0">
                <a:latin typeface="+mj-lt"/>
              </a:defRPr>
            </a:lvl4pPr>
            <a:lvl5pPr>
              <a:defRPr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219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5A92F3-0870-401C-B771-9AEC47FA6D8A}" type="slidenum">
              <a:rPr lang="en-US"/>
              <a:pPr>
                <a:defRPr/>
              </a:pPr>
              <a:t>‹#›</a:t>
            </a:fld>
            <a:endParaRPr lang="en-US"/>
          </a:p>
        </p:txBody>
      </p:sp>
    </p:spTree>
    <p:extLst>
      <p:ext uri="{BB962C8B-B14F-4D97-AF65-F5344CB8AC3E}">
        <p14:creationId xmlns:p14="http://schemas.microsoft.com/office/powerpoint/2010/main" val="46704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AC61DA-5C7F-4EED-A460-E7CB31987911}" type="slidenum">
              <a:rPr lang="en-US"/>
              <a:pPr>
                <a:defRPr/>
              </a:pPr>
              <a:t>‹#›</a:t>
            </a:fld>
            <a:endParaRPr lang="en-US"/>
          </a:p>
        </p:txBody>
      </p:sp>
    </p:spTree>
    <p:extLst>
      <p:ext uri="{BB962C8B-B14F-4D97-AF65-F5344CB8AC3E}">
        <p14:creationId xmlns:p14="http://schemas.microsoft.com/office/powerpoint/2010/main" val="41881211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59F58-2E76-46D0-AE23-470E05481EF9}" type="slidenum">
              <a:rPr lang="en-US"/>
              <a:pPr>
                <a:defRPr/>
              </a:pPr>
              <a:t>‹#›</a:t>
            </a:fld>
            <a:endParaRPr lang="en-US"/>
          </a:p>
        </p:txBody>
      </p:sp>
    </p:spTree>
    <p:extLst>
      <p:ext uri="{BB962C8B-B14F-4D97-AF65-F5344CB8AC3E}">
        <p14:creationId xmlns:p14="http://schemas.microsoft.com/office/powerpoint/2010/main" val="391267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E93D945C-D3D3-4B77-BD4B-1F4E460D16AA}" type="slidenum">
              <a:rPr lang="en-US"/>
              <a:pPr>
                <a:defRPr/>
              </a:pPr>
              <a:t>‹#›</a:t>
            </a:fld>
            <a:endParaRPr lang="en-US"/>
          </a:p>
        </p:txBody>
      </p:sp>
    </p:spTree>
    <p:extLst>
      <p:ext uri="{BB962C8B-B14F-4D97-AF65-F5344CB8AC3E}">
        <p14:creationId xmlns:p14="http://schemas.microsoft.com/office/powerpoint/2010/main" val="230720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3BB007-C8BE-4B82-A87D-FC2B4A3024C6}" type="slidenum">
              <a:rPr lang="en-US"/>
              <a:pPr>
                <a:defRPr/>
              </a:pPr>
              <a:t>‹#›</a:t>
            </a:fld>
            <a:endParaRPr lang="en-US"/>
          </a:p>
        </p:txBody>
      </p:sp>
    </p:spTree>
    <p:extLst>
      <p:ext uri="{BB962C8B-B14F-4D97-AF65-F5344CB8AC3E}">
        <p14:creationId xmlns:p14="http://schemas.microsoft.com/office/powerpoint/2010/main" val="410830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12B8B5-174B-4E65-A571-E4EBBDDA7AF2}" type="slidenum">
              <a:rPr lang="en-US"/>
              <a:pPr>
                <a:defRPr/>
              </a:pPr>
              <a:t>‹#›</a:t>
            </a:fld>
            <a:endParaRPr lang="en-US"/>
          </a:p>
        </p:txBody>
      </p:sp>
    </p:spTree>
    <p:extLst>
      <p:ext uri="{BB962C8B-B14F-4D97-AF65-F5344CB8AC3E}">
        <p14:creationId xmlns:p14="http://schemas.microsoft.com/office/powerpoint/2010/main" val="79722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31FF4F5-B314-4BF0-8F36-CA75833694A0}" type="slidenum">
              <a:rPr lang="en-US"/>
              <a:pPr>
                <a:defRPr/>
              </a:pPr>
              <a:t>‹#›</a:t>
            </a:fld>
            <a:endParaRPr lang="en-US"/>
          </a:p>
        </p:txBody>
      </p:sp>
    </p:spTree>
    <p:extLst>
      <p:ext uri="{BB962C8B-B14F-4D97-AF65-F5344CB8AC3E}">
        <p14:creationId xmlns:p14="http://schemas.microsoft.com/office/powerpoint/2010/main" val="185970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72FAE4-4AE7-446B-A402-A35F3972CD75}" type="slidenum">
              <a:rPr lang="en-US"/>
              <a:pPr>
                <a:defRPr/>
              </a:pPr>
              <a:t>‹#›</a:t>
            </a:fld>
            <a:endParaRPr lang="en-US"/>
          </a:p>
        </p:txBody>
      </p:sp>
    </p:spTree>
    <p:extLst>
      <p:ext uri="{BB962C8B-B14F-4D97-AF65-F5344CB8AC3E}">
        <p14:creationId xmlns:p14="http://schemas.microsoft.com/office/powerpoint/2010/main" val="205397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5EE44E79-5EDC-47E1-9823-1AA5511CED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4" r:id="rId1"/>
    <p:sldLayoutId id="2147483947" r:id="rId2"/>
    <p:sldLayoutId id="2147483955" r:id="rId3"/>
    <p:sldLayoutId id="2147483948" r:id="rId4"/>
    <p:sldLayoutId id="2147483956" r:id="rId5"/>
    <p:sldLayoutId id="2147483949" r:id="rId6"/>
    <p:sldLayoutId id="2147483950" r:id="rId7"/>
    <p:sldLayoutId id="2147483957" r:id="rId8"/>
    <p:sldLayoutId id="2147483951" r:id="rId9"/>
    <p:sldLayoutId id="2147483952" r:id="rId10"/>
    <p:sldLayoutId id="2147483953" r:id="rId11"/>
    <p:sldLayoutId id="2147483958" r:id="rId12"/>
    <p:sldLayoutId id="2147483959" r:id="rId13"/>
    <p:sldLayoutId id="2147483960" r:id="rId14"/>
    <p:sldLayoutId id="2147483961" r:id="rId15"/>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huffingtonpost.com/2010/04/26/denim-industry-clouds-the_n_551913.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aptop.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8" Type="http://schemas.openxmlformats.org/officeDocument/2006/relationships/hyperlink" Target="http://www.kiva.org/" TargetMode="External"/><Relationship Id="rId3" Type="http://schemas.openxmlformats.org/officeDocument/2006/relationships/hyperlink" Target="http://www.giftflow.org/" TargetMode="External"/><Relationship Id="rId7" Type="http://schemas.openxmlformats.org/officeDocument/2006/relationships/hyperlink" Target="http://www.collaborativeconsumption.com/" TargetMode="External"/><Relationship Id="rId2" Type="http://schemas.openxmlformats.org/officeDocument/2006/relationships/hyperlink" Target="http://www.patientslikeme.com/" TargetMode="External"/><Relationship Id="rId1" Type="http://schemas.openxmlformats.org/officeDocument/2006/relationships/slideLayout" Target="../slideLayouts/slideLayout15.xml"/><Relationship Id="rId6" Type="http://schemas.openxmlformats.org/officeDocument/2006/relationships/hyperlink" Target="http://www.thredup.com/" TargetMode="External"/><Relationship Id="rId5" Type="http://schemas.openxmlformats.org/officeDocument/2006/relationships/hyperlink" Target="http://www.sparked.com/" TargetMode="External"/><Relationship Id="rId4" Type="http://schemas.openxmlformats.org/officeDocument/2006/relationships/hyperlink" Target="http://www.ourgoods.org/" TargetMode="External"/><Relationship Id="rId9" Type="http://schemas.openxmlformats.org/officeDocument/2006/relationships/hyperlink" Target="http://www.donorschooce.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dell.com/" TargetMode="External"/><Relationship Id="rId3" Type="http://schemas.openxmlformats.org/officeDocument/2006/relationships/hyperlink" Target="http://www.walmart.com/" TargetMode="External"/><Relationship Id="rId7" Type="http://schemas.openxmlformats.org/officeDocument/2006/relationships/hyperlink" Target="http://www.citi.com/" TargetMode="External"/><Relationship Id="rId12"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hyperlink" Target="http://www.amazon.com/" TargetMode="External"/><Relationship Id="rId5" Type="http://schemas.openxmlformats.org/officeDocument/2006/relationships/hyperlink" Target="http://www.southwest.com/" TargetMode="External"/><Relationship Id="rId10" Type="http://schemas.openxmlformats.org/officeDocument/2006/relationships/image" Target="../media/image31.jpeg"/><Relationship Id="rId4" Type="http://schemas.openxmlformats.org/officeDocument/2006/relationships/image" Target="../media/image28.png"/><Relationship Id="rId9" Type="http://schemas.openxmlformats.org/officeDocument/2006/relationships/hyperlink" Target="http://www.nscorp.com/" TargetMode="External"/><Relationship Id="rId14" Type="http://schemas.openxmlformats.org/officeDocument/2006/relationships/image" Target="../media/image33.jpe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wiley.com/college/turban/0471787124/image_gallery/ch01/pages/fg_1_5.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Le46ERPMlW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fontAlgn="auto">
              <a:spcAft>
                <a:spcPts val="0"/>
              </a:spcAft>
              <a:defRPr/>
            </a:pPr>
            <a:r>
              <a:rPr lang="en-US"/>
              <a:t>CHAPTER 2</a:t>
            </a:r>
          </a:p>
        </p:txBody>
      </p:sp>
      <p:sp>
        <p:nvSpPr>
          <p:cNvPr id="3075"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en-US"/>
              <a:t>Organizational Strategy, Competitive Advantage, and Information Systems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Monitoring Process Performance</a:t>
            </a:r>
          </a:p>
        </p:txBody>
      </p:sp>
      <p:sp>
        <p:nvSpPr>
          <p:cNvPr id="3" name="Text Placeholder 2"/>
          <p:cNvSpPr>
            <a:spLocks noGrp="1"/>
          </p:cNvSpPr>
          <p:nvPr>
            <p:ph type="body" sz="quarter" idx="13"/>
          </p:nvPr>
        </p:nvSpPr>
        <p:spPr/>
        <p:txBody>
          <a:bodyPr>
            <a:normAutofit/>
          </a:bodyPr>
          <a:lstStyle/>
          <a:p>
            <a:r>
              <a:rPr lang="en-US" dirty="0"/>
              <a:t>IS evaluates information to determine how well a process is being executed</a:t>
            </a:r>
          </a:p>
          <a:p>
            <a:r>
              <a:rPr lang="en-US" dirty="0"/>
              <a:t>Evaluations occur at two levels</a:t>
            </a:r>
          </a:p>
          <a:p>
            <a:pPr lvl="1"/>
            <a:r>
              <a:rPr lang="en-US" dirty="0"/>
              <a:t>Process level</a:t>
            </a:r>
          </a:p>
          <a:p>
            <a:pPr lvl="1"/>
            <a:r>
              <a:rPr lang="en-US" dirty="0"/>
              <a:t>Instance level</a:t>
            </a:r>
          </a:p>
          <a:p>
            <a:r>
              <a:rPr lang="en-US" dirty="0"/>
              <a:t>Monitoring identifies problems for process improvement</a:t>
            </a:r>
          </a:p>
        </p:txBody>
      </p:sp>
    </p:spTree>
    <p:extLst>
      <p:ext uri="{BB962C8B-B14F-4D97-AF65-F5344CB8AC3E}">
        <p14:creationId xmlns:p14="http://schemas.microsoft.com/office/powerpoint/2010/main" val="232894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 Management</a:t>
            </a:r>
          </a:p>
        </p:txBody>
      </p:sp>
      <p:sp>
        <p:nvSpPr>
          <p:cNvPr id="3" name="Content Placeholder 2"/>
          <p:cNvSpPr>
            <a:spLocks noGrp="1"/>
          </p:cNvSpPr>
          <p:nvPr>
            <p:ph idx="1"/>
          </p:nvPr>
        </p:nvSpPr>
        <p:spPr/>
        <p:txBody>
          <a:bodyPr/>
          <a:lstStyle/>
          <a:p>
            <a:r>
              <a:rPr lang="en-US" sz="2000" b="1" dirty="0"/>
              <a:t>Business process management </a:t>
            </a:r>
            <a:r>
              <a:rPr lang="en-US" sz="2000" dirty="0"/>
              <a:t>is a management technique that includes methods and tools to support the design, analysis, implementation, management, and optimization of business processes.</a:t>
            </a:r>
          </a:p>
          <a:p>
            <a:pPr lvl="2"/>
            <a:r>
              <a:rPr lang="en-US" dirty="0"/>
              <a:t>Optimize</a:t>
            </a:r>
          </a:p>
          <a:p>
            <a:pPr lvl="3"/>
            <a:r>
              <a:rPr lang="en-US" dirty="0"/>
              <a:t>Manufacturing and logistics process</a:t>
            </a:r>
          </a:p>
          <a:p>
            <a:pPr lvl="3"/>
            <a:r>
              <a:rPr lang="en-US" dirty="0"/>
              <a:t>Marketing and innovation</a:t>
            </a:r>
          </a:p>
          <a:p>
            <a:pPr lvl="3"/>
            <a:r>
              <a:rPr lang="en-US" dirty="0"/>
              <a:t>Individual work</a:t>
            </a:r>
          </a:p>
          <a:p>
            <a:r>
              <a:rPr lang="en-US" dirty="0"/>
              <a:t>Important components of BPM:</a:t>
            </a:r>
          </a:p>
          <a:p>
            <a:pPr lvl="1"/>
            <a:r>
              <a:rPr lang="en-US" dirty="0"/>
              <a:t>Process modeling</a:t>
            </a:r>
          </a:p>
          <a:p>
            <a:pPr lvl="1"/>
            <a:r>
              <a:rPr lang="en-US" dirty="0"/>
              <a:t>Web-enabled technologies</a:t>
            </a:r>
          </a:p>
          <a:p>
            <a:pPr lvl="1"/>
            <a:r>
              <a:rPr lang="en-US" dirty="0"/>
              <a:t>Business Activity Monitoring (BAM)</a:t>
            </a:r>
          </a:p>
        </p:txBody>
      </p:sp>
    </p:spTree>
    <p:extLst>
      <p:ext uri="{BB962C8B-B14F-4D97-AF65-F5344CB8AC3E}">
        <p14:creationId xmlns:p14="http://schemas.microsoft.com/office/powerpoint/2010/main" val="381931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000" dirty="0">
                <a:solidFill>
                  <a:schemeClr val="tx2"/>
                </a:solidFill>
              </a:rPr>
              <a:t>Measures of Excellence in Executing Business Processes</a:t>
            </a:r>
          </a:p>
        </p:txBody>
      </p:sp>
      <p:sp>
        <p:nvSpPr>
          <p:cNvPr id="3" name="Text Placeholder 2"/>
          <p:cNvSpPr>
            <a:spLocks noGrp="1"/>
          </p:cNvSpPr>
          <p:nvPr>
            <p:ph type="body" sz="quarter" idx="13"/>
          </p:nvPr>
        </p:nvSpPr>
        <p:spPr/>
        <p:txBody>
          <a:bodyPr/>
          <a:lstStyle/>
          <a:p>
            <a:r>
              <a:rPr lang="en-US" dirty="0"/>
              <a:t>Customer Satisfaction</a:t>
            </a:r>
          </a:p>
          <a:p>
            <a:r>
              <a:rPr lang="en-US" dirty="0"/>
              <a:t>Cost Reduction</a:t>
            </a:r>
          </a:p>
          <a:p>
            <a:r>
              <a:rPr lang="en-US" dirty="0"/>
              <a:t>Cycle and fulfillment time reduction</a:t>
            </a:r>
          </a:p>
          <a:p>
            <a:r>
              <a:rPr lang="en-US" dirty="0"/>
              <a:t>Quality</a:t>
            </a:r>
          </a:p>
          <a:p>
            <a:r>
              <a:rPr lang="en-US" dirty="0"/>
              <a:t>Differentiation</a:t>
            </a:r>
          </a:p>
          <a:p>
            <a:r>
              <a:rPr lang="en-US" dirty="0"/>
              <a:t>Productivity</a:t>
            </a:r>
          </a:p>
        </p:txBody>
      </p:sp>
    </p:spTree>
    <p:extLst>
      <p:ext uri="{BB962C8B-B14F-4D97-AF65-F5344CB8AC3E}">
        <p14:creationId xmlns:p14="http://schemas.microsoft.com/office/powerpoint/2010/main" val="387350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53BB-C27C-49C2-818B-F69C985593C4}"/>
              </a:ext>
            </a:extLst>
          </p:cNvPr>
          <p:cNvSpPr>
            <a:spLocks noGrp="1"/>
          </p:cNvSpPr>
          <p:nvPr>
            <p:ph type="title"/>
          </p:nvPr>
        </p:nvSpPr>
        <p:spPr/>
        <p:txBody>
          <a:bodyPr/>
          <a:lstStyle/>
          <a:p>
            <a:r>
              <a:rPr lang="en-US" dirty="0"/>
              <a:t>Innovation</a:t>
            </a:r>
          </a:p>
        </p:txBody>
      </p:sp>
      <p:sp>
        <p:nvSpPr>
          <p:cNvPr id="3" name="Content Placeholder 2">
            <a:extLst>
              <a:ext uri="{FF2B5EF4-FFF2-40B4-BE49-F238E27FC236}">
                <a16:creationId xmlns:a16="http://schemas.microsoft.com/office/drawing/2014/main" id="{8AF35E56-917B-4A77-A4D1-84CD2F09A80C}"/>
              </a:ext>
            </a:extLst>
          </p:cNvPr>
          <p:cNvSpPr>
            <a:spLocks noGrp="1"/>
          </p:cNvSpPr>
          <p:nvPr>
            <p:ph idx="1"/>
          </p:nvPr>
        </p:nvSpPr>
        <p:spPr/>
        <p:txBody>
          <a:bodyPr/>
          <a:lstStyle/>
          <a:p>
            <a:r>
              <a:rPr lang="en-US" altLang="en-US" sz="2000" dirty="0"/>
              <a:t>Innovation: the application of new ideas to the products, processes, and activities of a firm, leading to increased value</a:t>
            </a:r>
          </a:p>
          <a:p>
            <a:pPr lvl="1"/>
            <a:r>
              <a:rPr lang="en-US" altLang="en-US" sz="1800" dirty="0"/>
              <a:t>A catalyst for the growth and success of an organization</a:t>
            </a:r>
          </a:p>
          <a:p>
            <a:r>
              <a:rPr lang="en-US" altLang="en-US" sz="2000" dirty="0"/>
              <a:t>Can lead to cutting-edge products</a:t>
            </a:r>
          </a:p>
          <a:p>
            <a:pPr lvl="1"/>
            <a:r>
              <a:rPr lang="en-US" altLang="en-US" sz="1800" dirty="0"/>
              <a:t>New revenue streams</a:t>
            </a:r>
          </a:p>
          <a:p>
            <a:pPr lvl="1"/>
            <a:r>
              <a:rPr lang="en-US" altLang="en-US" sz="1800" dirty="0"/>
              <a:t>Increased profits</a:t>
            </a:r>
          </a:p>
          <a:p>
            <a:r>
              <a:rPr lang="en-US" altLang="en-US" sz="2000" dirty="0"/>
              <a:t>Types of innovation</a:t>
            </a:r>
          </a:p>
          <a:p>
            <a:pPr lvl="1"/>
            <a:r>
              <a:rPr lang="en-US" altLang="en-US" sz="1800" dirty="0"/>
              <a:t>Sustaining innovation: results in enhancements to existing products, services, and ways of operating</a:t>
            </a:r>
          </a:p>
          <a:p>
            <a:pPr lvl="2"/>
            <a:r>
              <a:rPr lang="en-US" altLang="en-US" sz="1600" dirty="0"/>
              <a:t>Enable an organization to continually increase profits, lower costs, and gain market share</a:t>
            </a:r>
          </a:p>
          <a:p>
            <a:pPr lvl="1"/>
            <a:r>
              <a:rPr lang="en-US" altLang="en-US" sz="1800" dirty="0"/>
              <a:t>Disruptive innovation: one that initially provides a lower level of performance than the marketplace has grown to accept</a:t>
            </a:r>
          </a:p>
          <a:p>
            <a:pPr lvl="2"/>
            <a:r>
              <a:rPr lang="en-US" altLang="en-US" sz="1600" dirty="0"/>
              <a:t>Improved to provide new performance characteristics</a:t>
            </a:r>
          </a:p>
          <a:p>
            <a:endParaRPr lang="en-US" sz="2000" dirty="0"/>
          </a:p>
        </p:txBody>
      </p:sp>
    </p:spTree>
    <p:extLst>
      <p:ext uri="{BB962C8B-B14F-4D97-AF65-F5344CB8AC3E}">
        <p14:creationId xmlns:p14="http://schemas.microsoft.com/office/powerpoint/2010/main" val="203176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6EBB-6199-453F-AC0C-9CC9BB1CD76F}"/>
              </a:ext>
            </a:extLst>
          </p:cNvPr>
          <p:cNvSpPr>
            <a:spLocks noGrp="1"/>
          </p:cNvSpPr>
          <p:nvPr>
            <p:ph type="title"/>
          </p:nvPr>
        </p:nvSpPr>
        <p:spPr/>
        <p:txBody>
          <a:bodyPr>
            <a:normAutofit fontScale="90000"/>
          </a:bodyPr>
          <a:lstStyle/>
          <a:p>
            <a:r>
              <a:rPr lang="en-US" dirty="0"/>
              <a:t>Reengineering and Continuous </a:t>
            </a:r>
            <a:r>
              <a:rPr lang="en-US" dirty="0" err="1"/>
              <a:t>Improvment</a:t>
            </a:r>
            <a:endParaRPr lang="en-US" dirty="0"/>
          </a:p>
        </p:txBody>
      </p:sp>
      <p:sp>
        <p:nvSpPr>
          <p:cNvPr id="3" name="Content Placeholder 2">
            <a:extLst>
              <a:ext uri="{FF2B5EF4-FFF2-40B4-BE49-F238E27FC236}">
                <a16:creationId xmlns:a16="http://schemas.microsoft.com/office/drawing/2014/main" id="{D1224226-94CC-4FC3-8192-DC1C079E273B}"/>
              </a:ext>
            </a:extLst>
          </p:cNvPr>
          <p:cNvSpPr>
            <a:spLocks noGrp="1"/>
          </p:cNvSpPr>
          <p:nvPr>
            <p:ph idx="1"/>
          </p:nvPr>
        </p:nvSpPr>
        <p:spPr/>
        <p:txBody>
          <a:bodyPr/>
          <a:lstStyle/>
          <a:p>
            <a:r>
              <a:rPr lang="en-US" altLang="en-US" dirty="0"/>
              <a:t>Reengineering</a:t>
            </a:r>
          </a:p>
          <a:p>
            <a:pPr lvl="1"/>
            <a:r>
              <a:rPr lang="en-US" altLang="en-US" dirty="0"/>
              <a:t>Also called process redesign and business process reengineering (BPR)</a:t>
            </a:r>
          </a:p>
          <a:p>
            <a:pPr lvl="1"/>
            <a:r>
              <a:rPr lang="en-US" altLang="en-US" dirty="0"/>
              <a:t>Involves the radical redesign of business processes, organizational structures, information systems, and values of the organization to achieve a breakthrough in business results</a:t>
            </a:r>
          </a:p>
          <a:p>
            <a:r>
              <a:rPr lang="en-US" altLang="en-US" dirty="0"/>
              <a:t>Continuous improvement </a:t>
            </a:r>
          </a:p>
          <a:p>
            <a:pPr lvl="1"/>
            <a:r>
              <a:rPr lang="en-US" altLang="en-US" dirty="0"/>
              <a:t>Constantly seeking ways to improve business processes and add value to products and services</a:t>
            </a:r>
          </a:p>
          <a:p>
            <a:endParaRPr lang="en-US" dirty="0"/>
          </a:p>
        </p:txBody>
      </p:sp>
    </p:spTree>
    <p:extLst>
      <p:ext uri="{BB962C8B-B14F-4D97-AF65-F5344CB8AC3E}">
        <p14:creationId xmlns:p14="http://schemas.microsoft.com/office/powerpoint/2010/main" val="290959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6909B-4640-437A-9B01-013440835D88}"/>
              </a:ext>
            </a:extLst>
          </p:cNvPr>
          <p:cNvPicPr>
            <a:picLocks noChangeAspect="1"/>
          </p:cNvPicPr>
          <p:nvPr/>
        </p:nvPicPr>
        <p:blipFill>
          <a:blip r:embed="rId2"/>
          <a:stretch>
            <a:fillRect/>
          </a:stretch>
        </p:blipFill>
        <p:spPr>
          <a:xfrm>
            <a:off x="1051433" y="571500"/>
            <a:ext cx="7041133" cy="5715000"/>
          </a:xfrm>
          <a:prstGeom prst="rect">
            <a:avLst/>
          </a:prstGeom>
        </p:spPr>
      </p:pic>
    </p:spTree>
    <p:extLst>
      <p:ext uri="{BB962C8B-B14F-4D97-AF65-F5344CB8AC3E}">
        <p14:creationId xmlns:p14="http://schemas.microsoft.com/office/powerpoint/2010/main" val="326537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Process Re-engineering (BPR) and Business Process Improvement (BPI)</a:t>
            </a:r>
          </a:p>
        </p:txBody>
      </p:sp>
      <p:sp>
        <p:nvSpPr>
          <p:cNvPr id="3" name="Content Placeholder 2"/>
          <p:cNvSpPr>
            <a:spLocks noGrp="1"/>
          </p:cNvSpPr>
          <p:nvPr>
            <p:ph idx="1"/>
          </p:nvPr>
        </p:nvSpPr>
        <p:spPr/>
        <p:txBody>
          <a:bodyPr/>
          <a:lstStyle/>
          <a:p>
            <a:r>
              <a:rPr lang="en-US" dirty="0"/>
              <a:t>BPR is a radical redesign that improved efficiency and effectiveness </a:t>
            </a:r>
          </a:p>
          <a:p>
            <a:r>
              <a:rPr lang="en-US" dirty="0"/>
              <a:t>BPI is less radical, less disruptive, and more incremental</a:t>
            </a:r>
          </a:p>
          <a:p>
            <a:pPr lvl="1"/>
            <a:r>
              <a:rPr lang="en-US" dirty="0"/>
              <a:t>Six Sigma is one popular methodology</a:t>
            </a:r>
          </a:p>
          <a:p>
            <a:r>
              <a:rPr lang="en-US" dirty="0"/>
              <a:t>Effectiveness versus Efficiency </a:t>
            </a:r>
            <a:r>
              <a:rPr lang="en-US" dirty="0">
                <a:solidFill>
                  <a:schemeClr val="accent2"/>
                </a:solidFill>
              </a:rPr>
              <a:t>what is the difference?</a:t>
            </a:r>
          </a:p>
          <a:p>
            <a:pPr marL="0" indent="0">
              <a:buNone/>
            </a:pPr>
            <a:endParaRPr lang="en-US" dirty="0"/>
          </a:p>
        </p:txBody>
      </p:sp>
    </p:spTree>
    <p:extLst>
      <p:ext uri="{BB962C8B-B14F-4D97-AF65-F5344CB8AC3E}">
        <p14:creationId xmlns:p14="http://schemas.microsoft.com/office/powerpoint/2010/main" val="80897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vs Efficiency</a:t>
            </a:r>
          </a:p>
        </p:txBody>
      </p:sp>
      <p:graphicFrame>
        <p:nvGraphicFramePr>
          <p:cNvPr id="4" name="Content Placeholder 3"/>
          <p:cNvGraphicFramePr>
            <a:graphicFrameLocks noGrp="1"/>
          </p:cNvGraphicFramePr>
          <p:nvPr>
            <p:ph idx="1"/>
          </p:nvPr>
        </p:nvGraphicFramePr>
        <p:xfrm>
          <a:off x="381000" y="2286000"/>
          <a:ext cx="8229600" cy="213627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Effectiveness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Efficiency</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200">
                          <a:effectLst/>
                        </a:rPr>
                        <a:t>Meaning:</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Effectiveness is about doing the right task, completing activities and achieving goals.</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Efficiency is about doing things in an optimal way, for example doing it the fastest or in the least expensive way. It could be the wrong thing, but it was done optimally.</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200">
                          <a:effectLst/>
                        </a:rPr>
                        <a:t>Effort oriented:</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No</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Yes</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200">
                          <a:effectLst/>
                        </a:rPr>
                        <a:t>Process Oriented:</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No</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Yes</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200">
                          <a:effectLst/>
                        </a:rPr>
                        <a:t>Goal oriented:</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Yes</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Yes</a:t>
                      </a:r>
                      <a:endParaRPr lang="en-US" sz="11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200">
                          <a:effectLst/>
                        </a:rPr>
                        <a:t>Time oriented:</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No</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dirty="0">
                          <a:effectLst/>
                        </a:rPr>
                        <a:t>Yes</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087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4000" dirty="0">
                <a:solidFill>
                  <a:schemeClr val="tx2"/>
                </a:solidFill>
              </a:rPr>
              <a:t>Business Process Improvement (BPI) </a:t>
            </a:r>
          </a:p>
        </p:txBody>
      </p:sp>
      <p:sp>
        <p:nvSpPr>
          <p:cNvPr id="3" name="Content Placeholder 2"/>
          <p:cNvSpPr>
            <a:spLocks noGrp="1"/>
          </p:cNvSpPr>
          <p:nvPr>
            <p:ph sz="quarter" idx="14"/>
          </p:nvPr>
        </p:nvSpPr>
        <p:spPr/>
        <p:txBody>
          <a:bodyPr/>
          <a:lstStyle/>
          <a:p>
            <a:r>
              <a:rPr lang="en-US" dirty="0"/>
              <a:t>Five basic phases of successful BPI</a:t>
            </a:r>
          </a:p>
          <a:p>
            <a:pPr lvl="1"/>
            <a:r>
              <a:rPr lang="en-US" dirty="0"/>
              <a:t>Define</a:t>
            </a:r>
          </a:p>
          <a:p>
            <a:pPr lvl="1"/>
            <a:r>
              <a:rPr lang="en-US" dirty="0"/>
              <a:t>Measure</a:t>
            </a:r>
          </a:p>
          <a:p>
            <a:pPr lvl="1"/>
            <a:r>
              <a:rPr lang="en-US" dirty="0"/>
              <a:t>Analyze</a:t>
            </a:r>
          </a:p>
          <a:p>
            <a:pPr lvl="1"/>
            <a:r>
              <a:rPr lang="en-US" dirty="0"/>
              <a:t>Improve</a:t>
            </a:r>
          </a:p>
          <a:p>
            <a:pPr lvl="1"/>
            <a:r>
              <a:rPr lang="en-US" dirty="0"/>
              <a:t>Control</a:t>
            </a:r>
          </a:p>
        </p:txBody>
      </p:sp>
    </p:spTree>
    <p:extLst>
      <p:ext uri="{BB962C8B-B14F-4D97-AF65-F5344CB8AC3E}">
        <p14:creationId xmlns:p14="http://schemas.microsoft.com/office/powerpoint/2010/main" val="49568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000" dirty="0">
                <a:solidFill>
                  <a:schemeClr val="tx2"/>
                </a:solidFill>
                <a:latin typeface="+mn-lt"/>
              </a:rPr>
              <a:t>BPI versus BPR</a:t>
            </a:r>
          </a:p>
        </p:txBody>
      </p:sp>
      <p:sp>
        <p:nvSpPr>
          <p:cNvPr id="3" name="Content Placeholder 2"/>
          <p:cNvSpPr>
            <a:spLocks noGrp="1"/>
          </p:cNvSpPr>
          <p:nvPr>
            <p:ph sz="quarter" idx="14"/>
          </p:nvPr>
        </p:nvSpPr>
        <p:spPr/>
        <p:txBody>
          <a:bodyPr>
            <a:normAutofit/>
          </a:bodyPr>
          <a:lstStyle/>
          <a:p>
            <a:r>
              <a:rPr lang="en-US" dirty="0">
                <a:latin typeface="+mj-lt"/>
              </a:rPr>
              <a:t>Low risk / low cost</a:t>
            </a:r>
          </a:p>
          <a:p>
            <a:r>
              <a:rPr lang="en-US" dirty="0">
                <a:latin typeface="+mj-lt"/>
              </a:rPr>
              <a:t>Incremental change</a:t>
            </a:r>
          </a:p>
          <a:p>
            <a:r>
              <a:rPr lang="en-US" dirty="0">
                <a:latin typeface="+mj-lt"/>
              </a:rPr>
              <a:t>Bottom-up approach</a:t>
            </a:r>
          </a:p>
          <a:p>
            <a:r>
              <a:rPr lang="en-US" dirty="0">
                <a:latin typeface="+mj-lt"/>
              </a:rPr>
              <a:t>Takes less time</a:t>
            </a:r>
          </a:p>
          <a:p>
            <a:r>
              <a:rPr lang="en-US" dirty="0">
                <a:latin typeface="+mj-lt"/>
              </a:rPr>
              <a:t>Quantifiable results</a:t>
            </a:r>
          </a:p>
          <a:p>
            <a:r>
              <a:rPr lang="en-US" dirty="0">
                <a:latin typeface="+mj-lt"/>
              </a:rPr>
              <a:t>All employees trained in BPI</a:t>
            </a:r>
          </a:p>
          <a:p>
            <a:endParaRPr lang="en-US" dirty="0">
              <a:latin typeface="+mj-lt"/>
            </a:endParaRPr>
          </a:p>
        </p:txBody>
      </p:sp>
      <p:sp>
        <p:nvSpPr>
          <p:cNvPr id="5" name="Content Placeholder 4"/>
          <p:cNvSpPr>
            <a:spLocks noGrp="1"/>
          </p:cNvSpPr>
          <p:nvPr>
            <p:ph sz="quarter" idx="15"/>
          </p:nvPr>
        </p:nvSpPr>
        <p:spPr/>
        <p:txBody>
          <a:bodyPr>
            <a:normAutofit/>
          </a:bodyPr>
          <a:lstStyle/>
          <a:p>
            <a:r>
              <a:rPr lang="en-US" dirty="0">
                <a:latin typeface="+mj-lt"/>
              </a:rPr>
              <a:t>High risk / high cost</a:t>
            </a:r>
          </a:p>
          <a:p>
            <a:r>
              <a:rPr lang="en-US" dirty="0">
                <a:latin typeface="+mj-lt"/>
              </a:rPr>
              <a:t>Radical redesign</a:t>
            </a:r>
          </a:p>
          <a:p>
            <a:r>
              <a:rPr lang="en-US" dirty="0">
                <a:latin typeface="+mj-lt"/>
              </a:rPr>
              <a:t>Top-down approach</a:t>
            </a:r>
          </a:p>
          <a:p>
            <a:r>
              <a:rPr lang="en-US" dirty="0">
                <a:latin typeface="+mj-lt"/>
              </a:rPr>
              <a:t>Time consuming</a:t>
            </a:r>
          </a:p>
          <a:p>
            <a:r>
              <a:rPr lang="en-US" dirty="0">
                <a:latin typeface="+mj-lt"/>
              </a:rPr>
              <a:t>Impacts can be overwhelming</a:t>
            </a:r>
          </a:p>
          <a:p>
            <a:r>
              <a:rPr lang="en-US" dirty="0">
                <a:latin typeface="+mj-lt"/>
              </a:rPr>
              <a:t>High failure rate</a:t>
            </a:r>
          </a:p>
        </p:txBody>
      </p:sp>
      <p:sp>
        <p:nvSpPr>
          <p:cNvPr id="6" name="Text Placeholder 5"/>
          <p:cNvSpPr>
            <a:spLocks noGrp="1"/>
          </p:cNvSpPr>
          <p:nvPr>
            <p:ph type="body" idx="16"/>
          </p:nvPr>
        </p:nvSpPr>
        <p:spPr/>
        <p:txBody>
          <a:bodyPr/>
          <a:lstStyle/>
          <a:p>
            <a:r>
              <a:rPr lang="en-US" b="1" dirty="0">
                <a:solidFill>
                  <a:srgbClr val="0070C0"/>
                </a:solidFill>
                <a:latin typeface="+mn-lt"/>
              </a:rPr>
              <a:t>BPI</a:t>
            </a:r>
          </a:p>
        </p:txBody>
      </p:sp>
      <p:sp>
        <p:nvSpPr>
          <p:cNvPr id="4" name="Text Placeholder 3"/>
          <p:cNvSpPr>
            <a:spLocks noGrp="1"/>
          </p:cNvSpPr>
          <p:nvPr>
            <p:ph type="body" sz="quarter" idx="3"/>
          </p:nvPr>
        </p:nvSpPr>
        <p:spPr/>
        <p:txBody>
          <a:bodyPr/>
          <a:lstStyle/>
          <a:p>
            <a:r>
              <a:rPr lang="en-US" b="1" dirty="0">
                <a:solidFill>
                  <a:srgbClr val="0070C0"/>
                </a:solidFill>
                <a:latin typeface="+mn-lt"/>
              </a:rPr>
              <a:t>BPR</a:t>
            </a:r>
          </a:p>
        </p:txBody>
      </p:sp>
    </p:spTree>
    <p:extLst>
      <p:ext uri="{BB962C8B-B14F-4D97-AF65-F5344CB8AC3E}">
        <p14:creationId xmlns:p14="http://schemas.microsoft.com/office/powerpoint/2010/main" val="206958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3" name="Content Placeholder 2"/>
          <p:cNvSpPr>
            <a:spLocks noGrp="1"/>
          </p:cNvSpPr>
          <p:nvPr>
            <p:ph idx="1"/>
          </p:nvPr>
        </p:nvSpPr>
        <p:spPr/>
        <p:txBody>
          <a:bodyPr/>
          <a:lstStyle/>
          <a:p>
            <a:pPr marL="0" indent="0" algn="ctr">
              <a:buNone/>
            </a:pPr>
            <a:r>
              <a:rPr lang="en-US" dirty="0"/>
              <a:t>A high level plan to achieve a goal</a:t>
            </a:r>
          </a:p>
          <a:p>
            <a:pPr marL="0" indent="0" algn="ctr">
              <a:buNone/>
            </a:pPr>
            <a:r>
              <a:rPr lang="en-US" dirty="0"/>
              <a:t> under conditions of uncertainty.</a:t>
            </a:r>
            <a:r>
              <a:rPr lang="en-US" sz="1200" dirty="0"/>
              <a:t>(Wikipedia)</a:t>
            </a:r>
          </a:p>
          <a:p>
            <a:pPr marL="0" indent="0" algn="ctr">
              <a:buNone/>
            </a:pPr>
            <a:endParaRPr lang="en-US" dirty="0"/>
          </a:p>
          <a:p>
            <a:r>
              <a:rPr lang="en-US" dirty="0"/>
              <a:t>A desired outcome</a:t>
            </a:r>
          </a:p>
          <a:p>
            <a:pPr lvl="1"/>
            <a:r>
              <a:rPr lang="en-US" dirty="0"/>
              <a:t>Gaining market share</a:t>
            </a:r>
          </a:p>
          <a:p>
            <a:pPr lvl="1"/>
            <a:r>
              <a:rPr lang="en-US" dirty="0"/>
              <a:t>Outperform competitors </a:t>
            </a:r>
          </a:p>
          <a:p>
            <a:pPr lvl="2"/>
            <a:r>
              <a:rPr lang="en-US" dirty="0"/>
              <a:t>Cost, quality and time to market</a:t>
            </a:r>
          </a:p>
          <a:p>
            <a:pPr marL="0" indent="0">
              <a:buNone/>
            </a:pPr>
            <a:endParaRPr lang="en-US" dirty="0"/>
          </a:p>
        </p:txBody>
      </p:sp>
    </p:spTree>
    <p:extLst>
      <p:ext uri="{BB962C8B-B14F-4D97-AF65-F5344CB8AC3E}">
        <p14:creationId xmlns:p14="http://schemas.microsoft.com/office/powerpoint/2010/main" val="223406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DD7CF-EAFA-4CA5-926C-1EC511F52673}"/>
              </a:ext>
            </a:extLst>
          </p:cNvPr>
          <p:cNvPicPr>
            <a:picLocks noChangeAspect="1"/>
          </p:cNvPicPr>
          <p:nvPr/>
        </p:nvPicPr>
        <p:blipFill>
          <a:blip r:embed="rId2"/>
          <a:stretch>
            <a:fillRect/>
          </a:stretch>
        </p:blipFill>
        <p:spPr>
          <a:xfrm>
            <a:off x="762000" y="1219200"/>
            <a:ext cx="7790024" cy="3962400"/>
          </a:xfrm>
          <a:prstGeom prst="rect">
            <a:avLst/>
          </a:prstGeom>
        </p:spPr>
      </p:pic>
    </p:spTree>
    <p:extLst>
      <p:ext uri="{BB962C8B-B14F-4D97-AF65-F5344CB8AC3E}">
        <p14:creationId xmlns:p14="http://schemas.microsoft.com/office/powerpoint/2010/main" val="393780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fontAlgn="auto">
              <a:spcAft>
                <a:spcPts val="0"/>
              </a:spcAft>
              <a:defRPr/>
            </a:pPr>
            <a:r>
              <a:rPr lang="en-US" sz="3800" dirty="0"/>
              <a:t>Business Pressures, Organizational 	Responses, and IT Support</a:t>
            </a:r>
          </a:p>
        </p:txBody>
      </p:sp>
      <p:sp>
        <p:nvSpPr>
          <p:cNvPr id="18435" name="Rectangle 3"/>
          <p:cNvSpPr>
            <a:spLocks noGrp="1" noChangeArrowheads="1"/>
          </p:cNvSpPr>
          <p:nvPr>
            <p:ph idx="1"/>
          </p:nvPr>
        </p:nvSpPr>
        <p:spPr>
          <a:xfrm>
            <a:off x="1600200" y="1981200"/>
            <a:ext cx="7772400" cy="4530725"/>
          </a:xfrm>
        </p:spPr>
        <p:txBody>
          <a:bodyPr/>
          <a:lstStyle/>
          <a:p>
            <a:pPr>
              <a:buFont typeface="Wingdings" pitchFamily="2" charset="2"/>
              <a:buNone/>
            </a:pPr>
            <a:r>
              <a:rPr lang="en-US" altLang="en-US"/>
              <a:t>  </a:t>
            </a:r>
            <a:r>
              <a:rPr lang="en-US" altLang="en-US" b="1">
                <a:solidFill>
                  <a:srgbClr val="0000FF"/>
                </a:solidFill>
              </a:rPr>
              <a:t>Business Pressures </a:t>
            </a:r>
          </a:p>
          <a:p>
            <a:pPr lvl="1" indent="0">
              <a:buFont typeface="Wingdings" pitchFamily="2" charset="2"/>
              <a:buNone/>
            </a:pPr>
            <a:r>
              <a:rPr lang="en-US" altLang="en-US"/>
              <a:t>     </a:t>
            </a:r>
            <a:r>
              <a:rPr lang="en-US" altLang="en-US" b="1"/>
              <a:t>Market Pressures</a:t>
            </a:r>
          </a:p>
          <a:p>
            <a:pPr lvl="1" indent="0">
              <a:buFont typeface="Wingdings" pitchFamily="2" charset="2"/>
              <a:buNone/>
            </a:pPr>
            <a:r>
              <a:rPr lang="en-US" altLang="en-US" b="1"/>
              <a:t>     Technology Pressures</a:t>
            </a:r>
          </a:p>
          <a:p>
            <a:pPr lvl="1" indent="0">
              <a:buFont typeface="Wingdings" pitchFamily="2" charset="2"/>
              <a:buNone/>
            </a:pPr>
            <a:r>
              <a:rPr lang="en-US" altLang="en-US" b="1"/>
              <a:t>     Societal Pressures</a:t>
            </a:r>
          </a:p>
          <a:p>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fontAlgn="auto">
              <a:spcAft>
                <a:spcPts val="0"/>
              </a:spcAft>
              <a:defRPr/>
            </a:pPr>
            <a:r>
              <a:rPr lang="en-US"/>
              <a:t>       Market Pressures</a:t>
            </a:r>
          </a:p>
        </p:txBody>
      </p:sp>
      <p:sp>
        <p:nvSpPr>
          <p:cNvPr id="20483" name="Rectangle 3"/>
          <p:cNvSpPr>
            <a:spLocks noGrp="1" noChangeArrowheads="1"/>
          </p:cNvSpPr>
          <p:nvPr>
            <p:ph idx="1"/>
          </p:nvPr>
        </p:nvSpPr>
        <p:spPr>
          <a:xfrm>
            <a:off x="914400" y="1905000"/>
            <a:ext cx="7772400" cy="4530725"/>
          </a:xfrm>
        </p:spPr>
        <p:txBody>
          <a:bodyPr/>
          <a:lstStyle/>
          <a:p>
            <a:pPr>
              <a:buFont typeface="Wingdings" pitchFamily="2" charset="2"/>
              <a:buNone/>
            </a:pPr>
            <a:r>
              <a:rPr lang="en-US" altLang="en-US" b="1">
                <a:solidFill>
                  <a:srgbClr val="0000FF"/>
                </a:solidFill>
              </a:rPr>
              <a:t>The Global Economy and </a:t>
            </a:r>
          </a:p>
          <a:p>
            <a:pPr>
              <a:buFont typeface="Wingdings" pitchFamily="2" charset="2"/>
              <a:buNone/>
            </a:pPr>
            <a:r>
              <a:rPr lang="en-US" altLang="en-US" b="1">
                <a:solidFill>
                  <a:srgbClr val="0000FF"/>
                </a:solidFill>
              </a:rPr>
              <a:t>Strong Competition</a:t>
            </a:r>
          </a:p>
          <a:p>
            <a:endParaRPr lang="en-US" altLang="en-US"/>
          </a:p>
          <a:p>
            <a:pPr>
              <a:buFont typeface="Wingdings" pitchFamily="2" charset="2"/>
              <a:buNone/>
            </a:pPr>
            <a:r>
              <a:rPr lang="en-US" altLang="en-US" b="1">
                <a:solidFill>
                  <a:srgbClr val="0000FF"/>
                </a:solidFill>
              </a:rPr>
              <a:t>The Changing Nature of the Workforce</a:t>
            </a:r>
          </a:p>
          <a:p>
            <a:endParaRPr lang="en-US" altLang="en-US"/>
          </a:p>
          <a:p>
            <a:pPr>
              <a:buFont typeface="Wingdings" pitchFamily="2" charset="2"/>
              <a:buNone/>
            </a:pPr>
            <a:r>
              <a:rPr lang="en-US" altLang="en-US" b="1">
                <a:solidFill>
                  <a:srgbClr val="0000FF"/>
                </a:solidFill>
              </a:rPr>
              <a:t>Powerful Customers</a:t>
            </a:r>
          </a:p>
          <a:p>
            <a:pPr>
              <a:buFont typeface="Wingdings" pitchFamily="2" charset="2"/>
              <a:buNone/>
            </a:pPr>
            <a:endParaRPr lang="en-US" altLang="en-US"/>
          </a:p>
        </p:txBody>
      </p:sp>
      <p:pic>
        <p:nvPicPr>
          <p:cNvPr id="20484" name="Picture 7" descr="http://sevencolors.org/images/photo/original/globe_e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1139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http://www.comunidadesllc.com/images/latin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038600"/>
            <a:ext cx="14652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1" descr="http://www.game-universe.com/images/gu_custom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105400"/>
            <a:ext cx="187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Globalization</a:t>
            </a:r>
          </a:p>
        </p:txBody>
      </p:sp>
      <p:sp>
        <p:nvSpPr>
          <p:cNvPr id="3" name="Text Placeholder 2"/>
          <p:cNvSpPr>
            <a:spLocks noGrp="1"/>
          </p:cNvSpPr>
          <p:nvPr>
            <p:ph type="body" sz="quarter" idx="13"/>
          </p:nvPr>
        </p:nvSpPr>
        <p:spPr/>
        <p:txBody>
          <a:bodyPr/>
          <a:lstStyle/>
          <a:p>
            <a:r>
              <a:rPr lang="en-US" dirty="0"/>
              <a:t>The integration and interdependence of economic, social, cultural, and ecological facets of life, made possible by rapid advances in IT.</a:t>
            </a:r>
          </a:p>
        </p:txBody>
      </p:sp>
    </p:spTree>
    <p:extLst>
      <p:ext uri="{BB962C8B-B14F-4D97-AF65-F5344CB8AC3E}">
        <p14:creationId xmlns:p14="http://schemas.microsoft.com/office/powerpoint/2010/main" val="393428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Changing Nature of the Workforce</a:t>
            </a:r>
          </a:p>
        </p:txBody>
      </p:sp>
      <p:sp>
        <p:nvSpPr>
          <p:cNvPr id="3" name="Text Placeholder 2"/>
          <p:cNvSpPr>
            <a:spLocks noGrp="1"/>
          </p:cNvSpPr>
          <p:nvPr>
            <p:ph type="body" sz="quarter" idx="13"/>
          </p:nvPr>
        </p:nvSpPr>
        <p:spPr/>
        <p:txBody>
          <a:bodyPr/>
          <a:lstStyle/>
          <a:p>
            <a:r>
              <a:rPr lang="en-US" dirty="0"/>
              <a:t>Workforce is Becoming More Diversified</a:t>
            </a:r>
          </a:p>
          <a:p>
            <a:pPr lvl="1"/>
            <a:r>
              <a:rPr lang="en-US" dirty="0"/>
              <a:t>Women</a:t>
            </a:r>
          </a:p>
          <a:p>
            <a:pPr lvl="1"/>
            <a:r>
              <a:rPr lang="en-US" dirty="0"/>
              <a:t>Single Parents</a:t>
            </a:r>
          </a:p>
          <a:p>
            <a:pPr lvl="1"/>
            <a:r>
              <a:rPr lang="en-US" dirty="0"/>
              <a:t>Minorities</a:t>
            </a:r>
          </a:p>
          <a:p>
            <a:pPr lvl="1"/>
            <a:r>
              <a:rPr lang="en-US" dirty="0"/>
              <a:t>Persons with Disabilities</a:t>
            </a:r>
          </a:p>
          <a:p>
            <a:r>
              <a:rPr lang="en-US" dirty="0"/>
              <a:t>IT is Enabling Telecommuting Employees</a:t>
            </a:r>
          </a:p>
        </p:txBody>
      </p:sp>
    </p:spTree>
    <p:extLst>
      <p:ext uri="{BB962C8B-B14F-4D97-AF65-F5344CB8AC3E}">
        <p14:creationId xmlns:p14="http://schemas.microsoft.com/office/powerpoint/2010/main" val="2152082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Powerful Customers</a:t>
            </a:r>
          </a:p>
        </p:txBody>
      </p:sp>
      <p:sp>
        <p:nvSpPr>
          <p:cNvPr id="3" name="Text Placeholder 2"/>
          <p:cNvSpPr>
            <a:spLocks noGrp="1"/>
          </p:cNvSpPr>
          <p:nvPr>
            <p:ph type="body" sz="quarter" idx="13"/>
          </p:nvPr>
        </p:nvSpPr>
        <p:spPr/>
        <p:txBody>
          <a:bodyPr/>
          <a:lstStyle/>
          <a:p>
            <a:r>
              <a:rPr lang="en-US" dirty="0"/>
              <a:t>Increasing consumer sophistication &amp; expectations</a:t>
            </a:r>
          </a:p>
          <a:p>
            <a:r>
              <a:rPr lang="en-US" dirty="0"/>
              <a:t>Consumer more knowledgeable about</a:t>
            </a:r>
          </a:p>
          <a:p>
            <a:pPr lvl="1"/>
            <a:r>
              <a:rPr lang="en-US" dirty="0"/>
              <a:t>Products and services</a:t>
            </a:r>
          </a:p>
          <a:p>
            <a:pPr lvl="1"/>
            <a:r>
              <a:rPr lang="en-US" dirty="0"/>
              <a:t>Price comparisons</a:t>
            </a:r>
          </a:p>
          <a:p>
            <a:pPr lvl="1"/>
            <a:r>
              <a:rPr lang="en-US" dirty="0"/>
              <a:t>Electronic auctions</a:t>
            </a:r>
          </a:p>
          <a:p>
            <a:r>
              <a:rPr lang="en-US" dirty="0"/>
              <a:t>Customer Relationship Management</a:t>
            </a:r>
          </a:p>
        </p:txBody>
      </p:sp>
    </p:spTree>
    <p:extLst>
      <p:ext uri="{BB962C8B-B14F-4D97-AF65-F5344CB8AC3E}">
        <p14:creationId xmlns:p14="http://schemas.microsoft.com/office/powerpoint/2010/main" val="191595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a:t>Technology Pressures</a:t>
            </a:r>
          </a:p>
        </p:txBody>
      </p:sp>
      <p:sp>
        <p:nvSpPr>
          <p:cNvPr id="16387" name="Rectangle 3"/>
          <p:cNvSpPr>
            <a:spLocks noGrp="1" noChangeArrowheads="1"/>
          </p:cNvSpPr>
          <p:nvPr>
            <p:ph idx="1"/>
          </p:nvPr>
        </p:nvSpPr>
        <p:spPr>
          <a:xfrm>
            <a:off x="990600" y="2327275"/>
            <a:ext cx="7772400" cy="4530725"/>
          </a:xfrm>
        </p:spPr>
        <p:txBody>
          <a:bodyPr/>
          <a:lstStyle/>
          <a:p>
            <a:pPr marL="0" indent="0">
              <a:buFont typeface="Wingdings" pitchFamily="2" charset="2"/>
              <a:buNone/>
            </a:pPr>
            <a:r>
              <a:rPr lang="en-US" altLang="en-US" b="1">
                <a:solidFill>
                  <a:srgbClr val="0000FF"/>
                </a:solidFill>
              </a:rPr>
              <a:t>Technological Innovation and Obsolescence</a:t>
            </a:r>
          </a:p>
          <a:p>
            <a:pPr marL="0" indent="0">
              <a:buFont typeface="Wingdings" pitchFamily="2" charset="2"/>
              <a:buNone/>
            </a:pPr>
            <a:endParaRPr lang="en-US" altLang="en-US" b="1">
              <a:solidFill>
                <a:srgbClr val="0000FF"/>
              </a:solidFill>
            </a:endParaRPr>
          </a:p>
          <a:p>
            <a:pPr marL="0" indent="0">
              <a:buFont typeface="Wingdings" pitchFamily="2" charset="2"/>
              <a:buNone/>
            </a:pPr>
            <a:r>
              <a:rPr lang="en-US" altLang="en-US" b="1">
                <a:solidFill>
                  <a:srgbClr val="0000FF"/>
                </a:solidFill>
              </a:rPr>
              <a:t>Information Overload</a:t>
            </a:r>
          </a:p>
        </p:txBody>
      </p:sp>
    </p:spTree>
    <p:extLst>
      <p:ext uri="{BB962C8B-B14F-4D97-AF65-F5344CB8AC3E}">
        <p14:creationId xmlns:p14="http://schemas.microsoft.com/office/powerpoint/2010/main" val="100607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fontAlgn="auto">
              <a:spcAft>
                <a:spcPts val="0"/>
              </a:spcAft>
              <a:defRPr/>
            </a:pPr>
            <a:r>
              <a:rPr lang="en-US" sz="3200"/>
              <a:t>Technological Innovation and Obsolescence</a:t>
            </a:r>
          </a:p>
        </p:txBody>
      </p:sp>
      <p:pic>
        <p:nvPicPr>
          <p:cNvPr id="37891" name="Picture 2" descr="http://www.alumni.rpi.edu/Services/class/1970/slide_rule_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938338"/>
            <a:ext cx="3292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descr="http://math.arizona.edu/~models/Machines/image/early_calcu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51025"/>
            <a:ext cx="30194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7"/>
          <p:cNvSpPr txBox="1">
            <a:spLocks noChangeArrowheads="1"/>
          </p:cNvSpPr>
          <p:nvPr/>
        </p:nvSpPr>
        <p:spPr bwMode="auto">
          <a:xfrm>
            <a:off x="4953000" y="5535613"/>
            <a:ext cx="381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Innovation: Early calculator</a:t>
            </a:r>
          </a:p>
        </p:txBody>
      </p:sp>
      <p:sp>
        <p:nvSpPr>
          <p:cNvPr id="37894" name="TextBox 8"/>
          <p:cNvSpPr txBox="1">
            <a:spLocks noChangeArrowheads="1"/>
          </p:cNvSpPr>
          <p:nvPr/>
        </p:nvSpPr>
        <p:spPr bwMode="auto">
          <a:xfrm>
            <a:off x="1295400" y="4676775"/>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Obsolescence: Slide Rule</a:t>
            </a:r>
          </a:p>
        </p:txBody>
      </p:sp>
    </p:spTree>
    <p:extLst>
      <p:ext uri="{BB962C8B-B14F-4D97-AF65-F5344CB8AC3E}">
        <p14:creationId xmlns:p14="http://schemas.microsoft.com/office/powerpoint/2010/main" val="4107039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fontAlgn="auto">
              <a:spcAft>
                <a:spcPts val="0"/>
              </a:spcAft>
              <a:defRPr/>
            </a:pPr>
            <a:r>
              <a:rPr lang="en-US" sz="3200"/>
              <a:t>Technological Innovation and Obsolescence </a:t>
            </a:r>
            <a:r>
              <a:rPr lang="en-US" sz="2400"/>
              <a:t>(continued)</a:t>
            </a:r>
          </a:p>
        </p:txBody>
      </p:sp>
      <p:pic>
        <p:nvPicPr>
          <p:cNvPr id="38915" name="Picture 4" descr="http://www.nps.gov/archive/poex/hrs/images/fi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17023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textually.org/textually/archives/archives/images/set2/telegrap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05000"/>
            <a:ext cx="42846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5"/>
          <p:cNvSpPr txBox="1">
            <a:spLocks noChangeArrowheads="1"/>
          </p:cNvSpPr>
          <p:nvPr/>
        </p:nvSpPr>
        <p:spPr bwMode="auto">
          <a:xfrm>
            <a:off x="5189538" y="51339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Innovation: Telegraph</a:t>
            </a:r>
          </a:p>
        </p:txBody>
      </p:sp>
      <p:sp>
        <p:nvSpPr>
          <p:cNvPr id="38918" name="TextBox 6"/>
          <p:cNvSpPr txBox="1">
            <a:spLocks noChangeArrowheads="1"/>
          </p:cNvSpPr>
          <p:nvPr/>
        </p:nvSpPr>
        <p:spPr bwMode="auto">
          <a:xfrm>
            <a:off x="609600" y="60960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Obsolescence: Pony Express</a:t>
            </a:r>
          </a:p>
        </p:txBody>
      </p:sp>
    </p:spTree>
    <p:extLst>
      <p:ext uri="{BB962C8B-B14F-4D97-AF65-F5344CB8AC3E}">
        <p14:creationId xmlns:p14="http://schemas.microsoft.com/office/powerpoint/2010/main" val="321118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fontAlgn="auto">
              <a:spcAft>
                <a:spcPts val="0"/>
              </a:spcAft>
              <a:defRPr/>
            </a:pPr>
            <a:r>
              <a:rPr lang="en-US" sz="3200"/>
              <a:t>Technological Innovation and Obsolescence </a:t>
            </a:r>
            <a:r>
              <a:rPr lang="en-US" sz="2400"/>
              <a:t>(continued)</a:t>
            </a:r>
          </a:p>
        </p:txBody>
      </p:sp>
      <p:pic>
        <p:nvPicPr>
          <p:cNvPr id="39939" name="Picture 2" descr="http://www.reincarnationist.org/wordpress/wp-content/uploads/2007/04/old_came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768475"/>
            <a:ext cx="258127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http://d-nexus.com/images/Canon_EOS_30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09800"/>
            <a:ext cx="26797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8"/>
          <p:cNvSpPr txBox="1">
            <a:spLocks noChangeArrowheads="1"/>
          </p:cNvSpPr>
          <p:nvPr/>
        </p:nvSpPr>
        <p:spPr bwMode="auto">
          <a:xfrm>
            <a:off x="5751513" y="4862513"/>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Innovation: digital camera</a:t>
            </a:r>
          </a:p>
        </p:txBody>
      </p:sp>
      <p:sp>
        <p:nvSpPr>
          <p:cNvPr id="39942" name="TextBox 10"/>
          <p:cNvSpPr txBox="1">
            <a:spLocks noChangeArrowheads="1"/>
          </p:cNvSpPr>
          <p:nvPr/>
        </p:nvSpPr>
        <p:spPr bwMode="auto">
          <a:xfrm>
            <a:off x="1350963" y="4862513"/>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Obsolescence: old analog camera</a:t>
            </a:r>
          </a:p>
        </p:txBody>
      </p:sp>
    </p:spTree>
    <p:extLst>
      <p:ext uri="{BB962C8B-B14F-4D97-AF65-F5344CB8AC3E}">
        <p14:creationId xmlns:p14="http://schemas.microsoft.com/office/powerpoint/2010/main" val="39341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 Corporate Strategy</a:t>
            </a:r>
          </a:p>
        </p:txBody>
      </p:sp>
      <p:sp>
        <p:nvSpPr>
          <p:cNvPr id="3" name="Content Placeholder 2"/>
          <p:cNvSpPr>
            <a:spLocks noGrp="1"/>
          </p:cNvSpPr>
          <p:nvPr>
            <p:ph idx="1"/>
          </p:nvPr>
        </p:nvSpPr>
        <p:spPr/>
        <p:txBody>
          <a:bodyPr/>
          <a:lstStyle/>
          <a:p>
            <a:r>
              <a:rPr lang="en-US" dirty="0"/>
              <a:t>Business Process- </a:t>
            </a:r>
            <a:r>
              <a:rPr lang="en-US" sz="1600" dirty="0"/>
              <a:t>Examine Value Chain Model</a:t>
            </a:r>
          </a:p>
          <a:p>
            <a:r>
              <a:rPr lang="en-US" dirty="0"/>
              <a:t>Pressures</a:t>
            </a:r>
          </a:p>
          <a:p>
            <a:r>
              <a:rPr lang="en-US" dirty="0"/>
              <a:t>Responses</a:t>
            </a:r>
            <a:endParaRPr lang="en-US" sz="1600" dirty="0"/>
          </a:p>
          <a:p>
            <a:r>
              <a:rPr lang="en-US" dirty="0"/>
              <a:t>Global Flatteners</a:t>
            </a:r>
          </a:p>
        </p:txBody>
      </p:sp>
    </p:spTree>
    <p:extLst>
      <p:ext uri="{BB962C8B-B14F-4D97-AF65-F5344CB8AC3E}">
        <p14:creationId xmlns:p14="http://schemas.microsoft.com/office/powerpoint/2010/main" val="167956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fontAlgn="auto">
              <a:spcAft>
                <a:spcPts val="0"/>
              </a:spcAft>
              <a:defRPr/>
            </a:pPr>
            <a:r>
              <a:rPr lang="en-US" sz="3200"/>
              <a:t>Technological Innovation and Obsolescence </a:t>
            </a:r>
            <a:r>
              <a:rPr lang="en-US" sz="2400"/>
              <a:t>(continued)</a:t>
            </a:r>
          </a:p>
        </p:txBody>
      </p:sp>
      <p:pic>
        <p:nvPicPr>
          <p:cNvPr id="40963" name="Picture 6" descr="http://www.3acoffee.com/images/3ACOFFEE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905000"/>
            <a:ext cx="3429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musclecarclub.com/other-cars/classic/ford-model-t/images/ford-model-t-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2509838"/>
            <a:ext cx="4038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5145088" y="52451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Innovation: Ford Model T</a:t>
            </a:r>
          </a:p>
        </p:txBody>
      </p:sp>
      <p:sp>
        <p:nvSpPr>
          <p:cNvPr id="40966" name="TextBox 6"/>
          <p:cNvSpPr txBox="1">
            <a:spLocks noChangeArrowheads="1"/>
          </p:cNvSpPr>
          <p:nvPr/>
        </p:nvSpPr>
        <p:spPr bwMode="auto">
          <a:xfrm>
            <a:off x="1114425" y="4335463"/>
            <a:ext cx="321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0000FF"/>
                </a:solidFill>
              </a:rPr>
              <a:t>Obsolescence: </a:t>
            </a:r>
          </a:p>
          <a:p>
            <a:pPr eaLnBrk="1" hangingPunct="1"/>
            <a:r>
              <a:rPr lang="en-US" altLang="en-US" sz="2000" b="1">
                <a:solidFill>
                  <a:srgbClr val="0000FF"/>
                </a:solidFill>
              </a:rPr>
              <a:t>Horse and Buggy</a:t>
            </a:r>
          </a:p>
        </p:txBody>
      </p:sp>
    </p:spTree>
    <p:extLst>
      <p:ext uri="{BB962C8B-B14F-4D97-AF65-F5344CB8AC3E}">
        <p14:creationId xmlns:p14="http://schemas.microsoft.com/office/powerpoint/2010/main" val="426734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fontAlgn="auto">
              <a:spcAft>
                <a:spcPts val="0"/>
              </a:spcAft>
              <a:defRPr/>
            </a:pPr>
            <a:r>
              <a:rPr lang="en-US"/>
              <a:t>       Information Overload</a:t>
            </a:r>
          </a:p>
        </p:txBody>
      </p:sp>
      <p:pic>
        <p:nvPicPr>
          <p:cNvPr id="41987" name="Picture 2" descr="Suffering from Information Over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828800"/>
            <a:ext cx="6181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28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Societal/Political/Legal</a:t>
            </a:r>
          </a:p>
        </p:txBody>
      </p:sp>
      <p:sp>
        <p:nvSpPr>
          <p:cNvPr id="18435" name="Content Placeholder 2"/>
          <p:cNvSpPr>
            <a:spLocks noGrp="1"/>
          </p:cNvSpPr>
          <p:nvPr>
            <p:ph sz="half" idx="1"/>
          </p:nvPr>
        </p:nvSpPr>
        <p:spPr>
          <a:xfrm>
            <a:off x="304800" y="1676400"/>
            <a:ext cx="4953000" cy="4530725"/>
          </a:xfrm>
        </p:spPr>
        <p:txBody>
          <a:bodyPr/>
          <a:lstStyle/>
          <a:p>
            <a:r>
              <a:rPr lang="en-US" dirty="0"/>
              <a:t>Social Responsibility</a:t>
            </a:r>
          </a:p>
          <a:p>
            <a:pPr lvl="1"/>
            <a:r>
              <a:rPr lang="en-US" dirty="0">
                <a:hlinkClick r:id="rId2"/>
              </a:rPr>
              <a:t>Manufacturing sustainability</a:t>
            </a:r>
            <a:endParaRPr lang="en-US" dirty="0"/>
          </a:p>
          <a:p>
            <a:pPr lvl="1"/>
            <a:r>
              <a:rPr lang="en-US" dirty="0"/>
              <a:t>Distribution</a:t>
            </a:r>
          </a:p>
          <a:p>
            <a:pPr lvl="1"/>
            <a:r>
              <a:rPr lang="en-US" dirty="0"/>
              <a:t>Humane working conditions</a:t>
            </a:r>
          </a:p>
          <a:p>
            <a:r>
              <a:rPr lang="en-US" dirty="0"/>
              <a:t>Government Regulations</a:t>
            </a:r>
          </a:p>
          <a:p>
            <a:r>
              <a:rPr lang="en-US" dirty="0"/>
              <a:t>Protection Against Terrorist Attacks</a:t>
            </a:r>
          </a:p>
          <a:p>
            <a:r>
              <a:rPr lang="en-US" dirty="0"/>
              <a:t>Ethical Issues</a:t>
            </a:r>
          </a:p>
          <a:p>
            <a:endParaRPr lang="en-US" dirty="0"/>
          </a:p>
        </p:txBody>
      </p:sp>
      <p:pic>
        <p:nvPicPr>
          <p:cNvPr id="18436" name="Picture 2" descr="http://www.worldchanging.com/green%20roo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120219" cy="378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28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228600"/>
            <a:ext cx="7772400" cy="1143000"/>
          </a:xfrm>
        </p:spPr>
        <p:txBody>
          <a:bodyPr/>
          <a:lstStyle/>
          <a:p>
            <a:pPr fontAlgn="auto">
              <a:spcAft>
                <a:spcPts val="0"/>
              </a:spcAft>
              <a:defRPr/>
            </a:pPr>
            <a:r>
              <a:rPr lang="en-US"/>
              <a:t>Social Responsibility </a:t>
            </a:r>
            <a:r>
              <a:rPr lang="en-US" sz="2800"/>
              <a:t>(continued)</a:t>
            </a:r>
            <a:endParaRPr lang="en-US"/>
          </a:p>
        </p:txBody>
      </p:sp>
      <p:pic>
        <p:nvPicPr>
          <p:cNvPr id="46083" name="Picture 3" descr="v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05000"/>
            <a:ext cx="5562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4" name="TextBox 4"/>
          <p:cNvSpPr txBox="1">
            <a:spLocks noChangeArrowheads="1"/>
          </p:cNvSpPr>
          <p:nvPr/>
        </p:nvSpPr>
        <p:spPr bwMode="auto">
          <a:xfrm>
            <a:off x="838200" y="228600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00FF"/>
                </a:solidFill>
              </a:rPr>
              <a:t>Bridging the Digital Divide</a:t>
            </a:r>
          </a:p>
        </p:txBody>
      </p:sp>
    </p:spTree>
    <p:extLst>
      <p:ext uri="{BB962C8B-B14F-4D97-AF65-F5344CB8AC3E}">
        <p14:creationId xmlns:p14="http://schemas.microsoft.com/office/powerpoint/2010/main" val="3408095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fontAlgn="auto">
              <a:spcAft>
                <a:spcPts val="0"/>
              </a:spcAft>
              <a:defRPr/>
            </a:pPr>
            <a:r>
              <a:rPr lang="en-US"/>
              <a:t>     Social Responsibility </a:t>
            </a:r>
            <a:r>
              <a:rPr lang="en-US" sz="2800"/>
              <a:t>(continued)</a:t>
            </a:r>
          </a:p>
        </p:txBody>
      </p:sp>
      <p:sp>
        <p:nvSpPr>
          <p:cNvPr id="47107" name="TextBox 4"/>
          <p:cNvSpPr txBox="1">
            <a:spLocks noChangeArrowheads="1"/>
          </p:cNvSpPr>
          <p:nvPr/>
        </p:nvSpPr>
        <p:spPr bwMode="auto">
          <a:xfrm>
            <a:off x="5562600" y="3733800"/>
            <a:ext cx="320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hlinkClick r:id="rId3"/>
              </a:rPr>
              <a:t>One Laptop per Child initiative</a:t>
            </a:r>
            <a:endParaRPr lang="en-US" altLang="en-US" sz="2800" dirty="0"/>
          </a:p>
        </p:txBody>
      </p:sp>
      <p:pic>
        <p:nvPicPr>
          <p:cNvPr id="47108" name="Picture 6" descr="FuseProject, Yves Behar, One Laptop Per Child, $100 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4613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descr="http://www.linedandunlined.com/wp-content/uploads/OLPC_ID_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81200"/>
            <a:ext cx="3098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16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Social Responsibility &amp; Philanthropy in Business</a:t>
            </a:r>
          </a:p>
        </p:txBody>
      </p:sp>
      <p:sp>
        <p:nvSpPr>
          <p:cNvPr id="3" name="Text Placeholder 2"/>
          <p:cNvSpPr>
            <a:spLocks noGrp="1"/>
          </p:cNvSpPr>
          <p:nvPr>
            <p:ph type="body" sz="quarter" idx="13"/>
          </p:nvPr>
        </p:nvSpPr>
        <p:spPr/>
        <p:txBody>
          <a:bodyPr>
            <a:normAutofit/>
          </a:bodyPr>
          <a:lstStyle/>
          <a:p>
            <a:r>
              <a:rPr lang="en-US" dirty="0">
                <a:hlinkClick r:id="rId2"/>
              </a:rPr>
              <a:t>www.patientslikeme.com</a:t>
            </a:r>
            <a:endParaRPr lang="en-US" dirty="0"/>
          </a:p>
          <a:p>
            <a:r>
              <a:rPr lang="en-US" dirty="0">
                <a:hlinkClick r:id="rId3"/>
              </a:rPr>
              <a:t>www.giftflow.org</a:t>
            </a:r>
            <a:endParaRPr lang="en-US" dirty="0"/>
          </a:p>
          <a:p>
            <a:r>
              <a:rPr lang="en-US" dirty="0">
                <a:hlinkClick r:id="rId4"/>
              </a:rPr>
              <a:t>www.ourgoods.org</a:t>
            </a:r>
            <a:endParaRPr lang="en-US" dirty="0"/>
          </a:p>
          <a:p>
            <a:r>
              <a:rPr lang="en-US" dirty="0">
                <a:hlinkClick r:id="rId5"/>
              </a:rPr>
              <a:t>www.sparked.com</a:t>
            </a:r>
            <a:endParaRPr lang="en-US" dirty="0"/>
          </a:p>
          <a:p>
            <a:r>
              <a:rPr lang="en-US" dirty="0">
                <a:hlinkClick r:id="rId6"/>
              </a:rPr>
              <a:t>www.thredup.com</a:t>
            </a:r>
            <a:endParaRPr lang="en-US" dirty="0"/>
          </a:p>
          <a:p>
            <a:r>
              <a:rPr lang="en-US" dirty="0">
                <a:hlinkClick r:id="rId7"/>
              </a:rPr>
              <a:t>www.collaborativeconsumption.com</a:t>
            </a:r>
            <a:endParaRPr lang="en-US" dirty="0"/>
          </a:p>
          <a:p>
            <a:r>
              <a:rPr lang="en-US" dirty="0">
                <a:hlinkClick r:id="rId8"/>
              </a:rPr>
              <a:t>www.kiva.org</a:t>
            </a:r>
            <a:endParaRPr lang="en-US" dirty="0"/>
          </a:p>
          <a:p>
            <a:r>
              <a:rPr lang="en-US" dirty="0">
                <a:hlinkClick r:id="rId9"/>
              </a:rPr>
              <a:t>www.donorschooce.org</a:t>
            </a:r>
            <a:r>
              <a:rPr lang="en-US" dirty="0"/>
              <a:t> </a:t>
            </a:r>
          </a:p>
        </p:txBody>
      </p:sp>
    </p:spTree>
    <p:extLst>
      <p:ext uri="{BB962C8B-B14F-4D97-AF65-F5344CB8AC3E}">
        <p14:creationId xmlns:p14="http://schemas.microsoft.com/office/powerpoint/2010/main" val="291479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Compliance with Government Regulations</a:t>
            </a:r>
          </a:p>
        </p:txBody>
      </p:sp>
      <p:sp>
        <p:nvSpPr>
          <p:cNvPr id="3" name="Text Placeholder 2"/>
          <p:cNvSpPr>
            <a:spLocks noGrp="1"/>
          </p:cNvSpPr>
          <p:nvPr>
            <p:ph type="body" sz="quarter" idx="13"/>
          </p:nvPr>
        </p:nvSpPr>
        <p:spPr/>
        <p:txBody>
          <a:bodyPr/>
          <a:lstStyle/>
          <a:p>
            <a:r>
              <a:rPr lang="en-US" dirty="0"/>
              <a:t>Sarbanes-Oxley Act</a:t>
            </a:r>
          </a:p>
          <a:p>
            <a:r>
              <a:rPr lang="en-US" dirty="0"/>
              <a:t>USA PATRIOT act</a:t>
            </a:r>
          </a:p>
          <a:p>
            <a:r>
              <a:rPr lang="en-US" dirty="0"/>
              <a:t>Gramm-Leach-Bliley Act</a:t>
            </a:r>
          </a:p>
          <a:p>
            <a:r>
              <a:rPr lang="en-US" dirty="0"/>
              <a:t>Health Insurance Portability &amp; Accountability Act (HIPAA)</a:t>
            </a:r>
          </a:p>
        </p:txBody>
      </p:sp>
    </p:spTree>
    <p:extLst>
      <p:ext uri="{BB962C8B-B14F-4D97-AF65-F5344CB8AC3E}">
        <p14:creationId xmlns:p14="http://schemas.microsoft.com/office/powerpoint/2010/main" val="185729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Protection against Terrorist Attacks</a:t>
            </a:r>
          </a:p>
        </p:txBody>
      </p:sp>
      <p:sp>
        <p:nvSpPr>
          <p:cNvPr id="3" name="Text Placeholder 2"/>
          <p:cNvSpPr>
            <a:spLocks noGrp="1"/>
          </p:cNvSpPr>
          <p:nvPr>
            <p:ph type="body" sz="quarter" idx="13"/>
          </p:nvPr>
        </p:nvSpPr>
        <p:spPr/>
        <p:txBody>
          <a:bodyPr>
            <a:normAutofit/>
          </a:bodyPr>
          <a:lstStyle/>
          <a:p>
            <a:r>
              <a:rPr lang="en-US" dirty="0"/>
              <a:t>Employees in military reserves called to active duty</a:t>
            </a:r>
          </a:p>
          <a:p>
            <a:r>
              <a:rPr lang="en-US" dirty="0"/>
              <a:t>Information Technology used to identify and protect against terrorists and </a:t>
            </a:r>
            <a:r>
              <a:rPr lang="en-US" dirty="0" err="1"/>
              <a:t>cyberattacks</a:t>
            </a:r>
            <a:endParaRPr lang="en-US" dirty="0"/>
          </a:p>
          <a:p>
            <a:r>
              <a:rPr lang="en-US" dirty="0"/>
              <a:t>Department of Homeland Security’s (DHS) US-VISIT program</a:t>
            </a:r>
          </a:p>
          <a:p>
            <a:pPr lvl="1"/>
            <a:r>
              <a:rPr lang="en-US" dirty="0"/>
              <a:t>Network of biometric-screening systems</a:t>
            </a:r>
          </a:p>
        </p:txBody>
      </p:sp>
    </p:spTree>
    <p:extLst>
      <p:ext uri="{BB962C8B-B14F-4D97-AF65-F5344CB8AC3E}">
        <p14:creationId xmlns:p14="http://schemas.microsoft.com/office/powerpoint/2010/main" val="279028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Ethical Issues</a:t>
            </a:r>
          </a:p>
        </p:txBody>
      </p:sp>
      <p:sp>
        <p:nvSpPr>
          <p:cNvPr id="3" name="Text Placeholder 2"/>
          <p:cNvSpPr>
            <a:spLocks noGrp="1"/>
          </p:cNvSpPr>
          <p:nvPr>
            <p:ph type="body" sz="quarter" idx="13"/>
          </p:nvPr>
        </p:nvSpPr>
        <p:spPr/>
        <p:txBody>
          <a:bodyPr/>
          <a:lstStyle/>
          <a:p>
            <a:r>
              <a:rPr lang="en-US" dirty="0"/>
              <a:t>General standards of right and wrong</a:t>
            </a:r>
          </a:p>
          <a:p>
            <a:pPr lvl="1"/>
            <a:r>
              <a:rPr lang="en-US" dirty="0"/>
              <a:t>Information-processing activities</a:t>
            </a:r>
          </a:p>
          <a:p>
            <a:pPr lvl="1"/>
            <a:r>
              <a:rPr lang="en-US" dirty="0"/>
              <a:t>Monitoring employee email</a:t>
            </a:r>
          </a:p>
          <a:p>
            <a:pPr lvl="1"/>
            <a:r>
              <a:rPr lang="en-US" dirty="0"/>
              <a:t>Monitoring employee Internet activity at work</a:t>
            </a:r>
          </a:p>
          <a:p>
            <a:pPr lvl="1"/>
            <a:r>
              <a:rPr lang="en-US" dirty="0"/>
              <a:t>Privacy of customer data</a:t>
            </a:r>
          </a:p>
        </p:txBody>
      </p:sp>
    </p:spTree>
    <p:extLst>
      <p:ext uri="{BB962C8B-B14F-4D97-AF65-F5344CB8AC3E}">
        <p14:creationId xmlns:p14="http://schemas.microsoft.com/office/powerpoint/2010/main" val="2898022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fontAlgn="auto">
              <a:spcAft>
                <a:spcPts val="0"/>
              </a:spcAft>
              <a:defRPr/>
            </a:pPr>
            <a:r>
              <a:rPr lang="en-US"/>
              <a:t>Porter’s Competitive Forces Model</a:t>
            </a:r>
          </a:p>
        </p:txBody>
      </p:sp>
      <p:sp>
        <p:nvSpPr>
          <p:cNvPr id="50179" name="Rectangle 3"/>
          <p:cNvSpPr>
            <a:spLocks noGrp="1" noChangeArrowheads="1"/>
          </p:cNvSpPr>
          <p:nvPr>
            <p:ph idx="1"/>
          </p:nvPr>
        </p:nvSpPr>
        <p:spPr>
          <a:xfrm>
            <a:off x="762000" y="2057400"/>
            <a:ext cx="7772400" cy="4530725"/>
          </a:xfrm>
        </p:spPr>
        <p:txBody>
          <a:bodyPr/>
          <a:lstStyle/>
          <a:p>
            <a:pPr>
              <a:buFont typeface="Wingdings" pitchFamily="2" charset="2"/>
              <a:buNone/>
            </a:pPr>
            <a:r>
              <a:rPr lang="en-US" altLang="en-US">
                <a:solidFill>
                  <a:srgbClr val="0000FF"/>
                </a:solidFill>
              </a:rPr>
              <a:t>   </a:t>
            </a:r>
            <a:r>
              <a:rPr lang="en-US" altLang="en-US" b="1">
                <a:solidFill>
                  <a:srgbClr val="0000FF"/>
                </a:solidFill>
              </a:rPr>
              <a:t>The best-known framework for analyzing competitiveness is Michael Porter’s competitive forces model (Porter, 1985).</a:t>
            </a:r>
          </a:p>
        </p:txBody>
      </p:sp>
      <p:sp>
        <p:nvSpPr>
          <p:cNvPr id="50180" name="TextBox 1"/>
          <p:cNvSpPr txBox="1">
            <a:spLocks noChangeArrowheads="1"/>
          </p:cNvSpPr>
          <p:nvPr/>
        </p:nvSpPr>
        <p:spPr bwMode="auto">
          <a:xfrm>
            <a:off x="5029200" y="46482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00FF"/>
                </a:solidFill>
              </a:rPr>
              <a:t>Michael Porter</a:t>
            </a:r>
          </a:p>
        </p:txBody>
      </p:sp>
      <p:pic>
        <p:nvPicPr>
          <p:cNvPr id="50181" name="Picture 7" descr="http://upload.wikimedia.org/wikipedia/commons/6/6e/Michael_Por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0" y="3656013"/>
            <a:ext cx="19431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400" dirty="0"/>
              <a:t>Business Processes</a:t>
            </a:r>
            <a:endParaRPr lang="en-US" dirty="0"/>
          </a:p>
        </p:txBody>
      </p:sp>
      <p:sp>
        <p:nvSpPr>
          <p:cNvPr id="4099" name="Content Placeholder 2"/>
          <p:cNvSpPr>
            <a:spLocks noGrp="1"/>
          </p:cNvSpPr>
          <p:nvPr>
            <p:ph idx="1"/>
          </p:nvPr>
        </p:nvSpPr>
        <p:spPr>
          <a:xfrm>
            <a:off x="838200" y="1752600"/>
            <a:ext cx="7772400" cy="4530725"/>
          </a:xfrm>
        </p:spPr>
        <p:txBody>
          <a:bodyPr/>
          <a:lstStyle/>
          <a:p>
            <a:r>
              <a:rPr lang="en-US" b="1" dirty="0">
                <a:solidFill>
                  <a:srgbClr val="0070C0"/>
                </a:solidFill>
              </a:rPr>
              <a:t>Business Process- </a:t>
            </a:r>
            <a:r>
              <a:rPr lang="en-US" dirty="0"/>
              <a:t>related activities that produce a product or a service of value to the organization, its business partners/ and or customers</a:t>
            </a:r>
          </a:p>
          <a:p>
            <a:r>
              <a:rPr lang="en-US" dirty="0"/>
              <a:t>Comprised of three elements:</a:t>
            </a:r>
          </a:p>
          <a:p>
            <a:pPr lvl="1"/>
            <a:r>
              <a:rPr lang="en-US" dirty="0"/>
              <a:t>Inputs</a:t>
            </a:r>
          </a:p>
          <a:p>
            <a:pPr lvl="1"/>
            <a:r>
              <a:rPr lang="en-US" dirty="0"/>
              <a:t>Resources</a:t>
            </a:r>
          </a:p>
          <a:p>
            <a:pPr lvl="1"/>
            <a:r>
              <a:rPr lang="en-US" dirty="0"/>
              <a:t>Outputs</a:t>
            </a:r>
          </a:p>
          <a:p>
            <a:r>
              <a:rPr lang="en-US" dirty="0"/>
              <a:t>Can be </a:t>
            </a:r>
            <a:r>
              <a:rPr lang="en-US" dirty="0">
                <a:solidFill>
                  <a:srgbClr val="0070C0"/>
                </a:solidFill>
              </a:rPr>
              <a:t>cross-functional processes</a:t>
            </a:r>
          </a:p>
          <a:p>
            <a:pPr lvl="1"/>
            <a:r>
              <a:rPr lang="en-US" dirty="0"/>
              <a:t>No single functional area is responsible</a:t>
            </a:r>
          </a:p>
          <a:p>
            <a:pPr lvl="1"/>
            <a:r>
              <a:rPr lang="en-US" dirty="0"/>
              <a:t>steps executed in a coordinated, collaborative way</a:t>
            </a:r>
          </a:p>
          <a:p>
            <a:endParaRPr lang="en-US" dirty="0">
              <a:solidFill>
                <a:srgbClr val="0070C0"/>
              </a:solidFill>
            </a:endParaRPr>
          </a:p>
          <a:p>
            <a:pPr marL="0" indent="0">
              <a:buNone/>
            </a:pPr>
            <a:endParaRPr lang="en-US" dirty="0"/>
          </a:p>
          <a:p>
            <a:endParaRPr lang="en-US" dirty="0"/>
          </a:p>
          <a:p>
            <a:pPr>
              <a:buFont typeface="Wingdings" pitchFamily="2" charset="2"/>
              <a:buNone/>
            </a:pPr>
            <a:endParaRPr lang="en-US" dirty="0"/>
          </a:p>
        </p:txBody>
      </p:sp>
    </p:spTree>
    <p:extLst>
      <p:ext uri="{BB962C8B-B14F-4D97-AF65-F5344CB8AC3E}">
        <p14:creationId xmlns:p14="http://schemas.microsoft.com/office/powerpoint/2010/main" val="2168116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fontAlgn="auto">
              <a:spcAft>
                <a:spcPts val="0"/>
              </a:spcAft>
              <a:defRPr/>
            </a:pPr>
            <a:r>
              <a:rPr lang="en-US"/>
              <a:t>Porter’s Competitive Forces Model</a:t>
            </a:r>
          </a:p>
        </p:txBody>
      </p:sp>
      <p:pic>
        <p:nvPicPr>
          <p:cNvPr id="51203" name="Picture 6" descr="Porters_5_Forces_Mod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60550"/>
            <a:ext cx="8229600" cy="43561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fontAlgn="auto">
              <a:spcAft>
                <a:spcPts val="0"/>
              </a:spcAft>
              <a:defRPr/>
            </a:pPr>
            <a:r>
              <a:rPr lang="en-US"/>
              <a:t>Porter’s Competitive Forces Model</a:t>
            </a:r>
          </a:p>
        </p:txBody>
      </p:sp>
      <p:sp>
        <p:nvSpPr>
          <p:cNvPr id="17411" name="Content Placeholder 2"/>
          <p:cNvSpPr>
            <a:spLocks noGrp="1"/>
          </p:cNvSpPr>
          <p:nvPr>
            <p:ph idx="1"/>
          </p:nvPr>
        </p:nvSpPr>
        <p:spPr/>
        <p:txBody>
          <a:bodyPr/>
          <a:lstStyle/>
          <a:p>
            <a:r>
              <a:rPr lang="en-US" altLang="en-US" b="1">
                <a:solidFill>
                  <a:srgbClr val="0000FF"/>
                </a:solidFill>
              </a:rPr>
              <a:t>Threat of entry of new competitors </a:t>
            </a:r>
            <a:r>
              <a:rPr lang="en-US" altLang="en-US"/>
              <a:t>is </a:t>
            </a:r>
            <a:r>
              <a:rPr lang="en-US" altLang="en-US" i="1"/>
              <a:t>high</a:t>
            </a:r>
            <a:r>
              <a:rPr lang="en-US" altLang="en-US"/>
              <a:t> when it is easy to enter a market and </a:t>
            </a:r>
            <a:r>
              <a:rPr lang="en-US" altLang="en-US" i="1"/>
              <a:t>low</a:t>
            </a:r>
            <a:r>
              <a:rPr lang="en-US" altLang="en-US"/>
              <a:t> when significant barriers to entry exist.  </a:t>
            </a:r>
          </a:p>
          <a:p>
            <a:r>
              <a:rPr lang="en-US" altLang="en-US"/>
              <a:t>A </a:t>
            </a:r>
            <a:r>
              <a:rPr lang="en-US" altLang="en-US" b="1">
                <a:solidFill>
                  <a:srgbClr val="0000FF"/>
                </a:solidFill>
              </a:rPr>
              <a:t>barrier to entry </a:t>
            </a:r>
            <a:r>
              <a:rPr lang="en-US" altLang="en-US"/>
              <a:t>is a product or service feature that customers expect from organizations in a certain industry.  </a:t>
            </a:r>
          </a:p>
          <a:p>
            <a:r>
              <a:rPr lang="en-US" altLang="en-US"/>
              <a:t>For most organizations, the Internet </a:t>
            </a:r>
            <a:r>
              <a:rPr lang="en-US" altLang="en-US" b="1" i="1">
                <a:solidFill>
                  <a:srgbClr val="0000FF"/>
                </a:solidFill>
              </a:rPr>
              <a:t>increases</a:t>
            </a:r>
            <a:r>
              <a:rPr lang="en-US" altLang="en-US"/>
              <a:t> the threat that new competitors will enter a market.</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fontAlgn="auto">
              <a:spcAft>
                <a:spcPts val="0"/>
              </a:spcAft>
              <a:defRPr/>
            </a:pPr>
            <a:r>
              <a:rPr lang="en-US"/>
              <a:t>Porter’s Competitive Forces Model</a:t>
            </a:r>
          </a:p>
        </p:txBody>
      </p:sp>
      <p:sp>
        <p:nvSpPr>
          <p:cNvPr id="18435" name="Content Placeholder 2"/>
          <p:cNvSpPr>
            <a:spLocks noGrp="1"/>
          </p:cNvSpPr>
          <p:nvPr>
            <p:ph idx="1"/>
          </p:nvPr>
        </p:nvSpPr>
        <p:spPr/>
        <p:txBody>
          <a:bodyPr/>
          <a:lstStyle/>
          <a:p>
            <a:r>
              <a:rPr lang="en-US" altLang="en-US"/>
              <a:t>The </a:t>
            </a:r>
            <a:r>
              <a:rPr lang="en-US" altLang="en-US" b="1">
                <a:solidFill>
                  <a:srgbClr val="0000FF"/>
                </a:solidFill>
              </a:rPr>
              <a:t>bargaining power of suppliers </a:t>
            </a:r>
            <a:r>
              <a:rPr lang="en-US" altLang="en-US"/>
              <a:t>is </a:t>
            </a:r>
            <a:r>
              <a:rPr lang="en-US" altLang="en-US" i="1"/>
              <a:t>high</a:t>
            </a:r>
            <a:r>
              <a:rPr lang="en-US" altLang="en-US"/>
              <a:t> when buyers have few choices and </a:t>
            </a:r>
            <a:r>
              <a:rPr lang="en-US" altLang="en-US" i="1"/>
              <a:t>low</a:t>
            </a:r>
            <a:r>
              <a:rPr lang="en-US" altLang="en-US"/>
              <a:t> when buyers have many choices.</a:t>
            </a:r>
          </a:p>
          <a:p>
            <a:r>
              <a:rPr lang="en-US" altLang="en-US" b="1">
                <a:solidFill>
                  <a:srgbClr val="0000FF"/>
                </a:solidFill>
              </a:rPr>
              <a:t>Internet impact is mixed</a:t>
            </a:r>
            <a:r>
              <a:rPr lang="en-US" altLang="en-US"/>
              <a:t>.  Buyers can find alternative suppliers and compare prices more easily, reducing power of suppliers.</a:t>
            </a:r>
          </a:p>
          <a:p>
            <a:r>
              <a:rPr lang="en-US" altLang="en-US"/>
              <a:t>On the other hand, as companies use the Internet to integrate their supply chains, suppliers can lock in customers.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fontAlgn="auto">
              <a:spcAft>
                <a:spcPts val="0"/>
              </a:spcAft>
              <a:defRPr/>
            </a:pPr>
            <a:r>
              <a:rPr lang="en-US"/>
              <a:t>Porter’s Competitive Forces Model</a:t>
            </a:r>
          </a:p>
        </p:txBody>
      </p:sp>
      <p:sp>
        <p:nvSpPr>
          <p:cNvPr id="19459" name="Content Placeholder 2"/>
          <p:cNvSpPr>
            <a:spLocks noGrp="1"/>
          </p:cNvSpPr>
          <p:nvPr>
            <p:ph idx="1"/>
          </p:nvPr>
        </p:nvSpPr>
        <p:spPr/>
        <p:txBody>
          <a:bodyPr/>
          <a:lstStyle/>
          <a:p>
            <a:r>
              <a:rPr lang="en-US" altLang="en-US"/>
              <a:t>The </a:t>
            </a:r>
            <a:r>
              <a:rPr lang="en-US" altLang="en-US" b="1">
                <a:solidFill>
                  <a:srgbClr val="0000FF"/>
                </a:solidFill>
              </a:rPr>
              <a:t>bargaining power of buyers </a:t>
            </a:r>
            <a:r>
              <a:rPr lang="en-US" altLang="en-US"/>
              <a:t>is </a:t>
            </a:r>
            <a:r>
              <a:rPr lang="en-US" altLang="en-US" i="1"/>
              <a:t>high</a:t>
            </a:r>
            <a:r>
              <a:rPr lang="en-US" altLang="en-US"/>
              <a:t> when buyers have many choices and </a:t>
            </a:r>
            <a:r>
              <a:rPr lang="en-US" altLang="en-US" i="1"/>
              <a:t>low</a:t>
            </a:r>
            <a:r>
              <a:rPr lang="en-US" altLang="en-US"/>
              <a:t> when buyers have few choices.</a:t>
            </a:r>
          </a:p>
          <a:p>
            <a:r>
              <a:rPr lang="en-US" altLang="en-US"/>
              <a:t>Internet increases buyers’ access to information, </a:t>
            </a:r>
            <a:r>
              <a:rPr lang="en-US" altLang="en-US" b="1">
                <a:solidFill>
                  <a:srgbClr val="0000FF"/>
                </a:solidFill>
              </a:rPr>
              <a:t>increasing buyer power</a:t>
            </a:r>
            <a:r>
              <a:rPr lang="en-US" altLang="en-US"/>
              <a:t>.</a:t>
            </a:r>
          </a:p>
          <a:p>
            <a:r>
              <a:rPr lang="en-US" altLang="en-US"/>
              <a:t>Internet reduces </a:t>
            </a:r>
            <a:r>
              <a:rPr lang="en-US" altLang="en-US" b="1">
                <a:solidFill>
                  <a:srgbClr val="0000FF"/>
                </a:solidFill>
              </a:rPr>
              <a:t>switching costs</a:t>
            </a:r>
            <a:r>
              <a:rPr lang="en-US" altLang="en-US"/>
              <a:t>, which are the costs, in money and time, to buy elsewhere.  This also increases buyer power.</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fontAlgn="auto">
              <a:spcAft>
                <a:spcPts val="0"/>
              </a:spcAft>
              <a:defRPr/>
            </a:pPr>
            <a:r>
              <a:rPr lang="en-US"/>
              <a:t>Porter’s Competitive Forces Model</a:t>
            </a:r>
          </a:p>
        </p:txBody>
      </p:sp>
      <p:sp>
        <p:nvSpPr>
          <p:cNvPr id="20483" name="Content Placeholder 2"/>
          <p:cNvSpPr>
            <a:spLocks noGrp="1"/>
          </p:cNvSpPr>
          <p:nvPr>
            <p:ph idx="1"/>
          </p:nvPr>
        </p:nvSpPr>
        <p:spPr/>
        <p:txBody>
          <a:bodyPr/>
          <a:lstStyle/>
          <a:p>
            <a:r>
              <a:rPr lang="en-US" altLang="en-US"/>
              <a:t>The </a:t>
            </a:r>
            <a:r>
              <a:rPr lang="en-US" altLang="en-US" b="1">
                <a:solidFill>
                  <a:srgbClr val="0000FF"/>
                </a:solidFill>
              </a:rPr>
              <a:t>threat of substitute products or services </a:t>
            </a:r>
            <a:r>
              <a:rPr lang="en-US" altLang="en-US"/>
              <a:t>is </a:t>
            </a:r>
            <a:r>
              <a:rPr lang="en-US" altLang="en-US" i="1"/>
              <a:t>high</a:t>
            </a:r>
            <a:r>
              <a:rPr lang="en-US" altLang="en-US"/>
              <a:t> when there are many substitutes for an organization’s products or services and </a:t>
            </a:r>
            <a:r>
              <a:rPr lang="en-US" altLang="en-US" i="1"/>
              <a:t>low</a:t>
            </a:r>
            <a:r>
              <a:rPr lang="en-US" altLang="en-US"/>
              <a:t> where there are few substitutes.</a:t>
            </a:r>
          </a:p>
          <a:p>
            <a:r>
              <a:rPr lang="en-US" altLang="en-US" b="1">
                <a:solidFill>
                  <a:srgbClr val="0000FF"/>
                </a:solidFill>
              </a:rPr>
              <a:t>Information-based industries are in the greatest danger</a:t>
            </a:r>
            <a:r>
              <a:rPr lang="en-US" altLang="en-US"/>
              <a:t> from this threat (e.g., music, books, software).  The Internet can convey digital information quickly and efficiently.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fontAlgn="auto">
              <a:spcAft>
                <a:spcPts val="0"/>
              </a:spcAft>
              <a:defRPr/>
            </a:pPr>
            <a:r>
              <a:rPr lang="en-US"/>
              <a:t>Porter’s Competitive Forces Model</a:t>
            </a:r>
          </a:p>
        </p:txBody>
      </p:sp>
      <p:sp>
        <p:nvSpPr>
          <p:cNvPr id="56323" name="Content Placeholder 2"/>
          <p:cNvSpPr>
            <a:spLocks noGrp="1"/>
          </p:cNvSpPr>
          <p:nvPr>
            <p:ph idx="1"/>
          </p:nvPr>
        </p:nvSpPr>
        <p:spPr/>
        <p:txBody>
          <a:bodyPr/>
          <a:lstStyle/>
          <a:p>
            <a:r>
              <a:rPr lang="en-US" altLang="en-US"/>
              <a:t>The</a:t>
            </a:r>
            <a:r>
              <a:rPr lang="en-US" altLang="en-US" b="1"/>
              <a:t> </a:t>
            </a:r>
            <a:r>
              <a:rPr lang="en-US" altLang="en-US" b="1">
                <a:solidFill>
                  <a:srgbClr val="0000FF"/>
                </a:solidFill>
              </a:rPr>
              <a:t>rivalry among firms in an industry </a:t>
            </a:r>
            <a:r>
              <a:rPr lang="en-US" altLang="en-US"/>
              <a:t>is </a:t>
            </a:r>
            <a:r>
              <a:rPr lang="en-US" altLang="en-US" i="1"/>
              <a:t>high</a:t>
            </a:r>
            <a:r>
              <a:rPr lang="en-US" altLang="en-US"/>
              <a:t> when there is fierce competition and </a:t>
            </a:r>
            <a:r>
              <a:rPr lang="en-US" altLang="en-US" i="1"/>
              <a:t>low</a:t>
            </a:r>
            <a:r>
              <a:rPr lang="en-US" altLang="en-US"/>
              <a:t> when there is not.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fontAlgn="auto">
              <a:spcAft>
                <a:spcPts val="0"/>
              </a:spcAft>
              <a:defRPr/>
            </a:pPr>
            <a:r>
              <a:rPr lang="en-US" b="1" dirty="0">
                <a:solidFill>
                  <a:srgbClr val="0000FF"/>
                </a:solidFill>
              </a:rPr>
              <a:t>2.4 </a:t>
            </a:r>
            <a:r>
              <a:rPr lang="en-US" dirty="0"/>
              <a:t>Competitive Advantage </a:t>
            </a:r>
          </a:p>
        </p:txBody>
      </p:sp>
      <p:pic>
        <p:nvPicPr>
          <p:cNvPr id="13315" name="Picture 4" descr="http://communications.webalue.com/wp-content/uploads/2009/08/Compet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4191000"/>
            <a:ext cx="2144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blog.ceoptions.com/wp-content/uploads/2011/03/competitive-advant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63713"/>
            <a:ext cx="276383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http://codebaby.com/cbBlog/files/2011/04/Competitive-Advantage-Is-Your-Customers-Buying-Experi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870075"/>
            <a:ext cx="2613025"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http://www.smbceo.com/wp-content/uploads/2010/04/competi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0" y="3962400"/>
            <a:ext cx="1831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http://www.carilliontech.com/wp-content/uploads/2010/09/SEO_Competition_Analys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962400"/>
            <a:ext cx="2374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645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fontAlgn="auto">
              <a:spcAft>
                <a:spcPts val="0"/>
              </a:spcAft>
              <a:defRPr/>
            </a:pPr>
            <a:r>
              <a:rPr lang="en-US" sz="3800"/>
              <a:t>Strategies for Competitive Advantage</a:t>
            </a:r>
          </a:p>
        </p:txBody>
      </p:sp>
      <p:sp>
        <p:nvSpPr>
          <p:cNvPr id="58371" name="Rectangle 3"/>
          <p:cNvSpPr>
            <a:spLocks noGrp="1" noChangeArrowheads="1"/>
          </p:cNvSpPr>
          <p:nvPr>
            <p:ph idx="1"/>
          </p:nvPr>
        </p:nvSpPr>
        <p:spPr/>
        <p:txBody>
          <a:bodyPr rtlCol="0">
            <a:normAutofit/>
          </a:bodyPr>
          <a:lstStyle/>
          <a:p>
            <a:pPr marL="0" indent="0" fontAlgn="auto">
              <a:spcAft>
                <a:spcPts val="0"/>
              </a:spcAft>
              <a:buFont typeface="Wingdings" pitchFamily="2" charset="2"/>
              <a:buNone/>
              <a:defRPr/>
            </a:pPr>
            <a:r>
              <a:rPr lang="en-US" b="1" dirty="0">
                <a:solidFill>
                  <a:srgbClr val="0000FF"/>
                </a:solidFill>
              </a:rPr>
              <a:t>Cost Leadership</a:t>
            </a:r>
          </a:p>
          <a:p>
            <a:pPr marL="182880" indent="-182880" fontAlgn="auto">
              <a:spcAft>
                <a:spcPts val="0"/>
              </a:spcAft>
              <a:buFont typeface="Arial" pitchFamily="34" charset="0"/>
              <a:buChar char="•"/>
              <a:defRPr/>
            </a:pPr>
            <a:endParaRPr lang="en-US" dirty="0"/>
          </a:p>
          <a:p>
            <a:pPr marL="0" indent="0" fontAlgn="auto">
              <a:spcAft>
                <a:spcPts val="0"/>
              </a:spcAft>
              <a:buFont typeface="Wingdings" pitchFamily="2" charset="2"/>
              <a:buNone/>
              <a:defRPr/>
            </a:pPr>
            <a:r>
              <a:rPr lang="en-US" b="1" dirty="0">
                <a:solidFill>
                  <a:srgbClr val="0000FF"/>
                </a:solidFill>
              </a:rPr>
              <a:t>Differentiation</a:t>
            </a:r>
          </a:p>
          <a:p>
            <a:pPr marL="182880" indent="-182880" fontAlgn="auto">
              <a:spcAft>
                <a:spcPts val="0"/>
              </a:spcAft>
              <a:buFont typeface="Arial" pitchFamily="34" charset="0"/>
              <a:buChar char="•"/>
              <a:defRPr/>
            </a:pPr>
            <a:endParaRPr lang="en-US" dirty="0"/>
          </a:p>
          <a:p>
            <a:pPr marL="0" indent="0" fontAlgn="auto">
              <a:spcAft>
                <a:spcPts val="0"/>
              </a:spcAft>
              <a:buFont typeface="Wingdings" pitchFamily="2" charset="2"/>
              <a:buNone/>
              <a:defRPr/>
            </a:pPr>
            <a:r>
              <a:rPr lang="en-US" b="1" dirty="0">
                <a:solidFill>
                  <a:srgbClr val="0000FF"/>
                </a:solidFill>
              </a:rPr>
              <a:t>Innovation</a:t>
            </a:r>
          </a:p>
          <a:p>
            <a:pPr marL="182880" indent="-182880" fontAlgn="auto">
              <a:spcAft>
                <a:spcPts val="0"/>
              </a:spcAft>
              <a:buFont typeface="Arial" pitchFamily="34" charset="0"/>
              <a:buChar char="•"/>
              <a:defRPr/>
            </a:pPr>
            <a:endParaRPr lang="en-US" dirty="0"/>
          </a:p>
          <a:p>
            <a:pPr marL="0" indent="0" fontAlgn="auto">
              <a:spcAft>
                <a:spcPts val="0"/>
              </a:spcAft>
              <a:buFont typeface="Wingdings" pitchFamily="2" charset="2"/>
              <a:buNone/>
              <a:defRPr/>
            </a:pPr>
            <a:r>
              <a:rPr lang="en-US" b="1" dirty="0">
                <a:solidFill>
                  <a:srgbClr val="0000FF"/>
                </a:solidFill>
              </a:rPr>
              <a:t>Operational Effectiveness</a:t>
            </a:r>
          </a:p>
          <a:p>
            <a:pPr marL="182880" indent="-182880" fontAlgn="auto">
              <a:spcAft>
                <a:spcPts val="0"/>
              </a:spcAft>
              <a:buFont typeface="Arial" pitchFamily="34" charset="0"/>
              <a:buChar char="•"/>
              <a:defRPr/>
            </a:pPr>
            <a:endParaRPr lang="en-US" dirty="0"/>
          </a:p>
          <a:p>
            <a:pPr marL="0" indent="0" fontAlgn="auto">
              <a:spcAft>
                <a:spcPts val="0"/>
              </a:spcAft>
              <a:buFont typeface="Wingdings" pitchFamily="2" charset="2"/>
              <a:buNone/>
              <a:defRPr/>
            </a:pPr>
            <a:r>
              <a:rPr lang="en-US" b="1" dirty="0">
                <a:solidFill>
                  <a:srgbClr val="0000FF"/>
                </a:solidFill>
              </a:rPr>
              <a:t>Customer-orientation</a:t>
            </a:r>
          </a:p>
        </p:txBody>
      </p:sp>
      <p:pic>
        <p:nvPicPr>
          <p:cNvPr id="59396" name="Picture 5" descr="http://shsd.k12.ar.us/SHHS/CREATORS/creators06/jaimeswebpage/Links/walmart_logo.bm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00200"/>
            <a:ext cx="987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http://ww1.prweb.com/prfiles/2006/01/03/328396/SouthwestAirlines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2288" y="2514600"/>
            <a:ext cx="1306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1" descr="http://www.twentysomething.com/images/citibank-logo.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581400"/>
            <a:ext cx="10826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3" descr="http://www.gijobs.net/media/Norfolk-logo.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648200"/>
            <a:ext cx="1152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5" descr="http://uk.gizmodo.com/amazon%20logo.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5715000"/>
            <a:ext cx="1925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7" descr="http://kohm.org/blog/wp-content/uploads/2007/06/dell-logo.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2362200"/>
            <a:ext cx="11985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fontAlgn="auto">
              <a:spcAft>
                <a:spcPts val="0"/>
              </a:spcAft>
              <a:defRPr/>
            </a:pPr>
            <a:r>
              <a:rPr lang="en-US" sz="3600"/>
              <a:t>Strategies for Competitive Advantage</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6280150"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Box 3"/>
          <p:cNvSpPr txBox="1">
            <a:spLocks noChangeArrowheads="1"/>
          </p:cNvSpPr>
          <p:nvPr/>
        </p:nvSpPr>
        <p:spPr bwMode="auto">
          <a:xfrm>
            <a:off x="838200" y="23622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0000FF"/>
                </a:solidFill>
              </a:rPr>
              <a:t>Figure 2.5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fontAlgn="auto">
              <a:spcAft>
                <a:spcPts val="0"/>
              </a:spcAft>
              <a:defRPr/>
            </a:pPr>
            <a:r>
              <a:rPr lang="en-US"/>
              <a:t>   Porter’s Value Chain Model</a:t>
            </a:r>
          </a:p>
        </p:txBody>
      </p:sp>
      <p:sp>
        <p:nvSpPr>
          <p:cNvPr id="57347" name="Rectangle 3"/>
          <p:cNvSpPr>
            <a:spLocks noGrp="1" noChangeArrowheads="1"/>
          </p:cNvSpPr>
          <p:nvPr>
            <p:ph idx="1"/>
          </p:nvPr>
        </p:nvSpPr>
        <p:spPr>
          <a:xfrm>
            <a:off x="914400" y="1905000"/>
            <a:ext cx="7772400" cy="4530725"/>
          </a:xfrm>
        </p:spPr>
        <p:txBody>
          <a:bodyPr/>
          <a:lstStyle/>
          <a:p>
            <a:pPr>
              <a:buFont typeface="Wingdings" pitchFamily="2" charset="2"/>
              <a:buNone/>
            </a:pPr>
            <a:r>
              <a:rPr lang="en-US" altLang="en-US"/>
              <a:t>   This model identifies specific activities where organizations can use competitive strategies for greatest impact.</a:t>
            </a:r>
          </a:p>
          <a:p>
            <a:pPr lvl="1" indent="0">
              <a:buFont typeface="Wingdings" pitchFamily="2" charset="2"/>
              <a:buNone/>
            </a:pPr>
            <a:r>
              <a:rPr lang="en-US" altLang="en-US"/>
              <a:t>       </a:t>
            </a:r>
            <a:r>
              <a:rPr lang="en-US" altLang="en-US" b="1">
                <a:solidFill>
                  <a:srgbClr val="0000FF"/>
                </a:solidFill>
              </a:rPr>
              <a:t>Primary activities</a:t>
            </a:r>
          </a:p>
          <a:p>
            <a:pPr lvl="1" indent="0">
              <a:buFont typeface="Wingdings" pitchFamily="2" charset="2"/>
              <a:buNone/>
            </a:pPr>
            <a:r>
              <a:rPr lang="en-US" altLang="en-US" b="1">
                <a:solidFill>
                  <a:srgbClr val="0000FF"/>
                </a:solidFill>
              </a:rPr>
              <a:t>       Support activities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Examples of Business Process</a:t>
            </a:r>
          </a:p>
        </p:txBody>
      </p:sp>
      <p:sp>
        <p:nvSpPr>
          <p:cNvPr id="5123" name="Content Placeholder 2"/>
          <p:cNvSpPr>
            <a:spLocks noGrp="1"/>
          </p:cNvSpPr>
          <p:nvPr>
            <p:ph idx="1"/>
          </p:nvPr>
        </p:nvSpPr>
        <p:spPr/>
        <p:txBody>
          <a:bodyPr/>
          <a:lstStyle/>
          <a:p>
            <a:pPr marL="0" indent="0">
              <a:buNone/>
            </a:pPr>
            <a:endParaRPr lang="en-US" dirty="0"/>
          </a:p>
          <a:p>
            <a:r>
              <a:rPr lang="en-US" dirty="0"/>
              <a:t>Accounts Collection</a:t>
            </a:r>
          </a:p>
          <a:p>
            <a:pPr marL="0" indent="0">
              <a:buNone/>
            </a:pPr>
            <a:endParaRPr lang="en-US" dirty="0"/>
          </a:p>
          <a:p>
            <a:r>
              <a:rPr lang="en-US" dirty="0"/>
              <a:t>After Sale follow-up </a:t>
            </a:r>
          </a:p>
          <a:p>
            <a:pPr marL="0" indent="0">
              <a:buNone/>
            </a:pPr>
            <a:endParaRPr lang="en-US" dirty="0"/>
          </a:p>
          <a:p>
            <a:r>
              <a:rPr lang="en-US" dirty="0"/>
              <a:t>Managing packing, storage, and distribution</a:t>
            </a:r>
          </a:p>
          <a:p>
            <a:pPr marL="0" indent="0">
              <a:buNone/>
            </a:pPr>
            <a:endParaRPr lang="en-US" dirty="0"/>
          </a:p>
        </p:txBody>
      </p:sp>
    </p:spTree>
    <p:extLst>
      <p:ext uri="{BB962C8B-B14F-4D97-AF65-F5344CB8AC3E}">
        <p14:creationId xmlns:p14="http://schemas.microsoft.com/office/powerpoint/2010/main" val="2217896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Activities</a:t>
            </a:r>
          </a:p>
        </p:txBody>
      </p:sp>
      <p:sp>
        <p:nvSpPr>
          <p:cNvPr id="3" name="Content Placeholder 2"/>
          <p:cNvSpPr>
            <a:spLocks noGrp="1"/>
          </p:cNvSpPr>
          <p:nvPr>
            <p:ph idx="1"/>
          </p:nvPr>
        </p:nvSpPr>
        <p:spPr/>
        <p:txBody>
          <a:bodyPr/>
          <a:lstStyle/>
          <a:p>
            <a:pPr marL="514350" indent="-514350" algn="just">
              <a:buFont typeface="+mj-lt"/>
              <a:buAutoNum type="arabicPeriod"/>
            </a:pPr>
            <a:r>
              <a:rPr lang="en-US" dirty="0"/>
              <a:t>Inbound logistics </a:t>
            </a:r>
            <a:endParaRPr lang="en-US" dirty="0">
              <a:solidFill>
                <a:schemeClr val="accent6">
                  <a:lumMod val="75000"/>
                </a:schemeClr>
              </a:solidFill>
            </a:endParaRPr>
          </a:p>
          <a:p>
            <a:pPr marL="514350" indent="-514350" algn="just">
              <a:buFont typeface="+mj-lt"/>
              <a:buAutoNum type="arabicPeriod"/>
            </a:pPr>
            <a:r>
              <a:rPr lang="en-US" dirty="0"/>
              <a:t>Operations</a:t>
            </a:r>
            <a:endParaRPr lang="en-US" dirty="0">
              <a:solidFill>
                <a:schemeClr val="accent6">
                  <a:lumMod val="75000"/>
                </a:schemeClr>
              </a:solidFill>
            </a:endParaRPr>
          </a:p>
          <a:p>
            <a:pPr marL="514350" indent="-514350" algn="just">
              <a:buFont typeface="+mj-lt"/>
              <a:buAutoNum type="arabicPeriod"/>
            </a:pPr>
            <a:r>
              <a:rPr lang="en-US" dirty="0"/>
              <a:t>Outbound logistics </a:t>
            </a:r>
            <a:endParaRPr lang="en-US" dirty="0">
              <a:solidFill>
                <a:schemeClr val="accent6">
                  <a:lumMod val="75000"/>
                </a:schemeClr>
              </a:solidFill>
            </a:endParaRPr>
          </a:p>
          <a:p>
            <a:pPr marL="514350" indent="-514350" algn="just">
              <a:buFont typeface="+mj-lt"/>
              <a:buAutoNum type="arabicPeriod"/>
            </a:pPr>
            <a:r>
              <a:rPr lang="en-US" dirty="0"/>
              <a:t>Marketing and Sales</a:t>
            </a:r>
            <a:endParaRPr lang="en-US" dirty="0">
              <a:solidFill>
                <a:schemeClr val="accent6">
                  <a:lumMod val="75000"/>
                </a:schemeClr>
              </a:solidFill>
            </a:endParaRPr>
          </a:p>
          <a:p>
            <a:pPr marL="514350" indent="-514350" algn="just">
              <a:buFont typeface="+mj-lt"/>
              <a:buAutoNum type="arabicPeriod"/>
            </a:pPr>
            <a:r>
              <a:rPr lang="en-US" dirty="0"/>
              <a:t>Customer service</a:t>
            </a:r>
            <a:endParaRPr lang="en-US" dirty="0">
              <a:solidFill>
                <a:schemeClr val="accent6">
                  <a:lumMod val="75000"/>
                </a:schemeClr>
              </a:solidFill>
            </a:endParaRPr>
          </a:p>
          <a:p>
            <a:pPr marL="0" indent="0">
              <a:buNone/>
            </a:pPr>
            <a:endParaRPr lang="en-US" dirty="0"/>
          </a:p>
        </p:txBody>
      </p:sp>
    </p:spTree>
    <p:extLst>
      <p:ext uri="{BB962C8B-B14F-4D97-AF65-F5344CB8AC3E}">
        <p14:creationId xmlns:p14="http://schemas.microsoft.com/office/powerpoint/2010/main" val="2122045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Activities</a:t>
            </a:r>
          </a:p>
        </p:txBody>
      </p:sp>
      <p:sp>
        <p:nvSpPr>
          <p:cNvPr id="3" name="Content Placeholder 2"/>
          <p:cNvSpPr>
            <a:spLocks noGrp="1"/>
          </p:cNvSpPr>
          <p:nvPr>
            <p:ph idx="1"/>
          </p:nvPr>
        </p:nvSpPr>
        <p:spPr/>
        <p:txBody>
          <a:bodyPr/>
          <a:lstStyle/>
          <a:p>
            <a:pPr marL="514350" indent="-514350">
              <a:buFont typeface="+mj-lt"/>
              <a:buAutoNum type="arabicPeriod"/>
            </a:pPr>
            <a:r>
              <a:rPr lang="en-US" dirty="0"/>
              <a:t>Accounting, Finance, Management</a:t>
            </a:r>
          </a:p>
          <a:p>
            <a:pPr marL="514350" indent="-514350">
              <a:buFont typeface="+mj-lt"/>
              <a:buAutoNum type="arabicPeriod"/>
            </a:pPr>
            <a:r>
              <a:rPr lang="en-US" dirty="0"/>
              <a:t>Human Resources </a:t>
            </a:r>
          </a:p>
          <a:p>
            <a:pPr marL="514350" indent="-514350">
              <a:buFont typeface="+mj-lt"/>
              <a:buAutoNum type="arabicPeriod"/>
            </a:pPr>
            <a:r>
              <a:rPr lang="en-US" dirty="0"/>
              <a:t>Product and technology development</a:t>
            </a:r>
          </a:p>
          <a:p>
            <a:pPr marL="514350" indent="-514350">
              <a:buFont typeface="+mj-lt"/>
              <a:buAutoNum type="arabicPeriod"/>
            </a:pPr>
            <a:r>
              <a:rPr lang="en-US" dirty="0"/>
              <a:t>Procurement</a:t>
            </a:r>
            <a:endParaRPr lang="en-US" dirty="0">
              <a:solidFill>
                <a:schemeClr val="accent6">
                  <a:lumMod val="75000"/>
                </a:schemeClr>
              </a:solidFill>
            </a:endParaRPr>
          </a:p>
        </p:txBody>
      </p:sp>
    </p:spTree>
    <p:extLst>
      <p:ext uri="{BB962C8B-B14F-4D97-AF65-F5344CB8AC3E}">
        <p14:creationId xmlns:p14="http://schemas.microsoft.com/office/powerpoint/2010/main" val="1529195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fontAlgn="auto">
              <a:spcAft>
                <a:spcPts val="0"/>
              </a:spcAft>
              <a:defRPr/>
            </a:pPr>
            <a:r>
              <a:rPr lang="en-US"/>
              <a:t>Porter’s Value Chain Model</a:t>
            </a:r>
          </a:p>
        </p:txBody>
      </p:sp>
      <p:pic>
        <p:nvPicPr>
          <p:cNvPr id="58371" name="Picture 6" descr="Porters_Value_Chain_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3700"/>
            <a:ext cx="8229600" cy="4749800"/>
          </a:xfrm>
        </p:spPr>
      </p:pic>
      <p:sp>
        <p:nvSpPr>
          <p:cNvPr id="2" name="TextBox 1"/>
          <p:cNvSpPr txBox="1"/>
          <p:nvPr/>
        </p:nvSpPr>
        <p:spPr>
          <a:xfrm>
            <a:off x="990600" y="6470246"/>
            <a:ext cx="7162800" cy="369332"/>
          </a:xfrm>
          <a:prstGeom prst="rect">
            <a:avLst/>
          </a:prstGeom>
          <a:noFill/>
        </p:spPr>
        <p:txBody>
          <a:bodyPr wrap="square" rtlCol="0">
            <a:spAutoFit/>
          </a:bodyPr>
          <a:lstStyle/>
          <a:p>
            <a:r>
              <a:rPr lang="en-US" b="1" i="1" dirty="0">
                <a:solidFill>
                  <a:srgbClr val="0070C0"/>
                </a:solidFill>
              </a:rPr>
              <a:t>These bottom ones are actually PRIMARY ACTIVITIES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fontAlgn="auto">
              <a:spcAft>
                <a:spcPts val="0"/>
              </a:spcAft>
              <a:defRPr/>
            </a:pPr>
            <a:r>
              <a:rPr lang="en-US" sz="3200"/>
              <a:t>Business Pressures, Organizational Responses, and IT Support</a:t>
            </a:r>
          </a:p>
        </p:txBody>
      </p:sp>
      <p:pic>
        <p:nvPicPr>
          <p:cNvPr id="19459" name="Picture 2" descr="fg_1_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1752600"/>
            <a:ext cx="53451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925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Responses</a:t>
            </a:r>
          </a:p>
        </p:txBody>
      </p:sp>
      <p:sp>
        <p:nvSpPr>
          <p:cNvPr id="3" name="Content Placeholder 2"/>
          <p:cNvSpPr>
            <a:spLocks noGrp="1"/>
          </p:cNvSpPr>
          <p:nvPr>
            <p:ph idx="1"/>
          </p:nvPr>
        </p:nvSpPr>
        <p:spPr/>
        <p:txBody>
          <a:bodyPr/>
          <a:lstStyle/>
          <a:p>
            <a:r>
              <a:rPr lang="en-US" dirty="0">
                <a:solidFill>
                  <a:schemeClr val="accent6">
                    <a:lumMod val="75000"/>
                  </a:schemeClr>
                </a:solidFill>
              </a:rPr>
              <a:t>ERP</a:t>
            </a:r>
          </a:p>
          <a:p>
            <a:r>
              <a:rPr lang="en-US" dirty="0">
                <a:solidFill>
                  <a:schemeClr val="accent6">
                    <a:lumMod val="75000"/>
                  </a:schemeClr>
                </a:solidFill>
                <a:hlinkClick r:id="rId2"/>
              </a:rPr>
              <a:t>Fulfillment Automation</a:t>
            </a:r>
            <a:endParaRPr lang="en-US" dirty="0">
              <a:solidFill>
                <a:schemeClr val="accent6">
                  <a:lumMod val="75000"/>
                </a:schemeClr>
              </a:solidFill>
            </a:endParaRPr>
          </a:p>
          <a:p>
            <a:r>
              <a:rPr lang="en-US" dirty="0">
                <a:solidFill>
                  <a:schemeClr val="accent6">
                    <a:lumMod val="75000"/>
                  </a:schemeClr>
                </a:solidFill>
              </a:rPr>
              <a:t>Ecommerce</a:t>
            </a:r>
          </a:p>
          <a:p>
            <a:r>
              <a:rPr lang="en-US" dirty="0">
                <a:solidFill>
                  <a:schemeClr val="accent6">
                    <a:lumMod val="75000"/>
                  </a:schemeClr>
                </a:solidFill>
              </a:rPr>
              <a:t>CRM</a:t>
            </a:r>
          </a:p>
          <a:p>
            <a:endParaRPr lang="en-US" dirty="0">
              <a:solidFill>
                <a:schemeClr val="accent6">
                  <a:lumMod val="75000"/>
                </a:schemeClr>
              </a:solidFill>
            </a:endParaRPr>
          </a:p>
          <a:p>
            <a:pPr marL="0" indent="0">
              <a:buNone/>
            </a:pPr>
            <a:endParaRPr lang="en-US" dirty="0"/>
          </a:p>
        </p:txBody>
      </p:sp>
    </p:spTree>
    <p:extLst>
      <p:ext uri="{BB962C8B-B14F-4D97-AF65-F5344CB8AC3E}">
        <p14:creationId xmlns:p14="http://schemas.microsoft.com/office/powerpoint/2010/main" val="90445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Responses</a:t>
            </a:r>
          </a:p>
        </p:txBody>
      </p:sp>
      <p:sp>
        <p:nvSpPr>
          <p:cNvPr id="3" name="Content Placeholder 2"/>
          <p:cNvSpPr>
            <a:spLocks noGrp="1"/>
          </p:cNvSpPr>
          <p:nvPr>
            <p:ph idx="1"/>
          </p:nvPr>
        </p:nvSpPr>
        <p:spPr/>
        <p:txBody>
          <a:bodyPr/>
          <a:lstStyle/>
          <a:p>
            <a:r>
              <a:rPr lang="en-US" dirty="0">
                <a:solidFill>
                  <a:schemeClr val="accent6">
                    <a:lumMod val="75000"/>
                  </a:schemeClr>
                </a:solidFill>
              </a:rPr>
              <a:t>Collaborative Workflow software</a:t>
            </a:r>
          </a:p>
          <a:p>
            <a:r>
              <a:rPr lang="en-US" dirty="0">
                <a:solidFill>
                  <a:schemeClr val="accent6">
                    <a:lumMod val="75000"/>
                  </a:schemeClr>
                </a:solidFill>
              </a:rPr>
              <a:t>Intranet</a:t>
            </a:r>
          </a:p>
          <a:p>
            <a:r>
              <a:rPr lang="en-US" dirty="0"/>
              <a:t>On-Demand, Mass customization</a:t>
            </a:r>
          </a:p>
          <a:p>
            <a:pPr eaLnBrk="1" hangingPunct="1"/>
            <a:r>
              <a:rPr lang="en-US" dirty="0"/>
              <a:t>Strategic Systems</a:t>
            </a:r>
          </a:p>
          <a:p>
            <a:pPr marL="971550" lvl="1" indent="-514350" eaLnBrk="1" hangingPunct="1">
              <a:buFont typeface="+mj-lt"/>
              <a:buAutoNum type="alphaLcPeriod"/>
            </a:pPr>
            <a:r>
              <a:rPr lang="en-US" sz="2800" dirty="0"/>
              <a:t>Dashboards</a:t>
            </a:r>
          </a:p>
          <a:p>
            <a:pPr marL="971550" lvl="1" indent="-514350" eaLnBrk="1" hangingPunct="1">
              <a:buFont typeface="+mj-lt"/>
              <a:buAutoNum type="alphaLcPeriod"/>
            </a:pPr>
            <a:r>
              <a:rPr lang="en-US" sz="2800" dirty="0"/>
              <a:t>Business Intelligence</a:t>
            </a:r>
          </a:p>
          <a:p>
            <a:pPr marL="971550" lvl="1" indent="-514350" eaLnBrk="1" hangingPunct="1">
              <a:buFont typeface="+mj-lt"/>
              <a:buAutoNum type="alphaLcPeriod"/>
            </a:pPr>
            <a:r>
              <a:rPr lang="en-US" sz="2800" dirty="0"/>
              <a:t>Expert Systems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19812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367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dirty="0"/>
              <a:t>2.5 Six Characteristics of Excellent Business-IT Alignment</a:t>
            </a:r>
          </a:p>
        </p:txBody>
      </p:sp>
      <p:sp>
        <p:nvSpPr>
          <p:cNvPr id="3" name="Content Placeholder 2"/>
          <p:cNvSpPr>
            <a:spLocks noGrp="1"/>
          </p:cNvSpPr>
          <p:nvPr>
            <p:ph sz="quarter" idx="14"/>
          </p:nvPr>
        </p:nvSpPr>
        <p:spPr/>
        <p:txBody>
          <a:bodyPr>
            <a:normAutofit/>
          </a:bodyPr>
          <a:lstStyle/>
          <a:p>
            <a:pPr marL="514350" indent="-514350">
              <a:buFont typeface="+mj-lt"/>
              <a:buAutoNum type="arabicPeriod"/>
            </a:pPr>
            <a:r>
              <a:rPr lang="en-US" dirty="0"/>
              <a:t>IT viewed as an engine of innovation continually transforming the business and often creating new revenue streams.</a:t>
            </a:r>
          </a:p>
          <a:p>
            <a:pPr marL="514350" indent="-514350">
              <a:buFont typeface="+mj-lt"/>
              <a:buAutoNum type="arabicPeriod"/>
            </a:pPr>
            <a:r>
              <a:rPr lang="en-US" dirty="0"/>
              <a:t>Organizations view their internal &amp; external customers and their customer service function as supremely important.</a:t>
            </a:r>
          </a:p>
          <a:p>
            <a:pPr marL="514350" indent="-514350">
              <a:buFont typeface="+mj-lt"/>
              <a:buAutoNum type="arabicPeriod"/>
            </a:pPr>
            <a:r>
              <a:rPr lang="en-US" dirty="0"/>
              <a:t>Organizations rotate business and IT professionals across departments and job functions.</a:t>
            </a:r>
          </a:p>
        </p:txBody>
      </p:sp>
    </p:spTree>
    <p:extLst>
      <p:ext uri="{BB962C8B-B14F-4D97-AF65-F5344CB8AC3E}">
        <p14:creationId xmlns:p14="http://schemas.microsoft.com/office/powerpoint/2010/main" val="100881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Six Characteristics of Excellent Business-IT Alignment</a:t>
            </a:r>
          </a:p>
        </p:txBody>
      </p:sp>
      <p:sp>
        <p:nvSpPr>
          <p:cNvPr id="3" name="Content Placeholder 2"/>
          <p:cNvSpPr>
            <a:spLocks noGrp="1"/>
          </p:cNvSpPr>
          <p:nvPr>
            <p:ph sz="quarter" idx="14"/>
          </p:nvPr>
        </p:nvSpPr>
        <p:spPr/>
        <p:txBody>
          <a:bodyPr>
            <a:normAutofit/>
          </a:bodyPr>
          <a:lstStyle/>
          <a:p>
            <a:pPr marL="514350" indent="-514350">
              <a:buFont typeface="+mj-lt"/>
              <a:buAutoNum type="arabicPeriod" startAt="4"/>
            </a:pPr>
            <a:r>
              <a:rPr lang="en-US" dirty="0"/>
              <a:t>Organizations provide overarching goals that are completely clear to each IT and business</a:t>
            </a:r>
          </a:p>
          <a:p>
            <a:pPr marL="514350" indent="-514350">
              <a:buFont typeface="+mj-lt"/>
              <a:buAutoNum type="arabicPeriod" startAt="4"/>
            </a:pPr>
            <a:r>
              <a:rPr lang="en-US" dirty="0"/>
              <a:t>Organizations ensure that IT employees understand how the company makes (or loses) money.</a:t>
            </a:r>
          </a:p>
          <a:p>
            <a:pPr marL="514350" indent="-514350">
              <a:buFont typeface="+mj-lt"/>
              <a:buAutoNum type="arabicPeriod" startAt="4"/>
            </a:pPr>
            <a:r>
              <a:rPr lang="en-US" dirty="0"/>
              <a:t>Organizations create a vibrant and inclusive company culture.</a:t>
            </a:r>
          </a:p>
        </p:txBody>
      </p:sp>
    </p:spTree>
    <p:extLst>
      <p:ext uri="{BB962C8B-B14F-4D97-AF65-F5344CB8AC3E}">
        <p14:creationId xmlns:p14="http://schemas.microsoft.com/office/powerpoint/2010/main" val="1561744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a:t>Major Reasons Business-IT Alignment Does Not Occur</a:t>
            </a:r>
          </a:p>
        </p:txBody>
      </p:sp>
      <p:sp>
        <p:nvSpPr>
          <p:cNvPr id="3" name="Content Placeholder 2"/>
          <p:cNvSpPr>
            <a:spLocks noGrp="1"/>
          </p:cNvSpPr>
          <p:nvPr>
            <p:ph sz="quarter" idx="14"/>
          </p:nvPr>
        </p:nvSpPr>
        <p:spPr/>
        <p:txBody>
          <a:bodyPr/>
          <a:lstStyle/>
          <a:p>
            <a:r>
              <a:rPr lang="en-US" dirty="0"/>
              <a:t>Business managers and IT managers have different objectives.</a:t>
            </a:r>
          </a:p>
          <a:p>
            <a:r>
              <a:rPr lang="en-US" dirty="0"/>
              <a:t>The business and IT departments are ignorant of the other group’s expertise.</a:t>
            </a:r>
          </a:p>
          <a:p>
            <a:r>
              <a:rPr lang="en-US" dirty="0"/>
              <a:t>A lack of communication.</a:t>
            </a:r>
          </a:p>
        </p:txBody>
      </p:sp>
    </p:spTree>
    <p:extLst>
      <p:ext uri="{BB962C8B-B14F-4D97-AF65-F5344CB8AC3E}">
        <p14:creationId xmlns:p14="http://schemas.microsoft.com/office/powerpoint/2010/main" val="3480038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dirty="0"/>
              <a:t>Outsourcing, Offshoring, and Downsizing</a:t>
            </a:r>
          </a:p>
        </p:txBody>
      </p:sp>
      <p:sp>
        <p:nvSpPr>
          <p:cNvPr id="29699" name="Content Placeholder 2"/>
          <p:cNvSpPr>
            <a:spLocks noGrp="1"/>
          </p:cNvSpPr>
          <p:nvPr>
            <p:ph idx="1"/>
          </p:nvPr>
        </p:nvSpPr>
        <p:spPr/>
        <p:txBody>
          <a:bodyPr/>
          <a:lstStyle/>
          <a:p>
            <a:r>
              <a:rPr lang="en-US" altLang="en-US" dirty="0"/>
              <a:t>Outsourcing</a:t>
            </a:r>
          </a:p>
          <a:p>
            <a:pPr lvl="1"/>
            <a:r>
              <a:rPr lang="en-US" altLang="en-US" dirty="0"/>
              <a:t>A long-term business arrangement in which a company contracts for services with an outside organization that has expertise in providing a specific function</a:t>
            </a:r>
          </a:p>
          <a:p>
            <a:r>
              <a:rPr lang="en-US" altLang="en-US" dirty="0"/>
              <a:t>Offshore outsourcing (offshoring)</a:t>
            </a:r>
          </a:p>
          <a:p>
            <a:pPr lvl="1"/>
            <a:r>
              <a:rPr lang="en-US" altLang="en-US" dirty="0"/>
              <a:t>The service is located in a country different than the firm obtaining the services</a:t>
            </a:r>
          </a:p>
          <a:p>
            <a:r>
              <a:rPr lang="en-US" altLang="en-US" dirty="0"/>
              <a:t>A number of companies are finding that outsourcing does not necessarily lead to reduced costs</a:t>
            </a:r>
          </a:p>
          <a:p>
            <a:endParaRPr lang="en-US" altLang="en-US" dirty="0"/>
          </a:p>
        </p:txBody>
      </p:sp>
    </p:spTree>
    <p:extLst>
      <p:ext uri="{BB962C8B-B14F-4D97-AF65-F5344CB8AC3E}">
        <p14:creationId xmlns:p14="http://schemas.microsoft.com/office/powerpoint/2010/main" val="339261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400" dirty="0">
                <a:solidFill>
                  <a:schemeClr val="tx2"/>
                </a:solidFill>
              </a:rPr>
              <a:t>Example: Purchasing Airline Tickets Online</a:t>
            </a:r>
          </a:p>
        </p:txBody>
      </p:sp>
      <p:pic>
        <p:nvPicPr>
          <p:cNvPr id="4" name="Picture 3"/>
          <p:cNvPicPr/>
          <p:nvPr/>
        </p:nvPicPr>
        <p:blipFill rotWithShape="1">
          <a:blip r:embed="rId2"/>
          <a:srcRect l="16762" t="19815" r="32777" b="15437"/>
          <a:stretch/>
        </p:blipFill>
        <p:spPr bwMode="auto">
          <a:xfrm>
            <a:off x="2057400" y="2057400"/>
            <a:ext cx="4648199"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4675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a:t>Outsourcing, Offshoring, and Downsizing</a:t>
            </a:r>
          </a:p>
        </p:txBody>
      </p:sp>
      <p:sp>
        <p:nvSpPr>
          <p:cNvPr id="30723" name="Content Placeholder 2"/>
          <p:cNvSpPr>
            <a:spLocks noGrp="1"/>
          </p:cNvSpPr>
          <p:nvPr>
            <p:ph idx="1"/>
          </p:nvPr>
        </p:nvSpPr>
        <p:spPr/>
        <p:txBody>
          <a:bodyPr/>
          <a:lstStyle/>
          <a:p>
            <a:r>
              <a:rPr lang="en-US" altLang="en-US" dirty="0"/>
              <a:t>Downsizing</a:t>
            </a:r>
          </a:p>
          <a:p>
            <a:pPr lvl="1"/>
            <a:r>
              <a:rPr lang="en-US" altLang="en-US" dirty="0"/>
              <a:t>Reducing the number of employees to cut costs</a:t>
            </a:r>
          </a:p>
          <a:p>
            <a:pPr lvl="1"/>
            <a:r>
              <a:rPr lang="en-US" altLang="en-US" dirty="0"/>
              <a:t>Also referred to as “rightsizing”</a:t>
            </a:r>
          </a:p>
          <a:p>
            <a:pPr lvl="1"/>
            <a:r>
              <a:rPr lang="en-US" altLang="en-US" dirty="0"/>
              <a:t>Product quality and employee morale can suffer</a:t>
            </a:r>
          </a:p>
          <a:p>
            <a:endParaRPr lang="en-US" altLang="en-US" dirty="0"/>
          </a:p>
          <a:p>
            <a:endParaRPr lang="en-US" altLang="en-US" dirty="0"/>
          </a:p>
        </p:txBody>
      </p:sp>
    </p:spTree>
    <p:extLst>
      <p:ext uri="{BB962C8B-B14F-4D97-AF65-F5344CB8AC3E}">
        <p14:creationId xmlns:p14="http://schemas.microsoft.com/office/powerpoint/2010/main" val="3809231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Organizational Culture and Change</a:t>
            </a:r>
          </a:p>
        </p:txBody>
      </p:sp>
      <p:sp>
        <p:nvSpPr>
          <p:cNvPr id="31747" name="Content Placeholder 2"/>
          <p:cNvSpPr>
            <a:spLocks noGrp="1"/>
          </p:cNvSpPr>
          <p:nvPr>
            <p:ph idx="1"/>
          </p:nvPr>
        </p:nvSpPr>
        <p:spPr/>
        <p:txBody>
          <a:bodyPr/>
          <a:lstStyle/>
          <a:p>
            <a:r>
              <a:rPr lang="en-US" altLang="en-US" dirty="0"/>
              <a:t>Culture: a set of major understandings and assumptions shared by a group</a:t>
            </a:r>
          </a:p>
          <a:p>
            <a:r>
              <a:rPr lang="en-US" altLang="en-US" dirty="0"/>
              <a:t>Organizational culture: the major understandings and assumptions for a business, corporation, or other organization</a:t>
            </a:r>
          </a:p>
          <a:p>
            <a:r>
              <a:rPr lang="en-US" altLang="en-US" dirty="0"/>
              <a:t>Organizational change: how organizations plan for, implement, and handle change</a:t>
            </a:r>
          </a:p>
          <a:p>
            <a:r>
              <a:rPr lang="en-US" altLang="en-US" dirty="0"/>
              <a:t>Soft side of implementing change: involves work designed to help employees embrace a new information system and way of working</a:t>
            </a:r>
          </a:p>
        </p:txBody>
      </p:sp>
    </p:spTree>
    <p:extLst>
      <p:ext uri="{BB962C8B-B14F-4D97-AF65-F5344CB8AC3E}">
        <p14:creationId xmlns:p14="http://schemas.microsoft.com/office/powerpoint/2010/main" val="2093773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Organizational Culture and Change</a:t>
            </a:r>
          </a:p>
        </p:txBody>
      </p:sp>
      <p:sp>
        <p:nvSpPr>
          <p:cNvPr id="32771" name="Content Placeholder 2"/>
          <p:cNvSpPr>
            <a:spLocks noGrp="1"/>
          </p:cNvSpPr>
          <p:nvPr>
            <p:ph idx="1"/>
          </p:nvPr>
        </p:nvSpPr>
        <p:spPr/>
        <p:txBody>
          <a:bodyPr/>
          <a:lstStyle/>
          <a:p>
            <a:r>
              <a:rPr lang="en-US" altLang="en-US" dirty="0"/>
              <a:t>Change management model</a:t>
            </a:r>
          </a:p>
          <a:p>
            <a:pPr lvl="1"/>
            <a:r>
              <a:rPr lang="en-US" altLang="en-US" dirty="0"/>
              <a:t>Describes the phases an individual or organization goes through in making a change</a:t>
            </a:r>
          </a:p>
          <a:p>
            <a:pPr lvl="1"/>
            <a:r>
              <a:rPr lang="en-US" altLang="en-US" dirty="0"/>
              <a:t>Provides principles for successful implementation of change</a:t>
            </a:r>
          </a:p>
          <a:p>
            <a:pPr lvl="1"/>
            <a:r>
              <a:rPr lang="en-US" altLang="en-US" dirty="0"/>
              <a:t>There are a number of models for dealing with the soft side of implementing change</a:t>
            </a:r>
          </a:p>
        </p:txBody>
      </p:sp>
    </p:spTree>
    <p:extLst>
      <p:ext uri="{BB962C8B-B14F-4D97-AF65-F5344CB8AC3E}">
        <p14:creationId xmlns:p14="http://schemas.microsoft.com/office/powerpoint/2010/main" val="4001471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Lewin’s Change Model</a:t>
            </a:r>
          </a:p>
        </p:txBody>
      </p:sp>
      <p:sp>
        <p:nvSpPr>
          <p:cNvPr id="33795" name="Content Placeholder 2"/>
          <p:cNvSpPr>
            <a:spLocks noGrp="1"/>
          </p:cNvSpPr>
          <p:nvPr>
            <p:ph idx="1"/>
          </p:nvPr>
        </p:nvSpPr>
        <p:spPr/>
        <p:txBody>
          <a:bodyPr/>
          <a:lstStyle/>
          <a:p>
            <a:r>
              <a:rPr lang="en-US" altLang="en-US" dirty="0"/>
              <a:t>Lewin’s change model consists of a three-stage approach for change</a:t>
            </a:r>
          </a:p>
          <a:p>
            <a:pPr marL="971550" lvl="1" indent="-514350">
              <a:buFontTx/>
              <a:buAutoNum type="arabicPeriod"/>
            </a:pPr>
            <a:r>
              <a:rPr lang="en-US" altLang="en-US" dirty="0"/>
              <a:t>Unfreezing: preparing for change</a:t>
            </a:r>
          </a:p>
          <a:p>
            <a:pPr marL="971550" lvl="1" indent="-514350">
              <a:buFontTx/>
              <a:buAutoNum type="arabicPeriod"/>
            </a:pPr>
            <a:r>
              <a:rPr lang="en-US" altLang="en-US" dirty="0"/>
              <a:t>Moving: making the change</a:t>
            </a:r>
          </a:p>
          <a:p>
            <a:pPr marL="971550" lvl="1" indent="-514350">
              <a:buFontTx/>
              <a:buAutoNum type="arabicPeriod"/>
            </a:pPr>
            <a:r>
              <a:rPr lang="en-US" altLang="en-US" dirty="0"/>
              <a:t>Refreezing: institutionalizing</a:t>
            </a:r>
          </a:p>
          <a:p>
            <a:endParaRPr lang="en-US" altLang="en-US" dirty="0"/>
          </a:p>
        </p:txBody>
      </p:sp>
    </p:spTree>
    <p:extLst>
      <p:ext uri="{BB962C8B-B14F-4D97-AF65-F5344CB8AC3E}">
        <p14:creationId xmlns:p14="http://schemas.microsoft.com/office/powerpoint/2010/main" val="3907807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Lewin’s Change Model</a:t>
            </a:r>
          </a:p>
        </p:txBody>
      </p:sp>
      <p:sp>
        <p:nvSpPr>
          <p:cNvPr id="34819" name="Content Placeholder 2"/>
          <p:cNvSpPr>
            <a:spLocks noGrp="1"/>
          </p:cNvSpPr>
          <p:nvPr>
            <p:ph idx="1"/>
          </p:nvPr>
        </p:nvSpPr>
        <p:spPr/>
        <p:txBody>
          <a:bodyPr/>
          <a:lstStyle/>
          <a:p>
            <a:r>
              <a:rPr lang="en-US" altLang="en-US" dirty="0"/>
              <a:t>Lewin’s change model consists of a three-stage approach for change</a:t>
            </a:r>
          </a:p>
          <a:p>
            <a:pPr marL="971550" lvl="1" indent="-514350">
              <a:buFontTx/>
              <a:buAutoNum type="arabicPeriod"/>
            </a:pPr>
            <a:r>
              <a:rPr lang="en-US" altLang="en-US" dirty="0"/>
              <a:t>Unfreezing: preparing for change</a:t>
            </a:r>
          </a:p>
          <a:p>
            <a:pPr marL="971550" lvl="1" indent="-514350">
              <a:buFontTx/>
              <a:buAutoNum type="arabicPeriod"/>
            </a:pPr>
            <a:r>
              <a:rPr lang="en-US" altLang="en-US" dirty="0"/>
              <a:t>Moving: making the change</a:t>
            </a:r>
          </a:p>
          <a:p>
            <a:pPr marL="971550" lvl="1" indent="-514350">
              <a:buFontTx/>
              <a:buAutoNum type="arabicPeriod"/>
            </a:pPr>
            <a:r>
              <a:rPr lang="en-US" altLang="en-US" dirty="0"/>
              <a:t>Refreezing: institutionalizing</a:t>
            </a:r>
          </a:p>
          <a:p>
            <a:endParaRPr lang="en-US" altLang="en-US" dirty="0"/>
          </a:p>
        </p:txBody>
      </p:sp>
      <p:pic>
        <p:nvPicPr>
          <p:cNvPr id="6" name="Picture 5" descr="Lewin's change model" title="Figure 2-6"/>
          <p:cNvPicPr>
            <a:picLocks noChangeAspect="1"/>
          </p:cNvPicPr>
          <p:nvPr/>
        </p:nvPicPr>
        <p:blipFill>
          <a:blip r:embed="rId3"/>
          <a:stretch>
            <a:fillRect/>
          </a:stretch>
        </p:blipFill>
        <p:spPr>
          <a:xfrm>
            <a:off x="371475" y="1600200"/>
            <a:ext cx="8401050" cy="4367213"/>
          </a:xfrm>
          <a:prstGeom prst="rect">
            <a:avLst/>
          </a:prstGeom>
        </p:spPr>
      </p:pic>
    </p:spTree>
    <p:extLst>
      <p:ext uri="{BB962C8B-B14F-4D97-AF65-F5344CB8AC3E}">
        <p14:creationId xmlns:p14="http://schemas.microsoft.com/office/powerpoint/2010/main" val="2895889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Lewin’s Force Field Analysis</a:t>
            </a:r>
          </a:p>
        </p:txBody>
      </p:sp>
      <p:sp>
        <p:nvSpPr>
          <p:cNvPr id="35843" name="Content Placeholder 2"/>
          <p:cNvSpPr>
            <a:spLocks noGrp="1"/>
          </p:cNvSpPr>
          <p:nvPr>
            <p:ph idx="1"/>
          </p:nvPr>
        </p:nvSpPr>
        <p:spPr/>
        <p:txBody>
          <a:bodyPr/>
          <a:lstStyle/>
          <a:p>
            <a:r>
              <a:rPr lang="en-US" altLang="en-US" dirty="0"/>
              <a:t>Lewin extended his change model theory to include force field analysis</a:t>
            </a:r>
          </a:p>
          <a:p>
            <a:pPr lvl="1"/>
            <a:r>
              <a:rPr lang="en-US" altLang="en-US" dirty="0"/>
              <a:t>Identifies both the driving (positive) and restraining (negative) forces that influence whether change can occur</a:t>
            </a:r>
          </a:p>
          <a:p>
            <a:r>
              <a:rPr lang="en-US" altLang="en-US" dirty="0"/>
              <a:t>Driving forces: beliefs, expectations, and cultural norms that tend to encourage a change and give it momentum</a:t>
            </a:r>
          </a:p>
          <a:p>
            <a:r>
              <a:rPr lang="en-US" altLang="en-US" dirty="0"/>
              <a:t>Restraining forces: those that make it difficult to accept a change or to work to implement a change</a:t>
            </a:r>
          </a:p>
        </p:txBody>
      </p:sp>
    </p:spTree>
    <p:extLst>
      <p:ext uri="{BB962C8B-B14F-4D97-AF65-F5344CB8AC3E}">
        <p14:creationId xmlns:p14="http://schemas.microsoft.com/office/powerpoint/2010/main" val="4191640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Lewin’s Force Field Analysis</a:t>
            </a:r>
          </a:p>
        </p:txBody>
      </p:sp>
      <p:pic>
        <p:nvPicPr>
          <p:cNvPr id="6" name="Content Placeholder 5" descr="Lewin's force field analysis before addressing concerns" title="Figure 2-7"/>
          <p:cNvPicPr>
            <a:picLocks noGrp="1" noChangeAspect="1"/>
          </p:cNvPicPr>
          <p:nvPr>
            <p:ph idx="1"/>
          </p:nvPr>
        </p:nvPicPr>
        <p:blipFill>
          <a:blip r:embed="rId3"/>
          <a:stretch>
            <a:fillRect/>
          </a:stretch>
        </p:blipFill>
        <p:spPr>
          <a:xfrm>
            <a:off x="1019175" y="2200275"/>
            <a:ext cx="7105650" cy="3524250"/>
          </a:xfrm>
        </p:spPr>
      </p:pic>
    </p:spTree>
    <p:extLst>
      <p:ext uri="{BB962C8B-B14F-4D97-AF65-F5344CB8AC3E}">
        <p14:creationId xmlns:p14="http://schemas.microsoft.com/office/powerpoint/2010/main" val="1801911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Lewin’s Force Field Analysis</a:t>
            </a:r>
          </a:p>
        </p:txBody>
      </p:sp>
      <p:pic>
        <p:nvPicPr>
          <p:cNvPr id="7" name="Content Placeholder 6" descr="Lewin's force field analysis after addressing concerns" title="Figure 2-8"/>
          <p:cNvPicPr>
            <a:picLocks noGrp="1" noChangeAspect="1"/>
          </p:cNvPicPr>
          <p:nvPr>
            <p:ph idx="1"/>
          </p:nvPr>
        </p:nvPicPr>
        <p:blipFill>
          <a:blip r:embed="rId3"/>
          <a:stretch>
            <a:fillRect/>
          </a:stretch>
        </p:blipFill>
        <p:spPr>
          <a:xfrm>
            <a:off x="1147763" y="2166938"/>
            <a:ext cx="6848475" cy="3590925"/>
          </a:xfrm>
        </p:spPr>
      </p:pic>
    </p:spTree>
    <p:extLst>
      <p:ext uri="{BB962C8B-B14F-4D97-AF65-F5344CB8AC3E}">
        <p14:creationId xmlns:p14="http://schemas.microsoft.com/office/powerpoint/2010/main" val="541697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Leavitt’s Diamond</a:t>
            </a:r>
          </a:p>
        </p:txBody>
      </p:sp>
      <p:sp>
        <p:nvSpPr>
          <p:cNvPr id="38915" name="Content Placeholder 2"/>
          <p:cNvSpPr>
            <a:spLocks noGrp="1"/>
          </p:cNvSpPr>
          <p:nvPr>
            <p:ph idx="1"/>
          </p:nvPr>
        </p:nvSpPr>
        <p:spPr/>
        <p:txBody>
          <a:bodyPr/>
          <a:lstStyle/>
          <a:p>
            <a:r>
              <a:rPr lang="en-US" altLang="en-US" dirty="0"/>
              <a:t>A theory that proposes that every organizational system is made up of four main components—people, tasks, structure, and technology—with an interaction among the four components</a:t>
            </a:r>
          </a:p>
          <a:p>
            <a:pPr lvl="1"/>
            <a:r>
              <a:rPr lang="en-US" altLang="en-US" dirty="0"/>
              <a:t>Any change in one of these elements will necessitate a change in the other three elements</a:t>
            </a:r>
          </a:p>
          <a:p>
            <a:r>
              <a:rPr lang="en-US" altLang="en-US" dirty="0"/>
              <a:t>Organizational learning</a:t>
            </a:r>
          </a:p>
          <a:p>
            <a:pPr lvl="1"/>
            <a:r>
              <a:rPr lang="en-US" altLang="en-US" dirty="0"/>
              <a:t>The adaptations and adjustments based on experience and ideas over time</a:t>
            </a:r>
          </a:p>
          <a:p>
            <a:pPr lvl="1"/>
            <a:r>
              <a:rPr lang="en-US" altLang="en-US" dirty="0"/>
              <a:t>Adjustments can require reengineering or can result from continuous improvement</a:t>
            </a:r>
          </a:p>
          <a:p>
            <a:pPr lvl="1"/>
            <a:endParaRPr lang="en-US" altLang="en-US" dirty="0"/>
          </a:p>
        </p:txBody>
      </p:sp>
    </p:spTree>
    <p:extLst>
      <p:ext uri="{BB962C8B-B14F-4D97-AF65-F5344CB8AC3E}">
        <p14:creationId xmlns:p14="http://schemas.microsoft.com/office/powerpoint/2010/main" val="3109242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Leavitt’s Diamond</a:t>
            </a:r>
          </a:p>
        </p:txBody>
      </p:sp>
      <p:pic>
        <p:nvPicPr>
          <p:cNvPr id="2" name="Content Placeholder 1" descr="Leavitt's diamond" title="Figure 2-9"/>
          <p:cNvPicPr>
            <a:picLocks noGrp="1" noChangeAspect="1"/>
          </p:cNvPicPr>
          <p:nvPr>
            <p:ph idx="1"/>
          </p:nvPr>
        </p:nvPicPr>
        <p:blipFill>
          <a:blip r:embed="rId3"/>
          <a:stretch>
            <a:fillRect/>
          </a:stretch>
        </p:blipFill>
        <p:spPr>
          <a:xfrm>
            <a:off x="1281113" y="2047875"/>
            <a:ext cx="6581775" cy="3752850"/>
          </a:xfrm>
        </p:spPr>
      </p:pic>
    </p:spTree>
    <p:extLst>
      <p:ext uri="{BB962C8B-B14F-4D97-AF65-F5344CB8AC3E}">
        <p14:creationId xmlns:p14="http://schemas.microsoft.com/office/powerpoint/2010/main" val="278156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000" dirty="0">
                <a:solidFill>
                  <a:schemeClr val="tx2"/>
                </a:solidFill>
              </a:rPr>
              <a:t>Information Systems &amp; Business Processes</a:t>
            </a:r>
          </a:p>
        </p:txBody>
      </p:sp>
      <p:sp>
        <p:nvSpPr>
          <p:cNvPr id="3" name="Content Placeholder 2"/>
          <p:cNvSpPr>
            <a:spLocks noGrp="1"/>
          </p:cNvSpPr>
          <p:nvPr>
            <p:ph sz="quarter" idx="14"/>
          </p:nvPr>
        </p:nvSpPr>
        <p:spPr/>
        <p:txBody>
          <a:bodyPr/>
          <a:lstStyle/>
          <a:p>
            <a:r>
              <a:rPr lang="en-US" dirty="0"/>
              <a:t>IS’s vital role in three areas of business processes</a:t>
            </a:r>
          </a:p>
          <a:p>
            <a:pPr lvl="1"/>
            <a:r>
              <a:rPr lang="en-US" dirty="0"/>
              <a:t>Executing the process</a:t>
            </a:r>
          </a:p>
          <a:p>
            <a:pPr lvl="1"/>
            <a:r>
              <a:rPr lang="en-US" dirty="0"/>
              <a:t>Capturing and storing process data</a:t>
            </a:r>
          </a:p>
          <a:p>
            <a:pPr lvl="1"/>
            <a:r>
              <a:rPr lang="en-US" dirty="0"/>
              <a:t>Monitoring process performance</a:t>
            </a:r>
          </a:p>
        </p:txBody>
      </p:sp>
    </p:spTree>
    <p:extLst>
      <p:ext uri="{BB962C8B-B14F-4D97-AF65-F5344CB8AC3E}">
        <p14:creationId xmlns:p14="http://schemas.microsoft.com/office/powerpoint/2010/main" val="2281642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a:t>User Satisfaction and Technology Acceptance</a:t>
            </a:r>
          </a:p>
        </p:txBody>
      </p:sp>
      <p:sp>
        <p:nvSpPr>
          <p:cNvPr id="40963" name="Content Placeholder 2"/>
          <p:cNvSpPr>
            <a:spLocks noGrp="1"/>
          </p:cNvSpPr>
          <p:nvPr>
            <p:ph idx="1"/>
          </p:nvPr>
        </p:nvSpPr>
        <p:spPr/>
        <p:txBody>
          <a:bodyPr/>
          <a:lstStyle/>
          <a:p>
            <a:r>
              <a:rPr lang="en-US" altLang="en-US" dirty="0"/>
              <a:t>Technology acceptance model (TAM)</a:t>
            </a:r>
          </a:p>
          <a:p>
            <a:pPr lvl="1"/>
            <a:r>
              <a:rPr lang="en-US" altLang="en-US" dirty="0"/>
              <a:t>Specifies the factors that can lead to better attitudes about the information system</a:t>
            </a:r>
          </a:p>
          <a:p>
            <a:endParaRPr lang="en-US" altLang="en-US" dirty="0"/>
          </a:p>
        </p:txBody>
      </p:sp>
      <p:pic>
        <p:nvPicPr>
          <p:cNvPr id="40966" name="Picture 5" descr="Technology acceptance model" title="Figure 2-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3200400"/>
            <a:ext cx="64865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092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Diffusion of Innovation Theory</a:t>
            </a:r>
          </a:p>
        </p:txBody>
      </p:sp>
      <p:sp>
        <p:nvSpPr>
          <p:cNvPr id="41987" name="Content Placeholder 2"/>
          <p:cNvSpPr>
            <a:spLocks noGrp="1"/>
          </p:cNvSpPr>
          <p:nvPr>
            <p:ph idx="1"/>
          </p:nvPr>
        </p:nvSpPr>
        <p:spPr>
          <a:xfrm>
            <a:off x="533400" y="1576388"/>
            <a:ext cx="8077200" cy="4572000"/>
          </a:xfrm>
        </p:spPr>
        <p:txBody>
          <a:bodyPr/>
          <a:lstStyle/>
          <a:p>
            <a:r>
              <a:rPr lang="en-US" altLang="en-US" dirty="0"/>
              <a:t>A theory developed by E.M. Rogers</a:t>
            </a:r>
          </a:p>
          <a:p>
            <a:r>
              <a:rPr lang="en-US" altLang="en-US" dirty="0"/>
              <a:t>Explains how a new idea or product gains acceptance and diffuses (or spreads) through a specific population or subset of an organization</a:t>
            </a:r>
          </a:p>
          <a:p>
            <a:endParaRPr lang="en-US" altLang="en-US" dirty="0"/>
          </a:p>
        </p:txBody>
      </p:sp>
      <p:pic>
        <p:nvPicPr>
          <p:cNvPr id="6" name="Picture 5" descr="Innovation diffusion" title="Figure 2-11"/>
          <p:cNvPicPr>
            <a:picLocks noChangeAspect="1"/>
          </p:cNvPicPr>
          <p:nvPr/>
        </p:nvPicPr>
        <p:blipFill>
          <a:blip r:embed="rId3"/>
          <a:stretch>
            <a:fillRect/>
          </a:stretch>
        </p:blipFill>
        <p:spPr>
          <a:xfrm>
            <a:off x="2057400" y="3352800"/>
            <a:ext cx="5070475" cy="2946400"/>
          </a:xfrm>
          <a:prstGeom prst="rect">
            <a:avLst/>
          </a:prstGeom>
        </p:spPr>
      </p:pic>
    </p:spTree>
    <p:extLst>
      <p:ext uri="{BB962C8B-B14F-4D97-AF65-F5344CB8AC3E}">
        <p14:creationId xmlns:p14="http://schemas.microsoft.com/office/powerpoint/2010/main" val="1487011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Diffusion of Innovation Theory</a:t>
            </a:r>
          </a:p>
        </p:txBody>
      </p:sp>
      <p:pic>
        <p:nvPicPr>
          <p:cNvPr id="43011" name="Content Placeholder 6" descr="Five categories of innovation adopters" title="Table 2-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509838"/>
            <a:ext cx="7467600" cy="2705100"/>
          </a:xfrm>
        </p:spPr>
      </p:pic>
    </p:spTree>
    <p:extLst>
      <p:ext uri="{BB962C8B-B14F-4D97-AF65-F5344CB8AC3E}">
        <p14:creationId xmlns:p14="http://schemas.microsoft.com/office/powerpoint/2010/main" val="382233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00" y="914400"/>
            <a:ext cx="8063871" cy="1104900"/>
          </a:xfrm>
        </p:spPr>
        <p:txBody>
          <a:bodyPr>
            <a:normAutofit/>
          </a:bodyPr>
          <a:lstStyle/>
          <a:p>
            <a:r>
              <a:rPr lang="en-US" sz="4400" dirty="0">
                <a:solidFill>
                  <a:schemeClr val="tx2"/>
                </a:solidFill>
              </a:rPr>
              <a:t>Executing the Process</a:t>
            </a:r>
          </a:p>
        </p:txBody>
      </p:sp>
      <p:sp>
        <p:nvSpPr>
          <p:cNvPr id="5" name="Text Placeholder 4"/>
          <p:cNvSpPr>
            <a:spLocks noGrp="1"/>
          </p:cNvSpPr>
          <p:nvPr>
            <p:ph type="body" sz="quarter" idx="13"/>
          </p:nvPr>
        </p:nvSpPr>
        <p:spPr/>
        <p:txBody>
          <a:bodyPr/>
          <a:lstStyle/>
          <a:p>
            <a:r>
              <a:rPr lang="en-US" dirty="0"/>
              <a:t>IS’s help Execute the Process by:</a:t>
            </a:r>
          </a:p>
          <a:p>
            <a:pPr lvl="1"/>
            <a:r>
              <a:rPr lang="en-US" dirty="0"/>
              <a:t>Informing employees when it is time to complete a task</a:t>
            </a:r>
          </a:p>
          <a:p>
            <a:pPr lvl="1"/>
            <a:r>
              <a:rPr lang="en-US" dirty="0"/>
              <a:t>Providing required data</a:t>
            </a:r>
          </a:p>
          <a:p>
            <a:pPr lvl="1"/>
            <a:r>
              <a:rPr lang="en-US" dirty="0"/>
              <a:t>Providing a means to complete the task</a:t>
            </a:r>
          </a:p>
        </p:txBody>
      </p:sp>
    </p:spTree>
    <p:extLst>
      <p:ext uri="{BB962C8B-B14F-4D97-AF65-F5344CB8AC3E}">
        <p14:creationId xmlns:p14="http://schemas.microsoft.com/office/powerpoint/2010/main" val="98646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6728" y="990600"/>
            <a:ext cx="8063871" cy="990600"/>
          </a:xfrm>
        </p:spPr>
        <p:txBody>
          <a:bodyPr>
            <a:normAutofit/>
          </a:bodyPr>
          <a:lstStyle/>
          <a:p>
            <a:r>
              <a:rPr lang="en-US" sz="3600" dirty="0">
                <a:solidFill>
                  <a:schemeClr val="tx2"/>
                </a:solidFill>
              </a:rPr>
              <a:t>Capturing &amp; Storing Process Data</a:t>
            </a:r>
          </a:p>
        </p:txBody>
      </p:sp>
      <p:sp>
        <p:nvSpPr>
          <p:cNvPr id="3" name="Text Placeholder 2"/>
          <p:cNvSpPr>
            <a:spLocks noGrp="1"/>
          </p:cNvSpPr>
          <p:nvPr>
            <p:ph type="body" sz="quarter" idx="13"/>
          </p:nvPr>
        </p:nvSpPr>
        <p:spPr/>
        <p:txBody>
          <a:bodyPr/>
          <a:lstStyle/>
          <a:p>
            <a:r>
              <a:rPr lang="en-US" dirty="0"/>
              <a:t>Processes generate data</a:t>
            </a:r>
          </a:p>
          <a:p>
            <a:pPr lvl="1"/>
            <a:r>
              <a:rPr lang="en-US" dirty="0"/>
              <a:t>Dates, times, product numbers, quantities, prices, addresses, names, employee actions</a:t>
            </a:r>
          </a:p>
          <a:p>
            <a:r>
              <a:rPr lang="en-US" dirty="0"/>
              <a:t>IS’s capture &amp; store </a:t>
            </a:r>
            <a:r>
              <a:rPr lang="en-US" b="1" dirty="0"/>
              <a:t>process data </a:t>
            </a:r>
            <a:r>
              <a:rPr lang="en-US" dirty="0"/>
              <a:t>(aka, </a:t>
            </a:r>
            <a:r>
              <a:rPr lang="en-US" b="1" dirty="0"/>
              <a:t>transaction data</a:t>
            </a:r>
            <a:r>
              <a:rPr lang="en-US" dirty="0"/>
              <a:t>)</a:t>
            </a:r>
          </a:p>
          <a:p>
            <a:r>
              <a:rPr lang="en-US" dirty="0"/>
              <a:t>Capturing &amp; storing data provides immediate, ‘real time’ feedback</a:t>
            </a:r>
          </a:p>
        </p:txBody>
      </p:sp>
    </p:spTree>
    <p:extLst>
      <p:ext uri="{BB962C8B-B14F-4D97-AF65-F5344CB8AC3E}">
        <p14:creationId xmlns:p14="http://schemas.microsoft.com/office/powerpoint/2010/main" val="3377127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741E88-970D-4EC6-954D-29B87FFBC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58159BB-B912-4FDB-9A30-A809AC319DE5}">
  <ds:schemaRefs>
    <ds:schemaRef ds:uri="http://schemas.microsoft.com/sharepoint/v3/contenttype/forms"/>
  </ds:schemaRefs>
</ds:datastoreItem>
</file>

<file path=customXml/itemProps3.xml><?xml version="1.0" encoding="utf-8"?>
<ds:datastoreItem xmlns:ds="http://schemas.openxmlformats.org/officeDocument/2006/customXml" ds:itemID="{EDAEF555-EF20-4BB4-93A8-8F7C4ECF2D30}">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Clarity</Template>
  <TotalTime>3533</TotalTime>
  <Words>2866</Words>
  <Application>Microsoft Office PowerPoint</Application>
  <PresentationFormat>On-screen Show (4:3)</PresentationFormat>
  <Paragraphs>453</Paragraphs>
  <Slides>72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Wingdings</vt:lpstr>
      <vt:lpstr>Clarity</vt:lpstr>
      <vt:lpstr>CHAPTER 2</vt:lpstr>
      <vt:lpstr>Strategy!</vt:lpstr>
      <vt:lpstr>Chapter 2- Corporate Strategy</vt:lpstr>
      <vt:lpstr>Business Processes</vt:lpstr>
      <vt:lpstr>Examples of Business Process</vt:lpstr>
      <vt:lpstr>PowerPoint Presentation</vt:lpstr>
      <vt:lpstr>PowerPoint Presentation</vt:lpstr>
      <vt:lpstr>PowerPoint Presentation</vt:lpstr>
      <vt:lpstr>PowerPoint Presentation</vt:lpstr>
      <vt:lpstr>PowerPoint Presentation</vt:lpstr>
      <vt:lpstr>Business Process Management</vt:lpstr>
      <vt:lpstr>PowerPoint Presentation</vt:lpstr>
      <vt:lpstr>Innovation</vt:lpstr>
      <vt:lpstr>Reengineering and Continuous Improvment</vt:lpstr>
      <vt:lpstr>PowerPoint Presentation</vt:lpstr>
      <vt:lpstr>Business Process Re-engineering (BPR) and Business Process Improvement (BPI)</vt:lpstr>
      <vt:lpstr>Effectiveness vs Efficiency</vt:lpstr>
      <vt:lpstr>PowerPoint Presentation</vt:lpstr>
      <vt:lpstr>PowerPoint Presentation</vt:lpstr>
      <vt:lpstr>PowerPoint Presentation</vt:lpstr>
      <vt:lpstr>Business Pressures, Organizational  Responses, and IT Support</vt:lpstr>
      <vt:lpstr>       Market Pressures</vt:lpstr>
      <vt:lpstr>PowerPoint Presentation</vt:lpstr>
      <vt:lpstr>PowerPoint Presentation</vt:lpstr>
      <vt:lpstr>PowerPoint Presentation</vt:lpstr>
      <vt:lpstr>Technology Pressures</vt:lpstr>
      <vt:lpstr>Technological Innovation and Obsolescence</vt:lpstr>
      <vt:lpstr>Technological Innovation and Obsolescence (continued)</vt:lpstr>
      <vt:lpstr>Technological Innovation and Obsolescence (continued)</vt:lpstr>
      <vt:lpstr>Technological Innovation and Obsolescence (continued)</vt:lpstr>
      <vt:lpstr>       Information Overload</vt:lpstr>
      <vt:lpstr>Societal/Political/Legal</vt:lpstr>
      <vt:lpstr>Social Responsibility (continued)</vt:lpstr>
      <vt:lpstr>     Social Responsibility (continued)</vt:lpstr>
      <vt:lpstr>PowerPoint Presentation</vt:lpstr>
      <vt:lpstr>PowerPoint Presentation</vt:lpstr>
      <vt:lpstr>PowerPoint Presentation</vt:lpstr>
      <vt:lpstr>PowerPoint Presentation</vt:lpstr>
      <vt:lpstr>Porter’s Competitive Forces Model</vt:lpstr>
      <vt:lpstr>Porter’s Competitive Forces Model</vt:lpstr>
      <vt:lpstr>Porter’s Competitive Forces Model</vt:lpstr>
      <vt:lpstr>Porter’s Competitive Forces Model</vt:lpstr>
      <vt:lpstr>Porter’s Competitive Forces Model</vt:lpstr>
      <vt:lpstr>Porter’s Competitive Forces Model</vt:lpstr>
      <vt:lpstr>Porter’s Competitive Forces Model</vt:lpstr>
      <vt:lpstr>2.4 Competitive Advantage </vt:lpstr>
      <vt:lpstr>Strategies for Competitive Advantage</vt:lpstr>
      <vt:lpstr>Strategies for Competitive Advantage</vt:lpstr>
      <vt:lpstr>   Porter’s Value Chain Model</vt:lpstr>
      <vt:lpstr>Primary Activities</vt:lpstr>
      <vt:lpstr>Support Activities</vt:lpstr>
      <vt:lpstr>Porter’s Value Chain Model</vt:lpstr>
      <vt:lpstr>Business Pressures, Organizational Responses, and IT Support</vt:lpstr>
      <vt:lpstr>Organizational Responses</vt:lpstr>
      <vt:lpstr>Organizational Responses</vt:lpstr>
      <vt:lpstr>PowerPoint Presentation</vt:lpstr>
      <vt:lpstr>PowerPoint Presentation</vt:lpstr>
      <vt:lpstr>PowerPoint Presentation</vt:lpstr>
      <vt:lpstr>Outsourcing, Offshoring, and Downsizing</vt:lpstr>
      <vt:lpstr>Outsourcing, Offshoring, and Downsizing</vt:lpstr>
      <vt:lpstr>Organizational Culture and Change</vt:lpstr>
      <vt:lpstr>Organizational Culture and Change</vt:lpstr>
      <vt:lpstr>Lewin’s Change Model</vt:lpstr>
      <vt:lpstr>Lewin’s Change Model</vt:lpstr>
      <vt:lpstr>Lewin’s Force Field Analysis</vt:lpstr>
      <vt:lpstr>Lewin’s Force Field Analysis</vt:lpstr>
      <vt:lpstr>Lewin’s Force Field Analysis</vt:lpstr>
      <vt:lpstr>Leavitt’s Diamond</vt:lpstr>
      <vt:lpstr>Leavitt’s Diamond</vt:lpstr>
      <vt:lpstr>User Satisfaction and Technology Acceptance</vt:lpstr>
      <vt:lpstr>Diffusion of Innovation Theory</vt:lpstr>
      <vt:lpstr>Diffusion of Innovation Theory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Rebman</dc:creator>
  <cp:lastModifiedBy>Carl M. Rebman Jr.</cp:lastModifiedBy>
  <cp:revision>161</cp:revision>
  <cp:lastPrinted>2014-02-06T16:22:31Z</cp:lastPrinted>
  <dcterms:created xsi:type="dcterms:W3CDTF">2007-08-31T09:29:54Z</dcterms:created>
  <dcterms:modified xsi:type="dcterms:W3CDTF">2023-09-12T06:57:59Z</dcterms:modified>
</cp:coreProperties>
</file>