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44" r:id="rId1"/>
  </p:sldMasterIdLst>
  <p:notesMasterIdLst>
    <p:notesMasterId r:id="rId58"/>
  </p:notesMasterIdLst>
  <p:handoutMasterIdLst>
    <p:handoutMasterId r:id="rId59"/>
  </p:handoutMasterIdLst>
  <p:sldIdLst>
    <p:sldId id="256" r:id="rId2"/>
    <p:sldId id="257" r:id="rId3"/>
    <p:sldId id="400" r:id="rId4"/>
    <p:sldId id="401" r:id="rId5"/>
    <p:sldId id="430" r:id="rId6"/>
    <p:sldId id="260" r:id="rId7"/>
    <p:sldId id="428" r:id="rId8"/>
    <p:sldId id="427" r:id="rId9"/>
    <p:sldId id="402" r:id="rId10"/>
    <p:sldId id="403" r:id="rId11"/>
    <p:sldId id="404" r:id="rId12"/>
    <p:sldId id="405" r:id="rId13"/>
    <p:sldId id="406" r:id="rId14"/>
    <p:sldId id="407" r:id="rId15"/>
    <p:sldId id="408" r:id="rId16"/>
    <p:sldId id="409" r:id="rId17"/>
    <p:sldId id="448" r:id="rId18"/>
    <p:sldId id="410" r:id="rId19"/>
    <p:sldId id="450" r:id="rId20"/>
    <p:sldId id="449" r:id="rId21"/>
    <p:sldId id="411"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432" r:id="rId36"/>
    <p:sldId id="437" r:id="rId37"/>
    <p:sldId id="438" r:id="rId38"/>
    <p:sldId id="439" r:id="rId39"/>
    <p:sldId id="440" r:id="rId40"/>
    <p:sldId id="441" r:id="rId41"/>
    <p:sldId id="442" r:id="rId42"/>
    <p:sldId id="425" r:id="rId43"/>
    <p:sldId id="392" r:id="rId44"/>
    <p:sldId id="443" r:id="rId45"/>
    <p:sldId id="444" r:id="rId46"/>
    <p:sldId id="393" r:id="rId47"/>
    <p:sldId id="447" r:id="rId48"/>
    <p:sldId id="445" r:id="rId49"/>
    <p:sldId id="446" r:id="rId50"/>
    <p:sldId id="426" r:id="rId51"/>
    <p:sldId id="302" r:id="rId52"/>
    <p:sldId id="303" r:id="rId53"/>
    <p:sldId id="304" r:id="rId54"/>
    <p:sldId id="305" r:id="rId55"/>
    <p:sldId id="306" r:id="rId56"/>
    <p:sldId id="307" r:id="rId57"/>
  </p:sldIdLst>
  <p:sldSz cx="9144000" cy="6858000" type="screen4x3"/>
  <p:notesSz cx="7077075" cy="93932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427" autoAdjust="0"/>
  </p:normalViewPr>
  <p:slideViewPr>
    <p:cSldViewPr>
      <p:cViewPr varScale="1">
        <p:scale>
          <a:sx n="64" d="100"/>
          <a:sy n="64" d="100"/>
        </p:scale>
        <p:origin x="1282"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1293"/>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71293"/>
          </a:xfrm>
          <a:prstGeom prst="rect">
            <a:avLst/>
          </a:prstGeom>
        </p:spPr>
        <p:txBody>
          <a:bodyPr vert="horz" lIns="94110" tIns="47055" rIns="94110" bIns="47055" rtlCol="0"/>
          <a:lstStyle>
            <a:lvl1pPr algn="r">
              <a:defRPr sz="1200"/>
            </a:lvl1pPr>
          </a:lstStyle>
          <a:p>
            <a:fld id="{B6C392CB-13BF-43DC-97AE-84536CC1C6B8}" type="datetimeFigureOut">
              <a:rPr lang="en-US" smtClean="0"/>
              <a:t>9/11/2023</a:t>
            </a:fld>
            <a:endParaRPr lang="en-US"/>
          </a:p>
        </p:txBody>
      </p:sp>
      <p:sp>
        <p:nvSpPr>
          <p:cNvPr id="4" name="Footer Placeholder 3"/>
          <p:cNvSpPr>
            <a:spLocks noGrp="1"/>
          </p:cNvSpPr>
          <p:nvPr>
            <p:ph type="ftr" sz="quarter" idx="2"/>
          </p:nvPr>
        </p:nvSpPr>
        <p:spPr>
          <a:xfrm>
            <a:off x="0" y="8921946"/>
            <a:ext cx="3066733" cy="471292"/>
          </a:xfrm>
          <a:prstGeom prst="rect">
            <a:avLst/>
          </a:prstGeom>
        </p:spPr>
        <p:txBody>
          <a:bodyPr vert="horz" lIns="94110" tIns="47055" rIns="94110" bIns="47055"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921946"/>
            <a:ext cx="3066733" cy="471292"/>
          </a:xfrm>
          <a:prstGeom prst="rect">
            <a:avLst/>
          </a:prstGeom>
        </p:spPr>
        <p:txBody>
          <a:bodyPr vert="horz" lIns="94110" tIns="47055" rIns="94110" bIns="47055" rtlCol="0" anchor="b"/>
          <a:lstStyle>
            <a:lvl1pPr algn="r">
              <a:defRPr sz="1200"/>
            </a:lvl1pPr>
          </a:lstStyle>
          <a:p>
            <a:fld id="{00D9D8E8-7ECB-4577-85A3-17C50102136B}" type="slidenum">
              <a:rPr lang="en-US" smtClean="0"/>
              <a:t>‹#›</a:t>
            </a:fld>
            <a:endParaRPr lang="en-US"/>
          </a:p>
        </p:txBody>
      </p:sp>
    </p:spTree>
    <p:extLst>
      <p:ext uri="{BB962C8B-B14F-4D97-AF65-F5344CB8AC3E}">
        <p14:creationId xmlns:p14="http://schemas.microsoft.com/office/powerpoint/2010/main" val="2541795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hdr" sz="quarter"/>
          </p:nvPr>
        </p:nvSpPr>
        <p:spPr bwMode="auto">
          <a:xfrm>
            <a:off x="0" y="0"/>
            <a:ext cx="3066733" cy="469662"/>
          </a:xfrm>
          <a:prstGeom prst="rect">
            <a:avLst/>
          </a:prstGeom>
          <a:noFill/>
          <a:ln w="9525">
            <a:noFill/>
            <a:miter lim="800000"/>
            <a:headEnd/>
            <a:tailEnd/>
          </a:ln>
          <a:effectLst/>
        </p:spPr>
        <p:txBody>
          <a:bodyPr vert="horz" wrap="square" lIns="94110" tIns="47055" rIns="94110" bIns="47055" numCol="1" anchor="t" anchorCtr="0" compatLnSpc="1">
            <a:prstTxWarp prst="textNoShape">
              <a:avLst/>
            </a:prstTxWarp>
          </a:bodyPr>
          <a:lstStyle>
            <a:lvl1pPr>
              <a:defRPr sz="1200"/>
            </a:lvl1pPr>
          </a:lstStyle>
          <a:p>
            <a:pPr>
              <a:defRPr/>
            </a:pPr>
            <a:endParaRPr lang="en-US"/>
          </a:p>
        </p:txBody>
      </p:sp>
      <p:sp>
        <p:nvSpPr>
          <p:cNvPr id="260099" name="Rectangle 3"/>
          <p:cNvSpPr>
            <a:spLocks noGrp="1" noChangeArrowheads="1"/>
          </p:cNvSpPr>
          <p:nvPr>
            <p:ph type="dt" idx="1"/>
          </p:nvPr>
        </p:nvSpPr>
        <p:spPr bwMode="auto">
          <a:xfrm>
            <a:off x="4008705" y="0"/>
            <a:ext cx="3066733" cy="469662"/>
          </a:xfrm>
          <a:prstGeom prst="rect">
            <a:avLst/>
          </a:prstGeom>
          <a:noFill/>
          <a:ln w="9525">
            <a:noFill/>
            <a:miter lim="800000"/>
            <a:headEnd/>
            <a:tailEnd/>
          </a:ln>
          <a:effectLst/>
        </p:spPr>
        <p:txBody>
          <a:bodyPr vert="horz" wrap="square" lIns="94110" tIns="47055" rIns="94110" bIns="47055" numCol="1" anchor="t" anchorCtr="0" compatLnSpc="1">
            <a:prstTxWarp prst="textNoShape">
              <a:avLst/>
            </a:prstTxWarp>
          </a:bodyPr>
          <a:lstStyle>
            <a:lvl1pPr algn="r">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90625" y="704850"/>
            <a:ext cx="4695825" cy="3522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101" name="Rectangle 5"/>
          <p:cNvSpPr>
            <a:spLocks noGrp="1" noChangeArrowheads="1"/>
          </p:cNvSpPr>
          <p:nvPr>
            <p:ph type="body" sz="quarter" idx="3"/>
          </p:nvPr>
        </p:nvSpPr>
        <p:spPr bwMode="auto">
          <a:xfrm>
            <a:off x="707708" y="4461788"/>
            <a:ext cx="5661660" cy="4226957"/>
          </a:xfrm>
          <a:prstGeom prst="rect">
            <a:avLst/>
          </a:prstGeom>
          <a:noFill/>
          <a:ln w="9525">
            <a:noFill/>
            <a:miter lim="800000"/>
            <a:headEnd/>
            <a:tailEnd/>
          </a:ln>
          <a:effectLst/>
        </p:spPr>
        <p:txBody>
          <a:bodyPr vert="horz" wrap="square" lIns="94110" tIns="47055" rIns="94110" bIns="4705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0102" name="Rectangle 6"/>
          <p:cNvSpPr>
            <a:spLocks noGrp="1" noChangeArrowheads="1"/>
          </p:cNvSpPr>
          <p:nvPr>
            <p:ph type="ftr" sz="quarter" idx="4"/>
          </p:nvPr>
        </p:nvSpPr>
        <p:spPr bwMode="auto">
          <a:xfrm>
            <a:off x="0" y="8921946"/>
            <a:ext cx="3066733" cy="469662"/>
          </a:xfrm>
          <a:prstGeom prst="rect">
            <a:avLst/>
          </a:prstGeom>
          <a:noFill/>
          <a:ln w="9525">
            <a:noFill/>
            <a:miter lim="800000"/>
            <a:headEnd/>
            <a:tailEnd/>
          </a:ln>
          <a:effectLst/>
        </p:spPr>
        <p:txBody>
          <a:bodyPr vert="horz" wrap="square" lIns="94110" tIns="47055" rIns="94110" bIns="47055" numCol="1" anchor="b" anchorCtr="0" compatLnSpc="1">
            <a:prstTxWarp prst="textNoShape">
              <a:avLst/>
            </a:prstTxWarp>
          </a:bodyPr>
          <a:lstStyle>
            <a:lvl1pPr>
              <a:defRPr sz="1200"/>
            </a:lvl1pPr>
          </a:lstStyle>
          <a:p>
            <a:pPr>
              <a:defRPr/>
            </a:pPr>
            <a:endParaRPr lang="en-US"/>
          </a:p>
        </p:txBody>
      </p:sp>
      <p:sp>
        <p:nvSpPr>
          <p:cNvPr id="260103" name="Rectangle 7"/>
          <p:cNvSpPr>
            <a:spLocks noGrp="1" noChangeArrowheads="1"/>
          </p:cNvSpPr>
          <p:nvPr>
            <p:ph type="sldNum" sz="quarter" idx="5"/>
          </p:nvPr>
        </p:nvSpPr>
        <p:spPr bwMode="auto">
          <a:xfrm>
            <a:off x="4008705" y="8921946"/>
            <a:ext cx="3066733" cy="469662"/>
          </a:xfrm>
          <a:prstGeom prst="rect">
            <a:avLst/>
          </a:prstGeom>
          <a:noFill/>
          <a:ln w="9525">
            <a:noFill/>
            <a:miter lim="800000"/>
            <a:headEnd/>
            <a:tailEnd/>
          </a:ln>
          <a:effectLst/>
        </p:spPr>
        <p:txBody>
          <a:bodyPr vert="horz" wrap="square" lIns="94110" tIns="47055" rIns="94110" bIns="47055" numCol="1" anchor="b" anchorCtr="0" compatLnSpc="1">
            <a:prstTxWarp prst="textNoShape">
              <a:avLst/>
            </a:prstTxWarp>
          </a:bodyPr>
          <a:lstStyle>
            <a:lvl1pPr algn="r">
              <a:defRPr sz="1200"/>
            </a:lvl1pPr>
          </a:lstStyle>
          <a:p>
            <a:pPr>
              <a:defRPr/>
            </a:pPr>
            <a:fld id="{F1258034-CA6A-43A1-8991-130E2231F47C}" type="slidenum">
              <a:rPr lang="en-US"/>
              <a:pPr>
                <a:defRPr/>
              </a:pPr>
              <a:t>‹#›</a:t>
            </a:fld>
            <a:endParaRPr lang="en-US"/>
          </a:p>
        </p:txBody>
      </p:sp>
    </p:spTree>
    <p:extLst>
      <p:ext uri="{BB962C8B-B14F-4D97-AF65-F5344CB8AC3E}">
        <p14:creationId xmlns:p14="http://schemas.microsoft.com/office/powerpoint/2010/main" val="2529386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Your personal information network is created by constant cooperation between:</a:t>
            </a:r>
          </a:p>
          <a:p>
            <a:pPr>
              <a:buFontTx/>
              <a:buAutoNum type="arabicParenBoth"/>
            </a:pPr>
            <a:r>
              <a:rPr lang="en-US" altLang="en-US" dirty="0"/>
              <a:t>the digital devices you carry; </a:t>
            </a:r>
          </a:p>
          <a:p>
            <a:pPr>
              <a:buFontTx/>
              <a:buAutoNum type="arabicParenBoth"/>
            </a:pPr>
            <a:r>
              <a:rPr lang="en-US" altLang="en-US" dirty="0"/>
              <a:t>the wired and wireless networks that you access as you move about; </a:t>
            </a:r>
          </a:p>
          <a:p>
            <a:pPr>
              <a:buFontTx/>
              <a:buAutoNum type="arabicParenBoth"/>
            </a:pPr>
            <a:r>
              <a:rPr lang="en-US" altLang="en-US" dirty="0"/>
              <a:t>Web-based tools for finding information and communicating and collaborating with other people.</a:t>
            </a:r>
          </a:p>
          <a:p>
            <a:pPr>
              <a:buFontTx/>
              <a:buAutoNum type="arabicParenBoth"/>
            </a:pPr>
            <a:endParaRPr lang="en-US" altLang="en-US" dirty="0"/>
          </a:p>
          <a:p>
            <a:r>
              <a:rPr lang="en-US" altLang="en-US" dirty="0"/>
              <a:t>You can </a:t>
            </a:r>
            <a:r>
              <a:rPr lang="en-US" altLang="en-US" i="1" dirty="0"/>
              <a:t>pull</a:t>
            </a:r>
            <a:r>
              <a:rPr lang="en-US" altLang="en-US" dirty="0"/>
              <a:t> information from the Web and </a:t>
            </a:r>
            <a:r>
              <a:rPr lang="en-US" altLang="en-US" i="1" dirty="0"/>
              <a:t>push</a:t>
            </a:r>
            <a:r>
              <a:rPr lang="en-US" altLang="en-US" dirty="0"/>
              <a:t> your ideas back to the Web.</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64644" indent="-294094" eaLnBrk="0" hangingPunct="0">
              <a:spcBef>
                <a:spcPct val="30000"/>
              </a:spcBef>
              <a:defRPr sz="1200">
                <a:solidFill>
                  <a:schemeClr val="tx1"/>
                </a:solidFill>
                <a:latin typeface="Arial" charset="0"/>
              </a:defRPr>
            </a:lvl2pPr>
            <a:lvl3pPr marL="1176376" indent="-235275" eaLnBrk="0" hangingPunct="0">
              <a:spcBef>
                <a:spcPct val="30000"/>
              </a:spcBef>
              <a:defRPr sz="1200">
                <a:solidFill>
                  <a:schemeClr val="tx1"/>
                </a:solidFill>
                <a:latin typeface="Arial" charset="0"/>
              </a:defRPr>
            </a:lvl3pPr>
            <a:lvl4pPr marL="1646926" indent="-235275" eaLnBrk="0" hangingPunct="0">
              <a:spcBef>
                <a:spcPct val="30000"/>
              </a:spcBef>
              <a:defRPr sz="1200">
                <a:solidFill>
                  <a:schemeClr val="tx1"/>
                </a:solidFill>
                <a:latin typeface="Arial" charset="0"/>
              </a:defRPr>
            </a:lvl4pPr>
            <a:lvl5pPr marL="2117476" indent="-235275" eaLnBrk="0" hangingPunct="0">
              <a:spcBef>
                <a:spcPct val="30000"/>
              </a:spcBef>
              <a:defRPr sz="1200">
                <a:solidFill>
                  <a:schemeClr val="tx1"/>
                </a:solidFill>
                <a:latin typeface="Arial" charset="0"/>
              </a:defRPr>
            </a:lvl5pPr>
            <a:lvl6pPr marL="2588026" indent="-235275" eaLnBrk="0" fontAlgn="base" hangingPunct="0">
              <a:spcBef>
                <a:spcPct val="30000"/>
              </a:spcBef>
              <a:spcAft>
                <a:spcPct val="0"/>
              </a:spcAft>
              <a:defRPr sz="1200">
                <a:solidFill>
                  <a:schemeClr val="tx1"/>
                </a:solidFill>
                <a:latin typeface="Arial" charset="0"/>
              </a:defRPr>
            </a:lvl6pPr>
            <a:lvl7pPr marL="3058577" indent="-235275" eaLnBrk="0" fontAlgn="base" hangingPunct="0">
              <a:spcBef>
                <a:spcPct val="30000"/>
              </a:spcBef>
              <a:spcAft>
                <a:spcPct val="0"/>
              </a:spcAft>
              <a:defRPr sz="1200">
                <a:solidFill>
                  <a:schemeClr val="tx1"/>
                </a:solidFill>
                <a:latin typeface="Arial" charset="0"/>
              </a:defRPr>
            </a:lvl7pPr>
            <a:lvl8pPr marL="3529127" indent="-235275" eaLnBrk="0" fontAlgn="base" hangingPunct="0">
              <a:spcBef>
                <a:spcPct val="30000"/>
              </a:spcBef>
              <a:spcAft>
                <a:spcPct val="0"/>
              </a:spcAft>
              <a:defRPr sz="1200">
                <a:solidFill>
                  <a:schemeClr val="tx1"/>
                </a:solidFill>
                <a:latin typeface="Arial" charset="0"/>
              </a:defRPr>
            </a:lvl8pPr>
            <a:lvl9pPr marL="3999677" indent="-235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9D191A4-FB44-4678-9F18-A68D29E4586F}" type="slidenum">
              <a:rPr lang="en-US" altLang="en-US" smtClean="0"/>
              <a:pPr eaLnBrk="1" hangingPunct="1">
                <a:spcBef>
                  <a:spcPct val="0"/>
                </a:spcBef>
              </a:pPr>
              <a:t>6</a:t>
            </a:fld>
            <a:endParaRPr lang="en-US" altLang="en-US"/>
          </a:p>
        </p:txBody>
      </p:sp>
    </p:spTree>
    <p:extLst>
      <p:ext uri="{BB962C8B-B14F-4D97-AF65-F5344CB8AC3E}">
        <p14:creationId xmlns:p14="http://schemas.microsoft.com/office/powerpoint/2010/main" val="4250208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275" indent="-235275">
              <a:buFontTx/>
              <a:buAutoNum type="alphaLcParenBoth"/>
            </a:pPr>
            <a:r>
              <a:rPr lang="en-US" altLang="en-US" dirty="0"/>
              <a:t>Wrist support</a:t>
            </a:r>
          </a:p>
          <a:p>
            <a:pPr marL="235275" indent="-235275">
              <a:buFontTx/>
              <a:buAutoNum type="alphaLcParenBoth"/>
            </a:pPr>
            <a:r>
              <a:rPr lang="en-US" altLang="en-US" dirty="0"/>
              <a:t>Back support</a:t>
            </a:r>
          </a:p>
          <a:p>
            <a:pPr marL="235275" indent="-235275">
              <a:buFontTx/>
              <a:buAutoNum type="alphaLcParenBoth"/>
            </a:pPr>
            <a:r>
              <a:rPr lang="en-US" altLang="en-US" dirty="0"/>
              <a:t>Eye-protection filter</a:t>
            </a:r>
          </a:p>
          <a:p>
            <a:pPr marL="235275" indent="-235275">
              <a:buFontTx/>
              <a:buAutoNum type="alphaLcParenBoth"/>
            </a:pPr>
            <a:r>
              <a:rPr lang="en-US" altLang="en-US" dirty="0"/>
              <a:t>Adjustable foot rest</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64644" indent="-294094" eaLnBrk="0" hangingPunct="0">
              <a:spcBef>
                <a:spcPct val="30000"/>
              </a:spcBef>
              <a:defRPr sz="1200">
                <a:solidFill>
                  <a:schemeClr val="tx1"/>
                </a:solidFill>
                <a:latin typeface="Arial" charset="0"/>
              </a:defRPr>
            </a:lvl2pPr>
            <a:lvl3pPr marL="1176376" indent="-235275" eaLnBrk="0" hangingPunct="0">
              <a:spcBef>
                <a:spcPct val="30000"/>
              </a:spcBef>
              <a:defRPr sz="1200">
                <a:solidFill>
                  <a:schemeClr val="tx1"/>
                </a:solidFill>
                <a:latin typeface="Arial" charset="0"/>
              </a:defRPr>
            </a:lvl3pPr>
            <a:lvl4pPr marL="1646926" indent="-235275" eaLnBrk="0" hangingPunct="0">
              <a:spcBef>
                <a:spcPct val="30000"/>
              </a:spcBef>
              <a:defRPr sz="1200">
                <a:solidFill>
                  <a:schemeClr val="tx1"/>
                </a:solidFill>
                <a:latin typeface="Arial" charset="0"/>
              </a:defRPr>
            </a:lvl4pPr>
            <a:lvl5pPr marL="2117476" indent="-235275" eaLnBrk="0" hangingPunct="0">
              <a:spcBef>
                <a:spcPct val="30000"/>
              </a:spcBef>
              <a:defRPr sz="1200">
                <a:solidFill>
                  <a:schemeClr val="tx1"/>
                </a:solidFill>
                <a:latin typeface="Arial" charset="0"/>
              </a:defRPr>
            </a:lvl5pPr>
            <a:lvl6pPr marL="2588026" indent="-235275" eaLnBrk="0" fontAlgn="base" hangingPunct="0">
              <a:spcBef>
                <a:spcPct val="30000"/>
              </a:spcBef>
              <a:spcAft>
                <a:spcPct val="0"/>
              </a:spcAft>
              <a:defRPr sz="1200">
                <a:solidFill>
                  <a:schemeClr val="tx1"/>
                </a:solidFill>
                <a:latin typeface="Arial" charset="0"/>
              </a:defRPr>
            </a:lvl6pPr>
            <a:lvl7pPr marL="3058577" indent="-235275" eaLnBrk="0" fontAlgn="base" hangingPunct="0">
              <a:spcBef>
                <a:spcPct val="30000"/>
              </a:spcBef>
              <a:spcAft>
                <a:spcPct val="0"/>
              </a:spcAft>
              <a:defRPr sz="1200">
                <a:solidFill>
                  <a:schemeClr val="tx1"/>
                </a:solidFill>
                <a:latin typeface="Arial" charset="0"/>
              </a:defRPr>
            </a:lvl7pPr>
            <a:lvl8pPr marL="3529127" indent="-235275" eaLnBrk="0" fontAlgn="base" hangingPunct="0">
              <a:spcBef>
                <a:spcPct val="30000"/>
              </a:spcBef>
              <a:spcAft>
                <a:spcPct val="0"/>
              </a:spcAft>
              <a:defRPr sz="1200">
                <a:solidFill>
                  <a:schemeClr val="tx1"/>
                </a:solidFill>
                <a:latin typeface="Arial" charset="0"/>
              </a:defRPr>
            </a:lvl8pPr>
            <a:lvl9pPr marL="3999677" indent="-235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2540A4-3E39-4755-A867-4E04A6561B96}" type="slidenum">
              <a:rPr lang="en-US" altLang="en-US" smtClean="0"/>
              <a:pPr eaLnBrk="1" hangingPunct="1">
                <a:spcBef>
                  <a:spcPct val="0"/>
                </a:spcBef>
              </a:pPr>
              <a:t>43</a:t>
            </a:fld>
            <a:endParaRPr lang="en-US" altLang="en-US"/>
          </a:p>
        </p:txBody>
      </p:sp>
    </p:spTree>
    <p:extLst>
      <p:ext uri="{BB962C8B-B14F-4D97-AF65-F5344CB8AC3E}">
        <p14:creationId xmlns:p14="http://schemas.microsoft.com/office/powerpoint/2010/main" val="219958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275" indent="-235275">
              <a:buFontTx/>
              <a:buAutoNum type="alphaLcParenBoth"/>
            </a:pPr>
            <a:r>
              <a:rPr lang="en-US" altLang="en-US"/>
              <a:t>Computer for visually-impaired user</a:t>
            </a:r>
          </a:p>
          <a:p>
            <a:pPr marL="235275" indent="-235275">
              <a:buFontTx/>
              <a:buAutoNum type="alphaLcParenBoth"/>
            </a:pPr>
            <a:r>
              <a:rPr lang="en-US" altLang="en-US"/>
              <a:t>Computer for hearing-impaired user</a:t>
            </a:r>
          </a:p>
          <a:p>
            <a:pPr marL="235275" indent="-235275">
              <a:buFontTx/>
              <a:buAutoNum type="alphaLcParenBoth"/>
            </a:pPr>
            <a:r>
              <a:rPr lang="en-US" altLang="en-US"/>
              <a:t>Computer for motor-impaired user</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64644" indent="-294094" eaLnBrk="0" hangingPunct="0">
              <a:spcBef>
                <a:spcPct val="30000"/>
              </a:spcBef>
              <a:defRPr sz="1200">
                <a:solidFill>
                  <a:schemeClr val="tx1"/>
                </a:solidFill>
                <a:latin typeface="Arial" charset="0"/>
              </a:defRPr>
            </a:lvl2pPr>
            <a:lvl3pPr marL="1176376" indent="-235275" eaLnBrk="0" hangingPunct="0">
              <a:spcBef>
                <a:spcPct val="30000"/>
              </a:spcBef>
              <a:defRPr sz="1200">
                <a:solidFill>
                  <a:schemeClr val="tx1"/>
                </a:solidFill>
                <a:latin typeface="Arial" charset="0"/>
              </a:defRPr>
            </a:lvl3pPr>
            <a:lvl4pPr marL="1646926" indent="-235275" eaLnBrk="0" hangingPunct="0">
              <a:spcBef>
                <a:spcPct val="30000"/>
              </a:spcBef>
              <a:defRPr sz="1200">
                <a:solidFill>
                  <a:schemeClr val="tx1"/>
                </a:solidFill>
                <a:latin typeface="Arial" charset="0"/>
              </a:defRPr>
            </a:lvl4pPr>
            <a:lvl5pPr marL="2117476" indent="-235275" eaLnBrk="0" hangingPunct="0">
              <a:spcBef>
                <a:spcPct val="30000"/>
              </a:spcBef>
              <a:defRPr sz="1200">
                <a:solidFill>
                  <a:schemeClr val="tx1"/>
                </a:solidFill>
                <a:latin typeface="Arial" charset="0"/>
              </a:defRPr>
            </a:lvl5pPr>
            <a:lvl6pPr marL="2588026" indent="-235275" eaLnBrk="0" fontAlgn="base" hangingPunct="0">
              <a:spcBef>
                <a:spcPct val="30000"/>
              </a:spcBef>
              <a:spcAft>
                <a:spcPct val="0"/>
              </a:spcAft>
              <a:defRPr sz="1200">
                <a:solidFill>
                  <a:schemeClr val="tx1"/>
                </a:solidFill>
                <a:latin typeface="Arial" charset="0"/>
              </a:defRPr>
            </a:lvl6pPr>
            <a:lvl7pPr marL="3058577" indent="-235275" eaLnBrk="0" fontAlgn="base" hangingPunct="0">
              <a:spcBef>
                <a:spcPct val="30000"/>
              </a:spcBef>
              <a:spcAft>
                <a:spcPct val="0"/>
              </a:spcAft>
              <a:defRPr sz="1200">
                <a:solidFill>
                  <a:schemeClr val="tx1"/>
                </a:solidFill>
                <a:latin typeface="Arial" charset="0"/>
              </a:defRPr>
            </a:lvl7pPr>
            <a:lvl8pPr marL="3529127" indent="-235275" eaLnBrk="0" fontAlgn="base" hangingPunct="0">
              <a:spcBef>
                <a:spcPct val="30000"/>
              </a:spcBef>
              <a:spcAft>
                <a:spcPct val="0"/>
              </a:spcAft>
              <a:defRPr sz="1200">
                <a:solidFill>
                  <a:schemeClr val="tx1"/>
                </a:solidFill>
                <a:latin typeface="Arial" charset="0"/>
              </a:defRPr>
            </a:lvl8pPr>
            <a:lvl9pPr marL="3999677" indent="-235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1C0816D-5E89-4075-94C2-F3407FB6A7FD}" type="slidenum">
              <a:rPr lang="en-US" altLang="en-US" smtClean="0"/>
              <a:pPr eaLnBrk="1" hangingPunct="1">
                <a:spcBef>
                  <a:spcPct val="0"/>
                </a:spcBef>
              </a:pPr>
              <a:t>46</a:t>
            </a:fld>
            <a:endParaRPr lang="en-US" altLang="en-US"/>
          </a:p>
        </p:txBody>
      </p:sp>
    </p:spTree>
    <p:extLst>
      <p:ext uri="{BB962C8B-B14F-4D97-AF65-F5344CB8AC3E}">
        <p14:creationId xmlns:p14="http://schemas.microsoft.com/office/powerpoint/2010/main" val="3699141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Information Systems in Business and Society</a:t>
            </a:r>
          </a:p>
          <a:p>
            <a:endParaRPr lang="en-US" dirty="0"/>
          </a:p>
          <a:p>
            <a:r>
              <a:rPr lang="en-US" altLang="en-US" dirty="0"/>
              <a:t>The speed and widespread use of information systems</a:t>
            </a:r>
          </a:p>
          <a:p>
            <a:pPr lvl="1"/>
            <a:r>
              <a:rPr lang="en-US" altLang="en-US" dirty="0"/>
              <a:t>Opens users to a variety of threats from unethical people</a:t>
            </a:r>
          </a:p>
          <a:p>
            <a:r>
              <a:rPr lang="en-US" altLang="en-US" dirty="0"/>
              <a:t>Computer-related attacks can come from individuals, groups, companies, and countries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51</a:t>
            </a:fld>
            <a:endParaRPr lang="en-US" dirty="0"/>
          </a:p>
        </p:txBody>
      </p:sp>
    </p:spTree>
    <p:extLst>
      <p:ext uri="{BB962C8B-B14F-4D97-AF65-F5344CB8AC3E}">
        <p14:creationId xmlns:p14="http://schemas.microsoft.com/office/powerpoint/2010/main" val="416913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Cybercrime and Information System Security</a:t>
            </a:r>
          </a:p>
          <a:p>
            <a:endParaRPr lang="en-US" dirty="0"/>
          </a:p>
          <a:p>
            <a:r>
              <a:rPr lang="en-US" altLang="en-US" dirty="0"/>
              <a:t>Cybercriminals</a:t>
            </a:r>
          </a:p>
          <a:p>
            <a:pPr lvl="1"/>
            <a:r>
              <a:rPr lang="en-US" altLang="en-US" dirty="0"/>
              <a:t>Motivated by the potential for monetary gain</a:t>
            </a:r>
          </a:p>
          <a:p>
            <a:pPr lvl="1"/>
            <a:r>
              <a:rPr lang="en-US" altLang="en-US" dirty="0"/>
              <a:t>Hack into computers systems to steal</a:t>
            </a:r>
          </a:p>
          <a:p>
            <a:r>
              <a:rPr lang="en-US" altLang="en-US" dirty="0"/>
              <a:t>Cyberterrorism</a:t>
            </a:r>
          </a:p>
          <a:p>
            <a:pPr lvl="1"/>
            <a:r>
              <a:rPr lang="en-US" altLang="en-US" dirty="0"/>
              <a:t>The intimidation of a government or a civilian population by using information technology to disable critical national infrastructure</a:t>
            </a:r>
          </a:p>
          <a:p>
            <a:pPr lvl="1"/>
            <a:r>
              <a:rPr lang="en-US" altLang="en-US" dirty="0"/>
              <a:t>To achieve political, religious, or ideological goals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52</a:t>
            </a:fld>
            <a:endParaRPr lang="en-US" dirty="0"/>
          </a:p>
        </p:txBody>
      </p:sp>
    </p:spTree>
    <p:extLst>
      <p:ext uri="{BB962C8B-B14F-4D97-AF65-F5344CB8AC3E}">
        <p14:creationId xmlns:p14="http://schemas.microsoft.com/office/powerpoint/2010/main" val="2767100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Cybercrime and Information System Security</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53</a:t>
            </a:fld>
            <a:endParaRPr lang="en-US" dirty="0"/>
          </a:p>
        </p:txBody>
      </p:sp>
    </p:spTree>
    <p:extLst>
      <p:ext uri="{BB962C8B-B14F-4D97-AF65-F5344CB8AC3E}">
        <p14:creationId xmlns:p14="http://schemas.microsoft.com/office/powerpoint/2010/main" val="1000039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Ethical, Legal, and Social Issues of Information Systems</a:t>
            </a:r>
          </a:p>
          <a:p>
            <a:endParaRPr lang="en-US" dirty="0"/>
          </a:p>
          <a:p>
            <a:r>
              <a:rPr lang="en-US" altLang="en-US" dirty="0"/>
              <a:t>Ethics</a:t>
            </a:r>
          </a:p>
          <a:p>
            <a:pPr lvl="1"/>
            <a:r>
              <a:rPr lang="en-US" altLang="en-US" dirty="0"/>
              <a:t>A set of beliefs about right and wrong behavior</a:t>
            </a:r>
          </a:p>
          <a:p>
            <a:r>
              <a:rPr lang="en-US" altLang="en-US" dirty="0"/>
              <a:t>Ethical behavior</a:t>
            </a:r>
          </a:p>
          <a:p>
            <a:pPr lvl="1"/>
            <a:r>
              <a:rPr lang="en-US" altLang="en-US" dirty="0"/>
              <a:t>Conforms to generally accepted social norms</a:t>
            </a:r>
          </a:p>
          <a:p>
            <a:r>
              <a:rPr lang="en-US" altLang="en-US" dirty="0"/>
              <a:t>The use of information about people</a:t>
            </a:r>
          </a:p>
          <a:p>
            <a:pPr lvl="1"/>
            <a:r>
              <a:rPr lang="en-US" altLang="en-US" dirty="0"/>
              <a:t>Requires balancing the needs of those who want to use the information against the rights and desires of the people whose information may be used</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54</a:t>
            </a:fld>
            <a:endParaRPr lang="en-US" dirty="0"/>
          </a:p>
        </p:txBody>
      </p:sp>
    </p:spTree>
    <p:extLst>
      <p:ext uri="{BB962C8B-B14F-4D97-AF65-F5344CB8AC3E}">
        <p14:creationId xmlns:p14="http://schemas.microsoft.com/office/powerpoint/2010/main" val="525718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Ethical, Legal, and Social Issues of Information Systems</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55</a:t>
            </a:fld>
            <a:endParaRPr lang="en-US" dirty="0"/>
          </a:p>
        </p:txBody>
      </p:sp>
    </p:spTree>
    <p:extLst>
      <p:ext uri="{BB962C8B-B14F-4D97-AF65-F5344CB8AC3E}">
        <p14:creationId xmlns:p14="http://schemas.microsoft.com/office/powerpoint/2010/main" val="261677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Ethical, Legal, and Social Issues of Information Systems</a:t>
            </a:r>
          </a:p>
          <a:p>
            <a:endParaRPr lang="en-US" dirty="0"/>
          </a:p>
          <a:p>
            <a:r>
              <a:rPr lang="en-US" altLang="en-US" dirty="0"/>
              <a:t>Internet censorship</a:t>
            </a:r>
          </a:p>
          <a:p>
            <a:pPr lvl="1"/>
            <a:r>
              <a:rPr lang="en-US" altLang="en-US" dirty="0"/>
              <a:t>The control or suppression of the publishing or accessing of information on the Internet</a:t>
            </a:r>
          </a:p>
          <a:p>
            <a:r>
              <a:rPr lang="en-US" altLang="en-US" dirty="0"/>
              <a:t>Digital divide</a:t>
            </a:r>
          </a:p>
          <a:p>
            <a:pPr lvl="1"/>
            <a:r>
              <a:rPr lang="en-US" altLang="en-US" dirty="0"/>
              <a:t>A term used to describe the gulf between those who do and those who don’t have access to modern information and communications technology</a:t>
            </a:r>
          </a:p>
          <a:p>
            <a:r>
              <a:rPr lang="en-US" altLang="en-US" dirty="0"/>
              <a:t>Net neutrality</a:t>
            </a:r>
          </a:p>
          <a:p>
            <a:pPr lvl="1"/>
            <a:r>
              <a:rPr lang="en-US" altLang="en-US" dirty="0"/>
              <a:t>The principle that Internet service providers (ISPs) should be required to treat all Internet traffic running over their networks the same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56</a:t>
            </a:fld>
            <a:endParaRPr lang="en-US" dirty="0"/>
          </a:p>
        </p:txBody>
      </p:sp>
    </p:spTree>
    <p:extLst>
      <p:ext uri="{BB962C8B-B14F-4D97-AF65-F5344CB8AC3E}">
        <p14:creationId xmlns:p14="http://schemas.microsoft.com/office/powerpoint/2010/main" val="2925734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a:t>
            </a:r>
            <a:r>
              <a:rPr lang="en-US" altLang="en-US" b="1"/>
              <a:t>digital nomad </a:t>
            </a:r>
            <a:r>
              <a:rPr lang="en-US" altLang="en-US"/>
              <a:t>is someone who uses information technologies such as smart phones, </a:t>
            </a:r>
          </a:p>
          <a:p>
            <a:r>
              <a:rPr lang="en-US" altLang="en-US"/>
              <a:t>     wireless Internet access, and Web-based applications to work remotely from anywhere.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64644" indent="-294094" eaLnBrk="0" hangingPunct="0">
              <a:spcBef>
                <a:spcPct val="30000"/>
              </a:spcBef>
              <a:defRPr sz="1200">
                <a:solidFill>
                  <a:schemeClr val="tx1"/>
                </a:solidFill>
                <a:latin typeface="Arial" charset="0"/>
              </a:defRPr>
            </a:lvl2pPr>
            <a:lvl3pPr marL="1176376" indent="-235275" eaLnBrk="0" hangingPunct="0">
              <a:spcBef>
                <a:spcPct val="30000"/>
              </a:spcBef>
              <a:defRPr sz="1200">
                <a:solidFill>
                  <a:schemeClr val="tx1"/>
                </a:solidFill>
                <a:latin typeface="Arial" charset="0"/>
              </a:defRPr>
            </a:lvl3pPr>
            <a:lvl4pPr marL="1646926" indent="-235275" eaLnBrk="0" hangingPunct="0">
              <a:spcBef>
                <a:spcPct val="30000"/>
              </a:spcBef>
              <a:defRPr sz="1200">
                <a:solidFill>
                  <a:schemeClr val="tx1"/>
                </a:solidFill>
                <a:latin typeface="Arial" charset="0"/>
              </a:defRPr>
            </a:lvl4pPr>
            <a:lvl5pPr marL="2117476" indent="-235275" eaLnBrk="0" hangingPunct="0">
              <a:spcBef>
                <a:spcPct val="30000"/>
              </a:spcBef>
              <a:defRPr sz="1200">
                <a:solidFill>
                  <a:schemeClr val="tx1"/>
                </a:solidFill>
                <a:latin typeface="Arial" charset="0"/>
              </a:defRPr>
            </a:lvl5pPr>
            <a:lvl6pPr marL="2588026" indent="-235275" eaLnBrk="0" fontAlgn="base" hangingPunct="0">
              <a:spcBef>
                <a:spcPct val="30000"/>
              </a:spcBef>
              <a:spcAft>
                <a:spcPct val="0"/>
              </a:spcAft>
              <a:defRPr sz="1200">
                <a:solidFill>
                  <a:schemeClr val="tx1"/>
                </a:solidFill>
                <a:latin typeface="Arial" charset="0"/>
              </a:defRPr>
            </a:lvl6pPr>
            <a:lvl7pPr marL="3058577" indent="-235275" eaLnBrk="0" fontAlgn="base" hangingPunct="0">
              <a:spcBef>
                <a:spcPct val="30000"/>
              </a:spcBef>
              <a:spcAft>
                <a:spcPct val="0"/>
              </a:spcAft>
              <a:defRPr sz="1200">
                <a:solidFill>
                  <a:schemeClr val="tx1"/>
                </a:solidFill>
                <a:latin typeface="Arial" charset="0"/>
              </a:defRPr>
            </a:lvl7pPr>
            <a:lvl8pPr marL="3529127" indent="-235275" eaLnBrk="0" fontAlgn="base" hangingPunct="0">
              <a:spcBef>
                <a:spcPct val="30000"/>
              </a:spcBef>
              <a:spcAft>
                <a:spcPct val="0"/>
              </a:spcAft>
              <a:defRPr sz="1200">
                <a:solidFill>
                  <a:schemeClr val="tx1"/>
                </a:solidFill>
                <a:latin typeface="Arial" charset="0"/>
              </a:defRPr>
            </a:lvl8pPr>
            <a:lvl9pPr marL="3999677" indent="-235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BEED8A-2EF5-411F-AC35-87ED09AF65EB}" type="slidenum">
              <a:rPr lang="en-US" altLang="en-US" smtClean="0"/>
              <a:pPr eaLnBrk="1" hangingPunct="1">
                <a:spcBef>
                  <a:spcPct val="0"/>
                </a:spcBef>
              </a:pPr>
              <a:t>7</a:t>
            </a:fld>
            <a:endParaRPr lang="en-US" altLang="en-US"/>
          </a:p>
        </p:txBody>
      </p:sp>
    </p:spTree>
    <p:extLst>
      <p:ext uri="{BB962C8B-B14F-4D97-AF65-F5344CB8AC3E}">
        <p14:creationId xmlns:p14="http://schemas.microsoft.com/office/powerpoint/2010/main" val="131892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64644" indent="-294094" eaLnBrk="0" hangingPunct="0">
              <a:spcBef>
                <a:spcPct val="30000"/>
              </a:spcBef>
              <a:defRPr sz="1200">
                <a:solidFill>
                  <a:schemeClr val="tx1"/>
                </a:solidFill>
                <a:latin typeface="Arial" charset="0"/>
              </a:defRPr>
            </a:lvl2pPr>
            <a:lvl3pPr marL="1176376" indent="-235275" eaLnBrk="0" hangingPunct="0">
              <a:spcBef>
                <a:spcPct val="30000"/>
              </a:spcBef>
              <a:defRPr sz="1200">
                <a:solidFill>
                  <a:schemeClr val="tx1"/>
                </a:solidFill>
                <a:latin typeface="Arial" charset="0"/>
              </a:defRPr>
            </a:lvl3pPr>
            <a:lvl4pPr marL="1646926" indent="-235275" eaLnBrk="0" hangingPunct="0">
              <a:spcBef>
                <a:spcPct val="30000"/>
              </a:spcBef>
              <a:defRPr sz="1200">
                <a:solidFill>
                  <a:schemeClr val="tx1"/>
                </a:solidFill>
                <a:latin typeface="Arial" charset="0"/>
              </a:defRPr>
            </a:lvl4pPr>
            <a:lvl5pPr marL="2117476" indent="-235275" eaLnBrk="0" hangingPunct="0">
              <a:spcBef>
                <a:spcPct val="30000"/>
              </a:spcBef>
              <a:defRPr sz="1200">
                <a:solidFill>
                  <a:schemeClr val="tx1"/>
                </a:solidFill>
                <a:latin typeface="Arial" charset="0"/>
              </a:defRPr>
            </a:lvl5pPr>
            <a:lvl6pPr marL="2588026" indent="-235275" eaLnBrk="0" fontAlgn="base" hangingPunct="0">
              <a:spcBef>
                <a:spcPct val="30000"/>
              </a:spcBef>
              <a:spcAft>
                <a:spcPct val="0"/>
              </a:spcAft>
              <a:defRPr sz="1200">
                <a:solidFill>
                  <a:schemeClr val="tx1"/>
                </a:solidFill>
                <a:latin typeface="Arial" charset="0"/>
              </a:defRPr>
            </a:lvl6pPr>
            <a:lvl7pPr marL="3058577" indent="-235275" eaLnBrk="0" fontAlgn="base" hangingPunct="0">
              <a:spcBef>
                <a:spcPct val="30000"/>
              </a:spcBef>
              <a:spcAft>
                <a:spcPct val="0"/>
              </a:spcAft>
              <a:defRPr sz="1200">
                <a:solidFill>
                  <a:schemeClr val="tx1"/>
                </a:solidFill>
                <a:latin typeface="Arial" charset="0"/>
              </a:defRPr>
            </a:lvl7pPr>
            <a:lvl8pPr marL="3529127" indent="-235275" eaLnBrk="0" fontAlgn="base" hangingPunct="0">
              <a:spcBef>
                <a:spcPct val="30000"/>
              </a:spcBef>
              <a:spcAft>
                <a:spcPct val="0"/>
              </a:spcAft>
              <a:defRPr sz="1200">
                <a:solidFill>
                  <a:schemeClr val="tx1"/>
                </a:solidFill>
                <a:latin typeface="Arial" charset="0"/>
              </a:defRPr>
            </a:lvl8pPr>
            <a:lvl9pPr marL="3999677" indent="-235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A713FE-37D4-4460-832A-B51568E1FF9B}" type="slidenum">
              <a:rPr lang="en-US" altLang="en-US" smtClean="0"/>
              <a:pPr eaLnBrk="1" hangingPunct="1">
                <a:spcBef>
                  <a:spcPct val="0"/>
                </a:spcBef>
              </a:pPr>
              <a:t>8</a:t>
            </a:fld>
            <a:endParaRPr lang="en-US" altLang="en-US"/>
          </a:p>
        </p:txBody>
      </p:sp>
    </p:spTree>
    <p:extLst>
      <p:ext uri="{BB962C8B-B14F-4D97-AF65-F5344CB8AC3E}">
        <p14:creationId xmlns:p14="http://schemas.microsoft.com/office/powerpoint/2010/main" val="2399373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258034-CA6A-43A1-8991-130E2231F47C}" type="slidenum">
              <a:rPr lang="en-US" smtClean="0"/>
              <a:pPr>
                <a:defRPr/>
              </a:pPr>
              <a:t>12</a:t>
            </a:fld>
            <a:endParaRPr lang="en-US"/>
          </a:p>
        </p:txBody>
      </p:sp>
    </p:spTree>
    <p:extLst>
      <p:ext uri="{BB962C8B-B14F-4D97-AF65-F5344CB8AC3E}">
        <p14:creationId xmlns:p14="http://schemas.microsoft.com/office/powerpoint/2010/main" val="261721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1" dirty="0"/>
              <a:t>Initiating and designing specific strategic information systems</a:t>
            </a:r>
          </a:p>
          <a:p>
            <a:pPr marL="628650" lvl="1" indent="-171450">
              <a:buFont typeface="Arial" pitchFamily="34" charset="0"/>
              <a:buChar char="•"/>
            </a:pPr>
            <a:r>
              <a:rPr lang="en-US" b="0" dirty="0"/>
              <a:t>As an end user, your information needs will often mandate the development of new strategic information systems.</a:t>
            </a:r>
          </a:p>
          <a:p>
            <a:pPr marL="628650" lvl="1" indent="-171450">
              <a:buFont typeface="Arial" pitchFamily="34" charset="0"/>
              <a:buChar char="•"/>
            </a:pPr>
            <a:r>
              <a:rPr lang="en-US" b="0" dirty="0"/>
              <a:t>You will decide which strategic systems you need (because you know your business needs better than the MIS department does), and you will provide input into developing these systems.</a:t>
            </a:r>
          </a:p>
          <a:p>
            <a:pPr marL="171450" indent="-171450">
              <a:buFont typeface="Arial" pitchFamily="34" charset="0"/>
              <a:buChar char="•"/>
            </a:pPr>
            <a:r>
              <a:rPr lang="en-US" b="1" dirty="0"/>
              <a:t>Incorporating the Internet and electronic commerce into the business</a:t>
            </a:r>
          </a:p>
          <a:p>
            <a:pPr marL="628650" lvl="1" indent="-171450">
              <a:buFont typeface="Arial" pitchFamily="34" charset="0"/>
              <a:buChar char="•"/>
            </a:pPr>
            <a:r>
              <a:rPr lang="en-US" dirty="0"/>
              <a:t>As an end user, you will be primarily responsible for effectively using the Internet and electronic commerce in your business. You will work with the MIS department to accomplish this task.</a:t>
            </a:r>
          </a:p>
          <a:p>
            <a:pPr marL="171450" indent="-171450">
              <a:buFont typeface="Arial" pitchFamily="34" charset="0"/>
              <a:buChar char="•"/>
            </a:pPr>
            <a:r>
              <a:rPr lang="en-US" b="1" dirty="0"/>
              <a:t>Managing system integration, including the Internet, intranets, and extranets</a:t>
            </a:r>
          </a:p>
          <a:p>
            <a:pPr marL="628650" lvl="1" indent="-171450">
              <a:buFont typeface="Arial" pitchFamily="34" charset="0"/>
              <a:buChar char="•"/>
            </a:pPr>
            <a:r>
              <a:rPr lang="en-US" dirty="0"/>
              <a:t>As an end user, your business needs will determine how you want to use the Internet, your corporate intranets, and extranets to accomplish your goals. You will be primarily responsible for advising the MIS department on the most effective use of the Internet, your corporate intranets, and extranets.</a:t>
            </a:r>
          </a:p>
          <a:p>
            <a:pPr marL="171450" indent="-171450">
              <a:buFont typeface="Arial" pitchFamily="34" charset="0"/>
              <a:buChar char="•"/>
            </a:pPr>
            <a:r>
              <a:rPr lang="en-US" b="1" dirty="0"/>
              <a:t>Educating the non-MIS managers about IT</a:t>
            </a:r>
          </a:p>
          <a:p>
            <a:pPr marL="628650" lvl="1" indent="-171450">
              <a:buFont typeface="Arial" pitchFamily="34" charset="0"/>
              <a:buChar char="•"/>
            </a:pPr>
            <a:r>
              <a:rPr lang="en-US" dirty="0"/>
              <a:t>Your department will be primarily responsible for advising the MIS department on how best to educate and train your employees about IT.</a:t>
            </a:r>
          </a:p>
          <a:p>
            <a:pPr marL="171450" indent="-171450">
              <a:buFont typeface="Arial" pitchFamily="34" charset="0"/>
              <a:buChar char="•"/>
            </a:pPr>
            <a:r>
              <a:rPr lang="en-US" b="1" dirty="0"/>
              <a:t>Educating the MIS staff about the business</a:t>
            </a:r>
          </a:p>
          <a:p>
            <a:pPr marL="628650" lvl="1" indent="-171450">
              <a:buFont typeface="Arial" pitchFamily="34" charset="0"/>
              <a:buChar char="•"/>
            </a:pPr>
            <a:r>
              <a:rPr lang="en-US" dirty="0"/>
              <a:t>Communication between the MIS department and the business units is a two-way street. You will be responsible for educating the MIS staff on your business, its needs, and its goals.</a:t>
            </a:r>
          </a:p>
        </p:txBody>
      </p:sp>
      <p:sp>
        <p:nvSpPr>
          <p:cNvPr id="4" name="Slide Number Placeholder 3"/>
          <p:cNvSpPr>
            <a:spLocks noGrp="1"/>
          </p:cNvSpPr>
          <p:nvPr>
            <p:ph type="sldNum" sz="quarter" idx="10"/>
          </p:nvPr>
        </p:nvSpPr>
        <p:spPr/>
        <p:txBody>
          <a:bodyPr/>
          <a:lstStyle/>
          <a:p>
            <a:pPr>
              <a:defRPr/>
            </a:pPr>
            <a:fld id="{F1258034-CA6A-43A1-8991-130E2231F47C}" type="slidenum">
              <a:rPr lang="en-US" smtClean="0"/>
              <a:pPr>
                <a:defRPr/>
              </a:pPr>
              <a:t>13</a:t>
            </a:fld>
            <a:endParaRPr lang="en-US"/>
          </a:p>
        </p:txBody>
      </p:sp>
    </p:spTree>
    <p:extLst>
      <p:ext uri="{BB962C8B-B14F-4D97-AF65-F5344CB8AC3E}">
        <p14:creationId xmlns:p14="http://schemas.microsoft.com/office/powerpoint/2010/main" val="786920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t>Data Item.</a:t>
            </a:r>
            <a:r>
              <a:rPr lang="en-US"/>
              <a:t> Elementary description of things, events, activities and transactions that are recorded, classified and stored but are not organized to convey any specific meaning.</a:t>
            </a:r>
          </a:p>
          <a:p>
            <a:pPr eaLnBrk="1" hangingPunct="1"/>
            <a:r>
              <a:rPr lang="en-US" b="1"/>
              <a:t>Information.</a:t>
            </a:r>
            <a:r>
              <a:rPr lang="en-US"/>
              <a:t> Data organized so that they have meaning and value to the recipient.</a:t>
            </a:r>
          </a:p>
          <a:p>
            <a:pPr eaLnBrk="1" hangingPunct="1"/>
            <a:r>
              <a:rPr lang="en-US" b="1"/>
              <a:t>Knowledge.</a:t>
            </a:r>
            <a:r>
              <a:rPr lang="en-US"/>
              <a:t> Data and/or information organized and processed to convey understanding, experience, accumulated learning and expertise as they apply to a current problem or activity. </a:t>
            </a:r>
          </a:p>
          <a:p>
            <a:endParaRPr 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644" indent="-294094" eaLnBrk="0" hangingPunct="0">
              <a:defRPr>
                <a:solidFill>
                  <a:schemeClr val="tx1"/>
                </a:solidFill>
                <a:latin typeface="Arial" charset="0"/>
              </a:defRPr>
            </a:lvl2pPr>
            <a:lvl3pPr marL="1176376" indent="-235275" eaLnBrk="0" hangingPunct="0">
              <a:defRPr>
                <a:solidFill>
                  <a:schemeClr val="tx1"/>
                </a:solidFill>
                <a:latin typeface="Arial" charset="0"/>
              </a:defRPr>
            </a:lvl3pPr>
            <a:lvl4pPr marL="1646926" indent="-235275" eaLnBrk="0" hangingPunct="0">
              <a:defRPr>
                <a:solidFill>
                  <a:schemeClr val="tx1"/>
                </a:solidFill>
                <a:latin typeface="Arial" charset="0"/>
              </a:defRPr>
            </a:lvl4pPr>
            <a:lvl5pPr marL="2117476" indent="-235275" eaLnBrk="0" hangingPunct="0">
              <a:defRPr>
                <a:solidFill>
                  <a:schemeClr val="tx1"/>
                </a:solidFill>
                <a:latin typeface="Arial" charset="0"/>
              </a:defRPr>
            </a:lvl5pPr>
            <a:lvl6pPr marL="2588026" indent="-235275" eaLnBrk="0" fontAlgn="base" hangingPunct="0">
              <a:spcBef>
                <a:spcPct val="0"/>
              </a:spcBef>
              <a:spcAft>
                <a:spcPct val="0"/>
              </a:spcAft>
              <a:defRPr>
                <a:solidFill>
                  <a:schemeClr val="tx1"/>
                </a:solidFill>
                <a:latin typeface="Arial" charset="0"/>
              </a:defRPr>
            </a:lvl6pPr>
            <a:lvl7pPr marL="3058577" indent="-235275" eaLnBrk="0" fontAlgn="base" hangingPunct="0">
              <a:spcBef>
                <a:spcPct val="0"/>
              </a:spcBef>
              <a:spcAft>
                <a:spcPct val="0"/>
              </a:spcAft>
              <a:defRPr>
                <a:solidFill>
                  <a:schemeClr val="tx1"/>
                </a:solidFill>
                <a:latin typeface="Arial" charset="0"/>
              </a:defRPr>
            </a:lvl7pPr>
            <a:lvl8pPr marL="3529127" indent="-235275" eaLnBrk="0" fontAlgn="base" hangingPunct="0">
              <a:spcBef>
                <a:spcPct val="0"/>
              </a:spcBef>
              <a:spcAft>
                <a:spcPct val="0"/>
              </a:spcAft>
              <a:defRPr>
                <a:solidFill>
                  <a:schemeClr val="tx1"/>
                </a:solidFill>
                <a:latin typeface="Arial" charset="0"/>
              </a:defRPr>
            </a:lvl8pPr>
            <a:lvl9pPr marL="3999677" indent="-235275" eaLnBrk="0" fontAlgn="base" hangingPunct="0">
              <a:spcBef>
                <a:spcPct val="0"/>
              </a:spcBef>
              <a:spcAft>
                <a:spcPct val="0"/>
              </a:spcAft>
              <a:defRPr>
                <a:solidFill>
                  <a:schemeClr val="tx1"/>
                </a:solidFill>
                <a:latin typeface="Arial" charset="0"/>
              </a:defRPr>
            </a:lvl9pPr>
          </a:lstStyle>
          <a:p>
            <a:pPr eaLnBrk="1" hangingPunct="1"/>
            <a:fld id="{ABDB027F-BCE5-46E9-ABDA-6F3A7667AB22}" type="slidenum">
              <a:rPr lang="en-US" smtClean="0"/>
              <a:pPr eaLnBrk="1" hangingPunct="1"/>
              <a:t>18</a:t>
            </a:fld>
            <a:endParaRPr lang="en-US"/>
          </a:p>
        </p:txBody>
      </p:sp>
    </p:spTree>
    <p:extLst>
      <p:ext uri="{BB962C8B-B14F-4D97-AF65-F5344CB8AC3E}">
        <p14:creationId xmlns:p14="http://schemas.microsoft.com/office/powerpoint/2010/main" val="4279688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Hardware: consists of devices</a:t>
            </a:r>
            <a:r>
              <a:rPr lang="en-US" baseline="0" dirty="0"/>
              <a:t> such as the processor, monitor, keyboard, and printer</a:t>
            </a:r>
          </a:p>
          <a:p>
            <a:r>
              <a:rPr lang="en-US" baseline="0" dirty="0"/>
              <a:t>Software: is a program or collection of programs that enable the hardware to process data</a:t>
            </a:r>
          </a:p>
          <a:p>
            <a:r>
              <a:rPr lang="en-US" baseline="0" dirty="0"/>
              <a:t>Database is a collection of related files or tables containing data</a:t>
            </a:r>
          </a:p>
          <a:p>
            <a:r>
              <a:rPr lang="en-US" baseline="0" dirty="0"/>
              <a:t>Network- is connecting system that permits different computers to share resources</a:t>
            </a:r>
          </a:p>
          <a:p>
            <a:r>
              <a:rPr lang="en-US" baseline="0" dirty="0"/>
              <a:t>Procedures are the instructions for coming the above components in order to process information and generate the desired output</a:t>
            </a:r>
            <a:endParaRPr lang="en-US" dirty="0"/>
          </a:p>
        </p:txBody>
      </p:sp>
      <p:sp>
        <p:nvSpPr>
          <p:cNvPr id="4" name="Slide Number Placeholder 3"/>
          <p:cNvSpPr>
            <a:spLocks noGrp="1"/>
          </p:cNvSpPr>
          <p:nvPr>
            <p:ph type="sldNum" sz="quarter" idx="10"/>
          </p:nvPr>
        </p:nvSpPr>
        <p:spPr/>
        <p:txBody>
          <a:bodyPr/>
          <a:lstStyle/>
          <a:p>
            <a:pPr>
              <a:defRPr/>
            </a:pPr>
            <a:fld id="{AF043960-90DB-4018-BED3-04C4037FA96D}" type="slidenum">
              <a:rPr lang="en-US" smtClean="0"/>
              <a:pPr>
                <a:defRPr/>
              </a:pPr>
              <a:t>21</a:t>
            </a:fld>
            <a:endParaRPr lang="en-US"/>
          </a:p>
        </p:txBody>
      </p:sp>
    </p:spTree>
    <p:extLst>
      <p:ext uri="{BB962C8B-B14F-4D97-AF65-F5344CB8AC3E}">
        <p14:creationId xmlns:p14="http://schemas.microsoft.com/office/powerpoint/2010/main" val="1599105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258034-CA6A-43A1-8991-130E2231F47C}" type="slidenum">
              <a:rPr lang="en-US" smtClean="0"/>
              <a:pPr>
                <a:defRPr/>
              </a:pPr>
              <a:t>23</a:t>
            </a:fld>
            <a:endParaRPr lang="en-US"/>
          </a:p>
        </p:txBody>
      </p:sp>
    </p:spTree>
    <p:extLst>
      <p:ext uri="{BB962C8B-B14F-4D97-AF65-F5344CB8AC3E}">
        <p14:creationId xmlns:p14="http://schemas.microsoft.com/office/powerpoint/2010/main" val="3821199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258034-CA6A-43A1-8991-130E2231F47C}" type="slidenum">
              <a:rPr lang="en-US" smtClean="0"/>
              <a:pPr>
                <a:defRPr/>
              </a:pPr>
              <a:t>35</a:t>
            </a:fld>
            <a:endParaRPr lang="en-US"/>
          </a:p>
        </p:txBody>
      </p:sp>
    </p:spTree>
    <p:extLst>
      <p:ext uri="{BB962C8B-B14F-4D97-AF65-F5344CB8AC3E}">
        <p14:creationId xmlns:p14="http://schemas.microsoft.com/office/powerpoint/2010/main" val="384315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2EE34D4E-D760-488D-8017-1AB9FA201A7F}"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43143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DC9CE25C-7867-443F-A6EB-773BEF946030}"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63552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35F4DD86-7F49-4158-A501-F354AF388899}"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309210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pic Level2">
    <p:spTree>
      <p:nvGrpSpPr>
        <p:cNvPr id="1" name=""/>
        <p:cNvGrpSpPr/>
        <p:nvPr/>
      </p:nvGrpSpPr>
      <p:grpSpPr>
        <a:xfrm>
          <a:off x="0" y="0"/>
          <a:ext cx="0" cy="0"/>
          <a:chOff x="0" y="0"/>
          <a:chExt cx="0" cy="0"/>
        </a:xfrm>
      </p:grpSpPr>
      <p:cxnSp>
        <p:nvCxnSpPr>
          <p:cNvPr id="18" name="Straight Connector 17"/>
          <p:cNvCxnSpPr/>
          <p:nvPr userDrawn="1"/>
        </p:nvCxnSpPr>
        <p:spPr>
          <a:xfrm>
            <a:off x="609600" y="6324600"/>
            <a:ext cx="8534400" cy="0"/>
          </a:xfrm>
          <a:prstGeom prst="line">
            <a:avLst/>
          </a:prstGeom>
          <a:ln w="25400">
            <a:solidFill>
              <a:srgbClr val="74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779232" y="762000"/>
            <a:ext cx="6831367" cy="1676400"/>
          </a:xfrm>
        </p:spPr>
        <p:txBody>
          <a:bodyPr>
            <a:normAutofit/>
          </a:bodyPr>
          <a:lstStyle>
            <a:lvl1pPr marL="0" indent="0" algn="l">
              <a:spcBef>
                <a:spcPts val="600"/>
              </a:spcBef>
              <a:spcAft>
                <a:spcPts val="600"/>
              </a:spcAft>
              <a:buNone/>
              <a:defRPr sz="4800"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7" name="Rectangle 6"/>
          <p:cNvSpPr/>
          <p:nvPr userDrawn="1"/>
        </p:nvSpPr>
        <p:spPr>
          <a:xfrm>
            <a:off x="0" y="1524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0" y="527482"/>
            <a:ext cx="8534400" cy="0"/>
          </a:xfrm>
          <a:prstGeom prst="line">
            <a:avLst/>
          </a:prstGeom>
          <a:ln w="25400">
            <a:solidFill>
              <a:srgbClr val="740000"/>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hasCustomPrompt="1"/>
          </p:nvPr>
        </p:nvSpPr>
        <p:spPr>
          <a:xfrm>
            <a:off x="304800" y="457200"/>
            <a:ext cx="1752600" cy="1524000"/>
          </a:xfrm>
        </p:spPr>
        <p:txBody>
          <a:bodyPr>
            <a:noAutofit/>
          </a:bodyPr>
          <a:lstStyle>
            <a:lvl1pPr marL="0" indent="0">
              <a:buNone/>
              <a:defRPr sz="7200" baseline="0">
                <a:solidFill>
                  <a:schemeClr val="accent1">
                    <a:lumMod val="75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a:t>0.0</a:t>
            </a:r>
          </a:p>
        </p:txBody>
      </p:sp>
      <p:sp>
        <p:nvSpPr>
          <p:cNvPr id="21" name="Content Placeholder 20"/>
          <p:cNvSpPr>
            <a:spLocks noGrp="1"/>
          </p:cNvSpPr>
          <p:nvPr>
            <p:ph sz="quarter" idx="15"/>
          </p:nvPr>
        </p:nvSpPr>
        <p:spPr>
          <a:xfrm>
            <a:off x="1752600" y="2438400"/>
            <a:ext cx="6858000" cy="3810000"/>
          </a:xfrm>
        </p:spPr>
        <p:txBody>
          <a:bodyPr/>
          <a:lstStyle>
            <a:lvl1pPr>
              <a:defRPr baseline="0">
                <a:solidFill>
                  <a:schemeClr val="accent1">
                    <a:lumMod val="75000"/>
                  </a:schemeClr>
                </a:solidFill>
                <a:latin typeface="Rockwell" pitchFamily="18" charset="0"/>
              </a:defRPr>
            </a:lvl1pPr>
            <a:lvl2pPr>
              <a:defRPr baseline="0">
                <a:solidFill>
                  <a:schemeClr val="tx1"/>
                </a:solidFill>
                <a:latin typeface="Times New Roman" pitchFamily="18" charset="0"/>
              </a:defRPr>
            </a:lvl2pPr>
            <a:lvl3pPr>
              <a:defRPr baseline="0">
                <a:solidFill>
                  <a:schemeClr val="tx1"/>
                </a:solidFill>
                <a:latin typeface="Times New Roman" pitchFamily="18" charset="0"/>
              </a:defRPr>
            </a:lvl3pPr>
            <a:lvl4pPr>
              <a:defRPr baseline="0">
                <a:solidFill>
                  <a:schemeClr val="tx1"/>
                </a:solidFill>
                <a:latin typeface="Times New Roman" pitchFamily="18" charset="0"/>
              </a:defRPr>
            </a:lvl4pPr>
            <a:lvl5pPr>
              <a:defRPr baseline="0">
                <a:solidFill>
                  <a:schemeClr val="tx1"/>
                </a:solidFill>
                <a:latin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2939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opic Level3">
    <p:spTree>
      <p:nvGrpSpPr>
        <p:cNvPr id="1" name=""/>
        <p:cNvGrpSpPr/>
        <p:nvPr/>
      </p:nvGrpSpPr>
      <p:grpSpPr>
        <a:xfrm>
          <a:off x="0" y="0"/>
          <a:ext cx="0" cy="0"/>
          <a:chOff x="0" y="0"/>
          <a:chExt cx="0" cy="0"/>
        </a:xfrm>
      </p:grpSpPr>
      <p:cxnSp>
        <p:nvCxnSpPr>
          <p:cNvPr id="18" name="Straight Connector 17"/>
          <p:cNvCxnSpPr/>
          <p:nvPr userDrawn="1"/>
        </p:nvCxnSpPr>
        <p:spPr>
          <a:xfrm>
            <a:off x="609600" y="6324600"/>
            <a:ext cx="853440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546728" y="609600"/>
            <a:ext cx="8063871" cy="1371600"/>
          </a:xfrm>
        </p:spPr>
        <p:txBody>
          <a:bodyPr>
            <a:normAutofit/>
          </a:bodyPr>
          <a:lstStyle>
            <a:lvl1pPr marL="0" indent="0" algn="l">
              <a:spcBef>
                <a:spcPts val="600"/>
              </a:spcBef>
              <a:spcAft>
                <a:spcPts val="600"/>
              </a:spcAft>
              <a:buNone/>
              <a:defRPr sz="4800" baseline="0">
                <a:solidFill>
                  <a:schemeClr val="accent1">
                    <a:lumMod val="75000"/>
                  </a:schemeClr>
                </a:solidFill>
                <a:latin typeface="Rockwell"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Level 3 Topic</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7" name="Rectangle 6"/>
          <p:cNvSpPr/>
          <p:nvPr userDrawn="1"/>
        </p:nvSpPr>
        <p:spPr>
          <a:xfrm>
            <a:off x="0" y="1524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0" y="2057400"/>
            <a:ext cx="853440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4"/>
          </p:nvPr>
        </p:nvSpPr>
        <p:spPr>
          <a:xfrm>
            <a:off x="533400" y="2133600"/>
            <a:ext cx="8153400" cy="4038600"/>
          </a:xfrm>
        </p:spPr>
        <p:txBody>
          <a:bodyPr/>
          <a:lstStyle>
            <a:lvl1pPr>
              <a:defRPr baseline="0">
                <a:solidFill>
                  <a:schemeClr val="accent6">
                    <a:lumMod val="50000"/>
                  </a:schemeClr>
                </a:solidFill>
                <a:latin typeface="Rockwell"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4447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opic Level4">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46728" y="495300"/>
            <a:ext cx="8063871" cy="1485900"/>
          </a:xfrm>
        </p:spPr>
        <p:txBody>
          <a:bodyPr>
            <a:normAutofit/>
          </a:bodyPr>
          <a:lstStyle>
            <a:lvl1pPr marL="0" indent="0" algn="l">
              <a:spcBef>
                <a:spcPts val="600"/>
              </a:spcBef>
              <a:spcAft>
                <a:spcPts val="600"/>
              </a:spcAft>
              <a:buNone/>
              <a:defRPr sz="4800" baseline="0">
                <a:solidFill>
                  <a:schemeClr val="accent2"/>
                </a:solidFill>
                <a:latin typeface="Rockwell"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Level 4 Topic</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5" name="Text Placeholder 4"/>
          <p:cNvSpPr>
            <a:spLocks noGrp="1"/>
          </p:cNvSpPr>
          <p:nvPr>
            <p:ph type="body" sz="quarter" idx="13"/>
          </p:nvPr>
        </p:nvSpPr>
        <p:spPr>
          <a:xfrm>
            <a:off x="533400" y="2133600"/>
            <a:ext cx="8153400" cy="3962400"/>
          </a:xfrm>
        </p:spPr>
        <p:txBody>
          <a:bodyPr/>
          <a:lstStyle>
            <a:lvl1pPr>
              <a:defRPr baseline="0">
                <a:solidFill>
                  <a:schemeClr val="tx1"/>
                </a:solidFill>
                <a:latin typeface="Rockwell"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0469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5E033725-D56B-4FCB-901E-92E4D119D209}"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155250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162DECFF-FC31-40BB-84FB-9C6B02DF1266}"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18794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087094DE-6C16-45E0-92D6-F75F6F9E700E}"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50545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73BBBB20-473F-47C7-939D-697DF2648AD4}"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41003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7F7F99B3-0D87-41C2-9B6F-1F50A639A4CE}"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01317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E95A9A72-1163-47C9-93A8-F36C7CBBD85F}"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98435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1A004929-3616-40B1-AC66-DA1DC8FC1496}"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endParaRPr lang="en-US"/>
          </a:p>
        </p:txBody>
      </p:sp>
    </p:spTree>
    <p:extLst>
      <p:ext uri="{BB962C8B-B14F-4D97-AF65-F5344CB8AC3E}">
        <p14:creationId xmlns:p14="http://schemas.microsoft.com/office/powerpoint/2010/main" val="35391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0E1AFB2A-C97F-4650-A905-7A3885D33234}"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739734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132257F-FBE9-499A-A2CA-E0C3AD5697C3}" type="slidenum">
              <a:rPr lang="en-US"/>
              <a:pPr>
                <a:defRPr/>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7" r:id="rId12"/>
    <p:sldLayoutId id="2147484258" r:id="rId13"/>
    <p:sldLayoutId id="2147484259" r:id="rId14"/>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youtu.be/OM6XIICm_q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diffen.com/difference/Knowledge_vs_Wisdom#:~:text=Knowledge%20is%20gathered%20from%20learning,consistently%20good%20decisions%20in%20lif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youtu.be/mZ22wi-nyfg" TargetMode="External"/><Relationship Id="rId2" Type="http://schemas.openxmlformats.org/officeDocument/2006/relationships/hyperlink" Target="http://youtu.be/S5LKXO9aCTc"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b2kcorp.com/" TargetMode="External"/><Relationship Id="rId3" Type="http://schemas.openxmlformats.org/officeDocument/2006/relationships/hyperlink" Target="http://www.domystuff.com/" TargetMode="External"/><Relationship Id="rId7" Type="http://schemas.openxmlformats.org/officeDocument/2006/relationships/hyperlink" Target="http://www.webgrity.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vworker.com/" TargetMode="External"/><Relationship Id="rId5" Type="http://schemas.openxmlformats.org/officeDocument/2006/relationships/hyperlink" Target="http://www.guru.com/" TargetMode="External"/><Relationship Id="rId10" Type="http://schemas.openxmlformats.org/officeDocument/2006/relationships/hyperlink" Target="https://www.elance.com/" TargetMode="External"/><Relationship Id="rId4" Type="http://schemas.openxmlformats.org/officeDocument/2006/relationships/hyperlink" Target="http://www.globetask.com/" TargetMode="Externa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fontAlgn="auto" hangingPunct="1">
              <a:spcAft>
                <a:spcPts val="0"/>
              </a:spcAft>
              <a:defRPr/>
            </a:pPr>
            <a:r>
              <a:rPr lang="en-US" dirty="0"/>
              <a:t>CHAPTER 1</a:t>
            </a:r>
          </a:p>
        </p:txBody>
      </p:sp>
      <p:sp>
        <p:nvSpPr>
          <p:cNvPr id="3075"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sz="2800" dirty="0"/>
              <a:t>Introduction to Information Systems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4000" dirty="0">
                <a:effectLst>
                  <a:outerShdw blurRad="38100" dist="38100" dir="2700000" algn="tl">
                    <a:srgbClr val="000000">
                      <a:alpha val="43137"/>
                    </a:srgbClr>
                  </a:outerShdw>
                </a:effectLst>
              </a:rPr>
              <a:t>Capabilities of Information Systems</a:t>
            </a:r>
          </a:p>
        </p:txBody>
      </p:sp>
      <p:sp>
        <p:nvSpPr>
          <p:cNvPr id="3" name="Content Placeholder 2"/>
          <p:cNvSpPr>
            <a:spLocks noGrp="1"/>
          </p:cNvSpPr>
          <p:nvPr>
            <p:ph idx="1"/>
          </p:nvPr>
        </p:nvSpPr>
        <p:spPr>
          <a:xfrm>
            <a:off x="838200" y="2057400"/>
            <a:ext cx="6172200" cy="4530725"/>
          </a:xfrm>
        </p:spPr>
        <p:txBody>
          <a:bodyPr/>
          <a:lstStyle/>
          <a:p>
            <a:r>
              <a:rPr lang="en-US" sz="2400" dirty="0">
                <a:solidFill>
                  <a:schemeClr val="accent5"/>
                </a:solidFill>
              </a:rPr>
              <a:t>Perform high-speed, high-volume numerical computations</a:t>
            </a:r>
          </a:p>
          <a:p>
            <a:endParaRPr lang="en-US" sz="2400" dirty="0"/>
          </a:p>
          <a:p>
            <a:r>
              <a:rPr lang="en-US" sz="2400" dirty="0"/>
              <a:t>Automate semiautomatic business process and manual tasks</a:t>
            </a:r>
          </a:p>
          <a:p>
            <a:pPr marL="0" indent="0">
              <a:buNone/>
            </a:pPr>
            <a:endParaRPr lang="en-US" sz="2400" dirty="0"/>
          </a:p>
          <a:p>
            <a:r>
              <a:rPr lang="en-US" sz="2400" dirty="0">
                <a:solidFill>
                  <a:schemeClr val="accent5"/>
                </a:solidFill>
              </a:rPr>
              <a:t>Provide fast, accurate communication and collaboration within and among organizations</a:t>
            </a:r>
          </a:p>
        </p:txBody>
      </p:sp>
    </p:spTree>
    <p:extLst>
      <p:ext uri="{BB962C8B-B14F-4D97-AF65-F5344CB8AC3E}">
        <p14:creationId xmlns:p14="http://schemas.microsoft.com/office/powerpoint/2010/main" val="1676305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effectLst>
                  <a:outerShdw blurRad="38100" dist="38100" dir="2700000" algn="tl">
                    <a:srgbClr val="000000">
                      <a:alpha val="43137"/>
                    </a:srgbClr>
                  </a:outerShdw>
                </a:effectLst>
              </a:rPr>
              <a:t>MIS- Management Information Systems</a:t>
            </a:r>
            <a:r>
              <a:rPr lang="en-US" dirty="0"/>
              <a:t>	</a:t>
            </a:r>
          </a:p>
        </p:txBody>
      </p:sp>
      <p:sp>
        <p:nvSpPr>
          <p:cNvPr id="14339" name="Content Placeholder 2"/>
          <p:cNvSpPr>
            <a:spLocks noGrp="1"/>
          </p:cNvSpPr>
          <p:nvPr>
            <p:ph idx="1"/>
          </p:nvPr>
        </p:nvSpPr>
        <p:spPr>
          <a:xfrm>
            <a:off x="914400" y="1905000"/>
            <a:ext cx="6400800" cy="4530725"/>
          </a:xfrm>
        </p:spPr>
        <p:txBody>
          <a:bodyPr/>
          <a:lstStyle/>
          <a:p>
            <a:pPr marL="0" indent="0">
              <a:lnSpc>
                <a:spcPct val="200000"/>
              </a:lnSpc>
              <a:buFont typeface="Wingdings" pitchFamily="2" charset="2"/>
              <a:buNone/>
            </a:pPr>
            <a:r>
              <a:rPr lang="en-US" sz="2800" b="1" dirty="0"/>
              <a:t>The planning for and the development, management and use of information technology tools…</a:t>
            </a:r>
          </a:p>
        </p:txBody>
      </p:sp>
    </p:spTree>
    <p:extLst>
      <p:ext uri="{BB962C8B-B14F-4D97-AF65-F5344CB8AC3E}">
        <p14:creationId xmlns:p14="http://schemas.microsoft.com/office/powerpoint/2010/main" val="1394543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effectLst>
                  <a:outerShdw blurRad="38100" dist="38100" dir="2700000" algn="tl">
                    <a:srgbClr val="000000">
                      <a:alpha val="43137"/>
                    </a:srgbClr>
                  </a:outerShdw>
                </a:effectLst>
              </a:rPr>
              <a:t>MIS- Management Information Systems</a:t>
            </a:r>
            <a:r>
              <a:rPr lang="en-US" dirty="0"/>
              <a:t>	</a:t>
            </a:r>
          </a:p>
        </p:txBody>
      </p:sp>
      <p:sp>
        <p:nvSpPr>
          <p:cNvPr id="14339" name="Content Placeholder 2"/>
          <p:cNvSpPr>
            <a:spLocks noGrp="1"/>
          </p:cNvSpPr>
          <p:nvPr>
            <p:ph idx="1"/>
          </p:nvPr>
        </p:nvSpPr>
        <p:spPr>
          <a:xfrm>
            <a:off x="457200" y="1600200"/>
            <a:ext cx="6248400" cy="4800600"/>
          </a:xfrm>
        </p:spPr>
        <p:txBody>
          <a:bodyPr/>
          <a:lstStyle/>
          <a:p>
            <a:pPr marL="0" indent="0">
              <a:lnSpc>
                <a:spcPct val="200000"/>
              </a:lnSpc>
              <a:buFont typeface="Wingdings" pitchFamily="2" charset="2"/>
              <a:buNone/>
            </a:pPr>
            <a:r>
              <a:rPr lang="en-US" sz="2800" b="1" dirty="0"/>
              <a:t>to help people perform all the tasks related to information processing and management. </a:t>
            </a:r>
          </a:p>
        </p:txBody>
      </p:sp>
    </p:spTree>
    <p:extLst>
      <p:ext uri="{BB962C8B-B14F-4D97-AF65-F5344CB8AC3E}">
        <p14:creationId xmlns:p14="http://schemas.microsoft.com/office/powerpoint/2010/main" val="3367066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effectLst>
                  <a:outerShdw blurRad="38100" dist="38100" dir="2700000" algn="tl">
                    <a:srgbClr val="000000">
                      <a:alpha val="43137"/>
                    </a:srgbClr>
                  </a:outerShdw>
                </a:effectLst>
              </a:rPr>
              <a:t>MIS Department</a:t>
            </a:r>
          </a:p>
        </p:txBody>
      </p:sp>
      <p:sp>
        <p:nvSpPr>
          <p:cNvPr id="2" name="Text Placeholder 1"/>
          <p:cNvSpPr>
            <a:spLocks noGrp="1"/>
          </p:cNvSpPr>
          <p:nvPr>
            <p:ph type="body" idx="1"/>
          </p:nvPr>
        </p:nvSpPr>
        <p:spPr/>
        <p:txBody>
          <a:bodyPr/>
          <a:lstStyle/>
          <a:p>
            <a:r>
              <a:rPr lang="en-US" dirty="0">
                <a:solidFill>
                  <a:srgbClr val="C00000"/>
                </a:solidFill>
              </a:rPr>
              <a:t>Traditional</a:t>
            </a:r>
          </a:p>
        </p:txBody>
      </p:sp>
      <p:sp>
        <p:nvSpPr>
          <p:cNvPr id="3" name="Content Placeholder 2"/>
          <p:cNvSpPr>
            <a:spLocks noGrp="1"/>
          </p:cNvSpPr>
          <p:nvPr>
            <p:ph sz="half" idx="2"/>
          </p:nvPr>
        </p:nvSpPr>
        <p:spPr/>
        <p:txBody>
          <a:bodyPr/>
          <a:lstStyle/>
          <a:p>
            <a:r>
              <a:rPr lang="en-US" dirty="0"/>
              <a:t>Managing systems development </a:t>
            </a:r>
          </a:p>
          <a:p>
            <a:r>
              <a:rPr lang="en-US" dirty="0"/>
              <a:t>Systems project management</a:t>
            </a:r>
          </a:p>
          <a:p>
            <a:r>
              <a:rPr lang="en-US" dirty="0"/>
              <a:t>Managing computer operations</a:t>
            </a:r>
          </a:p>
          <a:p>
            <a:r>
              <a:rPr lang="en-US" dirty="0"/>
              <a:t>Providing technical services</a:t>
            </a:r>
          </a:p>
          <a:p>
            <a:r>
              <a:rPr lang="en-US" dirty="0"/>
              <a:t>Infrastructure planning, development, and control</a:t>
            </a:r>
          </a:p>
          <a:p>
            <a:endParaRPr lang="en-US" dirty="0"/>
          </a:p>
          <a:p>
            <a:endParaRPr lang="en-US" dirty="0"/>
          </a:p>
        </p:txBody>
      </p:sp>
      <p:sp>
        <p:nvSpPr>
          <p:cNvPr id="4" name="Text Placeholder 3"/>
          <p:cNvSpPr>
            <a:spLocks noGrp="1"/>
          </p:cNvSpPr>
          <p:nvPr>
            <p:ph type="body" sz="quarter" idx="3"/>
          </p:nvPr>
        </p:nvSpPr>
        <p:spPr/>
        <p:txBody>
          <a:bodyPr/>
          <a:lstStyle/>
          <a:p>
            <a:r>
              <a:rPr lang="en-US" dirty="0">
                <a:solidFill>
                  <a:srgbClr val="C00000"/>
                </a:solidFill>
              </a:rPr>
              <a:t>New (Consultative)</a:t>
            </a:r>
          </a:p>
        </p:txBody>
      </p:sp>
      <p:sp>
        <p:nvSpPr>
          <p:cNvPr id="5" name="Content Placeholder 4"/>
          <p:cNvSpPr>
            <a:spLocks noGrp="1"/>
          </p:cNvSpPr>
          <p:nvPr>
            <p:ph sz="quarter" idx="4"/>
          </p:nvPr>
        </p:nvSpPr>
        <p:spPr/>
        <p:txBody>
          <a:bodyPr/>
          <a:lstStyle/>
          <a:p>
            <a:pPr eaLnBrk="1" hangingPunct="1"/>
            <a:r>
              <a:rPr lang="en-US" dirty="0"/>
              <a:t>Incorporating Ecommerce into the business</a:t>
            </a:r>
          </a:p>
          <a:p>
            <a:pPr eaLnBrk="1" hangingPunct="1"/>
            <a:r>
              <a:rPr lang="en-US" dirty="0"/>
              <a:t>Managing system integration</a:t>
            </a:r>
          </a:p>
          <a:p>
            <a:pPr eaLnBrk="1" hangingPunct="1"/>
            <a:r>
              <a:rPr lang="en-US" dirty="0"/>
              <a:t>Internet, Intranet, Extranet</a:t>
            </a:r>
          </a:p>
          <a:p>
            <a:pPr eaLnBrk="1" hangingPunct="1"/>
            <a:r>
              <a:rPr lang="en-US" dirty="0"/>
              <a:t>Education </a:t>
            </a:r>
          </a:p>
          <a:p>
            <a:pPr eaLnBrk="1" hangingPunct="1"/>
            <a:r>
              <a:rPr lang="en-US" dirty="0"/>
              <a:t>Managing Outsourcing</a:t>
            </a:r>
          </a:p>
          <a:p>
            <a:endParaRPr lang="en-US" dirty="0"/>
          </a:p>
        </p:txBody>
      </p:sp>
      <p:pic>
        <p:nvPicPr>
          <p:cNvPr id="1536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63207"/>
            <a:ext cx="1600200" cy="106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8"/>
          <p:cNvSpPr>
            <a:spLocks noChangeArrowheads="1"/>
          </p:cNvSpPr>
          <p:nvPr/>
        </p:nvSpPr>
        <p:spPr bwMode="auto">
          <a:xfrm>
            <a:off x="6248400" y="1241426"/>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i="1" dirty="0"/>
              <a:t>Source: Howard </a:t>
            </a:r>
            <a:r>
              <a:rPr lang="en-US" sz="900" i="1" dirty="0" err="1"/>
              <a:t>Kingsnorth</a:t>
            </a:r>
            <a:r>
              <a:rPr lang="en-US" sz="900" i="1" dirty="0"/>
              <a:t>/The Image</a:t>
            </a:r>
          </a:p>
          <a:p>
            <a:r>
              <a:rPr lang="en-US" sz="900" dirty="0"/>
              <a:t>Bank/Getty Images, Inc.</a:t>
            </a:r>
          </a:p>
        </p:txBody>
      </p:sp>
    </p:spTree>
    <p:extLst>
      <p:ext uri="{BB962C8B-B14F-4D97-AF65-F5344CB8AC3E}">
        <p14:creationId xmlns:p14="http://schemas.microsoft.com/office/powerpoint/2010/main" val="3954851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US" b="1" dirty="0">
                <a:solidFill>
                  <a:srgbClr val="0000FF"/>
                </a:solidFill>
              </a:rPr>
              <a:t>1.2 </a:t>
            </a:r>
            <a:r>
              <a:rPr lang="en-US" dirty="0"/>
              <a:t>Overview of Computer-Based Information Systems</a:t>
            </a:r>
          </a:p>
        </p:txBody>
      </p:sp>
      <p:pic>
        <p:nvPicPr>
          <p:cNvPr id="133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133600"/>
            <a:ext cx="48577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3"/>
          <p:cNvSpPr>
            <a:spLocks noChangeArrowheads="1"/>
          </p:cNvSpPr>
          <p:nvPr/>
        </p:nvSpPr>
        <p:spPr bwMode="auto">
          <a:xfrm>
            <a:off x="4114800" y="5410200"/>
            <a:ext cx="14747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t>©  zu difeng/Shutterstock</a:t>
            </a:r>
          </a:p>
        </p:txBody>
      </p:sp>
    </p:spTree>
    <p:extLst>
      <p:ext uri="{BB962C8B-B14F-4D97-AF65-F5344CB8AC3E}">
        <p14:creationId xmlns:p14="http://schemas.microsoft.com/office/powerpoint/2010/main" val="3225896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effectLst>
                  <a:outerShdw blurRad="38100" dist="38100" dir="2700000" algn="tl">
                    <a:srgbClr val="000000">
                      <a:alpha val="43137"/>
                    </a:srgbClr>
                  </a:outerShdw>
                </a:effectLst>
              </a:rPr>
              <a:t>IT vs IS</a:t>
            </a:r>
          </a:p>
        </p:txBody>
      </p:sp>
      <p:sp>
        <p:nvSpPr>
          <p:cNvPr id="16387" name="Content Placeholder 2"/>
          <p:cNvSpPr>
            <a:spLocks noGrp="1"/>
          </p:cNvSpPr>
          <p:nvPr>
            <p:ph idx="1"/>
          </p:nvPr>
        </p:nvSpPr>
        <p:spPr/>
        <p:txBody>
          <a:bodyPr/>
          <a:lstStyle/>
          <a:p>
            <a:pPr>
              <a:defRPr/>
            </a:pPr>
            <a:r>
              <a:rPr lang="en-US" sz="3600" b="1" dirty="0">
                <a:solidFill>
                  <a:schemeClr val="accent5"/>
                </a:solidFill>
              </a:rPr>
              <a:t>Information Technology</a:t>
            </a:r>
          </a:p>
          <a:p>
            <a:pPr marL="457200" lvl="1" indent="0">
              <a:lnSpc>
                <a:spcPct val="200000"/>
              </a:lnSpc>
              <a:buFont typeface="Wingdings" pitchFamily="2" charset="2"/>
              <a:buNone/>
              <a:defRPr/>
            </a:pPr>
            <a:r>
              <a:rPr lang="en-US" sz="2800" b="1" dirty="0"/>
              <a:t>Any computer based </a:t>
            </a:r>
            <a:r>
              <a:rPr lang="en-US" sz="2800" b="1" dirty="0">
                <a:solidFill>
                  <a:srgbClr val="FF0000"/>
                </a:solidFill>
              </a:rPr>
              <a:t>tool</a:t>
            </a:r>
            <a:r>
              <a:rPr lang="en-US" sz="2800" b="1" dirty="0"/>
              <a:t> that people use to work with information and to information processing needs of an organization.</a:t>
            </a:r>
          </a:p>
          <a:p>
            <a:pPr lvl="1">
              <a:defRPr/>
            </a:pPr>
            <a:endParaRPr lang="en-US" dirty="0"/>
          </a:p>
        </p:txBody>
      </p:sp>
    </p:spTree>
    <p:extLst>
      <p:ext uri="{BB962C8B-B14F-4D97-AF65-F5344CB8AC3E}">
        <p14:creationId xmlns:p14="http://schemas.microsoft.com/office/powerpoint/2010/main" val="3025181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effectLst>
                  <a:outerShdw blurRad="38100" dist="38100" dir="2700000" algn="tl">
                    <a:srgbClr val="000000">
                      <a:alpha val="43137"/>
                    </a:srgbClr>
                  </a:outerShdw>
                </a:effectLst>
              </a:rPr>
              <a:t>IT vs IS</a:t>
            </a:r>
          </a:p>
        </p:txBody>
      </p:sp>
      <p:sp>
        <p:nvSpPr>
          <p:cNvPr id="3" name="Content Placeholder 2"/>
          <p:cNvSpPr>
            <a:spLocks noGrp="1"/>
          </p:cNvSpPr>
          <p:nvPr>
            <p:ph idx="1"/>
          </p:nvPr>
        </p:nvSpPr>
        <p:spPr/>
        <p:txBody>
          <a:bodyPr/>
          <a:lstStyle/>
          <a:p>
            <a:pPr>
              <a:defRPr/>
            </a:pPr>
            <a:r>
              <a:rPr lang="en-US" sz="2800" b="1" dirty="0"/>
              <a:t>Information Systems</a:t>
            </a:r>
          </a:p>
          <a:p>
            <a:pPr lvl="1">
              <a:defRPr/>
            </a:pPr>
            <a:r>
              <a:rPr lang="en-US" sz="2800" dirty="0"/>
              <a:t>Collects, processes, stores, analyzes and disseminates information of the specific purpose. </a:t>
            </a:r>
          </a:p>
          <a:p>
            <a:pPr lvl="1">
              <a:defRPr/>
            </a:pPr>
            <a:r>
              <a:rPr lang="en-US" sz="2800" b="1" dirty="0"/>
              <a:t>Get the </a:t>
            </a:r>
          </a:p>
          <a:p>
            <a:pPr lvl="2">
              <a:defRPr/>
            </a:pPr>
            <a:r>
              <a:rPr lang="en-US" sz="2400" dirty="0">
                <a:solidFill>
                  <a:srgbClr val="FF0000"/>
                </a:solidFill>
              </a:rPr>
              <a:t>right</a:t>
            </a:r>
            <a:r>
              <a:rPr lang="en-US" sz="2400" dirty="0"/>
              <a:t> information to the </a:t>
            </a:r>
          </a:p>
          <a:p>
            <a:pPr lvl="2">
              <a:defRPr/>
            </a:pPr>
            <a:r>
              <a:rPr lang="en-US" sz="2400" dirty="0">
                <a:solidFill>
                  <a:srgbClr val="FF0000"/>
                </a:solidFill>
              </a:rPr>
              <a:t>right</a:t>
            </a:r>
            <a:r>
              <a:rPr lang="en-US" sz="2400" dirty="0"/>
              <a:t> people and the </a:t>
            </a:r>
          </a:p>
          <a:p>
            <a:pPr lvl="2">
              <a:defRPr/>
            </a:pPr>
            <a:r>
              <a:rPr lang="en-US" sz="2400" dirty="0">
                <a:solidFill>
                  <a:srgbClr val="FF0000"/>
                </a:solidFill>
              </a:rPr>
              <a:t>right</a:t>
            </a:r>
            <a:r>
              <a:rPr lang="en-US" sz="2400" dirty="0"/>
              <a:t> time in the </a:t>
            </a:r>
          </a:p>
          <a:p>
            <a:pPr lvl="2">
              <a:defRPr/>
            </a:pPr>
            <a:r>
              <a:rPr lang="en-US" sz="2400" dirty="0">
                <a:solidFill>
                  <a:srgbClr val="FF0000"/>
                </a:solidFill>
              </a:rPr>
              <a:t>right</a:t>
            </a:r>
            <a:r>
              <a:rPr lang="en-US" sz="2400" dirty="0"/>
              <a:t> amount in the </a:t>
            </a:r>
          </a:p>
          <a:p>
            <a:pPr lvl="2">
              <a:defRPr/>
            </a:pPr>
            <a:r>
              <a:rPr lang="en-US" sz="2400" dirty="0">
                <a:solidFill>
                  <a:srgbClr val="FF0000"/>
                </a:solidFill>
              </a:rPr>
              <a:t>right</a:t>
            </a:r>
            <a:r>
              <a:rPr lang="en-US" sz="2400" dirty="0"/>
              <a:t> format</a:t>
            </a:r>
          </a:p>
          <a:p>
            <a:pPr marL="457200" lvl="1" indent="0">
              <a:buFont typeface="Wingdings" pitchFamily="2" charset="2"/>
              <a:buNone/>
              <a:defRPr/>
            </a:pPr>
            <a:endParaRPr lang="en-US" dirty="0"/>
          </a:p>
        </p:txBody>
      </p:sp>
    </p:spTree>
    <p:extLst>
      <p:ext uri="{BB962C8B-B14F-4D97-AF65-F5344CB8AC3E}">
        <p14:creationId xmlns:p14="http://schemas.microsoft.com/office/powerpoint/2010/main" val="3015140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8423E-44D9-4F13-B5D3-E8DD06F353C4}"/>
              </a:ext>
            </a:extLst>
          </p:cNvPr>
          <p:cNvSpPr>
            <a:spLocks noGrp="1"/>
          </p:cNvSpPr>
          <p:nvPr>
            <p:ph type="title"/>
          </p:nvPr>
        </p:nvSpPr>
        <p:spPr/>
        <p:txBody>
          <a:bodyPr/>
          <a:lstStyle/>
          <a:p>
            <a:r>
              <a:rPr lang="en-US" sz="4400" dirty="0">
                <a:solidFill>
                  <a:srgbClr val="C00000"/>
                </a:solidFill>
              </a:rPr>
              <a:t>Data, Information, Knowledge, Wisdom</a:t>
            </a:r>
          </a:p>
        </p:txBody>
      </p:sp>
      <p:sp>
        <p:nvSpPr>
          <p:cNvPr id="3" name="Content Placeholder 2">
            <a:extLst>
              <a:ext uri="{FF2B5EF4-FFF2-40B4-BE49-F238E27FC236}">
                <a16:creationId xmlns:a16="http://schemas.microsoft.com/office/drawing/2014/main" id="{8CBC47B7-C34A-4F7E-B864-73C8E0DFAE2A}"/>
              </a:ext>
            </a:extLst>
          </p:cNvPr>
          <p:cNvSpPr>
            <a:spLocks noGrp="1"/>
          </p:cNvSpPr>
          <p:nvPr>
            <p:ph idx="1"/>
          </p:nvPr>
        </p:nvSpPr>
        <p:spPr/>
        <p:txBody>
          <a:bodyPr/>
          <a:lstStyle/>
          <a:p>
            <a:r>
              <a:rPr lang="en-US" altLang="en-US" sz="2000" b="1" dirty="0"/>
              <a:t>Data</a:t>
            </a:r>
            <a:r>
              <a:rPr lang="en-US" altLang="en-US" sz="2000" dirty="0"/>
              <a:t>: raw facts</a:t>
            </a:r>
          </a:p>
          <a:p>
            <a:r>
              <a:rPr lang="en-US" altLang="en-US" sz="2000" b="1" dirty="0"/>
              <a:t>Information</a:t>
            </a:r>
            <a:r>
              <a:rPr lang="en-US" altLang="en-US" sz="2000" dirty="0"/>
              <a:t>: collection of data organized in such a way that they have value beyond the facts themselves</a:t>
            </a:r>
          </a:p>
          <a:p>
            <a:pPr lvl="1"/>
            <a:r>
              <a:rPr lang="en-US" altLang="en-US" sz="1800" dirty="0"/>
              <a:t>One of an organization’s most valuable resources </a:t>
            </a:r>
          </a:p>
          <a:p>
            <a:pPr lvl="1"/>
            <a:r>
              <a:rPr lang="en-US" altLang="en-US" sz="1800" dirty="0"/>
              <a:t>Often confused with the term data</a:t>
            </a:r>
          </a:p>
          <a:p>
            <a:r>
              <a:rPr lang="en-US" altLang="en-US" sz="2000" b="1" dirty="0"/>
              <a:t>Knowledge</a:t>
            </a:r>
            <a:r>
              <a:rPr lang="en-US" altLang="en-US" sz="2000" dirty="0"/>
              <a:t>: awareness and understanding of a set of information and the ways it can be made useful to support a task</a:t>
            </a:r>
          </a:p>
          <a:p>
            <a:pPr lvl="1"/>
            <a:r>
              <a:rPr lang="en-US" altLang="en-US" sz="1800" dirty="0"/>
              <a:t>The process of defining relationships among data to create useful information requires knowledge</a:t>
            </a:r>
          </a:p>
          <a:p>
            <a:r>
              <a:rPr lang="en-US" altLang="en-US" sz="2000" b="1" dirty="0"/>
              <a:t>Wisdom</a:t>
            </a:r>
            <a:r>
              <a:rPr lang="en-US" altLang="en-US" sz="2000" dirty="0"/>
              <a:t> – accumulated knowledge over time</a:t>
            </a:r>
          </a:p>
          <a:p>
            <a:r>
              <a:rPr lang="en-US" altLang="en-US" sz="2000" dirty="0"/>
              <a:t>Process: set of logically related tasks  performed to achieve a defined outcome</a:t>
            </a:r>
          </a:p>
          <a:p>
            <a:pPr lvl="1"/>
            <a:r>
              <a:rPr lang="en-US" altLang="en-US" sz="1800" dirty="0"/>
              <a:t>Turning data into information is a process</a:t>
            </a:r>
          </a:p>
          <a:p>
            <a:endParaRPr lang="en-US" dirty="0"/>
          </a:p>
        </p:txBody>
      </p:sp>
    </p:spTree>
    <p:extLst>
      <p:ext uri="{BB962C8B-B14F-4D97-AF65-F5344CB8AC3E}">
        <p14:creationId xmlns:p14="http://schemas.microsoft.com/office/powerpoint/2010/main" val="1312414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3"/>
          <p:cNvSpPr txBox="1">
            <a:spLocks noChangeArrowheads="1"/>
          </p:cNvSpPr>
          <p:nvPr/>
        </p:nvSpPr>
        <p:spPr bwMode="auto">
          <a:xfrm>
            <a:off x="2057400" y="3048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hlinkClick r:id="rId3"/>
              </a:rPr>
              <a:t>Data</a:t>
            </a:r>
            <a:endParaRPr lang="en-US" sz="2400" b="1" dirty="0"/>
          </a:p>
        </p:txBody>
      </p:sp>
      <p:sp>
        <p:nvSpPr>
          <p:cNvPr id="18435" name="TextBox 24"/>
          <p:cNvSpPr txBox="1">
            <a:spLocks noChangeArrowheads="1"/>
          </p:cNvSpPr>
          <p:nvPr/>
        </p:nvSpPr>
        <p:spPr bwMode="auto">
          <a:xfrm>
            <a:off x="5799138" y="48006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Information</a:t>
            </a:r>
          </a:p>
        </p:txBody>
      </p:sp>
      <p:sp>
        <p:nvSpPr>
          <p:cNvPr id="18436" name="TextBox 25"/>
          <p:cNvSpPr txBox="1">
            <a:spLocks noChangeArrowheads="1"/>
          </p:cNvSpPr>
          <p:nvPr/>
        </p:nvSpPr>
        <p:spPr bwMode="auto">
          <a:xfrm>
            <a:off x="1295400" y="60960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Knowledge</a:t>
            </a:r>
          </a:p>
        </p:txBody>
      </p:sp>
      <p:pic>
        <p:nvPicPr>
          <p:cNvPr id="18437"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33400"/>
            <a:ext cx="167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819400"/>
            <a:ext cx="2171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4191000"/>
            <a:ext cx="1600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p:cNvCxnSpPr/>
          <p:nvPr/>
        </p:nvCxnSpPr>
        <p:spPr>
          <a:xfrm>
            <a:off x="3657600" y="1905000"/>
            <a:ext cx="1752600" cy="17526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6000000">
            <a:off x="3567113" y="3795713"/>
            <a:ext cx="1752600" cy="17526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442" name="Rectangle 1"/>
          <p:cNvSpPr>
            <a:spLocks noChangeArrowheads="1"/>
          </p:cNvSpPr>
          <p:nvPr/>
        </p:nvSpPr>
        <p:spPr bwMode="auto">
          <a:xfrm>
            <a:off x="3683000" y="5334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transactions that are recorded, classified and stored but are not organized to convey any specific meaning</a:t>
            </a:r>
          </a:p>
        </p:txBody>
      </p:sp>
      <p:sp>
        <p:nvSpPr>
          <p:cNvPr id="18443" name="Rectangle 2"/>
          <p:cNvSpPr>
            <a:spLocks noChangeArrowheads="1"/>
          </p:cNvSpPr>
          <p:nvPr/>
        </p:nvSpPr>
        <p:spPr bwMode="auto">
          <a:xfrm>
            <a:off x="5902325" y="5105400"/>
            <a:ext cx="2198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meaning and value </a:t>
            </a:r>
          </a:p>
        </p:txBody>
      </p:sp>
      <p:sp>
        <p:nvSpPr>
          <p:cNvPr id="18444" name="Rectangle 3"/>
          <p:cNvSpPr>
            <a:spLocks noChangeArrowheads="1"/>
          </p:cNvSpPr>
          <p:nvPr/>
        </p:nvSpPr>
        <p:spPr bwMode="auto">
          <a:xfrm>
            <a:off x="3417888" y="6116638"/>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accumulated learning and expertise as they apply to a current problem or activity. </a:t>
            </a:r>
          </a:p>
        </p:txBody>
      </p:sp>
    </p:spTree>
    <p:extLst>
      <p:ext uri="{BB962C8B-B14F-4D97-AF65-F5344CB8AC3E}">
        <p14:creationId xmlns:p14="http://schemas.microsoft.com/office/powerpoint/2010/main" val="864160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08732-4DD0-4A99-9F77-2ACB43BAF982}"/>
              </a:ext>
            </a:extLst>
          </p:cNvPr>
          <p:cNvSpPr>
            <a:spLocks noGrp="1"/>
          </p:cNvSpPr>
          <p:nvPr>
            <p:ph type="title"/>
          </p:nvPr>
        </p:nvSpPr>
        <p:spPr/>
        <p:txBody>
          <a:bodyPr/>
          <a:lstStyle/>
          <a:p>
            <a:r>
              <a:rPr lang="en-US" dirty="0"/>
              <a:t>Types of data</a:t>
            </a:r>
          </a:p>
        </p:txBody>
      </p:sp>
      <p:pic>
        <p:nvPicPr>
          <p:cNvPr id="6" name="Picture 5">
            <a:extLst>
              <a:ext uri="{FF2B5EF4-FFF2-40B4-BE49-F238E27FC236}">
                <a16:creationId xmlns:a16="http://schemas.microsoft.com/office/drawing/2014/main" id="{568D09A9-6059-4645-871F-EA9F2A4AE5E3}"/>
              </a:ext>
            </a:extLst>
          </p:cNvPr>
          <p:cNvPicPr>
            <a:picLocks noChangeAspect="1"/>
          </p:cNvPicPr>
          <p:nvPr/>
        </p:nvPicPr>
        <p:blipFill>
          <a:blip r:embed="rId2"/>
          <a:stretch>
            <a:fillRect/>
          </a:stretch>
        </p:blipFill>
        <p:spPr>
          <a:xfrm>
            <a:off x="838200" y="2505075"/>
            <a:ext cx="7132250" cy="1847850"/>
          </a:xfrm>
          <a:prstGeom prst="rect">
            <a:avLst/>
          </a:prstGeom>
        </p:spPr>
      </p:pic>
    </p:spTree>
    <p:extLst>
      <p:ext uri="{BB962C8B-B14F-4D97-AF65-F5344CB8AC3E}">
        <p14:creationId xmlns:p14="http://schemas.microsoft.com/office/powerpoint/2010/main" val="28262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US" dirty="0">
                <a:effectLst>
                  <a:outerShdw blurRad="38100" dist="38100" dir="2700000" algn="tl">
                    <a:srgbClr val="000000">
                      <a:alpha val="43137"/>
                    </a:srgbClr>
                  </a:outerShdw>
                </a:effectLst>
              </a:rPr>
              <a:t>     CHAPTER OUTLINE</a:t>
            </a:r>
          </a:p>
        </p:txBody>
      </p:sp>
      <p:sp>
        <p:nvSpPr>
          <p:cNvPr id="3075" name="Rectangle 3"/>
          <p:cNvSpPr>
            <a:spLocks noGrp="1" noChangeArrowheads="1"/>
          </p:cNvSpPr>
          <p:nvPr>
            <p:ph idx="1"/>
          </p:nvPr>
        </p:nvSpPr>
        <p:spPr/>
        <p:txBody>
          <a:bodyPr/>
          <a:lstStyle/>
          <a:p>
            <a:pPr eaLnBrk="1" hangingPunct="1">
              <a:buFont typeface="Wingdings" pitchFamily="2" charset="2"/>
              <a:buNone/>
            </a:pPr>
            <a:r>
              <a:rPr lang="en-US" altLang="en-US" sz="2800" b="1" dirty="0">
                <a:solidFill>
                  <a:srgbClr val="0000FF"/>
                </a:solidFill>
              </a:rPr>
              <a:t>1.1</a:t>
            </a:r>
            <a:r>
              <a:rPr lang="en-US" altLang="en-US" sz="2800" b="1" dirty="0"/>
              <a:t>  </a:t>
            </a:r>
            <a:r>
              <a:rPr lang="en-US" altLang="en-US" sz="2800" dirty="0"/>
              <a:t>Why Should I Study Information Systems?</a:t>
            </a:r>
          </a:p>
          <a:p>
            <a:pPr eaLnBrk="1" hangingPunct="1">
              <a:buFont typeface="Wingdings" pitchFamily="2" charset="2"/>
              <a:buNone/>
            </a:pPr>
            <a:r>
              <a:rPr lang="en-US" altLang="en-US" sz="2800" b="1" dirty="0">
                <a:solidFill>
                  <a:srgbClr val="0000FF"/>
                </a:solidFill>
              </a:rPr>
              <a:t>1.2</a:t>
            </a:r>
            <a:r>
              <a:rPr lang="en-US" altLang="en-US" sz="2800" dirty="0"/>
              <a:t>  Overview of Computer-Based Information     	Systems</a:t>
            </a:r>
          </a:p>
          <a:p>
            <a:pPr eaLnBrk="1" hangingPunct="1">
              <a:buFont typeface="Wingdings" pitchFamily="2" charset="2"/>
              <a:buNone/>
            </a:pPr>
            <a:r>
              <a:rPr lang="en-US" altLang="en-US" sz="2800" b="1" dirty="0">
                <a:solidFill>
                  <a:srgbClr val="0000FF"/>
                </a:solidFill>
              </a:rPr>
              <a:t>1.3</a:t>
            </a:r>
            <a:r>
              <a:rPr lang="en-US" altLang="en-US" sz="2800" b="1" dirty="0"/>
              <a:t>  </a:t>
            </a:r>
            <a:r>
              <a:rPr lang="en-US" altLang="en-US" sz="2800" dirty="0"/>
              <a:t>How Does IT Impact Organizations?</a:t>
            </a:r>
          </a:p>
          <a:p>
            <a:pPr eaLnBrk="1" hangingPunct="1">
              <a:buFont typeface="Wingdings" pitchFamily="2" charset="2"/>
              <a:buNone/>
            </a:pPr>
            <a:r>
              <a:rPr lang="en-US" altLang="en-US" sz="2800" b="1" dirty="0">
                <a:solidFill>
                  <a:srgbClr val="0000FF"/>
                </a:solidFill>
              </a:rPr>
              <a:t>1.4</a:t>
            </a:r>
            <a:r>
              <a:rPr lang="en-US" altLang="en-US" sz="2800" b="1" dirty="0"/>
              <a:t>  </a:t>
            </a:r>
            <a:r>
              <a:rPr lang="en-US" altLang="en-US" sz="2800" dirty="0"/>
              <a:t>Importance of Information Systems to Society</a:t>
            </a:r>
          </a:p>
          <a:p>
            <a:pPr eaLnBrk="1" hangingPunct="1">
              <a:buFont typeface="Wingdings" pitchFamily="2" charset="2"/>
              <a:buNone/>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7247-1767-4094-9FEA-F700313AB755}"/>
              </a:ext>
            </a:extLst>
          </p:cNvPr>
          <p:cNvSpPr>
            <a:spLocks noGrp="1"/>
          </p:cNvSpPr>
          <p:nvPr>
            <p:ph type="title"/>
          </p:nvPr>
        </p:nvSpPr>
        <p:spPr/>
        <p:txBody>
          <a:bodyPr/>
          <a:lstStyle/>
          <a:p>
            <a:r>
              <a:rPr lang="en-US" dirty="0"/>
              <a:t>Difference </a:t>
            </a:r>
          </a:p>
        </p:txBody>
      </p:sp>
      <p:sp>
        <p:nvSpPr>
          <p:cNvPr id="3" name="Content Placeholder 2">
            <a:extLst>
              <a:ext uri="{FF2B5EF4-FFF2-40B4-BE49-F238E27FC236}">
                <a16:creationId xmlns:a16="http://schemas.microsoft.com/office/drawing/2014/main" id="{8BB9148E-DB3A-4099-A679-ACB0EEF517AE}"/>
              </a:ext>
            </a:extLst>
          </p:cNvPr>
          <p:cNvSpPr>
            <a:spLocks noGrp="1"/>
          </p:cNvSpPr>
          <p:nvPr>
            <p:ph idx="1"/>
          </p:nvPr>
        </p:nvSpPr>
        <p:spPr/>
        <p:txBody>
          <a:bodyPr/>
          <a:lstStyle/>
          <a:p>
            <a:r>
              <a:rPr lang="en-US" b="0" i="0" dirty="0">
                <a:solidFill>
                  <a:srgbClr val="202124"/>
                </a:solidFill>
                <a:effectLst/>
                <a:latin typeface="Google Sans"/>
              </a:rPr>
              <a:t>Wisdom takes knowledge and applies it with discernment based on experience, evaluation, and lessons learned. </a:t>
            </a:r>
          </a:p>
          <a:p>
            <a:endParaRPr lang="en-US" dirty="0">
              <a:solidFill>
                <a:srgbClr val="202124"/>
              </a:solidFill>
              <a:latin typeface="Google Sans"/>
            </a:endParaRPr>
          </a:p>
          <a:p>
            <a:r>
              <a:rPr lang="en-US" b="0" i="0" dirty="0">
                <a:solidFill>
                  <a:srgbClr val="202124"/>
                </a:solidFill>
                <a:effectLst/>
                <a:latin typeface="Google Sans"/>
              </a:rPr>
              <a:t>A quote by an unknown author sums up the differences well: “</a:t>
            </a:r>
            <a:r>
              <a:rPr lang="en-US" b="0" i="0" dirty="0">
                <a:solidFill>
                  <a:srgbClr val="040C28"/>
                </a:solidFill>
                <a:effectLst/>
                <a:latin typeface="Google Sans"/>
              </a:rPr>
              <a:t>Knowledge is knowing what to say.</a:t>
            </a:r>
            <a:r>
              <a:rPr lang="en-US" b="0" i="0" dirty="0">
                <a:solidFill>
                  <a:srgbClr val="202124"/>
                </a:solidFill>
                <a:effectLst/>
                <a:latin typeface="Google Sans"/>
              </a:rPr>
              <a:t> </a:t>
            </a:r>
            <a:r>
              <a:rPr lang="en-US" b="0" i="0" dirty="0">
                <a:solidFill>
                  <a:srgbClr val="040C28"/>
                </a:solidFill>
                <a:effectLst/>
                <a:latin typeface="Google Sans"/>
              </a:rPr>
              <a:t>Wisdom is knowing when to say it. [dictionary.com]</a:t>
            </a:r>
          </a:p>
          <a:p>
            <a:endParaRPr lang="en-US" dirty="0">
              <a:solidFill>
                <a:srgbClr val="040C28"/>
              </a:solidFill>
              <a:latin typeface="Google Sans"/>
            </a:endParaRPr>
          </a:p>
          <a:p>
            <a:r>
              <a:rPr lang="en-US" b="0" i="0" dirty="0">
                <a:solidFill>
                  <a:srgbClr val="4D5156"/>
                </a:solidFill>
                <a:effectLst/>
                <a:latin typeface="Google Sans"/>
              </a:rPr>
              <a:t>Knowledge is gathered from learning and education, while most say that wisdom is gathered from day-to-day experiences and is a state of being wise. </a:t>
            </a:r>
          </a:p>
          <a:p>
            <a:r>
              <a:rPr lang="en-US" b="0" i="0" dirty="0">
                <a:solidFill>
                  <a:srgbClr val="4D5156"/>
                </a:solidFill>
                <a:effectLst/>
                <a:latin typeface="Google Sans"/>
              </a:rPr>
              <a:t>Knowledge is merely having clarity of facts and truths, while wisdom is the practical ability to make consistently good decisions in life. [</a:t>
            </a:r>
            <a:r>
              <a:rPr lang="en-US" b="0" i="0" dirty="0">
                <a:solidFill>
                  <a:srgbClr val="4D5156"/>
                </a:solidFill>
                <a:effectLst/>
                <a:latin typeface="Google Sans"/>
                <a:hlinkClick r:id="rId2"/>
              </a:rPr>
              <a:t>diffen.com</a:t>
            </a:r>
            <a:r>
              <a:rPr lang="en-US" b="0" i="0" dirty="0">
                <a:solidFill>
                  <a:srgbClr val="4D5156"/>
                </a:solidFill>
                <a:effectLst/>
                <a:latin typeface="Google Sans"/>
              </a:rPr>
              <a:t>]</a:t>
            </a:r>
            <a:endParaRPr lang="en-US" dirty="0"/>
          </a:p>
        </p:txBody>
      </p:sp>
    </p:spTree>
    <p:extLst>
      <p:ext uri="{BB962C8B-B14F-4D97-AF65-F5344CB8AC3E}">
        <p14:creationId xmlns:p14="http://schemas.microsoft.com/office/powerpoint/2010/main" val="2842784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Components of a CBIS</a:t>
            </a:r>
          </a:p>
        </p:txBody>
      </p:sp>
      <p:pic>
        <p:nvPicPr>
          <p:cNvPr id="39940" name="Picture 4" descr="http://www.wiley.com/college/rainer/1118063341/image_gallery/ch01/images/is4e_fig_01_03.jpg?attachment=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74026"/>
            <a:ext cx="6707777" cy="505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212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effectLst>
                  <a:outerShdw blurRad="38100" dist="38100" dir="2700000" algn="tl">
                    <a:srgbClr val="000000">
                      <a:alpha val="43137"/>
                    </a:srgbClr>
                  </a:outerShdw>
                </a:effectLst>
              </a:rPr>
              <a:t>Types of Information Systems</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Figure 1.4</a:t>
            </a:r>
          </a:p>
        </p:txBody>
      </p:sp>
      <p:sp>
        <p:nvSpPr>
          <p:cNvPr id="21507" name="Content Placeholder 2"/>
          <p:cNvSpPr>
            <a:spLocks noGrp="1"/>
          </p:cNvSpPr>
          <p:nvPr>
            <p:ph idx="1"/>
          </p:nvPr>
        </p:nvSpPr>
        <p:spPr>
          <a:xfrm>
            <a:off x="990600" y="5334000"/>
            <a:ext cx="7772400" cy="533400"/>
          </a:xfrm>
        </p:spPr>
        <p:txBody>
          <a:bodyPr/>
          <a:lstStyle/>
          <a:p>
            <a:endParaRPr lang="en-US"/>
          </a:p>
          <a:p>
            <a:pPr>
              <a:buFont typeface="Wingdings" pitchFamily="2" charset="2"/>
              <a:buNone/>
            </a:pPr>
            <a:r>
              <a:rPr lang="en-US"/>
              <a:t>Information Systems Inside an Organization</a:t>
            </a:r>
          </a:p>
        </p:txBody>
      </p:sp>
      <p:pic>
        <p:nvPicPr>
          <p:cNvPr id="2150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599" y="1828800"/>
            <a:ext cx="5148263"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2057400"/>
            <a:ext cx="1941557" cy="923330"/>
          </a:xfrm>
          <a:prstGeom prst="rect">
            <a:avLst/>
          </a:prstGeom>
          <a:noFill/>
        </p:spPr>
        <p:txBody>
          <a:bodyPr wrap="none" rtlCol="0">
            <a:spAutoFit/>
          </a:bodyPr>
          <a:lstStyle/>
          <a:p>
            <a:r>
              <a:rPr lang="en-US" dirty="0"/>
              <a:t>Functional</a:t>
            </a:r>
          </a:p>
          <a:p>
            <a:r>
              <a:rPr lang="en-US" dirty="0"/>
              <a:t>Area information </a:t>
            </a:r>
          </a:p>
          <a:p>
            <a:r>
              <a:rPr lang="en-US" dirty="0"/>
              <a:t>systems</a:t>
            </a:r>
          </a:p>
        </p:txBody>
      </p:sp>
      <p:cxnSp>
        <p:nvCxnSpPr>
          <p:cNvPr id="4" name="Straight Arrow Connector 3"/>
          <p:cNvCxnSpPr/>
          <p:nvPr/>
        </p:nvCxnSpPr>
        <p:spPr>
          <a:xfrm>
            <a:off x="1676400" y="2980730"/>
            <a:ext cx="609600" cy="600670"/>
          </a:xfrm>
          <a:prstGeom prst="straightConnector1">
            <a:avLst/>
          </a:prstGeom>
          <a:ln w="127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030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r>
              <a:rPr lang="en-US" dirty="0">
                <a:effectLst>
                  <a:outerShdw blurRad="38100" dist="38100" dir="2700000" algn="tl">
                    <a:srgbClr val="000000">
                      <a:alpha val="43137"/>
                    </a:srgbClr>
                  </a:outerShdw>
                </a:effectLst>
              </a:rPr>
              <a:t>Information Technology Services</a:t>
            </a:r>
          </a:p>
        </p:txBody>
      </p:sp>
      <p:sp>
        <p:nvSpPr>
          <p:cNvPr id="4" name="Text Placeholder 3"/>
          <p:cNvSpPr>
            <a:spLocks noGrp="1"/>
          </p:cNvSpPr>
          <p:nvPr>
            <p:ph type="body" idx="1"/>
          </p:nvPr>
        </p:nvSpPr>
        <p:spPr>
          <a:xfrm>
            <a:off x="600919" y="1862249"/>
            <a:ext cx="3657600" cy="639762"/>
          </a:xfrm>
        </p:spPr>
        <p:txBody>
          <a:bodyPr/>
          <a:lstStyle/>
          <a:p>
            <a:r>
              <a:rPr lang="en-US" sz="2400" dirty="0"/>
              <a:t>IT Platform </a:t>
            </a:r>
            <a:r>
              <a:rPr lang="en-US" dirty="0"/>
              <a:t>(or otherwise know as IT Components) </a:t>
            </a:r>
          </a:p>
        </p:txBody>
      </p:sp>
      <p:sp>
        <p:nvSpPr>
          <p:cNvPr id="3" name="Content Placeholder 2"/>
          <p:cNvSpPr>
            <a:spLocks noGrp="1"/>
          </p:cNvSpPr>
          <p:nvPr>
            <p:ph sz="half" idx="2"/>
          </p:nvPr>
        </p:nvSpPr>
        <p:spPr>
          <a:xfrm>
            <a:off x="457200" y="2666999"/>
            <a:ext cx="3657600" cy="3459163"/>
          </a:xfrm>
        </p:spPr>
        <p:txBody>
          <a:bodyPr/>
          <a:lstStyle/>
          <a:p>
            <a:pPr lvl="1"/>
            <a:r>
              <a:rPr lang="en-US" sz="2800" b="1" dirty="0"/>
              <a:t>Hardware</a:t>
            </a:r>
          </a:p>
          <a:p>
            <a:pPr lvl="1"/>
            <a:r>
              <a:rPr lang="en-US" sz="2800" b="1" dirty="0"/>
              <a:t>Software</a:t>
            </a:r>
          </a:p>
          <a:p>
            <a:pPr lvl="1"/>
            <a:r>
              <a:rPr lang="en-US" sz="2800" b="1" dirty="0"/>
              <a:t>Networks</a:t>
            </a:r>
          </a:p>
          <a:p>
            <a:pPr lvl="1"/>
            <a:r>
              <a:rPr lang="en-US" sz="2800" b="1" dirty="0"/>
              <a:t>Database</a:t>
            </a:r>
          </a:p>
          <a:p>
            <a:endParaRPr lang="en-US" dirty="0"/>
          </a:p>
        </p:txBody>
      </p:sp>
      <p:sp>
        <p:nvSpPr>
          <p:cNvPr id="5" name="Text Placeholder 4"/>
          <p:cNvSpPr>
            <a:spLocks noGrp="1"/>
          </p:cNvSpPr>
          <p:nvPr>
            <p:ph type="body" sz="quarter" idx="3"/>
          </p:nvPr>
        </p:nvSpPr>
        <p:spPr>
          <a:xfrm>
            <a:off x="4419600" y="1722437"/>
            <a:ext cx="3657600" cy="639762"/>
          </a:xfrm>
        </p:spPr>
        <p:txBody>
          <a:bodyPr/>
          <a:lstStyle/>
          <a:p>
            <a:r>
              <a:rPr lang="en-US" sz="2800" dirty="0"/>
              <a:t>IT Personnel</a:t>
            </a:r>
          </a:p>
        </p:txBody>
      </p:sp>
      <p:sp>
        <p:nvSpPr>
          <p:cNvPr id="6" name="Content Placeholder 5"/>
          <p:cNvSpPr>
            <a:spLocks noGrp="1"/>
          </p:cNvSpPr>
          <p:nvPr>
            <p:ph sz="quarter" idx="4"/>
          </p:nvPr>
        </p:nvSpPr>
        <p:spPr>
          <a:xfrm>
            <a:off x="3962400" y="2819399"/>
            <a:ext cx="4572000" cy="3306763"/>
          </a:xfrm>
        </p:spPr>
        <p:txBody>
          <a:bodyPr/>
          <a:lstStyle/>
          <a:p>
            <a:pPr lvl="1"/>
            <a:r>
              <a:rPr lang="en-US" sz="2800" b="1" dirty="0"/>
              <a:t>develop IS systems</a:t>
            </a:r>
          </a:p>
          <a:p>
            <a:pPr lvl="1"/>
            <a:r>
              <a:rPr lang="en-US" sz="2800" b="1" dirty="0"/>
              <a:t>oversee security and risk </a:t>
            </a:r>
          </a:p>
          <a:p>
            <a:pPr lvl="1"/>
            <a:r>
              <a:rPr lang="en-US" sz="2800" b="1" dirty="0"/>
              <a:t>manage data</a:t>
            </a:r>
          </a:p>
          <a:p>
            <a:endParaRPr lang="en-US" dirty="0"/>
          </a:p>
        </p:txBody>
      </p:sp>
    </p:spTree>
    <p:extLst>
      <p:ext uri="{BB962C8B-B14F-4D97-AF65-F5344CB8AC3E}">
        <p14:creationId xmlns:p14="http://schemas.microsoft.com/office/powerpoint/2010/main" val="2032406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Functional Area Systems</a:t>
            </a:r>
          </a:p>
        </p:txBody>
      </p:sp>
      <p:sp>
        <p:nvSpPr>
          <p:cNvPr id="3" name="Content Placeholder 2"/>
          <p:cNvSpPr>
            <a:spLocks noGrp="1"/>
          </p:cNvSpPr>
          <p:nvPr>
            <p:ph idx="1"/>
          </p:nvPr>
        </p:nvSpPr>
        <p:spPr/>
        <p:txBody>
          <a:bodyPr/>
          <a:lstStyle/>
          <a:p>
            <a:r>
              <a:rPr lang="en-US" sz="2800" dirty="0">
                <a:solidFill>
                  <a:schemeClr val="accent5"/>
                </a:solidFill>
              </a:rPr>
              <a:t>A collection of application programs within an area is called Functional Area Systems</a:t>
            </a:r>
          </a:p>
          <a:p>
            <a:pPr lvl="1"/>
            <a:r>
              <a:rPr lang="en-US" sz="2800" dirty="0"/>
              <a:t>Accounting </a:t>
            </a:r>
          </a:p>
          <a:p>
            <a:pPr lvl="1"/>
            <a:r>
              <a:rPr lang="en-US" sz="2800" dirty="0"/>
              <a:t>Finance </a:t>
            </a:r>
          </a:p>
          <a:p>
            <a:pPr lvl="1"/>
            <a:r>
              <a:rPr lang="en-US" sz="2800" dirty="0"/>
              <a:t>POM- Production/ Operations/ Management </a:t>
            </a:r>
          </a:p>
          <a:p>
            <a:pPr lvl="1"/>
            <a:r>
              <a:rPr lang="en-US" sz="2800" dirty="0"/>
              <a:t>Marketing </a:t>
            </a:r>
          </a:p>
          <a:p>
            <a:pPr lvl="1"/>
            <a:r>
              <a:rPr lang="en-US" sz="2800" dirty="0"/>
              <a:t>Human Resources IS</a:t>
            </a:r>
          </a:p>
        </p:txBody>
      </p:sp>
    </p:spTree>
    <p:extLst>
      <p:ext uri="{BB962C8B-B14F-4D97-AF65-F5344CB8AC3E}">
        <p14:creationId xmlns:p14="http://schemas.microsoft.com/office/powerpoint/2010/main" val="2463265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Accounting Systems</a:t>
            </a:r>
          </a:p>
        </p:txBody>
      </p:sp>
      <p:sp>
        <p:nvSpPr>
          <p:cNvPr id="3" name="Content Placeholder 2"/>
          <p:cNvSpPr>
            <a:spLocks noGrp="1"/>
          </p:cNvSpPr>
          <p:nvPr>
            <p:ph idx="1"/>
          </p:nvPr>
        </p:nvSpPr>
        <p:spPr/>
        <p:txBody>
          <a:bodyPr/>
          <a:lstStyle/>
          <a:p>
            <a:r>
              <a:rPr lang="en-US" sz="2800" dirty="0"/>
              <a:t>Forecast revenues and business activity</a:t>
            </a:r>
          </a:p>
          <a:p>
            <a:r>
              <a:rPr lang="en-US" sz="2800" dirty="0"/>
              <a:t>Determine the best sources and uses of funds</a:t>
            </a:r>
          </a:p>
          <a:p>
            <a:r>
              <a:rPr lang="en-US" sz="2800" dirty="0"/>
              <a:t>Perform audits </a:t>
            </a:r>
          </a:p>
          <a:p>
            <a:r>
              <a:rPr lang="en-US" sz="2800" dirty="0"/>
              <a:t>Financial reports and documents are accurate.</a:t>
            </a:r>
          </a:p>
        </p:txBody>
      </p:sp>
    </p:spTree>
    <p:extLst>
      <p:ext uri="{BB962C8B-B14F-4D97-AF65-F5344CB8AC3E}">
        <p14:creationId xmlns:p14="http://schemas.microsoft.com/office/powerpoint/2010/main" val="568998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Marketing</a:t>
            </a:r>
            <a:r>
              <a:rPr lang="en-US" dirty="0"/>
              <a:t>	</a:t>
            </a:r>
          </a:p>
        </p:txBody>
      </p:sp>
      <p:sp>
        <p:nvSpPr>
          <p:cNvPr id="3" name="Content Placeholder 2"/>
          <p:cNvSpPr>
            <a:spLocks noGrp="1"/>
          </p:cNvSpPr>
          <p:nvPr>
            <p:ph idx="1"/>
          </p:nvPr>
        </p:nvSpPr>
        <p:spPr/>
        <p:txBody>
          <a:bodyPr/>
          <a:lstStyle/>
          <a:p>
            <a:r>
              <a:rPr lang="en-US" sz="2400" b="1" dirty="0">
                <a:solidFill>
                  <a:schemeClr val="accent5"/>
                </a:solidFill>
              </a:rPr>
              <a:t>Product analysis: </a:t>
            </a:r>
            <a:r>
              <a:rPr lang="en-US" sz="2400" dirty="0"/>
              <a:t>developing new goods and services</a:t>
            </a:r>
          </a:p>
          <a:p>
            <a:pPr marL="114300" indent="0">
              <a:buNone/>
            </a:pPr>
            <a:endParaRPr lang="en-US" sz="2400" dirty="0"/>
          </a:p>
          <a:p>
            <a:r>
              <a:rPr lang="en-US" sz="2400" b="1" dirty="0">
                <a:solidFill>
                  <a:schemeClr val="accent5"/>
                </a:solidFill>
              </a:rPr>
              <a:t>Site analysis: </a:t>
            </a:r>
            <a:r>
              <a:rPr lang="en-US" sz="2400" dirty="0"/>
              <a:t>determining the best location for production and distribution facilities</a:t>
            </a:r>
          </a:p>
          <a:p>
            <a:pPr marL="114300" indent="0">
              <a:buNone/>
            </a:pPr>
            <a:endParaRPr lang="en-US" sz="2400" dirty="0"/>
          </a:p>
          <a:p>
            <a:r>
              <a:rPr lang="en-US" sz="2400" b="1" dirty="0">
                <a:solidFill>
                  <a:schemeClr val="accent5"/>
                </a:solidFill>
              </a:rPr>
              <a:t>Promotion analysis</a:t>
            </a:r>
            <a:r>
              <a:rPr lang="en-US" sz="2400" dirty="0"/>
              <a:t>: identifying the best advertising channels</a:t>
            </a:r>
          </a:p>
          <a:p>
            <a:pPr marL="114300" indent="0">
              <a:buNone/>
            </a:pPr>
            <a:endParaRPr lang="en-US" sz="2400" dirty="0"/>
          </a:p>
          <a:p>
            <a:r>
              <a:rPr lang="en-US" sz="2400" b="1" dirty="0">
                <a:solidFill>
                  <a:schemeClr val="accent5"/>
                </a:solidFill>
              </a:rPr>
              <a:t>Price analysis: </a:t>
            </a:r>
            <a:r>
              <a:rPr lang="en-US" sz="2400" dirty="0"/>
              <a:t>setting product prices to obtain the highest total revenues</a:t>
            </a:r>
          </a:p>
        </p:txBody>
      </p:sp>
    </p:spTree>
    <p:extLst>
      <p:ext uri="{BB962C8B-B14F-4D97-AF65-F5344CB8AC3E}">
        <p14:creationId xmlns:p14="http://schemas.microsoft.com/office/powerpoint/2010/main" val="3039326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POM</a:t>
            </a:r>
          </a:p>
        </p:txBody>
      </p:sp>
      <p:sp>
        <p:nvSpPr>
          <p:cNvPr id="3" name="Content Placeholder 2"/>
          <p:cNvSpPr>
            <a:spLocks noGrp="1"/>
          </p:cNvSpPr>
          <p:nvPr>
            <p:ph idx="1"/>
          </p:nvPr>
        </p:nvSpPr>
        <p:spPr/>
        <p:txBody>
          <a:bodyPr/>
          <a:lstStyle/>
          <a:p>
            <a:r>
              <a:rPr lang="en-US" sz="2800" dirty="0"/>
              <a:t>Customer orders</a:t>
            </a:r>
          </a:p>
          <a:p>
            <a:r>
              <a:rPr lang="en-US" sz="2800" dirty="0"/>
              <a:t>Develop production schedules</a:t>
            </a:r>
          </a:p>
          <a:p>
            <a:r>
              <a:rPr lang="en-US" sz="2800" dirty="0"/>
              <a:t>Control inventory levels</a:t>
            </a:r>
          </a:p>
          <a:p>
            <a:r>
              <a:rPr lang="en-US" sz="2800" dirty="0"/>
              <a:t>Monitor product quality</a:t>
            </a:r>
          </a:p>
        </p:txBody>
      </p:sp>
    </p:spTree>
    <p:extLst>
      <p:ext uri="{BB962C8B-B14F-4D97-AF65-F5344CB8AC3E}">
        <p14:creationId xmlns:p14="http://schemas.microsoft.com/office/powerpoint/2010/main" val="2719769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Human Resources</a:t>
            </a:r>
          </a:p>
        </p:txBody>
      </p:sp>
      <p:sp>
        <p:nvSpPr>
          <p:cNvPr id="3" name="Content Placeholder 2"/>
          <p:cNvSpPr>
            <a:spLocks noGrp="1"/>
          </p:cNvSpPr>
          <p:nvPr>
            <p:ph idx="1"/>
          </p:nvPr>
        </p:nvSpPr>
        <p:spPr/>
        <p:txBody>
          <a:bodyPr/>
          <a:lstStyle/>
          <a:p>
            <a:r>
              <a:rPr lang="en-US" sz="2800" dirty="0"/>
              <a:t>Recruiting process</a:t>
            </a:r>
          </a:p>
          <a:p>
            <a:r>
              <a:rPr lang="en-US" sz="2800" dirty="0"/>
              <a:t>Analyze and screen job applicants</a:t>
            </a:r>
          </a:p>
          <a:p>
            <a:r>
              <a:rPr lang="en-US" sz="2800" dirty="0"/>
              <a:t>Hire new employees</a:t>
            </a:r>
          </a:p>
          <a:p>
            <a:r>
              <a:rPr lang="en-US" sz="2800" dirty="0"/>
              <a:t>Monitor employee productivity</a:t>
            </a:r>
          </a:p>
          <a:p>
            <a:r>
              <a:rPr lang="en-US" sz="2800" dirty="0"/>
              <a:t>Employ Health and Retirement benefits</a:t>
            </a:r>
          </a:p>
        </p:txBody>
      </p:sp>
    </p:spTree>
    <p:extLst>
      <p:ext uri="{BB962C8B-B14F-4D97-AF65-F5344CB8AC3E}">
        <p14:creationId xmlns:p14="http://schemas.microsoft.com/office/powerpoint/2010/main" val="1936171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Data- Information-Knowledge-Wisdom</a:t>
            </a:r>
          </a:p>
        </p:txBody>
      </p:sp>
      <p:sp>
        <p:nvSpPr>
          <p:cNvPr id="3" name="Content Placeholder 2"/>
          <p:cNvSpPr>
            <a:spLocks noGrp="1"/>
          </p:cNvSpPr>
          <p:nvPr>
            <p:ph idx="1"/>
          </p:nvPr>
        </p:nvSpPr>
        <p:spPr/>
        <p:txBody>
          <a:bodyPr/>
          <a:lstStyle/>
          <a:p>
            <a:pPr lvl="1"/>
            <a:r>
              <a:rPr lang="en-US" sz="3200" b="1" dirty="0">
                <a:solidFill>
                  <a:schemeClr val="accent5"/>
                </a:solidFill>
              </a:rPr>
              <a:t>Business Intelligence </a:t>
            </a:r>
            <a:r>
              <a:rPr lang="en-US" sz="3200" dirty="0"/>
              <a:t>-</a:t>
            </a:r>
            <a:r>
              <a:rPr lang="en-US" sz="2800" dirty="0"/>
              <a:t>helps analyze information to make better informed decisions</a:t>
            </a:r>
          </a:p>
          <a:p>
            <a:pPr marL="411163" lvl="1" indent="0">
              <a:buNone/>
            </a:pPr>
            <a:endParaRPr lang="en-US" sz="2800" dirty="0"/>
          </a:p>
          <a:p>
            <a:pPr lvl="1"/>
            <a:r>
              <a:rPr lang="en-US" sz="2800" b="1" dirty="0">
                <a:solidFill>
                  <a:schemeClr val="accent5"/>
                </a:solidFill>
              </a:rPr>
              <a:t>Expert Systems </a:t>
            </a:r>
            <a:r>
              <a:rPr lang="en-US" sz="2800" dirty="0"/>
              <a:t>– attempt to duplicate human experts by applying reasoning and expertise to a domain area (navigation routes)</a:t>
            </a:r>
          </a:p>
          <a:p>
            <a:pPr lvl="1"/>
            <a:endParaRPr lang="en-US" sz="3200" dirty="0"/>
          </a:p>
          <a:p>
            <a:pPr lvl="1"/>
            <a:r>
              <a:rPr lang="en-US" sz="3200" b="1" dirty="0">
                <a:solidFill>
                  <a:schemeClr val="accent5"/>
                </a:solidFill>
              </a:rPr>
              <a:t>Dashboards-</a:t>
            </a:r>
            <a:r>
              <a:rPr lang="en-US" sz="3200" dirty="0">
                <a:solidFill>
                  <a:schemeClr val="accent5"/>
                </a:solidFill>
              </a:rPr>
              <a:t> </a:t>
            </a:r>
            <a:r>
              <a:rPr lang="en-US" sz="2800" dirty="0"/>
              <a:t>provide rapid access to timely information</a:t>
            </a:r>
            <a:endParaRPr lang="en-US" sz="2800" b="1" dirty="0"/>
          </a:p>
          <a:p>
            <a:pPr lvl="1"/>
            <a:endParaRPr lang="en-US" dirty="0"/>
          </a:p>
        </p:txBody>
      </p:sp>
    </p:spTree>
    <p:extLst>
      <p:ext uri="{BB962C8B-B14F-4D97-AF65-F5344CB8AC3E}">
        <p14:creationId xmlns:p14="http://schemas.microsoft.com/office/powerpoint/2010/main" val="420640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228600"/>
            <a:ext cx="7772400" cy="1143000"/>
          </a:xfrm>
        </p:spPr>
        <p:txBody>
          <a:bodyPr/>
          <a:lstStyle/>
          <a:p>
            <a:r>
              <a:rPr lang="en-US"/>
              <a:t>Information Technology	</a:t>
            </a:r>
          </a:p>
        </p:txBody>
      </p:sp>
      <p:sp>
        <p:nvSpPr>
          <p:cNvPr id="6147" name="Content Placeholder 2"/>
          <p:cNvSpPr>
            <a:spLocks noGrp="1"/>
          </p:cNvSpPr>
          <p:nvPr>
            <p:ph idx="1"/>
          </p:nvPr>
        </p:nvSpPr>
        <p:spPr/>
        <p:txBody>
          <a:bodyPr/>
          <a:lstStyle/>
          <a:p>
            <a:pPr marL="0" indent="0">
              <a:buFont typeface="Wingdings" pitchFamily="2" charset="2"/>
              <a:buNone/>
            </a:pPr>
            <a:r>
              <a:rPr lang="en-US" sz="4400" dirty="0"/>
              <a:t>IT is making our world </a:t>
            </a:r>
            <a:r>
              <a:rPr lang="en-US" sz="3600" dirty="0"/>
              <a:t>smaller</a:t>
            </a:r>
            <a:r>
              <a:rPr lang="en-US" sz="4400" dirty="0"/>
              <a:t>, enabling </a:t>
            </a:r>
            <a:r>
              <a:rPr lang="en-US" sz="4400" i="1" dirty="0"/>
              <a:t>more</a:t>
            </a:r>
            <a:r>
              <a:rPr lang="en-US" sz="4400" dirty="0"/>
              <a:t> and </a:t>
            </a:r>
            <a:r>
              <a:rPr lang="en-US" sz="4400" i="1" dirty="0"/>
              <a:t>more</a:t>
            </a:r>
            <a:r>
              <a:rPr lang="en-US" sz="4400" dirty="0"/>
              <a:t> people to </a:t>
            </a:r>
            <a:r>
              <a:rPr lang="en-US" sz="4400" dirty="0">
                <a:solidFill>
                  <a:srgbClr val="FF0000"/>
                </a:solidFill>
              </a:rPr>
              <a:t>communicate</a:t>
            </a:r>
            <a:r>
              <a:rPr lang="en-US" sz="4400" dirty="0"/>
              <a:t>, </a:t>
            </a:r>
            <a:r>
              <a:rPr lang="en-US" sz="4400" dirty="0">
                <a:solidFill>
                  <a:srgbClr val="FF0000"/>
                </a:solidFill>
              </a:rPr>
              <a:t>collaborate</a:t>
            </a:r>
            <a:r>
              <a:rPr lang="en-US" sz="4400" dirty="0"/>
              <a:t> and </a:t>
            </a:r>
            <a:r>
              <a:rPr lang="en-US" sz="4400" dirty="0">
                <a:solidFill>
                  <a:srgbClr val="FF0000"/>
                </a:solidFill>
              </a:rPr>
              <a:t>compete</a:t>
            </a:r>
            <a:r>
              <a:rPr lang="en-US" sz="4400" dirty="0"/>
              <a:t>…</a:t>
            </a:r>
          </a:p>
        </p:txBody>
      </p:sp>
    </p:spTree>
    <p:extLst>
      <p:ext uri="{BB962C8B-B14F-4D97-AF65-F5344CB8AC3E}">
        <p14:creationId xmlns:p14="http://schemas.microsoft.com/office/powerpoint/2010/main" val="311366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Information Systems that support the entire organization</a:t>
            </a:r>
          </a:p>
        </p:txBody>
      </p:sp>
      <p:sp>
        <p:nvSpPr>
          <p:cNvPr id="3" name="Content Placeholder 2"/>
          <p:cNvSpPr>
            <a:spLocks noGrp="1"/>
          </p:cNvSpPr>
          <p:nvPr>
            <p:ph idx="1"/>
          </p:nvPr>
        </p:nvSpPr>
        <p:spPr>
          <a:xfrm>
            <a:off x="838200" y="2209800"/>
            <a:ext cx="7772400" cy="3581400"/>
          </a:xfrm>
        </p:spPr>
        <p:txBody>
          <a:bodyPr/>
          <a:lstStyle/>
          <a:p>
            <a:r>
              <a:rPr lang="en-US" sz="3200" b="1" dirty="0">
                <a:solidFill>
                  <a:schemeClr val="accent5"/>
                </a:solidFill>
              </a:rPr>
              <a:t>Enterprise Resource Planning- </a:t>
            </a:r>
            <a:r>
              <a:rPr lang="en-US" sz="3200" dirty="0"/>
              <a:t>connects all functional areas together</a:t>
            </a:r>
          </a:p>
          <a:p>
            <a:pPr marL="0" indent="0">
              <a:buNone/>
            </a:pPr>
            <a:endParaRPr lang="en-US" sz="3200" dirty="0"/>
          </a:p>
          <a:p>
            <a:r>
              <a:rPr lang="en-US" sz="3200" b="1" dirty="0">
                <a:solidFill>
                  <a:schemeClr val="accent5"/>
                </a:solidFill>
              </a:rPr>
              <a:t>Transaction Processing System- </a:t>
            </a:r>
            <a:r>
              <a:rPr lang="en-US" sz="3200" dirty="0"/>
              <a:t>captures data from every where and everything</a:t>
            </a:r>
          </a:p>
          <a:p>
            <a:pPr marL="0" indent="0">
              <a:buNone/>
            </a:pPr>
            <a:endParaRPr lang="en-US" dirty="0"/>
          </a:p>
          <a:p>
            <a:pPr marL="0" indent="0">
              <a:buNone/>
            </a:pPr>
            <a:r>
              <a:rPr lang="en-US" sz="1800" i="1" dirty="0"/>
              <a:t>( more about these in later chapter)</a:t>
            </a:r>
          </a:p>
        </p:txBody>
      </p:sp>
    </p:spTree>
    <p:extLst>
      <p:ext uri="{BB962C8B-B14F-4D97-AF65-F5344CB8AC3E}">
        <p14:creationId xmlns:p14="http://schemas.microsoft.com/office/powerpoint/2010/main" val="3006055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242580-F2FC-4159-ACEF-3FCC208EA7EA}"/>
              </a:ext>
            </a:extLst>
          </p:cNvPr>
          <p:cNvPicPr>
            <a:picLocks noChangeAspect="1"/>
          </p:cNvPicPr>
          <p:nvPr/>
        </p:nvPicPr>
        <p:blipFill>
          <a:blip r:embed="rId2"/>
          <a:stretch>
            <a:fillRect/>
          </a:stretch>
        </p:blipFill>
        <p:spPr>
          <a:xfrm>
            <a:off x="533400" y="1285875"/>
            <a:ext cx="7829550" cy="4733925"/>
          </a:xfrm>
          <a:prstGeom prst="rect">
            <a:avLst/>
          </a:prstGeom>
        </p:spPr>
      </p:pic>
      <p:sp>
        <p:nvSpPr>
          <p:cNvPr id="7" name="Title 6">
            <a:extLst>
              <a:ext uri="{FF2B5EF4-FFF2-40B4-BE49-F238E27FC236}">
                <a16:creationId xmlns:a16="http://schemas.microsoft.com/office/drawing/2014/main" id="{82765E39-4086-4A3E-B05A-1030EE85F14C}"/>
              </a:ext>
            </a:extLst>
          </p:cNvPr>
          <p:cNvSpPr>
            <a:spLocks noGrp="1"/>
          </p:cNvSpPr>
          <p:nvPr>
            <p:ph type="title"/>
          </p:nvPr>
        </p:nvSpPr>
        <p:spPr>
          <a:xfrm>
            <a:off x="533400" y="0"/>
            <a:ext cx="7620000" cy="1143000"/>
          </a:xfrm>
        </p:spPr>
        <p:txBody>
          <a:bodyPr/>
          <a:lstStyle/>
          <a:p>
            <a:r>
              <a:rPr lang="en-US" sz="4000" dirty="0">
                <a:solidFill>
                  <a:srgbClr val="C00000"/>
                </a:solidFill>
              </a:rPr>
              <a:t>Table 1.4 </a:t>
            </a:r>
            <a:r>
              <a:rPr lang="en-US" sz="2400" dirty="0">
                <a:solidFill>
                  <a:srgbClr val="C00000"/>
                </a:solidFill>
              </a:rPr>
              <a:t>types of organizational systems</a:t>
            </a:r>
            <a:endParaRPr lang="en-US" sz="4000" dirty="0">
              <a:solidFill>
                <a:srgbClr val="C00000"/>
              </a:solidFill>
            </a:endParaRPr>
          </a:p>
        </p:txBody>
      </p:sp>
    </p:spTree>
    <p:extLst>
      <p:ext uri="{BB962C8B-B14F-4D97-AF65-F5344CB8AC3E}">
        <p14:creationId xmlns:p14="http://schemas.microsoft.com/office/powerpoint/2010/main" val="1783558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143000"/>
          </a:xfrm>
        </p:spPr>
        <p:txBody>
          <a:bodyPr/>
          <a:lstStyle/>
          <a:p>
            <a:r>
              <a:rPr lang="en-US" dirty="0"/>
              <a:t>Information Systems </a:t>
            </a:r>
            <a:br>
              <a:rPr lang="en-US" dirty="0"/>
            </a:br>
            <a:r>
              <a:rPr lang="en-US" dirty="0"/>
              <a:t>between Organizations</a:t>
            </a:r>
            <a:br>
              <a:rPr lang="en-US" dirty="0"/>
            </a:br>
            <a:endParaRPr lang="en-US" dirty="0"/>
          </a:p>
        </p:txBody>
      </p:sp>
      <p:sp>
        <p:nvSpPr>
          <p:cNvPr id="3" name="Content Placeholder 2"/>
          <p:cNvSpPr>
            <a:spLocks noGrp="1"/>
          </p:cNvSpPr>
          <p:nvPr>
            <p:ph idx="1"/>
          </p:nvPr>
        </p:nvSpPr>
        <p:spPr/>
        <p:txBody>
          <a:bodyPr/>
          <a:lstStyle/>
          <a:p>
            <a:r>
              <a:rPr lang="en-US" sz="3200" dirty="0"/>
              <a:t>Once you figured out your information systems within the walls of your company</a:t>
            </a:r>
          </a:p>
          <a:p>
            <a:endParaRPr lang="en-US" sz="3200" dirty="0"/>
          </a:p>
          <a:p>
            <a:r>
              <a:rPr lang="en-US" sz="3200" dirty="0"/>
              <a:t>Streamline your business so you can purchase supplies and sell goods </a:t>
            </a:r>
          </a:p>
          <a:p>
            <a:pPr marL="0" indent="0">
              <a:buNone/>
            </a:pPr>
            <a:endParaRPr lang="en-US" sz="3200" dirty="0"/>
          </a:p>
          <a:p>
            <a:r>
              <a:rPr lang="en-US" sz="3200" dirty="0"/>
              <a:t>Stay competitive</a:t>
            </a:r>
          </a:p>
        </p:txBody>
      </p:sp>
    </p:spTree>
    <p:extLst>
      <p:ext uri="{BB962C8B-B14F-4D97-AF65-F5344CB8AC3E}">
        <p14:creationId xmlns:p14="http://schemas.microsoft.com/office/powerpoint/2010/main" val="1465398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t>Information Systems between Organizations</a:t>
            </a:r>
          </a:p>
        </p:txBody>
      </p:sp>
      <p:sp>
        <p:nvSpPr>
          <p:cNvPr id="3" name="TextBox 2"/>
          <p:cNvSpPr txBox="1"/>
          <p:nvPr/>
        </p:nvSpPr>
        <p:spPr>
          <a:xfrm>
            <a:off x="1371600" y="2362200"/>
            <a:ext cx="6848346" cy="3970318"/>
          </a:xfrm>
          <a:prstGeom prst="rect">
            <a:avLst/>
          </a:prstGeom>
          <a:noFill/>
        </p:spPr>
        <p:txBody>
          <a:bodyPr wrap="square" rtlCol="0">
            <a:spAutoFit/>
          </a:bodyPr>
          <a:lstStyle/>
          <a:p>
            <a:pPr marL="342900" indent="-342900">
              <a:buFont typeface="Arial" panose="020B0604020202020204" pitchFamily="34" charset="0"/>
              <a:buChar char="•"/>
            </a:pPr>
            <a:r>
              <a:rPr lang="en-US" sz="2400" dirty="0"/>
              <a:t>Better known as supply chain management: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Suppliers of raw materials through factories and warehouses to YOU</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Flow of:</a:t>
            </a:r>
          </a:p>
          <a:p>
            <a:pPr marL="1257300" lvl="2" indent="-342900">
              <a:buFont typeface="Arial" panose="020B0604020202020204" pitchFamily="34" charset="0"/>
              <a:buChar char="•"/>
            </a:pPr>
            <a:r>
              <a:rPr lang="en-US" sz="2400" dirty="0"/>
              <a:t>Materials</a:t>
            </a:r>
          </a:p>
          <a:p>
            <a:pPr marL="1257300" lvl="2" indent="-342900">
              <a:buFont typeface="Arial" panose="020B0604020202020204" pitchFamily="34" charset="0"/>
              <a:buChar char="•"/>
            </a:pPr>
            <a:r>
              <a:rPr lang="en-US" sz="2400" dirty="0"/>
              <a:t>Information</a:t>
            </a:r>
          </a:p>
          <a:p>
            <a:pPr marL="1257300" lvl="2" indent="-342900">
              <a:buFont typeface="Arial" panose="020B0604020202020204" pitchFamily="34" charset="0"/>
              <a:buChar char="•"/>
            </a:pPr>
            <a:r>
              <a:rPr lang="en-US" sz="2400" dirty="0"/>
              <a:t>money </a:t>
            </a:r>
          </a:p>
          <a:p>
            <a:endParaRPr lang="en-US" dirty="0"/>
          </a:p>
          <a:p>
            <a:endParaRPr lang="en-US" dirty="0"/>
          </a:p>
        </p:txBody>
      </p:sp>
    </p:spTree>
    <p:extLst>
      <p:ext uri="{BB962C8B-B14F-4D97-AF65-F5344CB8AC3E}">
        <p14:creationId xmlns:p14="http://schemas.microsoft.com/office/powerpoint/2010/main" val="2366161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t>Information Systems Among Organizations</a:t>
            </a:r>
          </a:p>
        </p:txBody>
      </p:sp>
      <p:pic>
        <p:nvPicPr>
          <p:cNvPr id="2253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676400"/>
            <a:ext cx="693420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608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762000"/>
            <a:ext cx="8839200" cy="1295400"/>
          </a:xfrm>
        </p:spPr>
        <p:txBody>
          <a:bodyPr>
            <a:normAutofit/>
          </a:bodyPr>
          <a:lstStyle/>
          <a:p>
            <a:r>
              <a:rPr lang="en-US" sz="3200" b="1" dirty="0">
                <a:solidFill>
                  <a:srgbClr val="0000FF"/>
                </a:solidFill>
                <a:latin typeface="+mj-lt"/>
              </a:rPr>
              <a:t>1.3 </a:t>
            </a:r>
            <a:r>
              <a:rPr lang="en-US" sz="3200" dirty="0">
                <a:latin typeface="+mj-lt"/>
              </a:rPr>
              <a:t>How does IT Impact Organizations?</a:t>
            </a:r>
          </a:p>
        </p:txBody>
      </p:sp>
      <p:sp>
        <p:nvSpPr>
          <p:cNvPr id="4" name="Content Placeholder 3"/>
          <p:cNvSpPr>
            <a:spLocks noGrp="1"/>
          </p:cNvSpPr>
          <p:nvPr>
            <p:ph sz="quarter" idx="15"/>
          </p:nvPr>
        </p:nvSpPr>
        <p:spPr>
          <a:xfrm>
            <a:off x="301906" y="1524000"/>
            <a:ext cx="7696200" cy="4495800"/>
          </a:xfrm>
        </p:spPr>
        <p:txBody>
          <a:bodyPr/>
          <a:lstStyle/>
          <a:p>
            <a:r>
              <a:rPr lang="en-US" sz="2300" dirty="0">
                <a:latin typeface="+mn-lt"/>
              </a:rPr>
              <a:t>IT Reduces the Number of Middle Managers</a:t>
            </a:r>
          </a:p>
          <a:p>
            <a:pPr lvl="1"/>
            <a:r>
              <a:rPr lang="en-US" sz="2300" dirty="0">
                <a:latin typeface="+mn-lt"/>
              </a:rPr>
              <a:t>IT makes middle managers more productive, thus less needed</a:t>
            </a:r>
          </a:p>
          <a:p>
            <a:r>
              <a:rPr lang="en-US" sz="2300" dirty="0">
                <a:latin typeface="+mn-lt"/>
              </a:rPr>
              <a:t>IT Changes the Manager’s Job (changes decision making process)</a:t>
            </a:r>
          </a:p>
          <a:p>
            <a:pPr lvl="1"/>
            <a:r>
              <a:rPr lang="en-US" sz="2300" dirty="0">
                <a:latin typeface="+mn-lt"/>
              </a:rPr>
              <a:t>IT provides near-real-time information</a:t>
            </a:r>
          </a:p>
          <a:p>
            <a:pPr lvl="1"/>
            <a:r>
              <a:rPr lang="en-US" sz="2300" dirty="0">
                <a:latin typeface="+mn-lt"/>
              </a:rPr>
              <a:t>Managers have less time to make decisions</a:t>
            </a:r>
          </a:p>
          <a:p>
            <a:pPr lvl="1"/>
            <a:r>
              <a:rPr lang="en-US" sz="2300" dirty="0">
                <a:latin typeface="+mn-lt"/>
              </a:rPr>
              <a:t>IT provides tools for analysis to assist in decision making</a:t>
            </a:r>
          </a:p>
          <a:p>
            <a:r>
              <a:rPr lang="en-US" sz="2300" dirty="0">
                <a:latin typeface="+mn-lt"/>
              </a:rPr>
              <a:t>Will IT Eliminate Jobs?</a:t>
            </a:r>
          </a:p>
          <a:p>
            <a:pPr lvl="1"/>
            <a:r>
              <a:rPr lang="en-US" sz="2300" dirty="0">
                <a:latin typeface="+mn-lt"/>
              </a:rPr>
              <a:t>Creates new job categories, and requires more employees with IT knowledge and skills</a:t>
            </a:r>
          </a:p>
          <a:p>
            <a:endParaRPr lang="en-US" dirty="0">
              <a:latin typeface="+mn-lt"/>
            </a:endParaRPr>
          </a:p>
        </p:txBody>
      </p:sp>
    </p:spTree>
    <p:extLst>
      <p:ext uri="{BB962C8B-B14F-4D97-AF65-F5344CB8AC3E}">
        <p14:creationId xmlns:p14="http://schemas.microsoft.com/office/powerpoint/2010/main" val="1869595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lnSpcReduction="10000"/>
          </a:bodyPr>
          <a:lstStyle/>
          <a:p>
            <a:r>
              <a:rPr lang="en-US" dirty="0"/>
              <a:t>How Does IT Impact Organizations? Examples</a:t>
            </a:r>
          </a:p>
        </p:txBody>
      </p:sp>
      <p:sp>
        <p:nvSpPr>
          <p:cNvPr id="8" name="Text Placeholder 7"/>
          <p:cNvSpPr>
            <a:spLocks noGrp="1"/>
          </p:cNvSpPr>
          <p:nvPr>
            <p:ph type="body" sz="quarter" idx="13"/>
          </p:nvPr>
        </p:nvSpPr>
        <p:spPr/>
        <p:txBody>
          <a:bodyPr/>
          <a:lstStyle/>
          <a:p>
            <a:r>
              <a:rPr lang="en-US" dirty="0"/>
              <a:t>Book Industry</a:t>
            </a:r>
          </a:p>
          <a:p>
            <a:r>
              <a:rPr lang="en-US" dirty="0"/>
              <a:t>Music Industry</a:t>
            </a:r>
          </a:p>
          <a:p>
            <a:r>
              <a:rPr lang="en-US" dirty="0"/>
              <a:t>Video Industry</a:t>
            </a:r>
          </a:p>
          <a:p>
            <a:r>
              <a:rPr lang="en-US" dirty="0"/>
              <a:t>Software Industry</a:t>
            </a:r>
          </a:p>
          <a:p>
            <a:r>
              <a:rPr lang="en-US" dirty="0"/>
              <a:t>Videogame Industry</a:t>
            </a:r>
          </a:p>
          <a:p>
            <a:r>
              <a:rPr lang="en-US" dirty="0"/>
              <a:t>Photography Industry</a:t>
            </a:r>
          </a:p>
        </p:txBody>
      </p:sp>
    </p:spTree>
    <p:extLst>
      <p:ext uri="{BB962C8B-B14F-4D97-AF65-F5344CB8AC3E}">
        <p14:creationId xmlns:p14="http://schemas.microsoft.com/office/powerpoint/2010/main" val="2959785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lnSpcReduction="10000"/>
          </a:bodyPr>
          <a:lstStyle/>
          <a:p>
            <a:r>
              <a:rPr lang="en-US" dirty="0"/>
              <a:t>How Does IT Impact Organizations? Examples</a:t>
            </a:r>
          </a:p>
        </p:txBody>
      </p:sp>
      <p:sp>
        <p:nvSpPr>
          <p:cNvPr id="8" name="Text Placeholder 7"/>
          <p:cNvSpPr>
            <a:spLocks noGrp="1"/>
          </p:cNvSpPr>
          <p:nvPr>
            <p:ph type="body" sz="quarter" idx="13"/>
          </p:nvPr>
        </p:nvSpPr>
        <p:spPr/>
        <p:txBody>
          <a:bodyPr>
            <a:normAutofit/>
          </a:bodyPr>
          <a:lstStyle/>
          <a:p>
            <a:r>
              <a:rPr lang="en-US" dirty="0"/>
              <a:t>Marketing Industry</a:t>
            </a:r>
          </a:p>
          <a:p>
            <a:r>
              <a:rPr lang="en-US" dirty="0"/>
              <a:t>Recruiting Industry</a:t>
            </a:r>
          </a:p>
          <a:p>
            <a:r>
              <a:rPr lang="en-US" dirty="0"/>
              <a:t>Financial Services Industry</a:t>
            </a:r>
          </a:p>
          <a:p>
            <a:r>
              <a:rPr lang="en-US" dirty="0"/>
              <a:t>Motion Picture Industry</a:t>
            </a:r>
          </a:p>
          <a:p>
            <a:pPr lvl="1"/>
            <a:r>
              <a:rPr lang="en-US" dirty="0"/>
              <a:t>DreamWorks Animation</a:t>
            </a:r>
          </a:p>
          <a:p>
            <a:r>
              <a:rPr lang="en-US" dirty="0"/>
              <a:t>Automobile Industry</a:t>
            </a:r>
          </a:p>
          <a:p>
            <a:r>
              <a:rPr lang="en-US" dirty="0"/>
              <a:t>Agriculture Industry</a:t>
            </a:r>
          </a:p>
        </p:txBody>
      </p:sp>
    </p:spTree>
    <p:extLst>
      <p:ext uri="{BB962C8B-B14F-4D97-AF65-F5344CB8AC3E}">
        <p14:creationId xmlns:p14="http://schemas.microsoft.com/office/powerpoint/2010/main" val="826817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lnSpcReduction="10000"/>
          </a:bodyPr>
          <a:lstStyle/>
          <a:p>
            <a:r>
              <a:rPr lang="en-US" dirty="0"/>
              <a:t>How Does IT Impact Organizations? Examples</a:t>
            </a:r>
          </a:p>
        </p:txBody>
      </p:sp>
      <p:sp>
        <p:nvSpPr>
          <p:cNvPr id="8" name="Text Placeholder 7"/>
          <p:cNvSpPr>
            <a:spLocks noGrp="1"/>
          </p:cNvSpPr>
          <p:nvPr>
            <p:ph type="body" sz="quarter" idx="13"/>
          </p:nvPr>
        </p:nvSpPr>
        <p:spPr/>
        <p:txBody>
          <a:bodyPr>
            <a:normAutofit/>
          </a:bodyPr>
          <a:lstStyle/>
          <a:p>
            <a:r>
              <a:rPr lang="en-US" dirty="0"/>
              <a:t>National Defense Industry</a:t>
            </a:r>
          </a:p>
          <a:p>
            <a:r>
              <a:rPr lang="en-US" dirty="0"/>
              <a:t>Fashion Industry</a:t>
            </a:r>
          </a:p>
          <a:p>
            <a:r>
              <a:rPr lang="en-US" dirty="0"/>
              <a:t>Education</a:t>
            </a:r>
          </a:p>
          <a:p>
            <a:r>
              <a:rPr lang="en-US" dirty="0"/>
              <a:t>Legal Profession</a:t>
            </a:r>
          </a:p>
        </p:txBody>
      </p:sp>
    </p:spTree>
    <p:extLst>
      <p:ext uri="{BB962C8B-B14F-4D97-AF65-F5344CB8AC3E}">
        <p14:creationId xmlns:p14="http://schemas.microsoft.com/office/powerpoint/2010/main" val="359697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a:t>IT Reduces the Number of Middle Managers</a:t>
            </a:r>
          </a:p>
        </p:txBody>
      </p:sp>
      <p:sp>
        <p:nvSpPr>
          <p:cNvPr id="4" name="Content Placeholder 3"/>
          <p:cNvSpPr>
            <a:spLocks noGrp="1"/>
          </p:cNvSpPr>
          <p:nvPr>
            <p:ph sz="quarter" idx="14"/>
          </p:nvPr>
        </p:nvSpPr>
        <p:spPr/>
        <p:txBody>
          <a:bodyPr/>
          <a:lstStyle/>
          <a:p>
            <a:r>
              <a:rPr lang="en-US" dirty="0"/>
              <a:t>IT makes middle managers more productive</a:t>
            </a:r>
          </a:p>
          <a:p>
            <a:r>
              <a:rPr lang="en-US" dirty="0"/>
              <a:t>Consequently, IT reduces the number of middle managers required</a:t>
            </a:r>
          </a:p>
        </p:txBody>
      </p:sp>
    </p:spTree>
    <p:extLst>
      <p:ext uri="{BB962C8B-B14F-4D97-AF65-F5344CB8AC3E}">
        <p14:creationId xmlns:p14="http://schemas.microsoft.com/office/powerpoint/2010/main" val="815309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br>
              <a:rPr lang="en-US" dirty="0"/>
            </a:br>
            <a:r>
              <a:rPr lang="en-US" dirty="0">
                <a:effectLst>
                  <a:outerShdw blurRad="38100" dist="38100" dir="2700000" algn="tl">
                    <a:srgbClr val="000000">
                      <a:alpha val="43137"/>
                    </a:srgbClr>
                  </a:outerShdw>
                </a:effectLst>
              </a:rPr>
              <a:t>We are…or it is…</a:t>
            </a:r>
          </a:p>
        </p:txBody>
      </p:sp>
      <p:sp>
        <p:nvSpPr>
          <p:cNvPr id="7171" name="Content Placeholder 2"/>
          <p:cNvSpPr>
            <a:spLocks noGrp="1"/>
          </p:cNvSpPr>
          <p:nvPr>
            <p:ph idx="1"/>
          </p:nvPr>
        </p:nvSpPr>
        <p:spPr/>
        <p:txBody>
          <a:bodyPr/>
          <a:lstStyle/>
          <a:p>
            <a:r>
              <a:rPr lang="en-US" sz="2800" dirty="0"/>
              <a:t>Global</a:t>
            </a:r>
          </a:p>
          <a:p>
            <a:r>
              <a:rPr lang="en-US" sz="2800" dirty="0"/>
              <a:t>Massively interconnected</a:t>
            </a:r>
          </a:p>
          <a:p>
            <a:r>
              <a:rPr lang="en-US" sz="2800" dirty="0"/>
              <a:t>Intensely competitive </a:t>
            </a:r>
          </a:p>
          <a:p>
            <a:r>
              <a:rPr lang="en-US" sz="2800" dirty="0"/>
              <a:t>24/7/365</a:t>
            </a:r>
          </a:p>
          <a:p>
            <a:r>
              <a:rPr lang="en-US" sz="2800" dirty="0"/>
              <a:t>Real time</a:t>
            </a:r>
          </a:p>
          <a:p>
            <a:r>
              <a:rPr lang="en-US" sz="2800" dirty="0"/>
              <a:t>Rapidly change</a:t>
            </a:r>
          </a:p>
          <a:p>
            <a:r>
              <a:rPr lang="en-US" sz="2800" dirty="0"/>
              <a:t>Information intensive</a:t>
            </a:r>
          </a:p>
        </p:txBody>
      </p:sp>
    </p:spTree>
    <p:extLst>
      <p:ext uri="{BB962C8B-B14F-4D97-AF65-F5344CB8AC3E}">
        <p14:creationId xmlns:p14="http://schemas.microsoft.com/office/powerpoint/2010/main" val="1848239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a:bodyPr>
          <a:lstStyle/>
          <a:p>
            <a:r>
              <a:rPr lang="en-US" dirty="0"/>
              <a:t>IT Changes the Manager’s Job</a:t>
            </a:r>
          </a:p>
        </p:txBody>
      </p:sp>
      <p:sp>
        <p:nvSpPr>
          <p:cNvPr id="3" name="Content Placeholder 2"/>
          <p:cNvSpPr>
            <a:spLocks noGrp="1"/>
          </p:cNvSpPr>
          <p:nvPr>
            <p:ph sz="quarter" idx="14"/>
          </p:nvPr>
        </p:nvSpPr>
        <p:spPr/>
        <p:txBody>
          <a:bodyPr>
            <a:normAutofit/>
          </a:bodyPr>
          <a:lstStyle/>
          <a:p>
            <a:r>
              <a:rPr lang="en-US" dirty="0"/>
              <a:t>Decision making is the most important managerial task</a:t>
            </a:r>
          </a:p>
          <a:p>
            <a:r>
              <a:rPr lang="en-US" dirty="0"/>
              <a:t>IT changes the way managers make decisions</a:t>
            </a:r>
          </a:p>
          <a:p>
            <a:pPr lvl="1"/>
            <a:r>
              <a:rPr lang="en-US" dirty="0"/>
              <a:t>IT provides near-real-time information</a:t>
            </a:r>
          </a:p>
          <a:p>
            <a:pPr lvl="1"/>
            <a:r>
              <a:rPr lang="en-US" dirty="0"/>
              <a:t>Managers have less time to make decisions</a:t>
            </a:r>
          </a:p>
          <a:p>
            <a:pPr lvl="1"/>
            <a:r>
              <a:rPr lang="en-US" dirty="0"/>
              <a:t>IT provides tools for analysis to assist in decision making</a:t>
            </a:r>
          </a:p>
        </p:txBody>
      </p:sp>
    </p:spTree>
    <p:extLst>
      <p:ext uri="{BB962C8B-B14F-4D97-AF65-F5344CB8AC3E}">
        <p14:creationId xmlns:p14="http://schemas.microsoft.com/office/powerpoint/2010/main" val="1118178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Will IT Eliminate Jobs?</a:t>
            </a:r>
          </a:p>
        </p:txBody>
      </p:sp>
      <p:sp>
        <p:nvSpPr>
          <p:cNvPr id="3" name="Content Placeholder 2"/>
          <p:cNvSpPr>
            <a:spLocks noGrp="1"/>
          </p:cNvSpPr>
          <p:nvPr>
            <p:ph sz="quarter" idx="14"/>
          </p:nvPr>
        </p:nvSpPr>
        <p:spPr/>
        <p:txBody>
          <a:bodyPr/>
          <a:lstStyle/>
          <a:p>
            <a:r>
              <a:rPr lang="en-US" dirty="0"/>
              <a:t>The competitive advantage of replacing people with IT &amp; machines is increasing rapidly</a:t>
            </a:r>
          </a:p>
          <a:p>
            <a:r>
              <a:rPr lang="en-US" dirty="0"/>
              <a:t>Increasing the use of IT in business also:</a:t>
            </a:r>
          </a:p>
          <a:p>
            <a:pPr lvl="1"/>
            <a:r>
              <a:rPr lang="en-US" dirty="0"/>
              <a:t>Creates new job categories</a:t>
            </a:r>
          </a:p>
          <a:p>
            <a:pPr lvl="1"/>
            <a:r>
              <a:rPr lang="en-US" dirty="0"/>
              <a:t>Requires more employees with IT knowledge and skills</a:t>
            </a:r>
          </a:p>
          <a:p>
            <a:endParaRPr lang="en-US" dirty="0"/>
          </a:p>
        </p:txBody>
      </p:sp>
    </p:spTree>
    <p:extLst>
      <p:ext uri="{BB962C8B-B14F-4D97-AF65-F5344CB8AC3E}">
        <p14:creationId xmlns:p14="http://schemas.microsoft.com/office/powerpoint/2010/main" val="1459283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Effects</a:t>
            </a:r>
          </a:p>
        </p:txBody>
      </p:sp>
      <p:sp>
        <p:nvSpPr>
          <p:cNvPr id="3" name="Content Placeholder 2"/>
          <p:cNvSpPr>
            <a:spLocks noGrp="1"/>
          </p:cNvSpPr>
          <p:nvPr>
            <p:ph idx="1"/>
          </p:nvPr>
        </p:nvSpPr>
        <p:spPr/>
        <p:txBody>
          <a:bodyPr/>
          <a:lstStyle/>
          <a:p>
            <a:r>
              <a:rPr lang="en-US" sz="2800" b="1" dirty="0"/>
              <a:t>Positive</a:t>
            </a:r>
            <a:endParaRPr lang="en-US" b="1" dirty="0"/>
          </a:p>
          <a:p>
            <a:pPr lvl="1"/>
            <a:r>
              <a:rPr lang="en-US" sz="2400" dirty="0"/>
              <a:t>Opportunities for people with disabilities</a:t>
            </a:r>
          </a:p>
          <a:p>
            <a:pPr lvl="1"/>
            <a:r>
              <a:rPr lang="en-US" sz="2400" dirty="0"/>
              <a:t>Provide people with flexibility in their work</a:t>
            </a:r>
          </a:p>
          <a:p>
            <a:pPr lvl="1"/>
            <a:r>
              <a:rPr lang="en-US" sz="2400" dirty="0"/>
              <a:t>Robots will take over mundane chores</a:t>
            </a:r>
          </a:p>
          <a:p>
            <a:pPr lvl="1"/>
            <a:r>
              <a:rPr lang="en-US" sz="2400" dirty="0"/>
              <a:t>Enable improvement in healthcare</a:t>
            </a:r>
          </a:p>
          <a:p>
            <a:pPr lvl="2"/>
            <a:r>
              <a:rPr lang="en-US" sz="2200" dirty="0"/>
              <a:t>Make better/faster diagnoses</a:t>
            </a:r>
          </a:p>
          <a:p>
            <a:pPr lvl="2"/>
            <a:r>
              <a:rPr lang="en-US" sz="2200" dirty="0"/>
              <a:t>Monitor critically ill patients more accurately</a:t>
            </a:r>
          </a:p>
          <a:p>
            <a:pPr lvl="2"/>
            <a:r>
              <a:rPr lang="en-US" sz="2200" dirty="0"/>
              <a:t>Streamline the process of researching &amp; developing new drugs</a:t>
            </a:r>
          </a:p>
          <a:p>
            <a:pPr lvl="1"/>
            <a:endParaRPr lang="en-US" sz="2400" dirty="0"/>
          </a:p>
          <a:p>
            <a:pPr marL="0" indent="0">
              <a:buNone/>
            </a:pPr>
            <a:endParaRPr lang="en-US" dirty="0"/>
          </a:p>
        </p:txBody>
      </p:sp>
    </p:spTree>
    <p:extLst>
      <p:ext uri="{BB962C8B-B14F-4D97-AF65-F5344CB8AC3E}">
        <p14:creationId xmlns:p14="http://schemas.microsoft.com/office/powerpoint/2010/main" val="115895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fontAlgn="auto" hangingPunct="1">
              <a:spcAft>
                <a:spcPts val="0"/>
              </a:spcAft>
              <a:defRPr/>
            </a:pPr>
            <a:r>
              <a:rPr lang="en-US"/>
              <a:t>         Ergonomic Products</a:t>
            </a:r>
          </a:p>
        </p:txBody>
      </p:sp>
      <p:pic>
        <p:nvPicPr>
          <p:cNvPr id="27651"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066800" y="1600200"/>
            <a:ext cx="6400800" cy="4800600"/>
          </a:xfrm>
        </p:spPr>
      </p:pic>
      <p:sp>
        <p:nvSpPr>
          <p:cNvPr id="27652" name="Rectangle 3"/>
          <p:cNvSpPr>
            <a:spLocks noChangeArrowheads="1"/>
          </p:cNvSpPr>
          <p:nvPr/>
        </p:nvSpPr>
        <p:spPr bwMode="auto">
          <a:xfrm>
            <a:off x="4191000" y="6172200"/>
            <a:ext cx="13192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900" i="1"/>
              <a:t>Source: Media Bakery</a:t>
            </a:r>
            <a:endParaRPr lang="en-US" altLang="en-US" sz="9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Importance of Information Systems to Society</a:t>
            </a:r>
          </a:p>
        </p:txBody>
      </p:sp>
      <p:sp>
        <p:nvSpPr>
          <p:cNvPr id="3" name="Text Placeholder 2"/>
          <p:cNvSpPr>
            <a:spLocks noGrp="1"/>
          </p:cNvSpPr>
          <p:nvPr>
            <p:ph type="body" sz="quarter" idx="14"/>
          </p:nvPr>
        </p:nvSpPr>
        <p:spPr/>
        <p:txBody>
          <a:bodyPr/>
          <a:lstStyle/>
          <a:p>
            <a:r>
              <a:rPr lang="en-US" dirty="0"/>
              <a:t>1.4</a:t>
            </a:r>
          </a:p>
        </p:txBody>
      </p:sp>
      <p:sp>
        <p:nvSpPr>
          <p:cNvPr id="4" name="Content Placeholder 3"/>
          <p:cNvSpPr>
            <a:spLocks noGrp="1"/>
          </p:cNvSpPr>
          <p:nvPr>
            <p:ph sz="quarter" idx="15"/>
          </p:nvPr>
        </p:nvSpPr>
        <p:spPr/>
        <p:txBody>
          <a:bodyPr/>
          <a:lstStyle/>
          <a:p>
            <a:r>
              <a:rPr lang="en-US" dirty="0"/>
              <a:t>IT Affects Our Quality of Life</a:t>
            </a:r>
          </a:p>
          <a:p>
            <a:r>
              <a:rPr lang="en-US" dirty="0"/>
              <a:t>The Robot Revolution Is Here Now</a:t>
            </a:r>
          </a:p>
          <a:p>
            <a:r>
              <a:rPr lang="en-US" dirty="0"/>
              <a:t>Improvements in Healthcare</a:t>
            </a:r>
          </a:p>
        </p:txBody>
      </p:sp>
    </p:spTree>
    <p:extLst>
      <p:ext uri="{BB962C8B-B14F-4D97-AF65-F5344CB8AC3E}">
        <p14:creationId xmlns:p14="http://schemas.microsoft.com/office/powerpoint/2010/main" val="3046051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a:bodyPr>
          <a:lstStyle/>
          <a:p>
            <a:r>
              <a:rPr lang="en-US" dirty="0"/>
              <a:t>IT Affects Our Quality of Life</a:t>
            </a:r>
          </a:p>
        </p:txBody>
      </p:sp>
      <p:sp>
        <p:nvSpPr>
          <p:cNvPr id="3" name="Content Placeholder 2"/>
          <p:cNvSpPr>
            <a:spLocks noGrp="1"/>
          </p:cNvSpPr>
          <p:nvPr>
            <p:ph sz="quarter" idx="14"/>
          </p:nvPr>
        </p:nvSpPr>
        <p:spPr/>
        <p:txBody>
          <a:bodyPr/>
          <a:lstStyle/>
          <a:p>
            <a:r>
              <a:rPr lang="en-US" altLang="en-US" dirty="0"/>
              <a:t>The speed and widespread use of information systems</a:t>
            </a:r>
          </a:p>
          <a:p>
            <a:pPr lvl="1"/>
            <a:r>
              <a:rPr lang="en-US" altLang="en-US" dirty="0"/>
              <a:t>Opens users to a variety of threats from unethical people</a:t>
            </a:r>
          </a:p>
          <a:p>
            <a:r>
              <a:rPr lang="en-US" altLang="en-US" dirty="0"/>
              <a:t>Computer-related attacks can come from individuals, groups, companies, and countries</a:t>
            </a:r>
          </a:p>
          <a:p>
            <a:pPr lvl="1"/>
            <a:endParaRPr lang="en-US" dirty="0"/>
          </a:p>
        </p:txBody>
      </p:sp>
    </p:spTree>
    <p:extLst>
      <p:ext uri="{BB962C8B-B14F-4D97-AF65-F5344CB8AC3E}">
        <p14:creationId xmlns:p14="http://schemas.microsoft.com/office/powerpoint/2010/main" val="793619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fontAlgn="auto" hangingPunct="1">
              <a:spcAft>
                <a:spcPts val="0"/>
              </a:spcAft>
              <a:defRPr/>
            </a:pPr>
            <a:r>
              <a:rPr lang="en-US"/>
              <a:t>Enabling People with Disabilities to Work with Computers</a:t>
            </a:r>
          </a:p>
        </p:txBody>
      </p:sp>
      <p:sp>
        <p:nvSpPr>
          <p:cNvPr id="29699" name="Content Placeholder 3"/>
          <p:cNvSpPr>
            <a:spLocks noGrp="1"/>
          </p:cNvSpPr>
          <p:nvPr>
            <p:ph idx="1"/>
          </p:nvPr>
        </p:nvSpPr>
        <p:spPr>
          <a:xfrm>
            <a:off x="914400" y="1752600"/>
            <a:ext cx="7772400" cy="4530725"/>
          </a:xfrm>
        </p:spPr>
        <p:txBody>
          <a:bodyPr/>
          <a:lstStyle/>
          <a:p>
            <a:pPr eaLnBrk="1" hangingPunct="1">
              <a:buFont typeface="Wingdings" pitchFamily="2" charset="2"/>
              <a:buNone/>
            </a:pPr>
            <a:r>
              <a:rPr lang="en-US" altLang="en-US"/>
              <a:t>Computer solutions available to </a:t>
            </a:r>
          </a:p>
          <a:p>
            <a:pPr eaLnBrk="1" hangingPunct="1">
              <a:buFont typeface="Wingdings" pitchFamily="2" charset="2"/>
              <a:buNone/>
            </a:pPr>
            <a:endParaRPr lang="en-US" altLang="en-US"/>
          </a:p>
          <a:p>
            <a:pPr eaLnBrk="1" hangingPunct="1"/>
            <a:r>
              <a:rPr lang="en-US" altLang="en-US"/>
              <a:t>Visually-impaired users</a:t>
            </a:r>
          </a:p>
          <a:p>
            <a:pPr eaLnBrk="1" hangingPunct="1">
              <a:lnSpc>
                <a:spcPct val="150000"/>
              </a:lnSpc>
            </a:pPr>
            <a:r>
              <a:rPr lang="en-US" altLang="en-US"/>
              <a:t>Hearing-impaired users</a:t>
            </a:r>
          </a:p>
          <a:p>
            <a:pPr eaLnBrk="1" hangingPunct="1"/>
            <a:r>
              <a:rPr lang="en-US" altLang="en-US"/>
              <a:t>Motor-impaired users</a:t>
            </a:r>
          </a:p>
        </p:txBody>
      </p:sp>
      <p:pic>
        <p:nvPicPr>
          <p:cNvPr id="297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438400"/>
            <a:ext cx="2667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4"/>
          <p:cNvSpPr>
            <a:spLocks noChangeArrowheads="1"/>
          </p:cNvSpPr>
          <p:nvPr/>
        </p:nvSpPr>
        <p:spPr bwMode="auto">
          <a:xfrm>
            <a:off x="6248400" y="5791200"/>
            <a:ext cx="24368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900"/>
              <a:t>© Harry Huber/Age Fotostock America, Inc.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Improvements in Healthcare</a:t>
            </a:r>
          </a:p>
        </p:txBody>
      </p:sp>
      <p:sp>
        <p:nvSpPr>
          <p:cNvPr id="3" name="Content Placeholder 2"/>
          <p:cNvSpPr>
            <a:spLocks noGrp="1"/>
          </p:cNvSpPr>
          <p:nvPr>
            <p:ph sz="quarter" idx="14"/>
          </p:nvPr>
        </p:nvSpPr>
        <p:spPr/>
        <p:txBody>
          <a:bodyPr>
            <a:normAutofit/>
          </a:bodyPr>
          <a:lstStyle/>
          <a:p>
            <a:r>
              <a:rPr lang="en-US" dirty="0"/>
              <a:t>IT used in Healthcare to:</a:t>
            </a:r>
          </a:p>
          <a:p>
            <a:pPr lvl="1"/>
            <a:r>
              <a:rPr lang="en-US" dirty="0"/>
              <a:t>Make better/faster diagnoses</a:t>
            </a:r>
          </a:p>
          <a:p>
            <a:pPr lvl="1"/>
            <a:r>
              <a:rPr lang="en-US" dirty="0"/>
              <a:t>Monitor critically ill patients more accurately</a:t>
            </a:r>
          </a:p>
          <a:p>
            <a:pPr lvl="1"/>
            <a:r>
              <a:rPr lang="en-US" dirty="0"/>
              <a:t>Streamline the process of researching &amp; developing new drugs</a:t>
            </a:r>
          </a:p>
          <a:p>
            <a:pPr lvl="1"/>
            <a:r>
              <a:rPr lang="en-US" dirty="0"/>
              <a:t>To enhance the work of radiologists</a:t>
            </a:r>
          </a:p>
          <a:p>
            <a:pPr lvl="1"/>
            <a:r>
              <a:rPr lang="en-US" dirty="0"/>
              <a:t>Allow surgeons to use virtual reality to plan complex surgeries &amp; use robots to remotely perform surgery</a:t>
            </a:r>
          </a:p>
        </p:txBody>
      </p:sp>
    </p:spTree>
    <p:extLst>
      <p:ext uri="{BB962C8B-B14F-4D97-AF65-F5344CB8AC3E}">
        <p14:creationId xmlns:p14="http://schemas.microsoft.com/office/powerpoint/2010/main" val="2372468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a:t>The Robot Revolution is Here Now</a:t>
            </a:r>
          </a:p>
        </p:txBody>
      </p:sp>
      <p:sp>
        <p:nvSpPr>
          <p:cNvPr id="3" name="Content Placeholder 2"/>
          <p:cNvSpPr>
            <a:spLocks noGrp="1"/>
          </p:cNvSpPr>
          <p:nvPr>
            <p:ph sz="quarter" idx="14"/>
          </p:nvPr>
        </p:nvSpPr>
        <p:spPr/>
        <p:txBody>
          <a:bodyPr>
            <a:normAutofit/>
          </a:bodyPr>
          <a:lstStyle/>
          <a:p>
            <a:r>
              <a:rPr lang="en-US" sz="3600" dirty="0"/>
              <a:t>Robotics used in Industry:</a:t>
            </a:r>
          </a:p>
          <a:p>
            <a:pPr lvl="1"/>
            <a:r>
              <a:rPr lang="en-US" sz="3200" dirty="0"/>
              <a:t>Manufacturing</a:t>
            </a:r>
          </a:p>
          <a:p>
            <a:pPr lvl="1"/>
            <a:r>
              <a:rPr lang="en-US" sz="3200" dirty="0"/>
              <a:t>Hospitals</a:t>
            </a:r>
          </a:p>
          <a:p>
            <a:pPr lvl="1"/>
            <a:r>
              <a:rPr lang="en-US" sz="3200" dirty="0"/>
              <a:t>Farming operations</a:t>
            </a:r>
          </a:p>
        </p:txBody>
      </p:sp>
    </p:spTree>
    <p:extLst>
      <p:ext uri="{BB962C8B-B14F-4D97-AF65-F5344CB8AC3E}">
        <p14:creationId xmlns:p14="http://schemas.microsoft.com/office/powerpoint/2010/main" val="4190756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a:t>The Robot Revolution is Here Now</a:t>
            </a:r>
          </a:p>
        </p:txBody>
      </p:sp>
      <p:sp>
        <p:nvSpPr>
          <p:cNvPr id="3" name="Content Placeholder 2"/>
          <p:cNvSpPr>
            <a:spLocks noGrp="1"/>
          </p:cNvSpPr>
          <p:nvPr>
            <p:ph sz="quarter" idx="14"/>
          </p:nvPr>
        </p:nvSpPr>
        <p:spPr/>
        <p:txBody>
          <a:bodyPr>
            <a:normAutofit/>
          </a:bodyPr>
          <a:lstStyle/>
          <a:p>
            <a:r>
              <a:rPr lang="en-US" sz="3600" dirty="0"/>
              <a:t>Robotics used in the Home:</a:t>
            </a:r>
          </a:p>
          <a:p>
            <a:pPr lvl="1"/>
            <a:r>
              <a:rPr lang="en-US" sz="3200" dirty="0"/>
              <a:t>Roomba to vacuum our floors</a:t>
            </a:r>
          </a:p>
          <a:p>
            <a:pPr lvl="1"/>
            <a:r>
              <a:rPr lang="en-US" sz="3200" dirty="0" err="1"/>
              <a:t>Scooba</a:t>
            </a:r>
            <a:r>
              <a:rPr lang="en-US" sz="3200" dirty="0"/>
              <a:t> to wash our floors</a:t>
            </a:r>
          </a:p>
          <a:p>
            <a:pPr lvl="1"/>
            <a:r>
              <a:rPr lang="en-US" sz="3200" dirty="0" err="1"/>
              <a:t>Verro</a:t>
            </a:r>
            <a:r>
              <a:rPr lang="en-US" sz="3200" dirty="0"/>
              <a:t> to clean our pools</a:t>
            </a:r>
          </a:p>
          <a:p>
            <a:pPr lvl="1"/>
            <a:r>
              <a:rPr lang="en-US" sz="3200" dirty="0" err="1"/>
              <a:t>Looj</a:t>
            </a:r>
            <a:r>
              <a:rPr lang="en-US" sz="3200" dirty="0"/>
              <a:t> to clean our gutters</a:t>
            </a:r>
          </a:p>
        </p:txBody>
      </p:sp>
    </p:spTree>
    <p:extLst>
      <p:ext uri="{BB962C8B-B14F-4D97-AF65-F5344CB8AC3E}">
        <p14:creationId xmlns:p14="http://schemas.microsoft.com/office/powerpoint/2010/main" val="4185841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762000"/>
            <a:ext cx="8305799" cy="1676400"/>
          </a:xfrm>
        </p:spPr>
        <p:txBody>
          <a:bodyPr>
            <a:normAutofit/>
          </a:bodyPr>
          <a:lstStyle/>
          <a:p>
            <a:r>
              <a:rPr lang="en-US" sz="4000" dirty="0">
                <a:effectLst>
                  <a:outerShdw blurRad="38100" dist="38100" dir="2700000" algn="tl">
                    <a:srgbClr val="000000">
                      <a:alpha val="43137"/>
                    </a:srgbClr>
                  </a:outerShdw>
                </a:effectLst>
                <a:latin typeface="+mj-lt"/>
              </a:rPr>
              <a:t>1.1 Why Should I Study Information Systems</a:t>
            </a:r>
          </a:p>
        </p:txBody>
      </p:sp>
      <p:sp>
        <p:nvSpPr>
          <p:cNvPr id="4" name="Content Placeholder 3"/>
          <p:cNvSpPr>
            <a:spLocks noGrp="1"/>
          </p:cNvSpPr>
          <p:nvPr>
            <p:ph sz="quarter" idx="15"/>
          </p:nvPr>
        </p:nvSpPr>
        <p:spPr>
          <a:xfrm>
            <a:off x="762000" y="2286000"/>
            <a:ext cx="6858000" cy="3810000"/>
          </a:xfrm>
        </p:spPr>
        <p:txBody>
          <a:bodyPr/>
          <a:lstStyle/>
          <a:p>
            <a:r>
              <a:rPr lang="en-US" sz="3200" dirty="0">
                <a:latin typeface="+mn-lt"/>
              </a:rPr>
              <a:t>The Informed User—You!</a:t>
            </a:r>
          </a:p>
          <a:p>
            <a:r>
              <a:rPr lang="en-US" sz="3200" dirty="0">
                <a:latin typeface="+mn-lt"/>
              </a:rPr>
              <a:t>IT Offers Career Opportunities</a:t>
            </a:r>
          </a:p>
          <a:p>
            <a:r>
              <a:rPr lang="en-US" sz="3200" dirty="0">
                <a:latin typeface="+mn-lt"/>
              </a:rPr>
              <a:t>Managing Information Resources</a:t>
            </a:r>
          </a:p>
          <a:p>
            <a:endParaRPr lang="en-US" dirty="0"/>
          </a:p>
        </p:txBody>
      </p:sp>
    </p:spTree>
    <p:extLst>
      <p:ext uri="{BB962C8B-B14F-4D97-AF65-F5344CB8AC3E}">
        <p14:creationId xmlns:p14="http://schemas.microsoft.com/office/powerpoint/2010/main" val="3021351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Video Break</a:t>
            </a:r>
          </a:p>
        </p:txBody>
      </p:sp>
      <p:sp>
        <p:nvSpPr>
          <p:cNvPr id="9219" name="Content Placeholder 2"/>
          <p:cNvSpPr>
            <a:spLocks noGrp="1"/>
          </p:cNvSpPr>
          <p:nvPr>
            <p:ph idx="1"/>
          </p:nvPr>
        </p:nvSpPr>
        <p:spPr/>
        <p:txBody>
          <a:bodyPr/>
          <a:lstStyle/>
          <a:p>
            <a:r>
              <a:rPr lang="en-US" dirty="0">
                <a:hlinkClick r:id="rId2"/>
              </a:rPr>
              <a:t>Telepresence</a:t>
            </a:r>
            <a:r>
              <a:rPr lang="en-US" dirty="0"/>
              <a:t> (big bang clip)</a:t>
            </a:r>
          </a:p>
          <a:p>
            <a:r>
              <a:rPr lang="en-US" dirty="0">
                <a:hlinkClick r:id="rId3"/>
              </a:rPr>
              <a:t>Telepresence</a:t>
            </a:r>
            <a:r>
              <a:rPr lang="en-US" dirty="0"/>
              <a:t> (in office ex clip)</a:t>
            </a:r>
          </a:p>
        </p:txBody>
      </p:sp>
    </p:spTree>
    <p:extLst>
      <p:ext uri="{BB962C8B-B14F-4D97-AF65-F5344CB8AC3E}">
        <p14:creationId xmlns:p14="http://schemas.microsoft.com/office/powerpoint/2010/main" val="4148420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a:t>Information Systems in Business and Society</a:t>
            </a:r>
          </a:p>
        </p:txBody>
      </p:sp>
      <p:sp>
        <p:nvSpPr>
          <p:cNvPr id="63491" name="Content Placeholder 2"/>
          <p:cNvSpPr>
            <a:spLocks noGrp="1"/>
          </p:cNvSpPr>
          <p:nvPr>
            <p:ph idx="1"/>
          </p:nvPr>
        </p:nvSpPr>
        <p:spPr/>
        <p:txBody>
          <a:bodyPr/>
          <a:lstStyle/>
          <a:p>
            <a:r>
              <a:rPr lang="en-US" altLang="en-US" dirty="0"/>
              <a:t>The speed and widespread use of information systems</a:t>
            </a:r>
          </a:p>
          <a:p>
            <a:pPr lvl="1"/>
            <a:r>
              <a:rPr lang="en-US" altLang="en-US" dirty="0"/>
              <a:t>Opens users to a variety of threats from unethical people</a:t>
            </a:r>
          </a:p>
          <a:p>
            <a:r>
              <a:rPr lang="en-US" altLang="en-US" dirty="0"/>
              <a:t>Computer-related attacks can come from individuals, groups, companies, and countries</a:t>
            </a:r>
          </a:p>
        </p:txBody>
      </p:sp>
    </p:spTree>
    <p:extLst>
      <p:ext uri="{BB962C8B-B14F-4D97-AF65-F5344CB8AC3E}">
        <p14:creationId xmlns:p14="http://schemas.microsoft.com/office/powerpoint/2010/main" val="3247201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a:t>Cybercrime and Information System Security</a:t>
            </a:r>
          </a:p>
        </p:txBody>
      </p:sp>
      <p:sp>
        <p:nvSpPr>
          <p:cNvPr id="64515" name="Content Placeholder 2"/>
          <p:cNvSpPr>
            <a:spLocks noGrp="1"/>
          </p:cNvSpPr>
          <p:nvPr>
            <p:ph idx="1"/>
          </p:nvPr>
        </p:nvSpPr>
        <p:spPr/>
        <p:txBody>
          <a:bodyPr/>
          <a:lstStyle/>
          <a:p>
            <a:r>
              <a:rPr lang="en-US" altLang="en-US" dirty="0"/>
              <a:t>Cybercriminals</a:t>
            </a:r>
          </a:p>
          <a:p>
            <a:pPr lvl="1"/>
            <a:r>
              <a:rPr lang="en-US" altLang="en-US" dirty="0"/>
              <a:t>Motivated by the potential for monetary gain</a:t>
            </a:r>
          </a:p>
          <a:p>
            <a:pPr lvl="1"/>
            <a:r>
              <a:rPr lang="en-US" altLang="en-US" dirty="0"/>
              <a:t>Hack into computers systems to steal</a:t>
            </a:r>
          </a:p>
          <a:p>
            <a:r>
              <a:rPr lang="en-US" altLang="en-US" dirty="0"/>
              <a:t>Cyberterrorism</a:t>
            </a:r>
          </a:p>
          <a:p>
            <a:pPr lvl="1"/>
            <a:r>
              <a:rPr lang="en-US" altLang="en-US" dirty="0"/>
              <a:t>The intimidation of a government or a civilian population by using information technology to disable critical national infrastructure</a:t>
            </a:r>
          </a:p>
          <a:p>
            <a:pPr lvl="1"/>
            <a:r>
              <a:rPr lang="en-US" altLang="en-US" dirty="0"/>
              <a:t>To achieve political, religious, or ideological goals</a:t>
            </a:r>
          </a:p>
        </p:txBody>
      </p:sp>
    </p:spTree>
    <p:extLst>
      <p:ext uri="{BB962C8B-B14F-4D97-AF65-F5344CB8AC3E}">
        <p14:creationId xmlns:p14="http://schemas.microsoft.com/office/powerpoint/2010/main" val="256854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a:t>Cybercrime and Information System Security</a:t>
            </a:r>
          </a:p>
        </p:txBody>
      </p:sp>
      <p:pic>
        <p:nvPicPr>
          <p:cNvPr id="6" name="Content Placeholder 5" descr="Commonly occuring cybercrime incidences" title="Figure 1-13"/>
          <p:cNvPicPr>
            <a:picLocks noGrp="1" noChangeAspect="1"/>
          </p:cNvPicPr>
          <p:nvPr>
            <p:ph idx="1"/>
          </p:nvPr>
        </p:nvPicPr>
        <p:blipFill>
          <a:blip r:embed="rId3"/>
          <a:stretch>
            <a:fillRect/>
          </a:stretch>
        </p:blipFill>
        <p:spPr>
          <a:xfrm>
            <a:off x="1042988" y="2519363"/>
            <a:ext cx="7058025" cy="2886075"/>
          </a:xfrm>
        </p:spPr>
      </p:pic>
    </p:spTree>
    <p:extLst>
      <p:ext uri="{BB962C8B-B14F-4D97-AF65-F5344CB8AC3E}">
        <p14:creationId xmlns:p14="http://schemas.microsoft.com/office/powerpoint/2010/main" val="22948568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dirty="0"/>
              <a:t>Ethical, Legal, and Social Issues of Information Systems</a:t>
            </a:r>
          </a:p>
        </p:txBody>
      </p:sp>
      <p:sp>
        <p:nvSpPr>
          <p:cNvPr id="66563" name="Content Placeholder 2"/>
          <p:cNvSpPr>
            <a:spLocks noGrp="1"/>
          </p:cNvSpPr>
          <p:nvPr>
            <p:ph idx="1"/>
          </p:nvPr>
        </p:nvSpPr>
        <p:spPr/>
        <p:txBody>
          <a:bodyPr/>
          <a:lstStyle/>
          <a:p>
            <a:r>
              <a:rPr lang="en-US" altLang="en-US" dirty="0"/>
              <a:t>Ethics</a:t>
            </a:r>
          </a:p>
          <a:p>
            <a:pPr lvl="1"/>
            <a:r>
              <a:rPr lang="en-US" altLang="en-US" dirty="0"/>
              <a:t>A set of beliefs about right and wrong behavior</a:t>
            </a:r>
          </a:p>
          <a:p>
            <a:r>
              <a:rPr lang="en-US" altLang="en-US" dirty="0"/>
              <a:t>Ethical behavior</a:t>
            </a:r>
          </a:p>
          <a:p>
            <a:pPr lvl="1"/>
            <a:r>
              <a:rPr lang="en-US" altLang="en-US" dirty="0"/>
              <a:t>Conforms to generally accepted social norms</a:t>
            </a:r>
          </a:p>
          <a:p>
            <a:r>
              <a:rPr lang="en-US" altLang="en-US" dirty="0"/>
              <a:t>The use of information about people</a:t>
            </a:r>
          </a:p>
          <a:p>
            <a:pPr lvl="1"/>
            <a:r>
              <a:rPr lang="en-US" altLang="en-US" dirty="0"/>
              <a:t>Requires balancing the needs of those who want to use the information against the rights and desires of the people whose information may be used</a:t>
            </a:r>
          </a:p>
        </p:txBody>
      </p:sp>
    </p:spTree>
    <p:extLst>
      <p:ext uri="{BB962C8B-B14F-4D97-AF65-F5344CB8AC3E}">
        <p14:creationId xmlns:p14="http://schemas.microsoft.com/office/powerpoint/2010/main" val="2223717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dirty="0"/>
              <a:t>Ethical, Legal, and Social Issues of Information Systems</a:t>
            </a:r>
          </a:p>
        </p:txBody>
      </p:sp>
      <p:pic>
        <p:nvPicPr>
          <p:cNvPr id="67587" name="Content Placeholder 5" descr="Much information is being gathered about people" title="Figure 1-1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28738" y="1990725"/>
            <a:ext cx="6486525" cy="3943350"/>
          </a:xfrm>
        </p:spPr>
      </p:pic>
    </p:spTree>
    <p:extLst>
      <p:ext uri="{BB962C8B-B14F-4D97-AF65-F5344CB8AC3E}">
        <p14:creationId xmlns:p14="http://schemas.microsoft.com/office/powerpoint/2010/main" val="39697313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dirty="0"/>
              <a:t>Ethical, Legal, and Social Issues of Information Systems</a:t>
            </a:r>
          </a:p>
        </p:txBody>
      </p:sp>
      <p:sp>
        <p:nvSpPr>
          <p:cNvPr id="68613" name="Content Placeholder 2"/>
          <p:cNvSpPr>
            <a:spLocks noGrp="1"/>
          </p:cNvSpPr>
          <p:nvPr>
            <p:ph idx="1"/>
          </p:nvPr>
        </p:nvSpPr>
        <p:spPr/>
        <p:txBody>
          <a:bodyPr/>
          <a:lstStyle/>
          <a:p>
            <a:r>
              <a:rPr lang="en-US" altLang="en-US" dirty="0"/>
              <a:t>Internet censorship</a:t>
            </a:r>
          </a:p>
          <a:p>
            <a:pPr lvl="1"/>
            <a:r>
              <a:rPr lang="en-US" altLang="en-US" dirty="0"/>
              <a:t>The control or suppression of the publishing or accessing of information on the Internet</a:t>
            </a:r>
          </a:p>
          <a:p>
            <a:r>
              <a:rPr lang="en-US" altLang="en-US" dirty="0"/>
              <a:t>Digital divide</a:t>
            </a:r>
          </a:p>
          <a:p>
            <a:pPr lvl="1"/>
            <a:r>
              <a:rPr lang="en-US" altLang="en-US" dirty="0"/>
              <a:t>A term used to describe the gulf between those who do and those who don’t have access to modern information and communications technology</a:t>
            </a:r>
          </a:p>
          <a:p>
            <a:r>
              <a:rPr lang="en-US" altLang="en-US" dirty="0"/>
              <a:t>Net neutrality</a:t>
            </a:r>
          </a:p>
          <a:p>
            <a:pPr lvl="1"/>
            <a:r>
              <a:rPr lang="en-US" altLang="en-US" dirty="0"/>
              <a:t>The principle that Internet service providers (ISPs) should be required to treat all Internet traffic running over their networks the same</a:t>
            </a:r>
          </a:p>
        </p:txBody>
      </p:sp>
    </p:spTree>
    <p:extLst>
      <p:ext uri="{BB962C8B-B14F-4D97-AF65-F5344CB8AC3E}">
        <p14:creationId xmlns:p14="http://schemas.microsoft.com/office/powerpoint/2010/main" val="1976933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a:t>    The Informed User – You!</a:t>
            </a:r>
          </a:p>
        </p:txBody>
      </p:sp>
      <p:sp>
        <p:nvSpPr>
          <p:cNvPr id="9219" name="Rectangle 3"/>
          <p:cNvSpPr>
            <a:spLocks noGrp="1" noChangeArrowheads="1"/>
          </p:cNvSpPr>
          <p:nvPr>
            <p:ph idx="1"/>
          </p:nvPr>
        </p:nvSpPr>
        <p:spPr>
          <a:xfrm>
            <a:off x="685800" y="1600200"/>
            <a:ext cx="6629400" cy="4530725"/>
          </a:xfrm>
        </p:spPr>
        <p:txBody>
          <a:bodyPr/>
          <a:lstStyle/>
          <a:p>
            <a:pPr marL="0" indent="0" eaLnBrk="1" hangingPunct="1">
              <a:buFont typeface="Wingdings" pitchFamily="2" charset="2"/>
              <a:buNone/>
            </a:pPr>
            <a:r>
              <a:rPr lang="en-US" altLang="en-US" sz="3200" b="1" dirty="0">
                <a:solidFill>
                  <a:srgbClr val="0000FF"/>
                </a:solidFill>
              </a:rPr>
              <a:t>Homo Conexus</a:t>
            </a:r>
          </a:p>
          <a:p>
            <a:pPr indent="-342900" eaLnBrk="1" hangingPunct="1"/>
            <a:r>
              <a:rPr lang="en-US" altLang="en-US" dirty="0"/>
              <a:t>You are the most connected generation in history.</a:t>
            </a:r>
          </a:p>
          <a:p>
            <a:pPr indent="-342900" eaLnBrk="1" hangingPunct="1"/>
            <a:r>
              <a:rPr lang="en-US" altLang="en-US" dirty="0"/>
              <a:t>You practice </a:t>
            </a:r>
            <a:r>
              <a:rPr lang="en-US" altLang="en-US" b="1" dirty="0">
                <a:solidFill>
                  <a:srgbClr val="0000FF"/>
                </a:solidFill>
              </a:rPr>
              <a:t>continuous computing</a:t>
            </a:r>
            <a:r>
              <a:rPr lang="en-US" altLang="en-US" dirty="0">
                <a:solidFill>
                  <a:schemeClr val="bg2"/>
                </a:solidFill>
              </a:rPr>
              <a:t>.</a:t>
            </a:r>
          </a:p>
          <a:p>
            <a:pPr indent="-342900" eaLnBrk="1" hangingPunct="1"/>
            <a:r>
              <a:rPr lang="en-US" altLang="en-US" dirty="0"/>
              <a:t>You are surrounded by a personal, movable information network.</a:t>
            </a:r>
          </a:p>
          <a:p>
            <a:pPr marL="0" indent="0" eaLnBrk="1" hangingPunct="1">
              <a:buFont typeface="Wingdings" pitchFamily="2" charset="2"/>
              <a:buNone/>
            </a:pPr>
            <a:r>
              <a:rPr lang="en-US" altLang="en-US" dirty="0"/>
              <a:t>Other Items</a:t>
            </a:r>
          </a:p>
          <a:p>
            <a:pPr indent="-342900" eaLnBrk="1" hangingPunct="1"/>
            <a:r>
              <a:rPr lang="en-US" altLang="en-US" dirty="0"/>
              <a:t>You benefit when you understand what is behind the application.</a:t>
            </a:r>
          </a:p>
          <a:p>
            <a:pPr indent="-342900" eaLnBrk="1" hangingPunct="1"/>
            <a:r>
              <a:rPr lang="en-US" altLang="en-US" dirty="0"/>
              <a:t>You can recommend and help select IT applications</a:t>
            </a:r>
          </a:p>
          <a:p>
            <a:pPr indent="-342900" eaLnBrk="1" hangingPunct="1"/>
            <a:r>
              <a:rPr lang="en-US" altLang="en-US" dirty="0"/>
              <a:t>You will be aware of new technology and understand </a:t>
            </a:r>
            <a:r>
              <a:rPr lang="en-US" altLang="en-US" dirty="0">
                <a:solidFill>
                  <a:srgbClr val="0000FF"/>
                </a:solidFill>
              </a:rPr>
              <a:t>how</a:t>
            </a:r>
            <a:r>
              <a:rPr lang="en-US" altLang="en-US" dirty="0"/>
              <a:t> IT improves performance</a:t>
            </a:r>
          </a:p>
          <a:p>
            <a:pPr indent="-342900" eaLnBrk="1" hangingPunct="1"/>
            <a:r>
              <a:rPr lang="en-US" altLang="en-US" dirty="0"/>
              <a:t>Understanding IT is beneficial to entrepreneurs</a:t>
            </a:r>
          </a:p>
          <a:p>
            <a:pPr marL="0" indent="0" eaLnBrk="1" hangingPunct="1">
              <a:buFont typeface="Wingdings" pitchFamily="2" charset="2"/>
              <a:buNone/>
            </a:pPr>
            <a:endParaRPr lang="en-US" altLang="en-US" dirty="0"/>
          </a:p>
          <a:p>
            <a:pPr marL="0" indent="0" eaLnBrk="1" hangingPunct="1">
              <a:buFont typeface="Wingdings" pitchFamily="2" charset="2"/>
              <a:buNone/>
            </a:pPr>
            <a:endParaRPr lang="en-US" altLang="en-US" dirty="0"/>
          </a:p>
          <a:p>
            <a:pPr marL="0" indent="0" eaLnBrk="1" hangingPunct="1">
              <a:buFont typeface="Wingdings" pitchFamily="2" charset="2"/>
              <a:buNone/>
            </a:pPr>
            <a:endParaRPr lang="en-US" altLang="en-US" dirty="0"/>
          </a:p>
          <a:p>
            <a:pPr marL="0" indent="0" eaLnBrk="1" hangingPunct="1">
              <a:buFont typeface="Wingdings" pitchFamily="2" charset="2"/>
              <a:buNone/>
            </a:pPr>
            <a:r>
              <a:rPr lang="en-US" altLang="en-US" dirty="0"/>
              <a:t>	</a:t>
            </a:r>
          </a:p>
        </p:txBody>
      </p:sp>
      <p:pic>
        <p:nvPicPr>
          <p:cNvPr id="922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953462"/>
            <a:ext cx="123392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4"/>
          <p:cNvSpPr>
            <a:spLocks noChangeArrowheads="1"/>
          </p:cNvSpPr>
          <p:nvPr/>
        </p:nvSpPr>
        <p:spPr bwMode="auto">
          <a:xfrm>
            <a:off x="6248400" y="640080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900"/>
              <a:t>© Voon Nam Fook/iStockphoto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fontAlgn="auto" hangingPunct="1">
              <a:spcAft>
                <a:spcPts val="0"/>
              </a:spcAft>
              <a:defRPr/>
            </a:pPr>
            <a:r>
              <a:rPr lang="en-US" dirty="0"/>
              <a:t>Digital Nomads</a:t>
            </a:r>
          </a:p>
        </p:txBody>
      </p:sp>
      <p:pic>
        <p:nvPicPr>
          <p:cNvPr id="112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133600"/>
            <a:ext cx="4664075"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3"/>
          <p:cNvSpPr>
            <a:spLocks noChangeArrowheads="1"/>
          </p:cNvSpPr>
          <p:nvPr/>
        </p:nvSpPr>
        <p:spPr bwMode="auto">
          <a:xfrm>
            <a:off x="3352800" y="6096000"/>
            <a:ext cx="13192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900" i="1"/>
              <a:t>Source: Media Bakery</a:t>
            </a:r>
            <a:endParaRPr lang="en-US" altLang="en-US" sz="900"/>
          </a:p>
        </p:txBody>
      </p:sp>
    </p:spTree>
    <p:extLst>
      <p:ext uri="{BB962C8B-B14F-4D97-AF65-F5344CB8AC3E}">
        <p14:creationId xmlns:p14="http://schemas.microsoft.com/office/powerpoint/2010/main" val="3095385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fontAlgn="auto" hangingPunct="1">
              <a:spcAft>
                <a:spcPts val="0"/>
              </a:spcAft>
              <a:defRPr/>
            </a:pPr>
            <a:r>
              <a:rPr lang="en-US" sz="3600" dirty="0">
                <a:effectLst>
                  <a:outerShdw blurRad="38100" dist="38100" dir="2700000" algn="tl">
                    <a:srgbClr val="000000">
                      <a:alpha val="43137"/>
                    </a:srgbClr>
                  </a:outerShdw>
                </a:effectLst>
              </a:rPr>
              <a:t>Build Your Own Multinational Company</a:t>
            </a:r>
          </a:p>
        </p:txBody>
      </p:sp>
      <p:sp>
        <p:nvSpPr>
          <p:cNvPr id="10243" name="Rectangle 9"/>
          <p:cNvSpPr>
            <a:spLocks noChangeArrowheads="1"/>
          </p:cNvSpPr>
          <p:nvPr/>
        </p:nvSpPr>
        <p:spPr bwMode="auto">
          <a:xfrm>
            <a:off x="1295400" y="2057400"/>
            <a:ext cx="32372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hlinkClick r:id="rId3"/>
              </a:rPr>
              <a:t>http://www.domystuff.com/</a:t>
            </a:r>
            <a:r>
              <a:rPr lang="en-US" altLang="en-US" sz="2000" dirty="0"/>
              <a:t> </a:t>
            </a:r>
          </a:p>
        </p:txBody>
      </p:sp>
      <p:sp>
        <p:nvSpPr>
          <p:cNvPr id="10244" name="Rectangle 10"/>
          <p:cNvSpPr>
            <a:spLocks noChangeArrowheads="1"/>
          </p:cNvSpPr>
          <p:nvPr/>
        </p:nvSpPr>
        <p:spPr bwMode="auto">
          <a:xfrm>
            <a:off x="1371600" y="4343400"/>
            <a:ext cx="32306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hlinkClick r:id="rId4"/>
              </a:rPr>
              <a:t>http://www.globetask.com/</a:t>
            </a:r>
            <a:r>
              <a:rPr lang="en-US" altLang="en-US" sz="2000"/>
              <a:t> </a:t>
            </a:r>
          </a:p>
        </p:txBody>
      </p:sp>
      <p:sp>
        <p:nvSpPr>
          <p:cNvPr id="10245" name="Rectangle 11"/>
          <p:cNvSpPr>
            <a:spLocks noChangeArrowheads="1"/>
          </p:cNvSpPr>
          <p:nvPr/>
        </p:nvSpPr>
        <p:spPr bwMode="auto">
          <a:xfrm>
            <a:off x="1447800" y="4876800"/>
            <a:ext cx="26455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hlinkClick r:id="rId5"/>
              </a:rPr>
              <a:t>http://www.guru.com/</a:t>
            </a:r>
            <a:r>
              <a:rPr lang="en-US" altLang="en-US" sz="2000"/>
              <a:t> </a:t>
            </a:r>
          </a:p>
        </p:txBody>
      </p:sp>
      <p:sp>
        <p:nvSpPr>
          <p:cNvPr id="10246" name="Rectangle 12"/>
          <p:cNvSpPr>
            <a:spLocks noChangeArrowheads="1"/>
          </p:cNvSpPr>
          <p:nvPr/>
        </p:nvSpPr>
        <p:spPr bwMode="auto">
          <a:xfrm>
            <a:off x="1371600" y="2667000"/>
            <a:ext cx="30160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hlinkClick r:id="rId6"/>
              </a:rPr>
              <a:t>http://www.vworker.com/</a:t>
            </a:r>
            <a:r>
              <a:rPr lang="en-US" altLang="en-US" sz="2000"/>
              <a:t> </a:t>
            </a:r>
          </a:p>
        </p:txBody>
      </p:sp>
      <p:sp>
        <p:nvSpPr>
          <p:cNvPr id="10247" name="Rectangle 13"/>
          <p:cNvSpPr>
            <a:spLocks noChangeArrowheads="1"/>
          </p:cNvSpPr>
          <p:nvPr/>
        </p:nvSpPr>
        <p:spPr bwMode="auto">
          <a:xfrm>
            <a:off x="1295400" y="3200400"/>
            <a:ext cx="30689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hlinkClick r:id="rId7"/>
              </a:rPr>
              <a:t>http://www.webgrity.com/</a:t>
            </a:r>
            <a:r>
              <a:rPr lang="en-US" altLang="en-US" sz="2000" dirty="0"/>
              <a:t> </a:t>
            </a:r>
          </a:p>
        </p:txBody>
      </p:sp>
      <p:sp>
        <p:nvSpPr>
          <p:cNvPr id="10248" name="Rectangle 15">
            <a:hlinkClick r:id="rId8"/>
          </p:cNvPr>
          <p:cNvSpPr>
            <a:spLocks noChangeArrowheads="1"/>
          </p:cNvSpPr>
          <p:nvPr/>
        </p:nvSpPr>
        <p:spPr bwMode="auto">
          <a:xfrm>
            <a:off x="1371600" y="3810000"/>
            <a:ext cx="30446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hlinkClick r:id="rId8"/>
              </a:rPr>
              <a:t>http://www.b2kcorp.com/</a:t>
            </a:r>
            <a:r>
              <a:rPr lang="en-US" altLang="en-US" sz="2000"/>
              <a:t> </a:t>
            </a:r>
          </a:p>
        </p:txBody>
      </p:sp>
      <p:pic>
        <p:nvPicPr>
          <p:cNvPr id="10249"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1752600"/>
            <a:ext cx="2560638"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Rectangle 17">
            <a:hlinkClick r:id="rId10"/>
          </p:cNvPr>
          <p:cNvSpPr>
            <a:spLocks noChangeArrowheads="1"/>
          </p:cNvSpPr>
          <p:nvPr/>
        </p:nvSpPr>
        <p:spPr bwMode="auto">
          <a:xfrm>
            <a:off x="1447800" y="5562600"/>
            <a:ext cx="30174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hlinkClick r:id="rId10"/>
              </a:rPr>
              <a:t>https://www.elance.com/</a:t>
            </a:r>
            <a:r>
              <a:rPr lang="en-US" altLang="en-US" sz="2000"/>
              <a:t> </a:t>
            </a:r>
          </a:p>
        </p:txBody>
      </p:sp>
      <p:sp>
        <p:nvSpPr>
          <p:cNvPr id="10251" name="Rectangle 10"/>
          <p:cNvSpPr>
            <a:spLocks noChangeArrowheads="1"/>
          </p:cNvSpPr>
          <p:nvPr/>
        </p:nvSpPr>
        <p:spPr bwMode="auto">
          <a:xfrm>
            <a:off x="5638800" y="617220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900"/>
              <a:t>© Alex Gumerov/iStockphoto</a:t>
            </a:r>
          </a:p>
        </p:txBody>
      </p:sp>
    </p:spTree>
    <p:extLst>
      <p:ext uri="{BB962C8B-B14F-4D97-AF65-F5344CB8AC3E}">
        <p14:creationId xmlns:p14="http://schemas.microsoft.com/office/powerpoint/2010/main" val="21829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4000" dirty="0">
                <a:effectLst>
                  <a:outerShdw blurRad="38100" dist="38100" dir="2700000" algn="tl">
                    <a:srgbClr val="000000">
                      <a:alpha val="43137"/>
                    </a:srgbClr>
                  </a:outerShdw>
                </a:effectLst>
              </a:rPr>
              <a:t>Capabilities of Information Systems</a:t>
            </a:r>
          </a:p>
        </p:txBody>
      </p:sp>
      <p:sp>
        <p:nvSpPr>
          <p:cNvPr id="3" name="Content Placeholder 2"/>
          <p:cNvSpPr>
            <a:spLocks noGrp="1"/>
          </p:cNvSpPr>
          <p:nvPr>
            <p:ph idx="1"/>
          </p:nvPr>
        </p:nvSpPr>
        <p:spPr>
          <a:xfrm>
            <a:off x="762000" y="1600200"/>
            <a:ext cx="6705600" cy="4530725"/>
          </a:xfrm>
        </p:spPr>
        <p:txBody>
          <a:bodyPr/>
          <a:lstStyle/>
          <a:p>
            <a:r>
              <a:rPr lang="en-US" sz="2400" dirty="0"/>
              <a:t>Store huge amounts of information in small space</a:t>
            </a:r>
          </a:p>
          <a:p>
            <a:endParaRPr lang="en-US" sz="2400" dirty="0"/>
          </a:p>
          <a:p>
            <a:r>
              <a:rPr lang="en-US" sz="2400" dirty="0">
                <a:solidFill>
                  <a:schemeClr val="accent5"/>
                </a:solidFill>
              </a:rPr>
              <a:t>Allow quick, inexpensive access to  vast amounts of information worldwide</a:t>
            </a:r>
          </a:p>
          <a:p>
            <a:pPr marL="0" indent="0">
              <a:buNone/>
            </a:pPr>
            <a:endParaRPr lang="en-US" sz="2400" dirty="0"/>
          </a:p>
          <a:p>
            <a:r>
              <a:rPr lang="en-US" sz="2400" dirty="0"/>
              <a:t>Interpret vast amounts of data quickly and efficiently</a:t>
            </a:r>
          </a:p>
          <a:p>
            <a:endParaRPr lang="en-US" sz="2400" dirty="0"/>
          </a:p>
          <a:p>
            <a:r>
              <a:rPr lang="en-US" sz="2400" dirty="0">
                <a:solidFill>
                  <a:schemeClr val="accent5"/>
                </a:solidFill>
              </a:rPr>
              <a:t>Increase effectiveness and efficiency of people working in groups in one place or around the world</a:t>
            </a:r>
          </a:p>
        </p:txBody>
      </p:sp>
    </p:spTree>
    <p:extLst>
      <p:ext uri="{BB962C8B-B14F-4D97-AF65-F5344CB8AC3E}">
        <p14:creationId xmlns:p14="http://schemas.microsoft.com/office/powerpoint/2010/main" val="192790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2535</Words>
  <Application>Microsoft Office PowerPoint</Application>
  <PresentationFormat>On-screen Show (4:3)</PresentationFormat>
  <Paragraphs>395</Paragraphs>
  <Slides>56</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Cambria</vt:lpstr>
      <vt:lpstr>Century Gothic</vt:lpstr>
      <vt:lpstr>Google Sans</vt:lpstr>
      <vt:lpstr>Rockwell</vt:lpstr>
      <vt:lpstr>Times New Roman</vt:lpstr>
      <vt:lpstr>Wingdings</vt:lpstr>
      <vt:lpstr>Adjacency</vt:lpstr>
      <vt:lpstr>CHAPTER 1</vt:lpstr>
      <vt:lpstr>     CHAPTER OUTLINE</vt:lpstr>
      <vt:lpstr>Information Technology </vt:lpstr>
      <vt:lpstr> We are…or it is…</vt:lpstr>
      <vt:lpstr>PowerPoint Presentation</vt:lpstr>
      <vt:lpstr>    The Informed User – You!</vt:lpstr>
      <vt:lpstr>Digital Nomads</vt:lpstr>
      <vt:lpstr>Build Your Own Multinational Company</vt:lpstr>
      <vt:lpstr>Capabilities of Information Systems</vt:lpstr>
      <vt:lpstr>Capabilities of Information Systems</vt:lpstr>
      <vt:lpstr>MIS- Management Information Systems </vt:lpstr>
      <vt:lpstr>MIS- Management Information Systems </vt:lpstr>
      <vt:lpstr>MIS Department</vt:lpstr>
      <vt:lpstr>1.2 Overview of Computer-Based Information Systems</vt:lpstr>
      <vt:lpstr>IT vs IS</vt:lpstr>
      <vt:lpstr>IT vs IS</vt:lpstr>
      <vt:lpstr>Data, Information, Knowledge, Wisdom</vt:lpstr>
      <vt:lpstr>PowerPoint Presentation</vt:lpstr>
      <vt:lpstr>Types of data</vt:lpstr>
      <vt:lpstr>Difference </vt:lpstr>
      <vt:lpstr>Basic Components of a CBIS</vt:lpstr>
      <vt:lpstr>Types of Information Systems Figure 1.4</vt:lpstr>
      <vt:lpstr>Information Technology Services</vt:lpstr>
      <vt:lpstr>Functional Area Systems</vt:lpstr>
      <vt:lpstr>Accounting Systems</vt:lpstr>
      <vt:lpstr>Marketing </vt:lpstr>
      <vt:lpstr>POM</vt:lpstr>
      <vt:lpstr>Human Resources</vt:lpstr>
      <vt:lpstr>Data- Information-Knowledge-Wisdom</vt:lpstr>
      <vt:lpstr>Two Information Systems that support the entire organization</vt:lpstr>
      <vt:lpstr>Table 1.4 types of organizational systems</vt:lpstr>
      <vt:lpstr>Information Systems  between Organizations </vt:lpstr>
      <vt:lpstr>Information Systems between Organizations</vt:lpstr>
      <vt:lpstr>Information Systems Among Organizations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Effects</vt:lpstr>
      <vt:lpstr>         Ergonomic Products</vt:lpstr>
      <vt:lpstr>PowerPoint Presentation</vt:lpstr>
      <vt:lpstr>PowerPoint Presentation</vt:lpstr>
      <vt:lpstr>Enabling People with Disabilities to Work with Computers</vt:lpstr>
      <vt:lpstr>PowerPoint Presentation</vt:lpstr>
      <vt:lpstr>PowerPoint Presentation</vt:lpstr>
      <vt:lpstr>PowerPoint Presentation</vt:lpstr>
      <vt:lpstr>Video Break</vt:lpstr>
      <vt:lpstr>Information Systems in Business and Society</vt:lpstr>
      <vt:lpstr>Cybercrime and Information System Security</vt:lpstr>
      <vt:lpstr>Cybercrime and Information System Security</vt:lpstr>
      <vt:lpstr>Ethical, Legal, and Social Issues of Information Systems</vt:lpstr>
      <vt:lpstr>Ethical, Legal, and Social Issues of Information Systems</vt:lpstr>
      <vt:lpstr>Ethical, Legal, and Social Issues of Information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2023-09-12T03:07:05Z</dcterms:created>
  <dcterms:modified xsi:type="dcterms:W3CDTF">2023-09-12T03:47:18Z</dcterms:modified>
</cp:coreProperties>
</file>