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63"/>
  </p:notesMasterIdLst>
  <p:handoutMasterIdLst>
    <p:handoutMasterId r:id="rId64"/>
  </p:handoutMasterIdLst>
  <p:sldIdLst>
    <p:sldId id="256" r:id="rId2"/>
    <p:sldId id="257" r:id="rId3"/>
    <p:sldId id="448" r:id="rId4"/>
    <p:sldId id="449" r:id="rId5"/>
    <p:sldId id="450" r:id="rId6"/>
    <p:sldId id="404" r:id="rId7"/>
    <p:sldId id="451" r:id="rId8"/>
    <p:sldId id="417" r:id="rId9"/>
    <p:sldId id="268" r:id="rId10"/>
    <p:sldId id="298" r:id="rId11"/>
    <p:sldId id="318" r:id="rId12"/>
    <p:sldId id="366" r:id="rId13"/>
    <p:sldId id="416" r:id="rId14"/>
    <p:sldId id="326" r:id="rId15"/>
    <p:sldId id="341" r:id="rId16"/>
    <p:sldId id="455" r:id="rId17"/>
    <p:sldId id="456" r:id="rId18"/>
    <p:sldId id="327" r:id="rId19"/>
    <p:sldId id="457" r:id="rId20"/>
    <p:sldId id="373" r:id="rId21"/>
    <p:sldId id="458" r:id="rId22"/>
    <p:sldId id="459" r:id="rId23"/>
    <p:sldId id="460" r:id="rId24"/>
    <p:sldId id="328" r:id="rId25"/>
    <p:sldId id="411" r:id="rId26"/>
    <p:sldId id="461" r:id="rId27"/>
    <p:sldId id="462" r:id="rId28"/>
    <p:sldId id="463" r:id="rId29"/>
    <p:sldId id="464" r:id="rId30"/>
    <p:sldId id="465" r:id="rId31"/>
    <p:sldId id="466" r:id="rId32"/>
    <p:sldId id="467" r:id="rId33"/>
    <p:sldId id="388" r:id="rId34"/>
    <p:sldId id="389" r:id="rId35"/>
    <p:sldId id="468" r:id="rId36"/>
    <p:sldId id="469" r:id="rId37"/>
    <p:sldId id="313" r:id="rId38"/>
    <p:sldId id="470" r:id="rId39"/>
    <p:sldId id="287" r:id="rId40"/>
    <p:sldId id="392" r:id="rId41"/>
    <p:sldId id="394" r:id="rId42"/>
    <p:sldId id="471" r:id="rId43"/>
    <p:sldId id="292" r:id="rId44"/>
    <p:sldId id="472" r:id="rId45"/>
    <p:sldId id="473" r:id="rId46"/>
    <p:sldId id="474" r:id="rId47"/>
    <p:sldId id="475" r:id="rId48"/>
    <p:sldId id="476" r:id="rId49"/>
    <p:sldId id="477" r:id="rId50"/>
    <p:sldId id="382" r:id="rId51"/>
    <p:sldId id="478" r:id="rId52"/>
    <p:sldId id="479" r:id="rId53"/>
    <p:sldId id="480" r:id="rId54"/>
    <p:sldId id="481" r:id="rId55"/>
    <p:sldId id="482" r:id="rId56"/>
    <p:sldId id="483" r:id="rId57"/>
    <p:sldId id="484" r:id="rId58"/>
    <p:sldId id="485" r:id="rId59"/>
    <p:sldId id="261" r:id="rId60"/>
    <p:sldId id="316" r:id="rId61"/>
    <p:sldId id="368" r:id="rId62"/>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Stillwell" initials="NBS" lastIdx="5" clrIdx="0"/>
  <p:cmAuthor id="1" name="Gerald Titchener" initials="G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A5"/>
    <a:srgbClr val="FFFFFF"/>
    <a:srgbClr val="96CDEE"/>
    <a:srgbClr val="0F3F5D"/>
    <a:srgbClr val="01773A"/>
    <a:srgbClr val="156B13"/>
    <a:srgbClr val="008000"/>
    <a:srgbClr val="F2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5" autoAdjust="0"/>
    <p:restoredTop sz="84761" autoAdjust="0"/>
  </p:normalViewPr>
  <p:slideViewPr>
    <p:cSldViewPr>
      <p:cViewPr varScale="1">
        <p:scale>
          <a:sx n="73" d="100"/>
          <a:sy n="73" d="100"/>
        </p:scale>
        <p:origin x="1488" y="5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4EE4060F-EC6E-45B5-96F1-A60F0585115B}" type="datetimeFigureOut">
              <a:rPr lang="en-US" smtClean="0"/>
              <a:pPr/>
              <a:t>9/28/2023</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A987596C-5E44-4393-BE44-DB7D499825F1}" type="slidenum">
              <a:rPr lang="en-US" smtClean="0"/>
              <a:pPr/>
              <a:t>‹#›</a:t>
            </a:fld>
            <a:endParaRPr lang="en-US" dirty="0"/>
          </a:p>
        </p:txBody>
      </p:sp>
    </p:spTree>
    <p:extLst>
      <p:ext uri="{BB962C8B-B14F-4D97-AF65-F5344CB8AC3E}">
        <p14:creationId xmlns:p14="http://schemas.microsoft.com/office/powerpoint/2010/main" val="283420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pPr>
              <a:defRPr/>
            </a:pPr>
            <a:fld id="{46950642-C6F2-4E46-90C1-0B12B643B3D7}" type="datetimeFigureOut">
              <a:rPr lang="en-US"/>
              <a:pPr>
                <a:defRPr/>
              </a:pPr>
              <a:t>9/28/2023</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1B880-672E-430A-9F92-0A7EC2C95A3F}" type="slidenum">
              <a:rPr lang="en-US" altLang="en-US" smtClean="0"/>
              <a:pPr>
                <a:spcBef>
                  <a:spcPct val="0"/>
                </a:spcBef>
              </a:pPr>
              <a:t>1</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Principles of Information Systems, Thirteenth Edition</a:t>
            </a:r>
            <a:br>
              <a:rPr lang="en-US" altLang="en-US" sz="1100" dirty="0"/>
            </a:br>
            <a:endParaRPr lang="en-US" altLang="en-US" sz="1100" dirty="0"/>
          </a:p>
          <a:p>
            <a:pPr eaLnBrk="1" hangingPunct="1">
              <a:lnSpc>
                <a:spcPct val="90000"/>
              </a:lnSpc>
            </a:pPr>
            <a:r>
              <a:rPr lang="en-US" altLang="en-US" sz="1200" i="1" dirty="0"/>
              <a:t>Chapter 13</a:t>
            </a:r>
          </a:p>
          <a:p>
            <a:pPr eaLnBrk="1" hangingPunct="1">
              <a:lnSpc>
                <a:spcPct val="90000"/>
              </a:lnSpc>
            </a:pPr>
            <a:r>
              <a:rPr lang="en-US" altLang="en-US" sz="1200" i="1" dirty="0"/>
              <a:t> Cybercrime and Information System Security</a:t>
            </a:r>
          </a:p>
        </p:txBody>
      </p:sp>
    </p:spTree>
    <p:extLst>
      <p:ext uri="{BB962C8B-B14F-4D97-AF65-F5344CB8AC3E}">
        <p14:creationId xmlns:p14="http://schemas.microsoft.com/office/powerpoint/2010/main" val="100351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BCF70B-D515-4AEB-85AA-4C82C69B9C78}"/>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02E0B021-08AA-421F-90D5-3A83D222F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As we are discussing human errors, we should note that the biggest threat to the security of an organization’s information assets are the company’s employees.</a:t>
            </a:r>
          </a:p>
          <a:p>
            <a:pPr eaLnBrk="1" hangingPunct="1"/>
            <a:r>
              <a:rPr lang="en-US" altLang="en-US">
                <a:latin typeface="Arial" panose="020B0604020202020204" pitchFamily="34" charset="0"/>
              </a:rPr>
              <a:t>     In fact, the most dangerous employees are those in human resources and MIS.  HR employees have access to sensitive personal data on all employees.  MIS employees not only have access to sensitive personal data, but also control the means to create, store, transmit, and modify these data.</a:t>
            </a:r>
          </a:p>
          <a:p>
            <a:pPr eaLnBrk="1" hangingPunct="1"/>
            <a:r>
              <a:rPr lang="en-US" altLang="en-US">
                <a:latin typeface="Arial" panose="020B0604020202020204" pitchFamily="34" charset="0"/>
              </a:rPr>
              <a:t>     The image represents how a human resources or MIS employee has access to, or controls, sensitive information in the organization.</a:t>
            </a:r>
          </a:p>
        </p:txBody>
      </p:sp>
      <p:sp>
        <p:nvSpPr>
          <p:cNvPr id="28676" name="Slide Number Placeholder 3">
            <a:extLst>
              <a:ext uri="{FF2B5EF4-FFF2-40B4-BE49-F238E27FC236}">
                <a16:creationId xmlns:a16="http://schemas.microsoft.com/office/drawing/2014/main" id="{841C9A7D-53CB-4A4D-AFC3-06D7C7A72C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75D34E2-4188-4FE9-92B9-20537116E391}" type="slidenum">
              <a:rPr lang="en-US" altLang="en-US"/>
              <a:pPr eaLnBrk="1" hangingPunct="1">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09E1B83-8F48-4DED-893D-2DFEDC6BC484}"/>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2EAD16DB-6838-4EA9-9BA5-8EDA4BCF3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 deter tailgating, many companies have anti-tailgating doors protecting the entrance into high-security areas.  Note that only one person at a time can go through this type of door.  </a:t>
            </a:r>
            <a:r>
              <a:rPr lang="en-US" altLang="en-US" b="1">
                <a:latin typeface="Arial" panose="020B0604020202020204" pitchFamily="34" charset="0"/>
              </a:rPr>
              <a:t>Shoulder surfing</a:t>
            </a:r>
            <a:r>
              <a:rPr lang="en-US" altLang="en-US">
                <a:latin typeface="Arial" panose="020B0604020202020204" pitchFamily="34" charset="0"/>
              </a:rPr>
              <a:t> occurs when the attacker watches another person’s computer screen over that person’s shoulder.  Particularly dangerous in public areas such as airports, commuter trains, and on airplanes.</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3F6775A0-4419-4BB2-87D0-53CE752CBB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A10C31-A826-44CD-AA4B-910E1CD1AECC}" type="slidenum">
              <a:rPr lang="en-US" altLang="en-US"/>
              <a:pPr eaLnBrk="1" hangingPunct="1">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E741430-54B9-4968-9C5E-552C0D76C7B5}"/>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A28B058D-2E6A-4990-82DA-EF0ACA019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r>
              <a:rPr lang="en-US" altLang="en-US">
                <a:latin typeface="Arial" panose="020B0604020202020204" pitchFamily="34" charset="0"/>
              </a:rPr>
              <a:t>The identity theft video gives an excellent overview of the problem and how it affects lives.  The video continues with a look at how to prevent identity theft.</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Compromises to intellectual property</a:t>
            </a:r>
          </a:p>
          <a:p>
            <a:pPr eaLnBrk="1" hangingPunct="1"/>
            <a:r>
              <a:rPr lang="en-US" altLang="en-US" b="1">
                <a:latin typeface="Arial" panose="020B0604020202020204" pitchFamily="34" charset="0"/>
              </a:rPr>
              <a:t>Intellectual property</a:t>
            </a:r>
            <a:r>
              <a:rPr lang="en-US" altLang="en-US">
                <a:latin typeface="Arial" panose="020B0604020202020204" pitchFamily="34" charset="0"/>
              </a:rPr>
              <a:t>. Property created by individuals or corporations which is protected under </a:t>
            </a:r>
            <a:r>
              <a:rPr lang="en-US" altLang="en-US" i="1">
                <a:latin typeface="Arial" panose="020B0604020202020204" pitchFamily="34" charset="0"/>
              </a:rPr>
              <a:t>trade secret, patent, </a:t>
            </a:r>
            <a:r>
              <a:rPr lang="en-US" altLang="en-US">
                <a:latin typeface="Arial" panose="020B0604020202020204" pitchFamily="34" charset="0"/>
              </a:rPr>
              <a:t>and </a:t>
            </a:r>
            <a:r>
              <a:rPr lang="en-US" altLang="en-US" i="1">
                <a:latin typeface="Arial" panose="020B0604020202020204" pitchFamily="34" charset="0"/>
              </a:rPr>
              <a:t>copyright</a:t>
            </a:r>
            <a:r>
              <a:rPr lang="en-US" altLang="en-US">
                <a:latin typeface="Arial" panose="020B0604020202020204" pitchFamily="34" charset="0"/>
              </a:rPr>
              <a:t> laws.</a:t>
            </a:r>
          </a:p>
          <a:p>
            <a:pPr eaLnBrk="1" hangingPunct="1"/>
            <a:r>
              <a:rPr lang="en-US" altLang="en-US" b="1">
                <a:latin typeface="Arial" panose="020B0604020202020204" pitchFamily="34" charset="0"/>
              </a:rPr>
              <a:t>Trade secret.</a:t>
            </a:r>
            <a:r>
              <a:rPr lang="en-US" altLang="en-US">
                <a:latin typeface="Arial" panose="020B0604020202020204" pitchFamily="34" charset="0"/>
              </a:rPr>
              <a:t> Intellectual work, such as a business plan, that is a company secret and is not based on public information.</a:t>
            </a:r>
          </a:p>
          <a:p>
            <a:pPr eaLnBrk="1" hangingPunct="1"/>
            <a:r>
              <a:rPr lang="en-US" altLang="en-US" b="1">
                <a:latin typeface="Arial" panose="020B0604020202020204" pitchFamily="34" charset="0"/>
              </a:rPr>
              <a:t>Patent.</a:t>
            </a:r>
            <a:r>
              <a:rPr lang="en-US" altLang="en-US">
                <a:latin typeface="Arial" panose="020B0604020202020204" pitchFamily="34" charset="0"/>
              </a:rPr>
              <a:t> Document that grants the holder exclusive rights on an invention or process for 20 years.</a:t>
            </a:r>
          </a:p>
          <a:p>
            <a:pPr eaLnBrk="1" hangingPunct="1"/>
            <a:r>
              <a:rPr lang="en-US" altLang="en-US" b="1">
                <a:latin typeface="Arial" panose="020B0604020202020204" pitchFamily="34" charset="0"/>
              </a:rPr>
              <a:t>Copyright.</a:t>
            </a:r>
            <a:r>
              <a:rPr lang="en-US" altLang="en-US">
                <a:latin typeface="Arial" panose="020B0604020202020204" pitchFamily="34" charset="0"/>
              </a:rPr>
              <a:t> Statutory grant that provides creators of intellectual property with ownership of the property for life of the creator plus 70 years.</a:t>
            </a:r>
            <a:endParaRPr lang="en-US" altLang="en-US" b="1">
              <a:latin typeface="Arial" panose="020B0604020202020204" pitchFamily="34" charset="0"/>
            </a:endParaRPr>
          </a:p>
          <a:p>
            <a:pPr eaLnBrk="1" hangingPunct="1"/>
            <a:r>
              <a:rPr lang="en-US" altLang="en-US" b="1">
                <a:latin typeface="Arial" panose="020B0604020202020204" pitchFamily="34" charset="0"/>
              </a:rPr>
              <a:t>Piracy.</a:t>
            </a:r>
            <a:r>
              <a:rPr lang="en-US" altLang="en-US">
                <a:latin typeface="Arial" panose="020B0604020202020204" pitchFamily="34" charset="0"/>
              </a:rPr>
              <a:t> Copying a software program without making payment to the owner.</a:t>
            </a:r>
          </a:p>
          <a:p>
            <a:pPr eaLnBrk="1" hangingPunct="1"/>
            <a:r>
              <a:rPr lang="en-US" altLang="en-US" b="1">
                <a:latin typeface="Arial" panose="020B0604020202020204" pitchFamily="34" charset="0"/>
              </a:rPr>
              <a:t>Virus</a:t>
            </a:r>
            <a:r>
              <a:rPr lang="en-US" altLang="en-US">
                <a:latin typeface="Arial" panose="020B0604020202020204" pitchFamily="34" charset="0"/>
              </a:rPr>
              <a:t> is a segment of computer code that performs malicious actions by attaching to another computer program.</a:t>
            </a:r>
          </a:p>
          <a:p>
            <a:pPr eaLnBrk="1" hangingPunct="1"/>
            <a:r>
              <a:rPr lang="en-US" altLang="en-US" b="1">
                <a:latin typeface="Arial" panose="020B0604020202020204" pitchFamily="34" charset="0"/>
              </a:rPr>
              <a:t>Worm</a:t>
            </a:r>
            <a:r>
              <a:rPr lang="en-US" altLang="en-US">
                <a:latin typeface="Arial" panose="020B0604020202020204" pitchFamily="34" charset="0"/>
              </a:rPr>
              <a:t> is a segment of computer code that performs malicious actions and will spread by itself without requiring another computer program.</a:t>
            </a:r>
          </a:p>
          <a:p>
            <a:pPr eaLnBrk="1" hangingPunct="1"/>
            <a:r>
              <a:rPr lang="en-US" altLang="en-US" b="1">
                <a:latin typeface="Arial" panose="020B0604020202020204" pitchFamily="34" charset="0"/>
              </a:rPr>
              <a:t>Trojan horse</a:t>
            </a:r>
            <a:r>
              <a:rPr lang="en-US" altLang="en-US">
                <a:latin typeface="Arial" panose="020B0604020202020204" pitchFamily="34" charset="0"/>
              </a:rPr>
              <a:t> is a computer program that hides in another computer program and reveals its designated behavior only when it is activated.</a:t>
            </a:r>
          </a:p>
          <a:p>
            <a:pPr eaLnBrk="1" hangingPunct="1"/>
            <a:r>
              <a:rPr lang="en-US" altLang="en-US" b="1">
                <a:latin typeface="Arial" panose="020B0604020202020204" pitchFamily="34" charset="0"/>
              </a:rPr>
              <a:t>Logic bomb</a:t>
            </a:r>
            <a:r>
              <a:rPr lang="en-US" altLang="en-US">
                <a:latin typeface="Arial" panose="020B0604020202020204" pitchFamily="34" charset="0"/>
              </a:rPr>
              <a:t> is a segment of computer code that is embedded inside an organization’s existing computer programs and is designed to activate and perform a destructive action at a certain time or date.</a:t>
            </a:r>
          </a:p>
          <a:p>
            <a:pPr eaLnBrk="1" hangingPunct="1"/>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AB1CFD72-411F-42AF-A964-19D4DC05C3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064CA27-A90D-4C84-8794-34909A39E47A}" type="slidenum">
              <a:rPr lang="en-US" altLang="en-US"/>
              <a:pPr eaLnBrk="1" hangingPunct="1">
                <a:spcBef>
                  <a:spcPct val="0"/>
                </a:spcBef>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7E7462D-66F9-4DD8-A2E4-CB549FD26C6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D2942125-DFFD-4E6D-A5A5-C4DD93AA97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typical behavior of a Trojan horse is to capture your sensitive information (e.g., passwords, account numbers, etc.) and send them to the creator of the Trojan horse.</a:t>
            </a: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2CFD452-25C7-40EA-9030-596089F208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3C8831-CF18-4092-A95E-5B721188B6E3}" type="slidenum">
              <a:rPr lang="en-US" altLang="en-US"/>
              <a:pPr eaLnBrk="1" hangingPunct="1">
                <a:spcBef>
                  <a:spcPct val="0"/>
                </a:spcBef>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Exploits</a:t>
            </a:r>
          </a:p>
          <a:p>
            <a:endParaRPr lang="en-US" dirty="0"/>
          </a:p>
          <a:p>
            <a:r>
              <a:rPr lang="en-US" dirty="0"/>
              <a:t>Blended Threat</a:t>
            </a:r>
          </a:p>
          <a:p>
            <a:pPr lvl="1"/>
            <a:r>
              <a:rPr lang="en-US" dirty="0"/>
              <a:t>A sophisticated threat that combines the features of a virus, worm, Trojan horse, and other  malicious code into a single payload</a:t>
            </a:r>
          </a:p>
          <a:p>
            <a:pPr lvl="1"/>
            <a:r>
              <a:rPr lang="en-US" dirty="0"/>
              <a:t>Might use server and Internet vulnerabilities to initiate and then transmit and spread an attack using EXE files, HTML files, and registry keys</a:t>
            </a:r>
          </a:p>
          <a:p>
            <a:r>
              <a:rPr lang="en-US" dirty="0"/>
              <a:t>Spam</a:t>
            </a:r>
          </a:p>
          <a:p>
            <a:pPr lvl="1"/>
            <a:r>
              <a:rPr lang="en-US" dirty="0"/>
              <a:t>The use of email systems to send unsolicited email to large numbers of people</a:t>
            </a:r>
          </a:p>
          <a:p>
            <a:pPr lvl="1"/>
            <a:r>
              <a:rPr lang="en-US" dirty="0"/>
              <a:t>Also an inexpensive method of marketing used by many legitimate organizations</a:t>
            </a:r>
          </a:p>
          <a:p>
            <a:pPr lvl="1"/>
            <a:r>
              <a:rPr lang="en-US" dirty="0"/>
              <a:t>Controlling the Assault of Non-Solicited Pornography and Marketing (CAN-SPAM) Act states that it is legal to spam, provided the messages meet a few basic requirements</a:t>
            </a:r>
          </a:p>
          <a:p>
            <a:pPr lvl="2"/>
            <a:r>
              <a:rPr lang="en-US" dirty="0"/>
              <a:t>Spammers cannot disguise their identity by using a false return address</a:t>
            </a:r>
          </a:p>
          <a:p>
            <a:pPr lvl="2"/>
            <a:r>
              <a:rPr lang="en-US" dirty="0"/>
              <a:t>The email must include a label specifying that it is an ad or a solicitation </a:t>
            </a:r>
          </a:p>
          <a:p>
            <a:pPr lvl="2"/>
            <a:r>
              <a:rPr lang="en-US" dirty="0"/>
              <a:t>The email must include a way for recipients to opt out of future mass mailings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11336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Spam (cont’d)</a:t>
            </a:r>
          </a:p>
          <a:p>
            <a:pPr lvl="1"/>
            <a:r>
              <a:rPr lang="en-US" dirty="0"/>
              <a:t>CAPTCHA (Completely Automated Public Turing Test to Tell Computers and Humans Apart) software generates and grades tests that humans can pass and all but the most sophisticated computer programs cannot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17</a:t>
            </a:fld>
            <a:endParaRPr lang="en-US" dirty="0"/>
          </a:p>
        </p:txBody>
      </p:sp>
    </p:spTree>
    <p:extLst>
      <p:ext uri="{BB962C8B-B14F-4D97-AF65-F5344CB8AC3E}">
        <p14:creationId xmlns:p14="http://schemas.microsoft.com/office/powerpoint/2010/main" val="319999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AD14687-9988-4E84-908A-77B7892025EF}"/>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0DAB327B-DF1B-4A68-93BB-8F50B276D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Spyware</a:t>
            </a:r>
            <a:r>
              <a:rPr lang="en-US" altLang="en-US">
                <a:latin typeface="Arial" panose="020B0604020202020204" pitchFamily="34" charset="0"/>
              </a:rPr>
              <a:t> collects personal information about users without their consent.  Two types of spyware are keystroke loggers (keyloggers) and screen scrapers.  </a:t>
            </a:r>
            <a:r>
              <a:rPr lang="en-US" altLang="en-US" b="1">
                <a:latin typeface="Arial" panose="020B0604020202020204" pitchFamily="34" charset="0"/>
              </a:rPr>
              <a:t>Keystroke loggers </a:t>
            </a:r>
            <a:r>
              <a:rPr lang="en-US" altLang="en-US">
                <a:latin typeface="Arial" panose="020B0604020202020204" pitchFamily="34" charset="0"/>
              </a:rPr>
              <a:t>record your keystrokes and your Web browsing history.  </a:t>
            </a:r>
            <a:r>
              <a:rPr lang="en-US" altLang="en-US" b="1">
                <a:latin typeface="Arial" panose="020B0604020202020204" pitchFamily="34" charset="0"/>
              </a:rPr>
              <a:t>Screen scrapers </a:t>
            </a:r>
            <a:r>
              <a:rPr lang="en-US" altLang="en-US">
                <a:latin typeface="Arial" panose="020B0604020202020204" pitchFamily="34" charset="0"/>
              </a:rPr>
              <a:t>record a continuous “movie” of what you do on a screen.</a:t>
            </a:r>
          </a:p>
          <a:p>
            <a:pPr eaLnBrk="1" hangingPunct="1"/>
            <a:r>
              <a:rPr lang="en-US" altLang="en-US">
                <a:latin typeface="Arial" panose="020B0604020202020204" pitchFamily="34" charset="0"/>
              </a:rPr>
              <a:t>     The spyware video provides a nice overview of spyware and how to avoid it.</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Spamware</a:t>
            </a:r>
            <a:r>
              <a:rPr lang="en-US" altLang="en-US">
                <a:latin typeface="Arial" panose="020B0604020202020204" pitchFamily="34" charset="0"/>
              </a:rPr>
              <a:t> is alien software that is designed to use your computer as a launchpad for spammers.  </a:t>
            </a:r>
            <a:r>
              <a:rPr lang="en-US" altLang="en-US" b="1">
                <a:latin typeface="Arial" panose="020B0604020202020204" pitchFamily="34" charset="0"/>
              </a:rPr>
              <a:t>Spam</a:t>
            </a:r>
            <a:r>
              <a:rPr lang="en-US" altLang="en-US">
                <a:latin typeface="Arial" panose="020B0604020202020204" pitchFamily="34" charset="0"/>
              </a:rPr>
              <a:t> is unsolicited e-mail.</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Cookies</a:t>
            </a:r>
            <a:r>
              <a:rPr lang="en-US" altLang="en-US">
                <a:latin typeface="Arial" panose="020B0604020202020204" pitchFamily="34" charset="0"/>
              </a:rPr>
              <a:t> are small amounts of information that Web sites store on your computer.</a:t>
            </a:r>
          </a:p>
          <a:p>
            <a:pPr eaLnBrk="1" hangingPunct="1"/>
            <a:r>
              <a:rPr lang="en-US" altLang="en-US">
                <a:latin typeface="Arial" panose="020B0604020202020204" pitchFamily="34" charset="0"/>
              </a:rPr>
              <a:t>     The cookie demo will show you how much information your computer sends when you connect to a Web site.</a:t>
            </a:r>
          </a:p>
        </p:txBody>
      </p:sp>
      <p:sp>
        <p:nvSpPr>
          <p:cNvPr id="33796" name="Slide Number Placeholder 3">
            <a:extLst>
              <a:ext uri="{FF2B5EF4-FFF2-40B4-BE49-F238E27FC236}">
                <a16:creationId xmlns:a16="http://schemas.microsoft.com/office/drawing/2014/main" id="{B0027EE0-7A1E-4CC0-8204-A02265F2FC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BC03F8-FF28-4B96-A214-0CA39C0D9300}" type="slidenum">
              <a:rPr lang="en-US" altLang="en-US"/>
              <a:pPr eaLnBrk="1" hangingPunct="1">
                <a:spcBef>
                  <a:spcPct val="0"/>
                </a:spcBef>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Distributed Denial-of-Service Attacks</a:t>
            </a:r>
          </a:p>
          <a:p>
            <a:pPr lvl="1"/>
            <a:r>
              <a:rPr lang="en-US" dirty="0"/>
              <a:t>An attack in which a malicious hacker takes over computers via the Internet and causes them to flood a target site with demands for data and other small tasks</a:t>
            </a:r>
          </a:p>
          <a:p>
            <a:pPr lvl="1"/>
            <a:r>
              <a:rPr lang="en-US" dirty="0"/>
              <a:t>Keeps target so busy responding to requests that legitimate users cannot get in</a:t>
            </a:r>
          </a:p>
          <a:p>
            <a:pPr lvl="1"/>
            <a:r>
              <a:rPr lang="en-US" dirty="0"/>
              <a:t>Botnet</a:t>
            </a:r>
          </a:p>
          <a:p>
            <a:pPr lvl="2"/>
            <a:r>
              <a:rPr lang="en-US" dirty="0"/>
              <a:t>A large group of computers, controlled from one or more remote locations by hackers, without the consent of their owners</a:t>
            </a:r>
          </a:p>
          <a:p>
            <a:pPr lvl="2"/>
            <a:r>
              <a:rPr lang="en-US" dirty="0"/>
              <a:t>Sometimes called zombies</a:t>
            </a:r>
          </a:p>
          <a:p>
            <a:pPr lvl="2"/>
            <a:r>
              <a:rPr lang="en-US" dirty="0"/>
              <a:t>Frequently used to distribute spam and malicious code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990073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9206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Rootkit</a:t>
            </a:r>
          </a:p>
          <a:p>
            <a:pPr lvl="1"/>
            <a:r>
              <a:rPr lang="en-US" dirty="0"/>
              <a:t>A set of programs that enables its user to gain administrator-level access to a computer without the end user’s consent or knowledge</a:t>
            </a:r>
          </a:p>
          <a:p>
            <a:pPr lvl="1"/>
            <a:r>
              <a:rPr lang="en-US" dirty="0"/>
              <a:t>Attackers can use the rootkit to execute files, access logs, monitor user activity, and change the computer’s configuration</a:t>
            </a:r>
          </a:p>
          <a:p>
            <a:pPr lvl="1"/>
            <a:r>
              <a:rPr lang="en-US" dirty="0"/>
              <a:t>Symptoms of rootkit infections:</a:t>
            </a:r>
          </a:p>
          <a:p>
            <a:pPr lvl="2"/>
            <a:r>
              <a:rPr lang="en-US" dirty="0"/>
              <a:t>Computer locks up or fails to respond to input from the keyboard</a:t>
            </a:r>
          </a:p>
          <a:p>
            <a:pPr lvl="2"/>
            <a:r>
              <a:rPr lang="en-US" dirty="0"/>
              <a:t>Screen saver changes without any action on the part of the user</a:t>
            </a:r>
          </a:p>
          <a:p>
            <a:pPr lvl="2"/>
            <a:r>
              <a:rPr lang="en-US" dirty="0"/>
              <a:t>Taskbar disappears</a:t>
            </a:r>
          </a:p>
          <a:p>
            <a:pPr lvl="2"/>
            <a:r>
              <a:rPr lang="en-US" dirty="0"/>
              <a:t>Network activities function extremely slow</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395177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pPr marL="0" indent="0">
              <a:buFontTx/>
              <a:buNone/>
              <a:defRPr/>
            </a:pPr>
            <a:r>
              <a:rPr lang="en-US" dirty="0"/>
              <a:t>After completing this chapter, you will be able to:</a:t>
            </a:r>
          </a:p>
          <a:p>
            <a:pPr>
              <a:defRPr/>
            </a:pPr>
            <a:r>
              <a:rPr lang="en-US" dirty="0"/>
              <a:t>Explain why computer incidents are so prevalent</a:t>
            </a:r>
          </a:p>
          <a:p>
            <a:pPr>
              <a:defRPr/>
            </a:pPr>
            <a:r>
              <a:rPr lang="en-US" dirty="0"/>
              <a:t>Identify and briefly describe the types of computer exploits and their impact</a:t>
            </a:r>
          </a:p>
          <a:p>
            <a:pPr>
              <a:defRPr/>
            </a:pPr>
            <a:r>
              <a:rPr lang="en-US" dirty="0"/>
              <a:t>Describe the earmarks of a strong security program</a:t>
            </a:r>
          </a:p>
          <a:p>
            <a:pPr>
              <a:defRPr/>
            </a:pPr>
            <a:r>
              <a:rPr lang="en-US" dirty="0"/>
              <a:t>Identify specific measures used to prevent computer crime</a:t>
            </a:r>
          </a:p>
          <a:p>
            <a:pPr>
              <a:defRPr/>
            </a:pPr>
            <a:r>
              <a:rPr lang="en-US" dirty="0"/>
              <a:t>Outline actions that must be taken in the event of a successful security intrusion</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F49D6D-5392-4B5F-A1A5-9BB379B29492}"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4067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Advanced Persistent Threat</a:t>
            </a:r>
          </a:p>
          <a:p>
            <a:pPr lvl="1"/>
            <a:r>
              <a:rPr lang="en-US" dirty="0"/>
              <a:t>APT is a network attack in which an intruder gains access to a network and stays undetected with the intention of stealing data over a long period of time</a:t>
            </a:r>
          </a:p>
          <a:p>
            <a:pPr lvl="1"/>
            <a:r>
              <a:rPr lang="en-US" dirty="0"/>
              <a:t>An APT attack advances through the following five phases:</a:t>
            </a:r>
          </a:p>
          <a:p>
            <a:pPr lvl="2"/>
            <a:r>
              <a:rPr lang="en-US" dirty="0"/>
              <a:t>Reconnaissance</a:t>
            </a:r>
          </a:p>
          <a:p>
            <a:pPr lvl="2"/>
            <a:r>
              <a:rPr lang="en-US" dirty="0"/>
              <a:t>Incursion</a:t>
            </a:r>
          </a:p>
          <a:p>
            <a:pPr lvl="2"/>
            <a:r>
              <a:rPr lang="en-US" dirty="0"/>
              <a:t>Discovery</a:t>
            </a:r>
          </a:p>
          <a:p>
            <a:pPr lvl="2"/>
            <a:r>
              <a:rPr lang="en-US" dirty="0"/>
              <a:t>Capture</a:t>
            </a:r>
          </a:p>
          <a:p>
            <a:pPr lvl="2"/>
            <a:r>
              <a:rPr lang="en-US" dirty="0"/>
              <a:t>Export</a:t>
            </a:r>
          </a:p>
          <a:p>
            <a:pPr lvl="1"/>
            <a:r>
              <a:rPr lang="en-US" dirty="0"/>
              <a:t>Detecting anomalies in outbound data is the best way for administrators to discover that the network has been the target of an APT attack</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104794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Phishing</a:t>
            </a:r>
          </a:p>
          <a:p>
            <a:pPr lvl="1"/>
            <a:r>
              <a:rPr lang="en-US" dirty="0"/>
              <a:t>The act of fraudulently using email to try to get the recipient to reveal personal data</a:t>
            </a:r>
          </a:p>
          <a:p>
            <a:pPr lvl="1"/>
            <a:r>
              <a:rPr lang="en-US" dirty="0"/>
              <a:t>Con artists send legitimate-looking emails urging recipients to take action to avoid a negative consequence or to receive a reward</a:t>
            </a:r>
          </a:p>
          <a:p>
            <a:pPr lvl="1"/>
            <a:r>
              <a:rPr lang="en-US" dirty="0"/>
              <a:t>Spear-phishing is a variation of phishing where fraudulent emails are sent to a certain organization’s employees</a:t>
            </a:r>
          </a:p>
          <a:p>
            <a:pPr lvl="2"/>
            <a:r>
              <a:rPr lang="en-US" dirty="0"/>
              <a:t>Much more precise and narrow</a:t>
            </a:r>
          </a:p>
          <a:p>
            <a:pPr lvl="2"/>
            <a:r>
              <a:rPr lang="en-US" dirty="0"/>
              <a:t>Designed to look like they came from high-level executives within organization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229647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0A00F90-26BD-4BC1-94DD-25D05B751C96}"/>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FEA30962-2332-49AD-AFCD-384C809B91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Phishing attacks </a:t>
            </a:r>
            <a:r>
              <a:rPr lang="en-US" altLang="en-US">
                <a:latin typeface="Arial" panose="020B0604020202020204" pitchFamily="34" charset="0"/>
              </a:rPr>
              <a:t>use deception to acquire sensitive personal information by masquerading as official-looking e-mails or instant messages.</a:t>
            </a:r>
          </a:p>
          <a:p>
            <a:pPr eaLnBrk="1" hangingPunct="1"/>
            <a:r>
              <a:rPr lang="en-US" altLang="en-US">
                <a:latin typeface="Arial" panose="020B0604020202020204" pitchFamily="34" charset="0"/>
              </a:rPr>
              <a:t>     The phishing slideshow presents a nice demonstration of how phishing works.</a:t>
            </a:r>
          </a:p>
          <a:p>
            <a:pPr eaLnBrk="1" hangingPunct="1"/>
            <a:r>
              <a:rPr lang="en-US" altLang="en-US">
                <a:latin typeface="Arial" panose="020B0604020202020204" pitchFamily="34" charset="0"/>
              </a:rPr>
              <a:t>     The phishing quiz presents a variety of e-mails.  You must decide which are legitimate and which are phishing attempts.</a:t>
            </a:r>
          </a:p>
          <a:p>
            <a:pPr eaLnBrk="1" hangingPunct="1"/>
            <a:r>
              <a:rPr lang="en-US" altLang="en-US">
                <a:latin typeface="Arial" panose="020B0604020202020204" pitchFamily="34" charset="0"/>
              </a:rPr>
              <a:t>     The phishing examples show actual phishing attempts.</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In a </a:t>
            </a:r>
            <a:r>
              <a:rPr lang="en-US" altLang="en-US" b="1">
                <a:latin typeface="Arial" panose="020B0604020202020204" pitchFamily="34" charset="0"/>
              </a:rPr>
              <a:t>distributed denial-of-service attack</a:t>
            </a:r>
            <a:r>
              <a:rPr lang="en-US" altLang="en-US">
                <a:latin typeface="Arial" panose="020B0604020202020204" pitchFamily="34" charset="0"/>
              </a:rPr>
              <a:t>, the attacker first takes over many computers.  These computers are called </a:t>
            </a:r>
            <a:r>
              <a:rPr lang="en-US" altLang="en-US" b="1">
                <a:latin typeface="Arial" panose="020B0604020202020204" pitchFamily="34" charset="0"/>
              </a:rPr>
              <a:t>zombies</a:t>
            </a:r>
            <a:r>
              <a:rPr lang="en-US" altLang="en-US">
                <a:latin typeface="Arial" panose="020B0604020202020204" pitchFamily="34" charset="0"/>
              </a:rPr>
              <a:t> or </a:t>
            </a:r>
            <a:r>
              <a:rPr lang="en-US" altLang="en-US" b="1">
                <a:latin typeface="Arial" panose="020B0604020202020204" pitchFamily="34" charset="0"/>
              </a:rPr>
              <a:t>bots</a:t>
            </a:r>
            <a:r>
              <a:rPr lang="en-US" altLang="en-US">
                <a:latin typeface="Arial" panose="020B0604020202020204" pitchFamily="34" charset="0"/>
              </a:rPr>
              <a:t>.  Together, these bots form a </a:t>
            </a:r>
            <a:r>
              <a:rPr lang="en-US" altLang="en-US" b="1">
                <a:latin typeface="Arial" panose="020B0604020202020204" pitchFamily="34" charset="0"/>
              </a:rPr>
              <a:t>botnet</a:t>
            </a:r>
            <a:r>
              <a:rPr lang="en-US" altLang="en-US">
                <a:latin typeface="Arial" panose="020B0604020202020204" pitchFamily="34" charset="0"/>
              </a:rPr>
              <a:t>.</a:t>
            </a:r>
          </a:p>
          <a:p>
            <a:pPr eaLnBrk="1" hangingPunct="1"/>
            <a:r>
              <a:rPr lang="en-US" altLang="en-US">
                <a:latin typeface="Arial" panose="020B0604020202020204" pitchFamily="34" charset="0"/>
              </a:rPr>
              <a:t>     The botnet demonstration shows how botnets are created and how they work.</a:t>
            </a:r>
          </a:p>
        </p:txBody>
      </p:sp>
      <p:sp>
        <p:nvSpPr>
          <p:cNvPr id="32772" name="Slide Number Placeholder 3">
            <a:extLst>
              <a:ext uri="{FF2B5EF4-FFF2-40B4-BE49-F238E27FC236}">
                <a16:creationId xmlns:a16="http://schemas.microsoft.com/office/drawing/2014/main" id="{87C18798-BA69-4B51-B0A3-D8BA7D69D1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E98C40-53ED-4428-B306-29611EF92EF3}" type="slidenum">
              <a:rPr lang="en-US" altLang="en-US"/>
              <a:pPr eaLnBrk="1" hangingPunct="1">
                <a:spcBef>
                  <a:spcPct val="0"/>
                </a:spcBef>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81175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Smishing and Vishing</a:t>
            </a:r>
          </a:p>
          <a:p>
            <a:pPr lvl="1"/>
            <a:r>
              <a:rPr lang="en-US" dirty="0"/>
              <a:t>Smishing is a variation of phishing that involves the use of texting</a:t>
            </a:r>
          </a:p>
          <a:p>
            <a:pPr lvl="1"/>
            <a:r>
              <a:rPr lang="en-US" dirty="0"/>
              <a:t>Vishing is similar to smishing except the victims receive a voice mail message telling them to call a phone number or access a Web site</a:t>
            </a:r>
          </a:p>
          <a:p>
            <a:r>
              <a:rPr lang="en-US" dirty="0"/>
              <a:t>Identity Theft</a:t>
            </a:r>
          </a:p>
          <a:p>
            <a:pPr lvl="1"/>
            <a:r>
              <a:rPr lang="en-US" dirty="0"/>
              <a:t>The theft of personal information and then used without their permission</a:t>
            </a:r>
          </a:p>
          <a:p>
            <a:pPr lvl="1"/>
            <a:r>
              <a:rPr lang="en-US" dirty="0"/>
              <a:t>Data breach is the unintended release of sensitive data or the access of sensitive data by unauthorized individuals</a:t>
            </a:r>
          </a:p>
          <a:p>
            <a:pPr lvl="2"/>
            <a:r>
              <a:rPr lang="en-US" dirty="0"/>
              <a:t>Often results in identity theft</a:t>
            </a:r>
          </a:p>
          <a:p>
            <a:pPr lvl="1"/>
            <a:r>
              <a:rPr lang="en-US" dirty="0"/>
              <a:t>Most e-commerce Web sites use some form of encryption technology to protect information as it comes from the consumer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2685395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Cyberespionage</a:t>
            </a:r>
          </a:p>
          <a:p>
            <a:pPr lvl="1"/>
            <a:r>
              <a:rPr lang="en-US" dirty="0"/>
              <a:t>Involves the development of malware that secretly steals data in the computer systems of organizations, such as government agencies, military contractors, political organizations, and manufacturing firms</a:t>
            </a:r>
          </a:p>
          <a:p>
            <a:pPr lvl="1"/>
            <a:r>
              <a:rPr lang="en-US" dirty="0"/>
              <a:t>Mostly targeted toward high-value data such as the following:</a:t>
            </a:r>
          </a:p>
          <a:p>
            <a:pPr lvl="2"/>
            <a:r>
              <a:rPr lang="en-US" dirty="0"/>
              <a:t>Sales, marketing, and new product development plans, schedules, and budgets</a:t>
            </a:r>
          </a:p>
          <a:p>
            <a:pPr lvl="2"/>
            <a:r>
              <a:rPr lang="en-US" dirty="0"/>
              <a:t>Details about product designs and innovative processes</a:t>
            </a:r>
          </a:p>
          <a:p>
            <a:pPr lvl="2"/>
            <a:r>
              <a:rPr lang="en-US" dirty="0"/>
              <a:t>Employee personal information</a:t>
            </a:r>
          </a:p>
          <a:p>
            <a:pPr lvl="2"/>
            <a:r>
              <a:rPr lang="en-US" dirty="0"/>
              <a:t>Customer and client data</a:t>
            </a:r>
          </a:p>
          <a:p>
            <a:pPr lvl="2"/>
            <a:r>
              <a:rPr lang="en-US" dirty="0"/>
              <a:t>Sensitive information about partners and partner agreements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77965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Exploits</a:t>
            </a:r>
          </a:p>
          <a:p>
            <a:endParaRPr lang="en-US" dirty="0"/>
          </a:p>
          <a:p>
            <a:r>
              <a:rPr lang="en-US" dirty="0"/>
              <a:t>Cyberterrorism</a:t>
            </a:r>
          </a:p>
          <a:p>
            <a:pPr lvl="1"/>
            <a:r>
              <a:rPr lang="en-US" dirty="0"/>
              <a:t>The intimidation of government of civilian population by using information technology to disable critical national infrastructure to achieve political, religious, or ideological goals</a:t>
            </a:r>
          </a:p>
          <a:p>
            <a:pPr lvl="1"/>
            <a:r>
              <a:rPr lang="en-US" dirty="0"/>
              <a:t>Department of Homeland Security (DHS) provides a link that enables users to report cyber incidents</a:t>
            </a:r>
          </a:p>
          <a:p>
            <a:pPr lvl="2"/>
            <a:r>
              <a:rPr lang="en-US" dirty="0"/>
              <a:t>Incident reports go to the U.S. Computer Emergency Readiness Team (US-CERT)</a:t>
            </a:r>
          </a:p>
          <a:p>
            <a:pPr lvl="1"/>
            <a:r>
              <a:rPr lang="en-US" dirty="0"/>
              <a:t>Cyberterrorists try daily to gain unauthorized access to a number of important and sensitive sites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1868390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Laws for Prosecuting Computer Attacks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421391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Secure, Private, Reliable Computing</a:t>
            </a:r>
          </a:p>
          <a:p>
            <a:endParaRPr lang="en-US" dirty="0"/>
          </a:p>
          <a:p>
            <a:r>
              <a:rPr lang="en-US" dirty="0"/>
              <a:t>A strong security program begins by</a:t>
            </a:r>
          </a:p>
          <a:p>
            <a:pPr lvl="1"/>
            <a:r>
              <a:rPr lang="en-US" dirty="0"/>
              <a:t>Assessing threats to the organization’s computers and network</a:t>
            </a:r>
          </a:p>
          <a:p>
            <a:pPr lvl="1"/>
            <a:r>
              <a:rPr lang="en-US" dirty="0"/>
              <a:t>Identifying actions that address the most serious vulnerabilities</a:t>
            </a:r>
          </a:p>
          <a:p>
            <a:pPr lvl="1"/>
            <a:r>
              <a:rPr lang="en-US" dirty="0"/>
              <a:t>Educating users about the risks involved and the actions they must take to prevent a security incident</a:t>
            </a:r>
          </a:p>
          <a:p>
            <a:r>
              <a:rPr lang="en-US" dirty="0"/>
              <a:t>If an intrusion occurs, there must be a clear reaction plan that addresses:</a:t>
            </a:r>
          </a:p>
          <a:p>
            <a:pPr lvl="1"/>
            <a:r>
              <a:rPr lang="en-US" dirty="0"/>
              <a:t>Notification</a:t>
            </a:r>
          </a:p>
          <a:p>
            <a:pPr lvl="1"/>
            <a:r>
              <a:rPr lang="en-US" dirty="0"/>
              <a:t>Evidence protection</a:t>
            </a:r>
          </a:p>
          <a:p>
            <a:pPr lvl="1"/>
            <a:r>
              <a:rPr lang="en-US" dirty="0"/>
              <a:t>Activity log maintenance</a:t>
            </a:r>
          </a:p>
          <a:p>
            <a:pPr lvl="1"/>
            <a:r>
              <a:rPr lang="en-US" dirty="0"/>
              <a:t>Containment</a:t>
            </a:r>
          </a:p>
          <a:p>
            <a:pPr lvl="1"/>
            <a:r>
              <a:rPr lang="en-US" dirty="0"/>
              <a:t>Eradication</a:t>
            </a:r>
          </a:p>
          <a:p>
            <a:pPr lvl="1"/>
            <a:r>
              <a:rPr lang="en-US" dirty="0"/>
              <a:t>Recovery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3299043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Risk Assessment</a:t>
            </a:r>
          </a:p>
          <a:p>
            <a:endParaRPr lang="en-US" dirty="0"/>
          </a:p>
          <a:p>
            <a:r>
              <a:rPr lang="en-US" dirty="0"/>
              <a:t>Risk assessment </a:t>
            </a:r>
          </a:p>
          <a:p>
            <a:pPr lvl="1"/>
            <a:r>
              <a:rPr lang="en-US" dirty="0"/>
              <a:t>The process of assessing security-related risks to an organization’s computer and networks form both internal and external threats</a:t>
            </a:r>
          </a:p>
          <a:p>
            <a:r>
              <a:rPr lang="en-US" dirty="0"/>
              <a:t>Steps in a general risk assessment process are:</a:t>
            </a:r>
          </a:p>
          <a:p>
            <a:pPr lvl="1"/>
            <a:r>
              <a:rPr lang="en-US" dirty="0"/>
              <a:t>Identify the set of IS assets about which the organization is most concerned</a:t>
            </a:r>
          </a:p>
          <a:p>
            <a:pPr lvl="1"/>
            <a:r>
              <a:rPr lang="en-US" dirty="0"/>
              <a:t>Identify the loss events or the risks or threats that could occur</a:t>
            </a:r>
          </a:p>
          <a:p>
            <a:pPr lvl="1"/>
            <a:r>
              <a:rPr lang="en-US" dirty="0"/>
              <a:t>Assess the frequency of events or the likelihood of each potential threat</a:t>
            </a:r>
          </a:p>
          <a:p>
            <a:pPr lvl="1"/>
            <a:r>
              <a:rPr lang="en-US" dirty="0"/>
              <a:t>Determine the impact of each threat occurring</a:t>
            </a:r>
          </a:p>
          <a:p>
            <a:pPr lvl="1"/>
            <a:r>
              <a:rPr lang="en-US" dirty="0"/>
              <a:t>Determine how each threat can be mitigated so it is less likely to occur</a:t>
            </a:r>
          </a:p>
          <a:p>
            <a:pPr lvl="1"/>
            <a:r>
              <a:rPr lang="en-US" dirty="0"/>
              <a:t>Assess the feasibility of implementing the mitigation options</a:t>
            </a:r>
          </a:p>
          <a:p>
            <a:pPr lvl="1"/>
            <a:r>
              <a:rPr lang="en-US" dirty="0"/>
              <a:t>Perform a cost-benefit analysis to ensure that your efforts will be cost effective</a:t>
            </a:r>
          </a:p>
          <a:p>
            <a:pPr lvl="1"/>
            <a:r>
              <a:rPr lang="en-US" dirty="0"/>
              <a:t>Make the decision on whether or not to implement a particular countermeasure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27735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Threat Landscape</a:t>
            </a:r>
          </a:p>
          <a:p>
            <a:endParaRPr lang="en-US" dirty="0"/>
          </a:p>
          <a:p>
            <a:r>
              <a:rPr lang="en-US" dirty="0"/>
              <a:t>Number of cybercrimes are increasing</a:t>
            </a:r>
          </a:p>
          <a:p>
            <a:r>
              <a:rPr lang="en-US" dirty="0"/>
              <a:t>Organizations are putting in place a range of countermeasures to combat cybercrime</a:t>
            </a:r>
          </a:p>
          <a:p>
            <a:r>
              <a:rPr lang="en-US" dirty="0"/>
              <a:t>Computer security incidents surged from 2014 to 2015 in the following industries:</a:t>
            </a:r>
          </a:p>
          <a:p>
            <a:pPr lvl="1"/>
            <a:r>
              <a:rPr lang="en-US" dirty="0"/>
              <a:t>Public sector organizations</a:t>
            </a:r>
          </a:p>
          <a:p>
            <a:pPr lvl="1"/>
            <a:r>
              <a:rPr lang="en-US" dirty="0"/>
              <a:t>Entertainment, media, and communications</a:t>
            </a:r>
          </a:p>
          <a:p>
            <a:pPr lvl="1"/>
            <a:r>
              <a:rPr lang="en-US" dirty="0"/>
              <a:t>Technology and telecommunications companies</a:t>
            </a:r>
          </a:p>
          <a:p>
            <a:pPr lvl="1"/>
            <a:r>
              <a:rPr lang="en-US" dirty="0"/>
              <a:t>Pharmaceuticals and life sciences</a:t>
            </a:r>
          </a:p>
          <a:p>
            <a:pPr lvl="1"/>
            <a:r>
              <a:rPr lang="en-US" dirty="0"/>
              <a:t>Power and utilities organizations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300655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Assessment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3220008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122F63F-615B-4746-A299-B15D68048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D67B31-F24A-462B-925C-B150DD36E0B5}" type="slidenum">
              <a:rPr lang="en-US" altLang="en-US"/>
              <a:pPr eaLnBrk="1" hangingPunct="1">
                <a:spcBef>
                  <a:spcPct val="0"/>
                </a:spcBef>
              </a:pPr>
              <a:t>33</a:t>
            </a:fld>
            <a:endParaRPr lang="en-US" altLang="en-US"/>
          </a:p>
        </p:txBody>
      </p:sp>
      <p:sp>
        <p:nvSpPr>
          <p:cNvPr id="36867" name="Rectangle 2">
            <a:extLst>
              <a:ext uri="{FF2B5EF4-FFF2-40B4-BE49-F238E27FC236}">
                <a16:creationId xmlns:a16="http://schemas.microsoft.com/office/drawing/2014/main" id="{C51BC168-2B56-445B-9DC2-BB71E909C41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093F8C0-1CE5-47A5-B99B-C9A4423FC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3577731-FACC-4131-A6A1-C3A8BE500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9BD409-53A1-477A-84D2-64AE57697B31}" type="slidenum">
              <a:rPr lang="en-US" altLang="en-US"/>
              <a:pPr eaLnBrk="1" hangingPunct="1">
                <a:spcBef>
                  <a:spcPct val="0"/>
                </a:spcBef>
              </a:pPr>
              <a:t>34</a:t>
            </a:fld>
            <a:endParaRPr lang="en-US" altLang="en-US"/>
          </a:p>
        </p:txBody>
      </p:sp>
      <p:sp>
        <p:nvSpPr>
          <p:cNvPr id="37891" name="Rectangle 2">
            <a:extLst>
              <a:ext uri="{FF2B5EF4-FFF2-40B4-BE49-F238E27FC236}">
                <a16:creationId xmlns:a16="http://schemas.microsoft.com/office/drawing/2014/main" id="{B0C3033F-9230-4C67-8B82-21AB41D2C13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DD8BFD4-C604-4A13-BFD3-FA4EF09B0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Security Policy</a:t>
            </a:r>
          </a:p>
          <a:p>
            <a:endParaRPr lang="en-US" dirty="0"/>
          </a:p>
          <a:p>
            <a:r>
              <a:rPr lang="en-US" dirty="0"/>
              <a:t>Security policy</a:t>
            </a:r>
          </a:p>
          <a:p>
            <a:pPr lvl="1"/>
            <a:r>
              <a:rPr lang="en-US" dirty="0"/>
              <a:t>Defines an organization’s security requirements along with the controls and sanctions needed to meet those requirements</a:t>
            </a:r>
          </a:p>
          <a:p>
            <a:pPr lvl="1"/>
            <a:r>
              <a:rPr lang="en-US" dirty="0"/>
              <a:t>Outlines what needs to be done but not how to do it</a:t>
            </a:r>
          </a:p>
          <a:p>
            <a:r>
              <a:rPr lang="en-US" dirty="0"/>
              <a:t>Automated system rules should mirror an organization’s written policies</a:t>
            </a:r>
          </a:p>
          <a:p>
            <a:r>
              <a:rPr lang="en-US" dirty="0"/>
              <a:t>Some companies have begun to include special security requirements for mobile devices as part of their security policies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1206179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Educating Employees and Contract Workers</a:t>
            </a:r>
          </a:p>
          <a:p>
            <a:endParaRPr lang="en-US" dirty="0"/>
          </a:p>
          <a:p>
            <a:r>
              <a:rPr lang="en-US" dirty="0"/>
              <a:t>Users can protect an organization’s information systems by:</a:t>
            </a:r>
          </a:p>
          <a:p>
            <a:pPr lvl="1"/>
            <a:r>
              <a:rPr lang="en-US" dirty="0"/>
              <a:t>Guarding their passwords to protect against unauthorized access to their accounts </a:t>
            </a:r>
          </a:p>
          <a:p>
            <a:pPr lvl="1"/>
            <a:r>
              <a:rPr lang="en-US" dirty="0"/>
              <a:t>Prohibiting others from using their passwords</a:t>
            </a:r>
          </a:p>
          <a:p>
            <a:pPr lvl="1"/>
            <a:r>
              <a:rPr lang="en-US" dirty="0"/>
              <a:t>Applying strict access controls (file and directory permissions) to protect data from disclosure or destruction</a:t>
            </a:r>
          </a:p>
          <a:p>
            <a:pPr lvl="1"/>
            <a:r>
              <a:rPr lang="en-US" dirty="0"/>
              <a:t>Reporting all unusual activity to the organization’s IT security group</a:t>
            </a:r>
          </a:p>
          <a:p>
            <a:pPr lvl="1"/>
            <a:r>
              <a:rPr lang="en-US" dirty="0"/>
              <a:t>Taking care to ensure that portable computing and data storage devices are protected (hundreds of thousands of laptops are lost or stolen per year)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2335637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Educating Employees and Contract Workers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1912616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Prevention</a:t>
            </a:r>
          </a:p>
          <a:p>
            <a:endParaRPr lang="en-US" dirty="0"/>
          </a:p>
          <a:p>
            <a:r>
              <a:rPr lang="en-US" dirty="0"/>
              <a:t>Organizations should implement a layered security solution to make computer break-ins so difficult that an attacker gives up</a:t>
            </a:r>
          </a:p>
          <a:p>
            <a:pPr lvl="1"/>
            <a:r>
              <a:rPr lang="en-US" dirty="0"/>
              <a:t>If an attacker breaks through one layer, another layer must then be overcome</a:t>
            </a:r>
          </a:p>
          <a:p>
            <a:r>
              <a:rPr lang="en-US" dirty="0"/>
              <a:t>Layers of protective measures are explain in more detail in the following sections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38</a:t>
            </a:fld>
            <a:endParaRPr lang="en-US" dirty="0"/>
          </a:p>
        </p:txBody>
      </p:sp>
    </p:spTree>
    <p:extLst>
      <p:ext uri="{BB962C8B-B14F-4D97-AF65-F5344CB8AC3E}">
        <p14:creationId xmlns:p14="http://schemas.microsoft.com/office/powerpoint/2010/main" val="3965757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8CDF80B-A93C-4CEF-827F-B22C28B0D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1A6D1E6-2D78-4E8A-809B-8A8A19666767}" type="slidenum">
              <a:rPr lang="en-US" altLang="en-US"/>
              <a:pPr eaLnBrk="1" hangingPunct="1">
                <a:spcBef>
                  <a:spcPct val="0"/>
                </a:spcBef>
              </a:pPr>
              <a:t>39</a:t>
            </a:fld>
            <a:endParaRPr lang="en-US" altLang="en-US"/>
          </a:p>
        </p:txBody>
      </p:sp>
      <p:sp>
        <p:nvSpPr>
          <p:cNvPr id="38915" name="Rectangle 2">
            <a:extLst>
              <a:ext uri="{FF2B5EF4-FFF2-40B4-BE49-F238E27FC236}">
                <a16:creationId xmlns:a16="http://schemas.microsoft.com/office/drawing/2014/main" id="{D8DAC5B7-5E5F-4FCE-9A13-FAC36A3C70C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5D3A82F-BC2F-41EB-973F-CE8063B969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b="1">
                <a:latin typeface="Arial" panose="020B0604020202020204" pitchFamily="34" charset="0"/>
              </a:rPr>
              <a:t>Physical controls.</a:t>
            </a:r>
            <a:r>
              <a:rPr lang="en-US" altLang="en-US">
                <a:latin typeface="Arial" panose="020B0604020202020204" pitchFamily="34" charset="0"/>
              </a:rPr>
              <a:t> Physical protection of computer facilities and resources.</a:t>
            </a:r>
          </a:p>
          <a:p>
            <a:pPr lvl="1" eaLnBrk="1" hangingPunct="1"/>
            <a:r>
              <a:rPr lang="en-US" altLang="en-US" b="1">
                <a:latin typeface="Arial" panose="020B0604020202020204" pitchFamily="34" charset="0"/>
              </a:rPr>
              <a:t>Access controls.</a:t>
            </a:r>
            <a:r>
              <a:rPr lang="en-US" altLang="en-US">
                <a:latin typeface="Arial" panose="020B0604020202020204" pitchFamily="34" charset="0"/>
              </a:rPr>
              <a:t> Restriction of unauthorized user access to computer resources; use </a:t>
            </a:r>
            <a:r>
              <a:rPr lang="en-US" altLang="en-US" b="1">
                <a:latin typeface="Arial" panose="020B0604020202020204" pitchFamily="34" charset="0"/>
              </a:rPr>
              <a:t>biometrics</a:t>
            </a:r>
            <a:r>
              <a:rPr lang="en-US" altLang="en-US">
                <a:latin typeface="Arial" panose="020B0604020202020204" pitchFamily="34" charset="0"/>
              </a:rPr>
              <a:t> and </a:t>
            </a:r>
            <a:r>
              <a:rPr lang="en-US" altLang="en-US" b="1">
                <a:latin typeface="Arial" panose="020B0604020202020204" pitchFamily="34" charset="0"/>
              </a:rPr>
              <a:t>passwords</a:t>
            </a:r>
            <a:r>
              <a:rPr lang="en-US" altLang="en-US">
                <a:latin typeface="Arial" panose="020B0604020202020204" pitchFamily="34" charset="0"/>
              </a:rPr>
              <a:t> controls for user identification.</a:t>
            </a:r>
            <a:endParaRPr lang="en-US" altLang="en-US" b="1">
              <a:latin typeface="Arial" panose="020B0604020202020204" pitchFamily="34" charset="0"/>
            </a:endParaRPr>
          </a:p>
          <a:p>
            <a:pPr eaLnBrk="1" hangingPunct="1"/>
            <a:r>
              <a:rPr lang="en-US" altLang="en-US" b="1">
                <a:latin typeface="Arial" panose="020B0604020202020204" pitchFamily="34" charset="0"/>
              </a:rPr>
              <a:t>          Communications (network) controls.</a:t>
            </a:r>
            <a:r>
              <a:rPr lang="en-US" altLang="en-US">
                <a:latin typeface="Arial" panose="020B0604020202020204" pitchFamily="34" charset="0"/>
              </a:rPr>
              <a:t> To protect the movement of data across networks and include  </a:t>
            </a:r>
          </a:p>
          <a:p>
            <a:pPr eaLnBrk="1" hangingPunct="1"/>
            <a:r>
              <a:rPr lang="en-US" altLang="en-US">
                <a:latin typeface="Arial" panose="020B0604020202020204" pitchFamily="34" charset="0"/>
              </a:rPr>
              <a:t>          border security controls, authentication and authorization.</a:t>
            </a:r>
          </a:p>
          <a:p>
            <a:pPr lvl="1" eaLnBrk="1" hangingPunct="1"/>
            <a:r>
              <a:rPr lang="en-US" altLang="en-US">
                <a:latin typeface="Arial" panose="020B0604020202020204" pitchFamily="34" charset="0"/>
              </a:rPr>
              <a:t>A </a:t>
            </a:r>
            <a:r>
              <a:rPr lang="en-US" altLang="en-US" b="1">
                <a:latin typeface="Arial" panose="020B0604020202020204" pitchFamily="34" charset="0"/>
              </a:rPr>
              <a:t>virtual private network </a:t>
            </a:r>
            <a:r>
              <a:rPr lang="en-US" altLang="en-US">
                <a:latin typeface="Arial" panose="020B0604020202020204" pitchFamily="34" charset="0"/>
              </a:rPr>
              <a:t>is a private network that uses a public network (usually the Internet) to connect users.</a:t>
            </a:r>
          </a:p>
          <a:p>
            <a:pPr lvl="1" eaLnBrk="1" hangingPunct="1"/>
            <a:r>
              <a:rPr lang="en-US" altLang="en-US" b="1">
                <a:latin typeface="Arial" panose="020B0604020202020204" pitchFamily="34" charset="0"/>
              </a:rPr>
              <a:t>Secure socket layer </a:t>
            </a:r>
            <a:r>
              <a:rPr lang="en-US" altLang="en-US">
                <a:latin typeface="Arial" panose="020B0604020202020204" pitchFamily="34" charset="0"/>
              </a:rPr>
              <a:t>(SSL), now called </a:t>
            </a:r>
            <a:r>
              <a:rPr lang="en-US" altLang="en-US" b="1">
                <a:latin typeface="Arial" panose="020B0604020202020204" pitchFamily="34" charset="0"/>
              </a:rPr>
              <a:t>transport layer security </a:t>
            </a:r>
            <a:r>
              <a:rPr lang="en-US" altLang="en-US">
                <a:latin typeface="Arial" panose="020B0604020202020204" pitchFamily="34" charset="0"/>
              </a:rPr>
              <a:t>(TLS), is an encryption standard used for secure transactions such as credit card purchases and online banking.</a:t>
            </a:r>
          </a:p>
          <a:p>
            <a:pPr lvl="1" eaLnBrk="1" hangingPunct="1"/>
            <a:r>
              <a:rPr lang="en-US" altLang="en-US" b="1">
                <a:latin typeface="Arial" panose="020B0604020202020204" pitchFamily="34" charset="0"/>
              </a:rPr>
              <a:t>Employee monitoring systems</a:t>
            </a:r>
            <a:r>
              <a:rPr lang="en-US" altLang="en-US">
                <a:latin typeface="Arial" panose="020B0604020202020204" pitchFamily="34" charset="0"/>
              </a:rPr>
              <a:t> monitor employees’ computers, e-mail activities, and Internet surfing activities.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EF0A969-2994-4C42-BD4A-545C87434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A7E74F2-B4B5-4A39-BEAB-288594ED717D}" type="slidenum">
              <a:rPr lang="en-US" altLang="en-US"/>
              <a:pPr eaLnBrk="1" hangingPunct="1">
                <a:spcBef>
                  <a:spcPct val="0"/>
                </a:spcBef>
              </a:pPr>
              <a:t>40</a:t>
            </a:fld>
            <a:endParaRPr lang="en-US" altLang="en-US"/>
          </a:p>
        </p:txBody>
      </p:sp>
      <p:sp>
        <p:nvSpPr>
          <p:cNvPr id="39939" name="Rectangle 2">
            <a:extLst>
              <a:ext uri="{FF2B5EF4-FFF2-40B4-BE49-F238E27FC236}">
                <a16:creationId xmlns:a16="http://schemas.microsoft.com/office/drawing/2014/main" id="{B2F3B8EB-5F3C-4FF8-931B-536D790EBA8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7301BC6-55FA-463F-8D3F-F95952EF1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Arial" panose="020B0604020202020204" pitchFamily="34" charset="0"/>
              </a:rPr>
              <a:t>Authorization</a:t>
            </a:r>
            <a:r>
              <a:rPr lang="en-US" altLang="en-US" sz="1000">
                <a:latin typeface="Arial" panose="020B0604020202020204" pitchFamily="34" charset="0"/>
              </a:rPr>
              <a:t> - Permission issued to individuals and groups to do certain activities with information resources, based on verified identity. </a:t>
            </a:r>
          </a:p>
          <a:p>
            <a:pPr eaLnBrk="1" hangingPunct="1"/>
            <a:r>
              <a:rPr lang="en-US" altLang="en-US" sz="1000">
                <a:latin typeface="Arial" panose="020B0604020202020204" pitchFamily="34" charset="0"/>
              </a:rPr>
              <a:t>A </a:t>
            </a:r>
            <a:r>
              <a:rPr lang="en-US" altLang="en-US" sz="1000" b="1">
                <a:latin typeface="Arial" panose="020B0604020202020204" pitchFamily="34" charset="0"/>
              </a:rPr>
              <a:t>privilege</a:t>
            </a:r>
            <a:r>
              <a:rPr lang="en-US" altLang="en-US" sz="1000">
                <a:latin typeface="Arial" panose="020B0604020202020204" pitchFamily="34" charset="0"/>
              </a:rPr>
              <a:t> is a collection of related computer system operations that can be performed by users of the system.</a:t>
            </a:r>
          </a:p>
          <a:p>
            <a:pPr eaLnBrk="1" hangingPunct="1"/>
            <a:r>
              <a:rPr lang="en-US" altLang="en-US" sz="1000" b="1">
                <a:latin typeface="Arial" panose="020B0604020202020204" pitchFamily="34" charset="0"/>
              </a:rPr>
              <a:t>Least privilege </a:t>
            </a:r>
            <a:r>
              <a:rPr lang="en-US" altLang="en-US" sz="1000">
                <a:latin typeface="Arial" panose="020B0604020202020204" pitchFamily="34" charset="0"/>
              </a:rPr>
              <a:t>is a principle that users be granted the privilege for some activity only if there is a justifiable need to grant this authorization.</a:t>
            </a:r>
          </a:p>
          <a:p>
            <a:pPr eaLnBrk="1" hangingPunct="1"/>
            <a:endParaRPr lang="en-US" altLang="en-US" sz="10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B7AB6F8-5544-4E54-9259-417D730F4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DAD8D4-DE9B-4832-9AC8-EA6B7CB06DC7}" type="slidenum">
              <a:rPr lang="en-US" altLang="en-US"/>
              <a:pPr eaLnBrk="1" hangingPunct="1">
                <a:spcBef>
                  <a:spcPct val="0"/>
                </a:spcBef>
              </a:pPr>
              <a:t>41</a:t>
            </a:fld>
            <a:endParaRPr lang="en-US" altLang="en-US"/>
          </a:p>
        </p:txBody>
      </p:sp>
      <p:sp>
        <p:nvSpPr>
          <p:cNvPr id="40963" name="Rectangle 2">
            <a:extLst>
              <a:ext uri="{FF2B5EF4-FFF2-40B4-BE49-F238E27FC236}">
                <a16:creationId xmlns:a16="http://schemas.microsoft.com/office/drawing/2014/main" id="{D845C541-7DEF-4BBC-903B-D76672BB022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9A42E9C-3771-4272-83FB-5141B1B55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Computer Incidents Are So Prevalent</a:t>
            </a:r>
          </a:p>
          <a:p>
            <a:endParaRPr lang="en-US" dirty="0"/>
          </a:p>
          <a:p>
            <a:r>
              <a:rPr lang="en-US" dirty="0"/>
              <a:t>Increasing Complexity Increases Vulnerability</a:t>
            </a:r>
          </a:p>
          <a:p>
            <a:pPr lvl="1"/>
            <a:r>
              <a:rPr lang="en-US" dirty="0"/>
              <a:t>Cloud computing, networks, computers, mobile devices, virtualization, OS applications, Web sites, switches, routers, and gateways are interconnected and driven by millions of lines of code</a:t>
            </a:r>
          </a:p>
          <a:p>
            <a:r>
              <a:rPr lang="en-US" dirty="0"/>
              <a:t>Higher Computer User Expectations</a:t>
            </a:r>
          </a:p>
          <a:p>
            <a:pPr lvl="1"/>
            <a:r>
              <a:rPr lang="en-US" dirty="0"/>
              <a:t>Computer help desks are under intense pressure to respond very quickly to users’ questions</a:t>
            </a:r>
          </a:p>
          <a:p>
            <a:r>
              <a:rPr lang="en-US" dirty="0"/>
              <a:t>Expanding and Changing Systems Introduce New Risks</a:t>
            </a:r>
          </a:p>
          <a:p>
            <a:pPr lvl="1"/>
            <a:r>
              <a:rPr lang="en-US" dirty="0"/>
              <a:t>It is difficult for IT organizations to keep up with the pace of technological change, successfully perform an ongoing assessment of new security risks, and implement approaches for dealing with them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a:t>
            </a:fld>
            <a:endParaRPr lang="en-US" dirty="0"/>
          </a:p>
        </p:txBody>
      </p:sp>
    </p:spTree>
    <p:extLst>
      <p:ext uri="{BB962C8B-B14F-4D97-AF65-F5344CB8AC3E}">
        <p14:creationId xmlns:p14="http://schemas.microsoft.com/office/powerpoint/2010/main" val="699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 Corporate Firewall</a:t>
            </a:r>
          </a:p>
          <a:p>
            <a:endParaRPr lang="en-US" dirty="0"/>
          </a:p>
          <a:p>
            <a:r>
              <a:rPr lang="en-US" dirty="0"/>
              <a:t>Firewall </a:t>
            </a:r>
          </a:p>
          <a:p>
            <a:pPr lvl="1"/>
            <a:r>
              <a:rPr lang="en-US" dirty="0"/>
              <a:t>A system of software, hardware, or a combination of both that stands guard between an organization’s internal network and the Internet and limits network access based on the organization’s access policy</a:t>
            </a:r>
          </a:p>
          <a:p>
            <a:r>
              <a:rPr lang="en-US" dirty="0"/>
              <a:t>Next-generation firewall (NGFW)</a:t>
            </a:r>
          </a:p>
          <a:p>
            <a:pPr lvl="1"/>
            <a:r>
              <a:rPr lang="en-US" dirty="0"/>
              <a:t>A hardware- or software-based network security system that is able to detect and block sophisticated attacks by filtering network traffic dependent on the packet contents</a:t>
            </a:r>
          </a:p>
          <a:p>
            <a:pPr lvl="1"/>
            <a:r>
              <a:rPr lang="en-US" dirty="0"/>
              <a:t>Goes deeper to inspect the payload of packets and match sequences of bytes for harmful activities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42</a:t>
            </a:fld>
            <a:endParaRPr lang="en-US" dirty="0"/>
          </a:p>
        </p:txBody>
      </p:sp>
    </p:spTree>
    <p:extLst>
      <p:ext uri="{BB962C8B-B14F-4D97-AF65-F5344CB8AC3E}">
        <p14:creationId xmlns:p14="http://schemas.microsoft.com/office/powerpoint/2010/main" val="1363770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35D5DAA-B897-4DF3-8A36-A8A68DBAB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94DD0-565C-4AF0-BCC7-583C7F23FA48}" type="slidenum">
              <a:rPr lang="en-US" altLang="en-US"/>
              <a:pPr eaLnBrk="1" hangingPunct="1">
                <a:spcBef>
                  <a:spcPct val="0"/>
                </a:spcBef>
              </a:pPr>
              <a:t>43</a:t>
            </a:fld>
            <a:endParaRPr lang="en-US" altLang="en-US"/>
          </a:p>
        </p:txBody>
      </p:sp>
      <p:sp>
        <p:nvSpPr>
          <p:cNvPr id="41987" name="Rectangle 2">
            <a:extLst>
              <a:ext uri="{FF2B5EF4-FFF2-40B4-BE49-F238E27FC236}">
                <a16:creationId xmlns:a16="http://schemas.microsoft.com/office/drawing/2014/main" id="{22A7EE72-6D3A-4168-A28B-C4A9BFE4939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90FCA42-C27D-4394-8482-8BE03F9E1E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a Security Dashboard</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Security dashboard software provides a comprehensive display of all vital data related to an organization’s security defenses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396810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Installing Antivirus Software on Personal Computers</a:t>
            </a:r>
          </a:p>
          <a:p>
            <a:endParaRPr lang="en-US" dirty="0"/>
          </a:p>
          <a:p>
            <a:r>
              <a:rPr lang="en-US" dirty="0"/>
              <a:t>Antivirus software</a:t>
            </a:r>
          </a:p>
          <a:p>
            <a:pPr lvl="1"/>
            <a:r>
              <a:rPr lang="en-US" dirty="0"/>
              <a:t>Scans for specific sequence of bytes, known as a virus signature, that indicates the presence of a specific virus</a:t>
            </a:r>
          </a:p>
          <a:p>
            <a:r>
              <a:rPr lang="en-US" dirty="0"/>
              <a:t>If  virus is found </a:t>
            </a:r>
          </a:p>
          <a:p>
            <a:pPr lvl="1"/>
            <a:r>
              <a:rPr lang="en-US" dirty="0"/>
              <a:t>Antivirus software informs the user and may clean, delete, or quarantine any files, directories, or disks affected by the malicious code</a:t>
            </a:r>
          </a:p>
          <a:p>
            <a:r>
              <a:rPr lang="en-US" dirty="0"/>
              <a:t>It is crucial that antivirus software be continually updated with the latest virus signatures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2562731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Safeguards against Attacks by Malicious Insiders</a:t>
            </a:r>
          </a:p>
          <a:p>
            <a:r>
              <a:rPr lang="en-US" dirty="0"/>
              <a:t>User accounts that remain active after employees leave a company are a potential security risk </a:t>
            </a:r>
          </a:p>
          <a:p>
            <a:pPr lvl="1"/>
            <a:r>
              <a:rPr lang="en-US" dirty="0"/>
              <a:t>IS staff must promptly delete computer accounts, login IDs, and passwords of departing employees</a:t>
            </a:r>
          </a:p>
          <a:p>
            <a:r>
              <a:rPr lang="en-US" dirty="0"/>
              <a:t>Another safeguard</a:t>
            </a:r>
          </a:p>
          <a:p>
            <a:pPr lvl="1"/>
            <a:r>
              <a:rPr lang="en-US" dirty="0"/>
              <a:t>Create roles and user accounts so that users have the authority to perform their responsibilities and nothing more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1299563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the Most Critical Internet Security Threats</a:t>
            </a:r>
          </a:p>
          <a:p>
            <a:endParaRPr lang="en-US" dirty="0"/>
          </a:p>
          <a:p>
            <a:r>
              <a:rPr lang="en-US" dirty="0"/>
              <a:t>Computer attackers</a:t>
            </a:r>
          </a:p>
          <a:p>
            <a:pPr lvl="1"/>
            <a:r>
              <a:rPr lang="en-US" dirty="0"/>
              <a:t>Know that many organizations are slow to fix problems</a:t>
            </a:r>
          </a:p>
          <a:p>
            <a:pPr lvl="1"/>
            <a:r>
              <a:rPr lang="en-US" dirty="0"/>
              <a:t>Scan the Internet for vulnerable systems </a:t>
            </a:r>
          </a:p>
          <a:p>
            <a:r>
              <a:rPr lang="en-US" dirty="0"/>
              <a:t>US-CERT regularly updates a summary of the most frequent, high-impact vulnerabilities being reported</a:t>
            </a:r>
          </a:p>
          <a:p>
            <a:pPr lvl="1"/>
            <a:r>
              <a:rPr lang="en-US" dirty="0"/>
              <a:t>Find it at www.us-cert.gov/current</a:t>
            </a:r>
          </a:p>
          <a:p>
            <a:r>
              <a:rPr lang="en-US" dirty="0"/>
              <a:t>Actions required to address these issues include installing a known patch to the software</a:t>
            </a:r>
          </a:p>
          <a:p>
            <a:pPr lvl="1"/>
            <a:r>
              <a:rPr lang="en-US" dirty="0"/>
              <a:t>And keeping applications and OSs up-to-date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2924410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 Periodic IT Security Audits</a:t>
            </a:r>
          </a:p>
          <a:p>
            <a:endParaRPr lang="en-US" dirty="0"/>
          </a:p>
          <a:p>
            <a:r>
              <a:rPr lang="en-US" dirty="0"/>
              <a:t>Security audit</a:t>
            </a:r>
          </a:p>
          <a:p>
            <a:pPr lvl="1"/>
            <a:r>
              <a:rPr lang="en-US" dirty="0"/>
              <a:t>Evaluates whether an organization has well-considered security policy in place and if it is being followed</a:t>
            </a:r>
          </a:p>
          <a:p>
            <a:r>
              <a:rPr lang="en-US" dirty="0"/>
              <a:t>The audit should </a:t>
            </a:r>
          </a:p>
          <a:p>
            <a:pPr lvl="1"/>
            <a:r>
              <a:rPr lang="en-US" dirty="0"/>
              <a:t>Review who has access to particular systems and data and what level of authority each user has</a:t>
            </a:r>
          </a:p>
          <a:p>
            <a:pPr lvl="1"/>
            <a:r>
              <a:rPr lang="en-US" dirty="0"/>
              <a:t>Test system safeguards to ensure that they are operating as intended</a:t>
            </a:r>
          </a:p>
          <a:p>
            <a:r>
              <a:rPr lang="en-US" dirty="0"/>
              <a:t>Some organizations also perform a penetration test</a:t>
            </a:r>
          </a:p>
          <a:p>
            <a:pPr lvl="1"/>
            <a:r>
              <a:rPr lang="en-US" dirty="0"/>
              <a:t>Individuals try to break through the measures and identify vulnerabilities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2580372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Detection</a:t>
            </a:r>
          </a:p>
          <a:p>
            <a:endParaRPr lang="en-US" dirty="0"/>
          </a:p>
          <a:p>
            <a:r>
              <a:rPr lang="en-US" dirty="0"/>
              <a:t>Intrusion detection system (IDS)</a:t>
            </a:r>
          </a:p>
          <a:p>
            <a:pPr lvl="1"/>
            <a:r>
              <a:rPr lang="en-US" dirty="0"/>
              <a:t>Software and/or hardware that monitors system and network resources and activities</a:t>
            </a:r>
          </a:p>
          <a:p>
            <a:pPr lvl="1"/>
            <a:r>
              <a:rPr lang="en-US" dirty="0"/>
              <a:t>Notifies network security personnel when it detects network traffic that attempts to circumvent the security measures of a networked computer environment</a:t>
            </a:r>
          </a:p>
          <a:p>
            <a:r>
              <a:rPr lang="en-US" dirty="0"/>
              <a:t>Knowledge-based IDS</a:t>
            </a:r>
          </a:p>
          <a:p>
            <a:pPr lvl="1"/>
            <a:r>
              <a:rPr lang="en-US" dirty="0"/>
              <a:t>Contain information about specific attacks and system vulnerabilities </a:t>
            </a:r>
          </a:p>
          <a:p>
            <a:r>
              <a:rPr lang="en-US" dirty="0"/>
              <a:t>Behavior-based IDS</a:t>
            </a:r>
          </a:p>
          <a:p>
            <a:pPr lvl="1"/>
            <a:r>
              <a:rPr lang="en-US" dirty="0"/>
              <a:t>Models normal behavior of a system and its user from reference information collected by various means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900834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Detection</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50</a:t>
            </a:fld>
            <a:endParaRPr lang="en-US" dirty="0"/>
          </a:p>
        </p:txBody>
      </p:sp>
    </p:spTree>
    <p:extLst>
      <p:ext uri="{BB962C8B-B14F-4D97-AF65-F5344CB8AC3E}">
        <p14:creationId xmlns:p14="http://schemas.microsoft.com/office/powerpoint/2010/main" val="734776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a:t>
            </a:r>
          </a:p>
          <a:p>
            <a:endParaRPr lang="en-US" dirty="0"/>
          </a:p>
          <a:p>
            <a:r>
              <a:rPr lang="en-US" dirty="0"/>
              <a:t>A response plan should be developed well in advance of any incident</a:t>
            </a:r>
          </a:p>
          <a:p>
            <a:pPr lvl="1"/>
            <a:r>
              <a:rPr lang="en-US" dirty="0"/>
              <a:t>Should be approved by the organization’s legal department and senior management</a:t>
            </a:r>
          </a:p>
          <a:p>
            <a:r>
              <a:rPr lang="en-US" dirty="0"/>
              <a:t>A well-developed response plan helps keep an incident under technical and emotional control</a:t>
            </a:r>
          </a:p>
          <a:p>
            <a:r>
              <a:rPr lang="en-US" dirty="0"/>
              <a:t>In a security incident, the primary goal must be to:</a:t>
            </a:r>
          </a:p>
          <a:p>
            <a:pPr lvl="1"/>
            <a:r>
              <a:rPr lang="en-US" dirty="0"/>
              <a:t>Regain control and limit damage, not to attempt to monitor or catch an intruder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51</a:t>
            </a:fld>
            <a:endParaRPr lang="en-US" dirty="0"/>
          </a:p>
        </p:txBody>
      </p:sp>
    </p:spTree>
    <p:extLst>
      <p:ext uri="{BB962C8B-B14F-4D97-AF65-F5344CB8AC3E}">
        <p14:creationId xmlns:p14="http://schemas.microsoft.com/office/powerpoint/2010/main" val="7704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Computer Incidents Are So Prevalent</a:t>
            </a:r>
          </a:p>
          <a:p>
            <a:endParaRPr lang="en-US" dirty="0"/>
          </a:p>
          <a:p>
            <a:r>
              <a:rPr lang="en-US" dirty="0"/>
              <a:t>Increased Prevalence of Bring Your Own Device Policies</a:t>
            </a:r>
          </a:p>
          <a:p>
            <a:pPr lvl="1"/>
            <a:r>
              <a:rPr lang="en-US" dirty="0"/>
              <a:t>Bring your own device (BYOD): a business policy that permits (encourages) employees to use their own mobile devices to access company computing resources and applications</a:t>
            </a:r>
          </a:p>
          <a:p>
            <a:pPr lvl="1"/>
            <a:r>
              <a:rPr lang="en-US" dirty="0"/>
              <a:t>BYOD makes it difficult for IT organizations to adequately safeguard additional portable devices with various OSs and applications</a:t>
            </a:r>
          </a:p>
          <a:p>
            <a:r>
              <a:rPr lang="en-US" dirty="0"/>
              <a:t>Growing Reliance on Commercial Software with Known Vulnerabilities</a:t>
            </a:r>
          </a:p>
          <a:p>
            <a:pPr lvl="1"/>
            <a:r>
              <a:rPr lang="en-US" dirty="0"/>
              <a:t>An exploit is an attack on an information system that takes advantage of a particular system vulnerability</a:t>
            </a:r>
          </a:p>
          <a:p>
            <a:pPr lvl="2"/>
            <a:r>
              <a:rPr lang="en-US" dirty="0"/>
              <a:t>Often this attack is due to poor system design or implementation</a:t>
            </a:r>
          </a:p>
          <a:p>
            <a:pPr lvl="1"/>
            <a:r>
              <a:rPr lang="en-US" dirty="0"/>
              <a:t>Users should download and install patches for known fixes to software vulnerabilities</a:t>
            </a:r>
          </a:p>
          <a:p>
            <a:pPr lvl="2"/>
            <a:r>
              <a:rPr lang="en-US" dirty="0"/>
              <a:t>Any delay in doing so exposes the user to a potential security breach</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3720587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Notification</a:t>
            </a:r>
          </a:p>
          <a:p>
            <a:endParaRPr lang="en-US" dirty="0"/>
          </a:p>
          <a:p>
            <a:r>
              <a:rPr lang="en-US" dirty="0"/>
              <a:t>Key element of a response plan is to </a:t>
            </a:r>
          </a:p>
          <a:p>
            <a:pPr lvl="1"/>
            <a:r>
              <a:rPr lang="en-US" dirty="0"/>
              <a:t>Define who to notify and who not to notify in the event of a security incident</a:t>
            </a:r>
          </a:p>
          <a:p>
            <a:r>
              <a:rPr lang="en-US" dirty="0"/>
              <a:t>Questions to cover:</a:t>
            </a:r>
          </a:p>
          <a:p>
            <a:pPr lvl="1"/>
            <a:r>
              <a:rPr lang="en-US" dirty="0"/>
              <a:t>Within the company, who needs to be notified, and what information does each person need to have?</a:t>
            </a:r>
          </a:p>
          <a:p>
            <a:pPr lvl="1"/>
            <a:r>
              <a:rPr lang="en-US" dirty="0"/>
              <a:t>Under what conditions should the company contact major customers and suppliers?</a:t>
            </a:r>
          </a:p>
          <a:p>
            <a:pPr lvl="1"/>
            <a:r>
              <a:rPr lang="en-US" dirty="0"/>
              <a:t>How does the company inform them of a disruption in business without unnecessarily alarming them?</a:t>
            </a:r>
          </a:p>
          <a:p>
            <a:pPr lvl="1"/>
            <a:r>
              <a:rPr lang="en-US" dirty="0"/>
              <a:t>When should local authorities or the FBI be contacted?</a:t>
            </a:r>
          </a:p>
          <a:p>
            <a:r>
              <a:rPr lang="en-US" dirty="0"/>
              <a:t>A critical ethical question:</a:t>
            </a:r>
          </a:p>
          <a:p>
            <a:pPr lvl="1"/>
            <a:r>
              <a:rPr lang="en-US" dirty="0"/>
              <a:t>What to tell customers and others whose personal data may have been compromised?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52</a:t>
            </a:fld>
            <a:endParaRPr lang="en-US" dirty="0"/>
          </a:p>
        </p:txBody>
      </p:sp>
    </p:spTree>
    <p:extLst>
      <p:ext uri="{BB962C8B-B14F-4D97-AF65-F5344CB8AC3E}">
        <p14:creationId xmlns:p14="http://schemas.microsoft.com/office/powerpoint/2010/main" val="3361723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 of Evidence and Activity Logs</a:t>
            </a:r>
          </a:p>
          <a:p>
            <a:endParaRPr lang="en-US" dirty="0"/>
          </a:p>
          <a:p>
            <a:r>
              <a:rPr lang="en-US" dirty="0"/>
              <a:t>Organizations should document all details of a security incident as it works to resolve the incident</a:t>
            </a:r>
          </a:p>
          <a:p>
            <a:r>
              <a:rPr lang="en-US" dirty="0"/>
              <a:t>Documentation captures valuable evidence for a future prosecution</a:t>
            </a:r>
          </a:p>
          <a:p>
            <a:pPr lvl="1"/>
            <a:r>
              <a:rPr lang="en-US" dirty="0"/>
              <a:t>And provides data to help during the incident eradication and follow-up phases</a:t>
            </a:r>
          </a:p>
          <a:p>
            <a:r>
              <a:rPr lang="en-US" dirty="0"/>
              <a:t>Organizations should establish a set of document-handling procedures using the legal department as a resource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53</a:t>
            </a:fld>
            <a:endParaRPr lang="en-US" dirty="0"/>
          </a:p>
        </p:txBody>
      </p:sp>
    </p:spTree>
    <p:extLst>
      <p:ext uri="{BB962C8B-B14F-4D97-AF65-F5344CB8AC3E}">
        <p14:creationId xmlns:p14="http://schemas.microsoft.com/office/powerpoint/2010/main" val="4142763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Containment</a:t>
            </a:r>
          </a:p>
          <a:p>
            <a:endParaRPr lang="en-US" dirty="0"/>
          </a:p>
          <a:p>
            <a:r>
              <a:rPr lang="en-US" dirty="0"/>
              <a:t>The incident response plan should clearly define the process for deciding if an attack is dangerous enough to warrant shutting down or disconnecting critical systems from the network</a:t>
            </a:r>
          </a:p>
          <a:p>
            <a:r>
              <a:rPr lang="en-US" dirty="0"/>
              <a:t>Elements of an effective response plan:</a:t>
            </a:r>
          </a:p>
          <a:p>
            <a:pPr lvl="1"/>
            <a:r>
              <a:rPr lang="en-US" dirty="0"/>
              <a:t>How decisions for shutting down systems is made</a:t>
            </a:r>
          </a:p>
          <a:p>
            <a:pPr lvl="1"/>
            <a:r>
              <a:rPr lang="en-US" dirty="0"/>
              <a:t>How fast those decisions are made</a:t>
            </a:r>
          </a:p>
          <a:p>
            <a:pPr lvl="1"/>
            <a:r>
              <a:rPr lang="en-US" dirty="0"/>
              <a:t>Who makes them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54</a:t>
            </a:fld>
            <a:endParaRPr lang="en-US" dirty="0"/>
          </a:p>
        </p:txBody>
      </p:sp>
    </p:spTree>
    <p:extLst>
      <p:ext uri="{BB962C8B-B14F-4D97-AF65-F5344CB8AC3E}">
        <p14:creationId xmlns:p14="http://schemas.microsoft.com/office/powerpoint/2010/main" val="40043496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Eradication</a:t>
            </a:r>
          </a:p>
          <a:p>
            <a:endParaRPr lang="en-US" dirty="0"/>
          </a:p>
          <a:p>
            <a:r>
              <a:rPr lang="en-US" dirty="0"/>
              <a:t>Before eradication, the IT security group must:</a:t>
            </a:r>
          </a:p>
          <a:p>
            <a:pPr lvl="1"/>
            <a:r>
              <a:rPr lang="en-US" dirty="0"/>
              <a:t>Collect and log all possible criminal evidence from the system</a:t>
            </a:r>
          </a:p>
          <a:p>
            <a:pPr lvl="1"/>
            <a:r>
              <a:rPr lang="en-US" dirty="0"/>
              <a:t>Verify that all necessary backups are current, complete, and free of any malware</a:t>
            </a:r>
          </a:p>
          <a:p>
            <a:pPr lvl="1"/>
            <a:r>
              <a:rPr lang="en-US" dirty="0"/>
              <a:t>Create a forensic disk image of each compromised system</a:t>
            </a:r>
          </a:p>
          <a:p>
            <a:pPr lvl="1"/>
            <a:r>
              <a:rPr lang="en-US" dirty="0"/>
              <a:t>After eradication, a new backup must be created</a:t>
            </a:r>
          </a:p>
          <a:p>
            <a:r>
              <a:rPr lang="en-US" dirty="0"/>
              <a:t>A log should be kept of all actions taken</a:t>
            </a:r>
          </a:p>
          <a:p>
            <a:r>
              <a:rPr lang="en-US" dirty="0"/>
              <a:t>All backups should be created with enough  frequency to enable a full and quick restoration of data</a:t>
            </a:r>
          </a:p>
          <a:p>
            <a:pPr lvl="1"/>
            <a:r>
              <a:rPr lang="en-US" dirty="0"/>
              <a:t>If an attack destroys the original</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55</a:t>
            </a:fld>
            <a:endParaRPr lang="en-US" dirty="0"/>
          </a:p>
        </p:txBody>
      </p:sp>
    </p:spTree>
    <p:extLst>
      <p:ext uri="{BB962C8B-B14F-4D97-AF65-F5344CB8AC3E}">
        <p14:creationId xmlns:p14="http://schemas.microsoft.com/office/powerpoint/2010/main" val="2304265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Follow-Up</a:t>
            </a:r>
          </a:p>
          <a:p>
            <a:endParaRPr lang="en-US" dirty="0"/>
          </a:p>
          <a:p>
            <a:r>
              <a:rPr lang="en-US" dirty="0"/>
              <a:t>Follow-up should include:</a:t>
            </a:r>
          </a:p>
          <a:p>
            <a:pPr lvl="1"/>
            <a:r>
              <a:rPr lang="en-US" dirty="0"/>
              <a:t>Determining how the organization’s security was compromised</a:t>
            </a:r>
          </a:p>
          <a:p>
            <a:pPr lvl="1"/>
            <a:r>
              <a:rPr lang="en-US" dirty="0"/>
              <a:t>A review to determine exactly what happened and to evaluate how the organization responded</a:t>
            </a:r>
          </a:p>
          <a:p>
            <a:pPr lvl="1"/>
            <a:r>
              <a:rPr lang="en-US" dirty="0"/>
              <a:t>A detailed chronology of all events </a:t>
            </a:r>
          </a:p>
          <a:p>
            <a:pPr lvl="1"/>
            <a:r>
              <a:rPr lang="en-US" dirty="0"/>
              <a:t>An estimate of the monetary damage</a:t>
            </a:r>
          </a:p>
          <a:p>
            <a:pPr lvl="1"/>
            <a:r>
              <a:rPr lang="en-US" dirty="0"/>
              <a:t>A decision on how much effort should be put into capturing the perpetrator</a:t>
            </a:r>
          </a:p>
          <a:p>
            <a:pPr lvl="1"/>
            <a:r>
              <a:rPr lang="en-US" dirty="0"/>
              <a:t>A decision on whether it has an ethical or a legal duty to inform customers or clients of a cyber attack</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56</a:t>
            </a:fld>
            <a:endParaRPr lang="en-US" dirty="0"/>
          </a:p>
        </p:txBody>
      </p:sp>
    </p:spTree>
    <p:extLst>
      <p:ext uri="{BB962C8B-B14F-4D97-AF65-F5344CB8AC3E}">
        <p14:creationId xmlns:p14="http://schemas.microsoft.com/office/powerpoint/2010/main" val="37213090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Managed Security Service Provider (MSSP)</a:t>
            </a:r>
          </a:p>
          <a:p>
            <a:endParaRPr lang="en-US" dirty="0"/>
          </a:p>
          <a:p>
            <a:r>
              <a:rPr lang="en-US" dirty="0"/>
              <a:t>Managed Security Service Provider (MSSP)</a:t>
            </a:r>
          </a:p>
          <a:p>
            <a:pPr lvl="1"/>
            <a:r>
              <a:rPr lang="en-US" dirty="0"/>
              <a:t>A company that monitors, manages, and maintains computer and network security for other organizations</a:t>
            </a:r>
          </a:p>
          <a:p>
            <a:pPr lvl="1"/>
            <a:r>
              <a:rPr lang="en-US" dirty="0"/>
              <a:t>Includes companies such as AT&amp;T, Computer Sciences Corporation, Dell SecureWorks, IBM, Symantec, and Verizon</a:t>
            </a:r>
          </a:p>
          <a:p>
            <a:r>
              <a:rPr lang="en-US" dirty="0"/>
              <a:t>Some MSSPs provide vulnerability scanning and Web blocking and filtering capabilities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57</a:t>
            </a:fld>
            <a:endParaRPr lang="en-US" dirty="0"/>
          </a:p>
        </p:txBody>
      </p:sp>
    </p:spTree>
    <p:extLst>
      <p:ext uri="{BB962C8B-B14F-4D97-AF65-F5344CB8AC3E}">
        <p14:creationId xmlns:p14="http://schemas.microsoft.com/office/powerpoint/2010/main" val="2008499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Forensics</a:t>
            </a:r>
          </a:p>
          <a:p>
            <a:endParaRPr lang="en-US" dirty="0"/>
          </a:p>
          <a:p>
            <a:r>
              <a:rPr lang="en-US" dirty="0"/>
              <a:t>Computer Forensics</a:t>
            </a:r>
          </a:p>
          <a:p>
            <a:pPr lvl="1"/>
            <a:r>
              <a:rPr lang="en-US" dirty="0"/>
              <a:t>A discipline that combines elements of law and computer science to identify, collect, examine, and preserve data from computer systems, networks, and storage devices in a manner that preserves the integrity of the data gathered</a:t>
            </a:r>
          </a:p>
          <a:p>
            <a:r>
              <a:rPr lang="en-US" dirty="0"/>
              <a:t>Computer forensics investigators work as a team to investigate an incident and conduct the forensic analysis </a:t>
            </a:r>
          </a:p>
          <a:p>
            <a:r>
              <a:rPr lang="en-US" dirty="0"/>
              <a:t>Proper handling of computer forensics investigation is the key to fighting computer crime successfully in a court of law</a:t>
            </a:r>
          </a:p>
          <a:p>
            <a:r>
              <a:rPr lang="en-US" dirty="0"/>
              <a:t>Numerous certifications exist:</a:t>
            </a:r>
          </a:p>
          <a:p>
            <a:pPr lvl="1"/>
            <a:r>
              <a:rPr lang="en-US" dirty="0"/>
              <a:t>CCE (Certified Computer Examiner), CISSP (Certified Information Systems Security Professional), CSFA (CyberSecurity Forensic Analyst), and GCFA (Global Information Assurance Certification Certified  Forensic Analyst)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58</a:t>
            </a:fld>
            <a:endParaRPr lang="en-US" dirty="0"/>
          </a:p>
        </p:txBody>
      </p:sp>
    </p:spTree>
    <p:extLst>
      <p:ext uri="{BB962C8B-B14F-4D97-AF65-F5344CB8AC3E}">
        <p14:creationId xmlns:p14="http://schemas.microsoft.com/office/powerpoint/2010/main" val="982233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Forensics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59</a:t>
            </a:fld>
            <a:endParaRPr lang="en-US" dirty="0"/>
          </a:p>
        </p:txBody>
      </p:sp>
    </p:spTree>
    <p:extLst>
      <p:ext uri="{BB962C8B-B14F-4D97-AF65-F5344CB8AC3E}">
        <p14:creationId xmlns:p14="http://schemas.microsoft.com/office/powerpoint/2010/main" val="2844226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Forensics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60</a:t>
            </a:fld>
            <a:endParaRPr lang="en-US" dirty="0"/>
          </a:p>
        </p:txBody>
      </p:sp>
    </p:spTree>
    <p:extLst>
      <p:ext uri="{BB962C8B-B14F-4D97-AF65-F5344CB8AC3E}">
        <p14:creationId xmlns:p14="http://schemas.microsoft.com/office/powerpoint/2010/main" val="1732050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endParaRPr lang="en-US" dirty="0"/>
          </a:p>
          <a:p>
            <a:r>
              <a:rPr lang="en-US" dirty="0"/>
              <a:t>Computer crime is a serious and rapidly growing area of concern requiring management attention</a:t>
            </a:r>
          </a:p>
          <a:p>
            <a:r>
              <a:rPr lang="en-US" dirty="0"/>
              <a:t>Organizations must take strong measures to ensure secure, private, and reliable computing experiences for their employees, customers, and business partners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61</a:t>
            </a:fld>
            <a:endParaRPr lang="en-US" dirty="0"/>
          </a:p>
        </p:txBody>
      </p:sp>
    </p:spTree>
    <p:extLst>
      <p:ext uri="{BB962C8B-B14F-4D97-AF65-F5344CB8AC3E}">
        <p14:creationId xmlns:p14="http://schemas.microsoft.com/office/powerpoint/2010/main" val="380174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Computer Incidents Are So Prevalent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a:t>
            </a:fld>
            <a:endParaRPr lang="en-US" dirty="0"/>
          </a:p>
        </p:txBody>
      </p:sp>
    </p:spTree>
    <p:extLst>
      <p:ext uri="{BB962C8B-B14F-4D97-AF65-F5344CB8AC3E}">
        <p14:creationId xmlns:p14="http://schemas.microsoft.com/office/powerpoint/2010/main" val="223152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Computer Incidents Are So Prevalent</a:t>
            </a:r>
          </a:p>
          <a:p>
            <a:endParaRPr lang="en-US" dirty="0"/>
          </a:p>
          <a:p>
            <a:r>
              <a:rPr lang="en-US" dirty="0"/>
              <a:t>Increasing Sophistication of Those Who Would Do Harm</a:t>
            </a:r>
          </a:p>
          <a:p>
            <a:pPr lvl="1"/>
            <a:r>
              <a:rPr lang="en-US" dirty="0"/>
              <a:t>Today’s computer menace is organized and may be part of an organized group that has an agenda and targets specific organizations and Web sites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a:t>
            </a:fld>
            <a:endParaRPr lang="en-US" dirty="0"/>
          </a:p>
        </p:txBody>
      </p:sp>
    </p:spTree>
    <p:extLst>
      <p:ext uri="{BB962C8B-B14F-4D97-AF65-F5344CB8AC3E}">
        <p14:creationId xmlns:p14="http://schemas.microsoft.com/office/powerpoint/2010/main" val="5173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9E26930-D192-4D77-97C1-9ED9877DA271}"/>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DCF0A41C-9556-4294-83BB-49D4C9081E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Information security </a:t>
            </a:r>
            <a:r>
              <a:rPr lang="en-US" altLang="en-US">
                <a:latin typeface="Arial" panose="020B0604020202020204" pitchFamily="34" charset="0"/>
              </a:rPr>
              <a:t>refers to all of the processes and policies designed to protect an organization’s </a:t>
            </a:r>
          </a:p>
          <a:p>
            <a:pPr eaLnBrk="1" hangingPunct="1"/>
            <a:r>
              <a:rPr lang="en-US" altLang="en-US">
                <a:latin typeface="Arial" panose="020B0604020202020204" pitchFamily="34" charset="0"/>
              </a:rPr>
              <a:t>information and information systems from unauthorized access, use, disclosure, disruption, </a:t>
            </a:r>
          </a:p>
          <a:p>
            <a:pPr eaLnBrk="1" hangingPunct="1"/>
            <a:r>
              <a:rPr lang="en-US" altLang="en-US">
                <a:latin typeface="Arial" panose="020B0604020202020204" pitchFamily="34" charset="0"/>
              </a:rPr>
              <a:t>modification, or destruction.</a:t>
            </a:r>
          </a:p>
          <a:p>
            <a:pPr eaLnBrk="1" hangingPunct="1"/>
            <a:r>
              <a:rPr lang="en-US" altLang="en-US">
                <a:latin typeface="Arial" panose="020B0604020202020204" pitchFamily="34" charset="0"/>
              </a:rPr>
              <a:t>A </a:t>
            </a:r>
            <a:r>
              <a:rPr lang="en-US" altLang="en-US" b="1">
                <a:latin typeface="Arial" panose="020B0604020202020204" pitchFamily="34" charset="0"/>
              </a:rPr>
              <a:t>threat</a:t>
            </a:r>
            <a:r>
              <a:rPr lang="en-US" altLang="en-US">
                <a:latin typeface="Arial" panose="020B0604020202020204" pitchFamily="34" charset="0"/>
              </a:rPr>
              <a:t> to an information resource is any danger to which a system may be exposed.</a:t>
            </a:r>
          </a:p>
          <a:p>
            <a:pPr eaLnBrk="1" hangingPunct="1"/>
            <a:r>
              <a:rPr lang="en-US" altLang="en-US">
                <a:latin typeface="Arial" panose="020B0604020202020204" pitchFamily="34" charset="0"/>
              </a:rPr>
              <a:t>The </a:t>
            </a:r>
            <a:r>
              <a:rPr lang="en-US" altLang="en-US" b="1">
                <a:latin typeface="Arial" panose="020B0604020202020204" pitchFamily="34" charset="0"/>
              </a:rPr>
              <a:t>exposure</a:t>
            </a:r>
            <a:r>
              <a:rPr lang="en-US" altLang="en-US">
                <a:latin typeface="Arial" panose="020B0604020202020204" pitchFamily="34" charset="0"/>
              </a:rPr>
              <a:t> of an information resources is the harm, loss or damage that can result if a threat </a:t>
            </a:r>
          </a:p>
          <a:p>
            <a:pPr eaLnBrk="1" hangingPunct="1"/>
            <a:r>
              <a:rPr lang="en-US" altLang="en-US">
                <a:latin typeface="Arial" panose="020B0604020202020204" pitchFamily="34" charset="0"/>
              </a:rPr>
              <a:t>compromises that resource.</a:t>
            </a:r>
          </a:p>
          <a:p>
            <a:pPr eaLnBrk="1" hangingPunct="1"/>
            <a:r>
              <a:rPr lang="en-US" altLang="en-US">
                <a:latin typeface="Arial" panose="020B0604020202020204" pitchFamily="34" charset="0"/>
              </a:rPr>
              <a:t>A system’s </a:t>
            </a:r>
            <a:r>
              <a:rPr lang="en-US" altLang="en-US" b="1">
                <a:latin typeface="Arial" panose="020B0604020202020204" pitchFamily="34" charset="0"/>
              </a:rPr>
              <a:t>vulnerability</a:t>
            </a:r>
            <a:r>
              <a:rPr lang="en-US" altLang="en-US">
                <a:latin typeface="Arial" panose="020B0604020202020204" pitchFamily="34" charset="0"/>
              </a:rPr>
              <a:t> is the possibility that the system will suffer harm by a threat.</a:t>
            </a:r>
          </a:p>
        </p:txBody>
      </p:sp>
      <p:sp>
        <p:nvSpPr>
          <p:cNvPr id="26628" name="Slide Number Placeholder 3">
            <a:extLst>
              <a:ext uri="{FF2B5EF4-FFF2-40B4-BE49-F238E27FC236}">
                <a16:creationId xmlns:a16="http://schemas.microsoft.com/office/drawing/2014/main" id="{8B2FF8E9-7EBF-4403-97E8-90D28FEB0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72458-E173-44E2-8B97-7C9EE1677F94}"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DE893E1-75C3-4040-B897-A7F32CB4476B}"/>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E3D26E52-75BB-439C-93FD-93AC06824F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Organizations and individuals are now exposed to untrusted networks.  </a:t>
            </a:r>
          </a:p>
          <a:p>
            <a:r>
              <a:rPr lang="en-US" altLang="en-US">
                <a:latin typeface="Arial" panose="020B0604020202020204" pitchFamily="34" charset="0"/>
              </a:rPr>
              <a:t>   An </a:t>
            </a:r>
            <a:r>
              <a:rPr lang="en-US" altLang="en-US" b="1">
                <a:latin typeface="Arial" panose="020B0604020202020204" pitchFamily="34" charset="0"/>
              </a:rPr>
              <a:t>untrusted network</a:t>
            </a:r>
            <a:r>
              <a:rPr lang="en-US" altLang="en-US">
                <a:latin typeface="Arial" panose="020B0604020202020204" pitchFamily="34" charset="0"/>
              </a:rPr>
              <a:t>, in general, is any network external to your organization.</a:t>
            </a:r>
          </a:p>
          <a:p>
            <a:r>
              <a:rPr lang="en-US" altLang="en-US">
                <a:latin typeface="Arial" panose="020B0604020202020204" pitchFamily="34" charset="0"/>
              </a:rPr>
              <a:t>   The Internet, by definition, is an untrusted network.</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1B41E4CC-B1FF-4020-BB0F-301D9DFB84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AF0D3E-9CC3-4981-925D-0DDCF6C711B2}"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4"/>
            <a:ext cx="10034016" cy="99113"/>
          </a:xfrm>
          <a:prstGeom prst="rect">
            <a:avLst/>
          </a:prstGeom>
        </p:spPr>
      </p:pic>
      <p:sp>
        <p:nvSpPr>
          <p:cNvPr id="5" name="Rectangle 4"/>
          <p:cNvSpPr/>
          <p:nvPr userDrawn="1"/>
        </p:nvSpPr>
        <p:spPr>
          <a:xfrm>
            <a:off x="6812283" y="4885106"/>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65369" y="5389519"/>
            <a:ext cx="987056" cy="1040948"/>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476" r="23794"/>
          <a:stretch/>
        </p:blipFill>
        <p:spPr>
          <a:xfrm>
            <a:off x="8674488" y="5121741"/>
            <a:ext cx="275507" cy="710099"/>
          </a:xfrm>
          <a:prstGeom prst="rect">
            <a:avLst/>
          </a:prstGeom>
        </p:spPr>
      </p:pic>
      <p:pic>
        <p:nvPicPr>
          <p:cNvPr id="13" name="Picture 12" descr="Swirl_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688654">
            <a:off x="7441068" y="6393019"/>
            <a:ext cx="386047" cy="285072"/>
          </a:xfrm>
          <a:prstGeom prst="rect">
            <a:avLst/>
          </a:prstGeom>
        </p:spPr>
      </p:pic>
      <p:pic>
        <p:nvPicPr>
          <p:cNvPr id="14" name="Picture 13"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073124">
            <a:off x="7908376" y="5449329"/>
            <a:ext cx="591497" cy="245691"/>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4669" t="13753" r="6579" b="12460"/>
          <a:stretch/>
        </p:blipFill>
        <p:spPr>
          <a:xfrm>
            <a:off x="7939373" y="5831840"/>
            <a:ext cx="672857" cy="745880"/>
          </a:xfrm>
          <a:prstGeom prst="rect">
            <a:avLst/>
          </a:prstGeom>
        </p:spPr>
      </p:pic>
      <p:sp>
        <p:nvSpPr>
          <p:cNvPr id="6" name="Footer Placeholder 5"/>
          <p:cNvSpPr>
            <a:spLocks noGrp="1"/>
          </p:cNvSpPr>
          <p:nvPr>
            <p:ph type="ftr" sz="quarter" idx="10"/>
          </p:nvPr>
        </p:nvSpPr>
        <p:spPr>
          <a:xfrm>
            <a:off x="1015922" y="6456817"/>
            <a:ext cx="6399830" cy="366183"/>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9"/>
          <a:stretch>
            <a:fillRect/>
          </a:stretch>
        </p:blipFill>
        <p:spPr>
          <a:xfrm>
            <a:off x="0" y="6415635"/>
            <a:ext cx="1151034" cy="354164"/>
          </a:xfrm>
          <a:prstGeom prst="rect">
            <a:avLst/>
          </a:prstGeom>
        </p:spPr>
      </p:pic>
    </p:spTree>
    <p:extLst>
      <p:ext uri="{BB962C8B-B14F-4D97-AF65-F5344CB8AC3E}">
        <p14:creationId xmlns:p14="http://schemas.microsoft.com/office/powerpoint/2010/main" val="259408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28188"/>
            <a:ext cx="6172200" cy="377026"/>
          </a:xfrm>
        </p:spPr>
        <p:txBody>
          <a:bodyPr anchor="ct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descr="Audi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07" y="361953"/>
            <a:ext cx="1840495" cy="1940983"/>
          </a:xfrm>
          <a:prstGeom prst="rect">
            <a:avLst/>
          </a:prstGeom>
        </p:spPr>
      </p:pic>
      <p:pic>
        <p:nvPicPr>
          <p:cNvPr id="11" name="Picture 10" descr="Swirl_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4669" t="13753" r="6579" b="12460"/>
          <a:stretch/>
        </p:blipFill>
        <p:spPr>
          <a:xfrm>
            <a:off x="879649" y="2604920"/>
            <a:ext cx="1101550" cy="1221097"/>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val="0"/>
              </a:ext>
            </a:extLst>
          </a:blip>
          <a:srcRect l="24476" r="23794"/>
          <a:stretch/>
        </p:blipFill>
        <p:spPr>
          <a:xfrm>
            <a:off x="737542" y="4804753"/>
            <a:ext cx="252342" cy="650393"/>
          </a:xfrm>
          <a:prstGeom prst="rect">
            <a:avLst/>
          </a:prstGeom>
        </p:spPr>
      </p:pic>
    </p:spTree>
    <p:extLst>
      <p:ext uri="{BB962C8B-B14F-4D97-AF65-F5344CB8AC3E}">
        <p14:creationId xmlns:p14="http://schemas.microsoft.com/office/powerpoint/2010/main" val="27067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spTree>
    <p:extLst>
      <p:ext uri="{BB962C8B-B14F-4D97-AF65-F5344CB8AC3E}">
        <p14:creationId xmlns:p14="http://schemas.microsoft.com/office/powerpoint/2010/main" val="402461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spTree>
    <p:extLst>
      <p:ext uri="{BB962C8B-B14F-4D97-AF65-F5344CB8AC3E}">
        <p14:creationId xmlns:p14="http://schemas.microsoft.com/office/powerpoint/2010/main" val="133639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4703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295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76166" y="6513743"/>
            <a:ext cx="312906"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480785"/>
            <a:ext cx="8415338" cy="296235"/>
          </a:xfrm>
          <a:prstGeom prst="rect">
            <a:avLst/>
          </a:prstGeom>
        </p:spPr>
        <p:txBody>
          <a:bodyPr vert="horz" wrap="square" lIns="0" tIns="0" rIns="0" bIns="0" rtlCol="0" anchor="ctr">
            <a:spAutoFit/>
          </a:bodyPr>
          <a:lstStyle/>
          <a:p>
            <a:r>
              <a:rPr lang="en-US" dirty="0"/>
              <a:t>Click to edit Master title style</a:t>
            </a:r>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9216174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businessweek.com/ss/05/05/hacker_botnet/index_01.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protect/videos/Spyware/SpywareMSLo.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businessweek.com/ss/05/05/hacker_phishing/index_01.ht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identitytheftsecrets.com/videos/wamu.html" TargetMode="External"/><Relationship Id="rId5" Type="http://schemas.openxmlformats.org/officeDocument/2006/relationships/hyperlink" Target="http://www.identitytheftsecrets.com/videos/wellsfargo.html" TargetMode="External"/><Relationship Id="rId4" Type="http://schemas.openxmlformats.org/officeDocument/2006/relationships/hyperlink" Target="http://www.sonicwall.com/phish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2362200" y="2275382"/>
            <a:ext cx="6172200" cy="2307235"/>
          </a:xfrm>
        </p:spPr>
        <p:txBody>
          <a:bodyPr/>
          <a:lstStyle/>
          <a:p>
            <a:pPr eaLnBrk="1" hangingPunct="1"/>
            <a:r>
              <a:rPr lang="en-US" altLang="en-US" sz="4400" dirty="0"/>
              <a:t>Chapter 10/13 </a:t>
            </a:r>
            <a:br>
              <a:rPr lang="en-US" altLang="en-US" sz="4400" dirty="0"/>
            </a:br>
            <a:r>
              <a:rPr lang="en-US" altLang="en-US" sz="4400" dirty="0"/>
              <a:t>Cybercrime, Computer and Information System Security</a:t>
            </a:r>
            <a:endParaRPr lang="en-US" altLang="en-US" sz="4000" dirty="0"/>
          </a:p>
        </p:txBody>
      </p:sp>
    </p:spTree>
    <p:extLst>
      <p:ext uri="{BB962C8B-B14F-4D97-AF65-F5344CB8AC3E}">
        <p14:creationId xmlns:p14="http://schemas.microsoft.com/office/powerpoint/2010/main" val="374167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847F1AF-688B-4B96-A3C2-2DFBF56DFA2D}"/>
              </a:ext>
            </a:extLst>
          </p:cNvPr>
          <p:cNvSpPr>
            <a:spLocks noGrp="1" noChangeArrowheads="1"/>
          </p:cNvSpPr>
          <p:nvPr>
            <p:ph type="title"/>
          </p:nvPr>
        </p:nvSpPr>
        <p:spPr/>
        <p:txBody>
          <a:bodyPr/>
          <a:lstStyle/>
          <a:p>
            <a:pPr fontAlgn="auto">
              <a:spcAft>
                <a:spcPts val="0"/>
              </a:spcAft>
              <a:defRPr/>
            </a:pPr>
            <a:r>
              <a:rPr lang="en-US"/>
              <a:t>           Security Threats </a:t>
            </a:r>
            <a:endParaRPr lang="en-US" sz="3200"/>
          </a:p>
        </p:txBody>
      </p:sp>
      <p:pic>
        <p:nvPicPr>
          <p:cNvPr id="5123" name="Picture 5" descr="Chapter_03_illus3">
            <a:extLst>
              <a:ext uri="{FF2B5EF4-FFF2-40B4-BE49-F238E27FC236}">
                <a16:creationId xmlns:a16="http://schemas.microsoft.com/office/drawing/2014/main" id="{CB46999E-3242-430E-AE78-A4B4C00EBB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600200"/>
            <a:ext cx="3827463" cy="4724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87A3834-B3A6-410B-91BC-240D9D4391B8}"/>
              </a:ext>
            </a:extLst>
          </p:cNvPr>
          <p:cNvSpPr>
            <a:spLocks noGrp="1"/>
          </p:cNvSpPr>
          <p:nvPr>
            <p:ph type="title"/>
          </p:nvPr>
        </p:nvSpPr>
        <p:spPr>
          <a:xfrm>
            <a:off x="838200" y="152400"/>
            <a:ext cx="7620000" cy="1143000"/>
          </a:xfrm>
        </p:spPr>
        <p:txBody>
          <a:bodyPr/>
          <a:lstStyle/>
          <a:p>
            <a:pPr fontAlgn="auto">
              <a:spcAft>
                <a:spcPts val="0"/>
              </a:spcAft>
              <a:defRPr/>
            </a:pPr>
            <a:r>
              <a:rPr lang="en-US" sz="3600" dirty="0"/>
              <a:t>  Human Errors</a:t>
            </a:r>
            <a:endParaRPr lang="en-US" dirty="0"/>
          </a:p>
        </p:txBody>
      </p:sp>
      <p:sp>
        <p:nvSpPr>
          <p:cNvPr id="26627" name="Content Placeholder 2">
            <a:extLst>
              <a:ext uri="{FF2B5EF4-FFF2-40B4-BE49-F238E27FC236}">
                <a16:creationId xmlns:a16="http://schemas.microsoft.com/office/drawing/2014/main" id="{5B315A98-D630-4CFA-B230-55F6F489EE07}"/>
              </a:ext>
            </a:extLst>
          </p:cNvPr>
          <p:cNvSpPr>
            <a:spLocks noGrp="1"/>
          </p:cNvSpPr>
          <p:nvPr>
            <p:ph idx="1"/>
          </p:nvPr>
        </p:nvSpPr>
        <p:spPr>
          <a:xfrm>
            <a:off x="304800" y="1143000"/>
            <a:ext cx="7772400" cy="4073525"/>
          </a:xfrm>
        </p:spPr>
        <p:txBody>
          <a:bodyPr rtlCol="0">
            <a:normAutofit/>
          </a:bodyPr>
          <a:lstStyle/>
          <a:p>
            <a:pPr marL="0" indent="0" fontAlgn="auto">
              <a:spcAft>
                <a:spcPts val="0"/>
              </a:spcAft>
              <a:buFont typeface="Wingdings" pitchFamily="2" charset="2"/>
              <a:buNone/>
              <a:defRPr/>
            </a:pPr>
            <a:r>
              <a:rPr lang="en-US" altLang="en-US" b="1" dirty="0">
                <a:solidFill>
                  <a:srgbClr val="C00000"/>
                </a:solidFill>
              </a:rPr>
              <a:t>Carelessness with laptops and portable computing devices</a:t>
            </a:r>
          </a:p>
          <a:p>
            <a:pPr marL="0" indent="0" fontAlgn="auto">
              <a:spcAft>
                <a:spcPts val="0"/>
              </a:spcAft>
              <a:buFont typeface="Wingdings" pitchFamily="2" charset="2"/>
              <a:buNone/>
              <a:defRPr/>
            </a:pPr>
            <a:r>
              <a:rPr lang="en-US" altLang="en-US" b="1" dirty="0">
                <a:solidFill>
                  <a:srgbClr val="C00000"/>
                </a:solidFill>
              </a:rPr>
              <a:t>Opening questionable e-mails</a:t>
            </a:r>
          </a:p>
          <a:p>
            <a:pPr marL="0" indent="0" fontAlgn="auto">
              <a:spcAft>
                <a:spcPts val="0"/>
              </a:spcAft>
              <a:buFont typeface="Wingdings" pitchFamily="2" charset="2"/>
              <a:buNone/>
              <a:defRPr/>
            </a:pPr>
            <a:r>
              <a:rPr lang="en-US" altLang="en-US" b="1" dirty="0">
                <a:solidFill>
                  <a:srgbClr val="C00000"/>
                </a:solidFill>
              </a:rPr>
              <a:t>Careless Internet surfing</a:t>
            </a:r>
          </a:p>
          <a:p>
            <a:pPr marL="0" indent="0" fontAlgn="auto">
              <a:spcAft>
                <a:spcPts val="0"/>
              </a:spcAft>
              <a:buFont typeface="Wingdings" pitchFamily="2" charset="2"/>
              <a:buNone/>
              <a:defRPr/>
            </a:pPr>
            <a:r>
              <a:rPr lang="en-US" altLang="en-US" b="1" dirty="0">
                <a:solidFill>
                  <a:srgbClr val="C00000"/>
                </a:solidFill>
              </a:rPr>
              <a:t>Poor password selection and use</a:t>
            </a:r>
          </a:p>
          <a:p>
            <a:pPr marL="0" indent="0" fontAlgn="auto">
              <a:spcAft>
                <a:spcPts val="0"/>
              </a:spcAft>
              <a:buFont typeface="Wingdings" pitchFamily="2" charset="2"/>
              <a:buNone/>
              <a:defRPr/>
            </a:pPr>
            <a:r>
              <a:rPr lang="en-US" altLang="en-US" b="1" dirty="0">
                <a:solidFill>
                  <a:srgbClr val="C00000"/>
                </a:solidFill>
              </a:rPr>
              <a:t>And more (see table 4.1)</a:t>
            </a:r>
          </a:p>
          <a:p>
            <a:pPr marL="0" indent="0" fontAlgn="auto">
              <a:spcAft>
                <a:spcPts val="0"/>
              </a:spcAft>
              <a:buFont typeface="Wingdings" pitchFamily="2" charset="2"/>
              <a:buNone/>
              <a:defRPr/>
            </a:pPr>
            <a:endParaRPr lang="en-US" altLang="en-US" b="1" dirty="0">
              <a:solidFill>
                <a:srgbClr val="C00000"/>
              </a:solidFill>
            </a:endParaRPr>
          </a:p>
          <a:p>
            <a:pPr marL="297180" lvl="1" indent="0" fontAlgn="auto">
              <a:spcAft>
                <a:spcPts val="0"/>
              </a:spcAft>
              <a:buFont typeface="Wingdings" pitchFamily="2" charset="2"/>
              <a:buNone/>
              <a:defRPr/>
            </a:pPr>
            <a:r>
              <a:rPr lang="en-US" altLang="en-US" sz="2400" b="1" dirty="0">
                <a:solidFill>
                  <a:schemeClr val="accent1"/>
                </a:solidFill>
              </a:rPr>
              <a:t>Most Dangerous Employees</a:t>
            </a:r>
          </a:p>
          <a:p>
            <a:pPr marL="640080" lvl="1" indent="-342900" fontAlgn="auto">
              <a:spcAft>
                <a:spcPts val="0"/>
              </a:spcAft>
              <a:defRPr/>
            </a:pPr>
            <a:r>
              <a:rPr lang="en-US" altLang="en-US" sz="2400" b="1" dirty="0">
                <a:solidFill>
                  <a:srgbClr val="FFC000"/>
                </a:solidFill>
              </a:rPr>
              <a:t>HUMAN RESOURCE</a:t>
            </a:r>
          </a:p>
          <a:p>
            <a:pPr marL="640080" lvl="1" indent="-342900" fontAlgn="auto">
              <a:spcAft>
                <a:spcPts val="0"/>
              </a:spcAft>
              <a:defRPr/>
            </a:pPr>
            <a:r>
              <a:rPr lang="en-US" altLang="en-US" sz="2400" b="1" dirty="0">
                <a:solidFill>
                  <a:srgbClr val="FFC000"/>
                </a:solidFill>
              </a:rPr>
              <a:t>MIS</a:t>
            </a:r>
          </a:p>
          <a:p>
            <a:pPr marL="0" indent="0" fontAlgn="auto">
              <a:spcAft>
                <a:spcPts val="0"/>
              </a:spcAft>
              <a:buFont typeface="Wingdings" pitchFamily="2" charset="2"/>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53827B8-3876-4C00-8999-42467B1638A2}"/>
              </a:ext>
            </a:extLst>
          </p:cNvPr>
          <p:cNvSpPr>
            <a:spLocks noGrp="1"/>
          </p:cNvSpPr>
          <p:nvPr>
            <p:ph type="title"/>
          </p:nvPr>
        </p:nvSpPr>
        <p:spPr/>
        <p:txBody>
          <a:bodyPr/>
          <a:lstStyle/>
          <a:p>
            <a:pPr fontAlgn="auto">
              <a:spcAft>
                <a:spcPts val="0"/>
              </a:spcAft>
              <a:defRPr/>
            </a:pPr>
            <a:r>
              <a:rPr lang="en-US"/>
              <a:t>Social Engineering</a:t>
            </a:r>
          </a:p>
        </p:txBody>
      </p:sp>
      <p:sp>
        <p:nvSpPr>
          <p:cNvPr id="20483" name="Content Placeholder 2">
            <a:extLst>
              <a:ext uri="{FF2B5EF4-FFF2-40B4-BE49-F238E27FC236}">
                <a16:creationId xmlns:a16="http://schemas.microsoft.com/office/drawing/2014/main" id="{0B0EBC26-BE87-4605-902C-52E48B08EBE9}"/>
              </a:ext>
            </a:extLst>
          </p:cNvPr>
          <p:cNvSpPr>
            <a:spLocks noGrp="1"/>
          </p:cNvSpPr>
          <p:nvPr>
            <p:ph idx="1"/>
          </p:nvPr>
        </p:nvSpPr>
        <p:spPr>
          <a:xfrm>
            <a:off x="304800" y="1600200"/>
            <a:ext cx="7772400" cy="4530725"/>
          </a:xfrm>
        </p:spPr>
        <p:txBody>
          <a:bodyPr rtlCol="0">
            <a:normAutofit/>
          </a:bodyPr>
          <a:lstStyle/>
          <a:p>
            <a:pPr marL="114300" indent="0" fontAlgn="auto">
              <a:spcAft>
                <a:spcPts val="0"/>
              </a:spcAft>
              <a:buFont typeface="Arial" panose="020B0604020202020204" pitchFamily="34" charset="0"/>
              <a:buNone/>
              <a:defRPr/>
            </a:pPr>
            <a:r>
              <a:rPr lang="en-US" altLang="en-US" sz="2800" b="1" dirty="0">
                <a:solidFill>
                  <a:schemeClr val="accent1"/>
                </a:solidFill>
              </a:rPr>
              <a:t>Social engineering  </a:t>
            </a:r>
            <a:r>
              <a:rPr lang="en-US" altLang="en-US" dirty="0"/>
              <a:t>is an attack where the attacker uses social skills to trick a legitimate employee into providing confidential company information such as passwords.</a:t>
            </a:r>
          </a:p>
          <a:p>
            <a:pPr fontAlgn="auto">
              <a:spcAft>
                <a:spcPts val="0"/>
              </a:spcAft>
              <a:buFont typeface="Wingdings" pitchFamily="2" charset="2"/>
              <a:buNone/>
              <a:defRPr/>
            </a:pPr>
            <a:endParaRPr lang="en-US" altLang="en-US" sz="2800" b="1" dirty="0">
              <a:solidFill>
                <a:schemeClr val="accent4"/>
              </a:solidFill>
            </a:endParaRPr>
          </a:p>
          <a:p>
            <a:pPr fontAlgn="auto">
              <a:spcAft>
                <a:spcPts val="0"/>
              </a:spcAft>
              <a:buFont typeface="Wingdings" pitchFamily="2" charset="2"/>
              <a:buNone/>
              <a:defRPr/>
            </a:pPr>
            <a:r>
              <a:rPr lang="en-US" altLang="en-US" sz="2800" b="1" dirty="0">
                <a:solidFill>
                  <a:schemeClr val="accent1"/>
                </a:solidFill>
              </a:rPr>
              <a:t>Two examples</a:t>
            </a:r>
            <a:endParaRPr lang="en-US" altLang="en-US" sz="2400" b="1" dirty="0">
              <a:solidFill>
                <a:schemeClr val="accent1"/>
              </a:solidFill>
            </a:endParaRPr>
          </a:p>
          <a:p>
            <a:pPr fontAlgn="auto">
              <a:spcAft>
                <a:spcPts val="0"/>
              </a:spcAft>
              <a:defRPr/>
            </a:pPr>
            <a:r>
              <a:rPr lang="en-US" altLang="en-US" b="1" dirty="0">
                <a:solidFill>
                  <a:schemeClr val="accent2"/>
                </a:solidFill>
              </a:rPr>
              <a:t>Tailgating</a:t>
            </a:r>
          </a:p>
          <a:p>
            <a:pPr fontAlgn="auto">
              <a:spcAft>
                <a:spcPts val="0"/>
              </a:spcAft>
              <a:defRPr/>
            </a:pPr>
            <a:r>
              <a:rPr lang="en-US" altLang="en-US" b="1" dirty="0">
                <a:solidFill>
                  <a:schemeClr val="accent2"/>
                </a:solidFill>
              </a:rPr>
              <a:t>Shoulder surfing</a:t>
            </a:r>
          </a:p>
          <a:p>
            <a:pPr fontAlgn="auto">
              <a:spcAft>
                <a:spcPts val="0"/>
              </a:spcAft>
              <a:defRPr/>
            </a:pPr>
            <a:endParaRPr lang="en-US" altLang="en-US" b="1" dirty="0">
              <a:solidFill>
                <a:schemeClr val="accent3"/>
              </a:solidFill>
            </a:endParaRPr>
          </a:p>
          <a:p>
            <a:pPr marL="114300" indent="0" fontAlgn="auto">
              <a:spcAft>
                <a:spcPts val="0"/>
              </a:spcAft>
              <a:buFont typeface="Arial" panose="020B0604020202020204" pitchFamily="34" charset="0"/>
              <a:buNone/>
              <a:defRPr/>
            </a:pPr>
            <a:endParaRPr lang="en-US" altLang="en-US" b="1" dirty="0">
              <a:solidFill>
                <a:schemeClr val="accent3"/>
              </a:solidFill>
            </a:endParaRPr>
          </a:p>
          <a:p>
            <a:pPr marL="114300" indent="0" fontAlgn="auto">
              <a:spcAft>
                <a:spcPts val="0"/>
              </a:spcAft>
              <a:buFont typeface="Arial" panose="020B0604020202020204" pitchFamily="34" charset="0"/>
              <a:buNone/>
              <a:defRPr/>
            </a:pPr>
            <a:endParaRPr lang="en-US" altLang="en-US" b="1" dirty="0">
              <a:solidFill>
                <a:schemeClr val="accent3"/>
              </a:solidFill>
            </a:endParaRPr>
          </a:p>
        </p:txBody>
      </p:sp>
      <p:pic>
        <p:nvPicPr>
          <p:cNvPr id="7172" name="Picture 5" descr="C:\Users\WASHEN~1\AppData\Local\Temp\2ed38106\SSD-1574R-06892.jpg">
            <a:extLst>
              <a:ext uri="{FF2B5EF4-FFF2-40B4-BE49-F238E27FC236}">
                <a16:creationId xmlns:a16="http://schemas.microsoft.com/office/drawing/2014/main" id="{254E92A6-781D-4584-A14B-9874B8604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55086"/>
            <a:ext cx="190023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a:extLst>
              <a:ext uri="{FF2B5EF4-FFF2-40B4-BE49-F238E27FC236}">
                <a16:creationId xmlns:a16="http://schemas.microsoft.com/office/drawing/2014/main" id="{2F9637C6-9811-4EE9-B2EA-BB5128FCBDFA}"/>
              </a:ext>
            </a:extLst>
          </p:cNvPr>
          <p:cNvSpPr>
            <a:spLocks noChangeArrowheads="1"/>
          </p:cNvSpPr>
          <p:nvPr/>
        </p:nvSpPr>
        <p:spPr bwMode="auto">
          <a:xfrm>
            <a:off x="5791200" y="63246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Purestock/Age Fotostock America, 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FCC7F22-CFC9-4A81-9937-95E663DC1A4B}"/>
              </a:ext>
            </a:extLst>
          </p:cNvPr>
          <p:cNvSpPr>
            <a:spLocks noGrp="1"/>
          </p:cNvSpPr>
          <p:nvPr>
            <p:ph type="title"/>
          </p:nvPr>
        </p:nvSpPr>
        <p:spPr>
          <a:xfrm>
            <a:off x="838200" y="228600"/>
            <a:ext cx="7772400" cy="1143000"/>
          </a:xfrm>
        </p:spPr>
        <p:txBody>
          <a:bodyPr/>
          <a:lstStyle/>
          <a:p>
            <a:pPr algn="ctr" fontAlgn="auto">
              <a:spcAft>
                <a:spcPts val="0"/>
              </a:spcAft>
              <a:defRPr/>
            </a:pPr>
            <a:r>
              <a:rPr lang="en-US" sz="3600" dirty="0"/>
              <a:t>Deliberate Threats to Information Systems</a:t>
            </a:r>
            <a:br>
              <a:rPr lang="en-US" sz="3600" b="1" dirty="0">
                <a:solidFill>
                  <a:srgbClr val="0000FF"/>
                </a:solidFill>
              </a:rPr>
            </a:br>
            <a:endParaRPr lang="en-US" sz="3600" dirty="0"/>
          </a:p>
        </p:txBody>
      </p:sp>
      <p:sp>
        <p:nvSpPr>
          <p:cNvPr id="10" name="Content Placeholder 2">
            <a:extLst>
              <a:ext uri="{FF2B5EF4-FFF2-40B4-BE49-F238E27FC236}">
                <a16:creationId xmlns:a16="http://schemas.microsoft.com/office/drawing/2014/main" id="{D1359F86-7433-476C-95B9-3A791B0B74B3}"/>
              </a:ext>
            </a:extLst>
          </p:cNvPr>
          <p:cNvSpPr>
            <a:spLocks noGrp="1"/>
          </p:cNvSpPr>
          <p:nvPr>
            <p:ph idx="1"/>
          </p:nvPr>
        </p:nvSpPr>
        <p:spPr>
          <a:xfrm>
            <a:off x="990600" y="1371600"/>
            <a:ext cx="7467600" cy="4800600"/>
          </a:xfrm>
        </p:spPr>
        <p:txBody>
          <a:bodyPr rtlCol="0">
            <a:normAutofit fontScale="62500" lnSpcReduction="20000"/>
          </a:bodyPr>
          <a:lstStyle/>
          <a:p>
            <a:pPr fontAlgn="auto">
              <a:spcAft>
                <a:spcPts val="0"/>
              </a:spcAft>
              <a:buFont typeface="Wingdings" pitchFamily="2" charset="2"/>
              <a:buNone/>
              <a:defRPr/>
            </a:pPr>
            <a:endParaRPr lang="en-US" sz="1800" b="1" dirty="0">
              <a:solidFill>
                <a:srgbClr val="0000FF"/>
              </a:solidFill>
            </a:endParaRPr>
          </a:p>
          <a:p>
            <a:pPr fontAlgn="auto">
              <a:spcAft>
                <a:spcPts val="0"/>
              </a:spcAft>
              <a:buFont typeface="Wingdings" pitchFamily="2" charset="2"/>
              <a:buNone/>
              <a:defRPr/>
            </a:pPr>
            <a:r>
              <a:rPr lang="en-US" sz="2900" b="1" dirty="0">
                <a:solidFill>
                  <a:schemeClr val="accent2"/>
                </a:solidFill>
              </a:rPr>
              <a:t>• Espionage or Trespass</a:t>
            </a:r>
          </a:p>
          <a:p>
            <a:pPr fontAlgn="auto">
              <a:spcAft>
                <a:spcPts val="0"/>
              </a:spcAft>
              <a:buFont typeface="Wingdings" pitchFamily="2" charset="2"/>
              <a:buNone/>
              <a:defRPr/>
            </a:pPr>
            <a:r>
              <a:rPr lang="en-US" sz="2900" b="1" dirty="0">
                <a:solidFill>
                  <a:schemeClr val="accent2"/>
                </a:solidFill>
              </a:rPr>
              <a:t>• Information extortion</a:t>
            </a:r>
          </a:p>
          <a:p>
            <a:pPr fontAlgn="auto">
              <a:spcAft>
                <a:spcPts val="0"/>
              </a:spcAft>
              <a:buFont typeface="Wingdings" pitchFamily="2" charset="2"/>
              <a:buNone/>
              <a:defRPr/>
            </a:pPr>
            <a:r>
              <a:rPr lang="en-US" sz="2900" b="1" dirty="0">
                <a:solidFill>
                  <a:schemeClr val="accent2"/>
                </a:solidFill>
              </a:rPr>
              <a:t>• Sabotage or vandalism</a:t>
            </a:r>
          </a:p>
          <a:p>
            <a:pPr fontAlgn="auto">
              <a:spcAft>
                <a:spcPts val="0"/>
              </a:spcAft>
              <a:buFont typeface="Wingdings" pitchFamily="2" charset="2"/>
              <a:buNone/>
              <a:defRPr/>
            </a:pPr>
            <a:r>
              <a:rPr lang="en-US" sz="2900" b="1" dirty="0">
                <a:solidFill>
                  <a:schemeClr val="accent2"/>
                </a:solidFill>
              </a:rPr>
              <a:t>• Theft of equipment or information (dumpster diving)</a:t>
            </a:r>
          </a:p>
          <a:p>
            <a:pPr fontAlgn="auto">
              <a:spcAft>
                <a:spcPts val="0"/>
              </a:spcAft>
              <a:buFont typeface="Wingdings" pitchFamily="2" charset="2"/>
              <a:buNone/>
              <a:defRPr/>
            </a:pPr>
            <a:r>
              <a:rPr lang="en-US" sz="2900" b="1" dirty="0">
                <a:solidFill>
                  <a:schemeClr val="accent2"/>
                </a:solidFill>
              </a:rPr>
              <a:t>• Identity theft</a:t>
            </a:r>
          </a:p>
          <a:p>
            <a:pPr fontAlgn="auto">
              <a:spcAft>
                <a:spcPts val="0"/>
              </a:spcAft>
              <a:buFont typeface="Wingdings" pitchFamily="2" charset="2"/>
              <a:buNone/>
              <a:defRPr/>
            </a:pPr>
            <a:r>
              <a:rPr lang="en-US" sz="2900" b="1" dirty="0">
                <a:solidFill>
                  <a:schemeClr val="accent2"/>
                </a:solidFill>
              </a:rPr>
              <a:t>• Compromises to intellectual property</a:t>
            </a:r>
          </a:p>
          <a:p>
            <a:pPr fontAlgn="auto">
              <a:spcAft>
                <a:spcPts val="0"/>
              </a:spcAft>
              <a:buFont typeface="Wingdings" pitchFamily="2" charset="2"/>
              <a:buNone/>
              <a:defRPr/>
            </a:pPr>
            <a:r>
              <a:rPr lang="en-US" sz="2900" b="1" dirty="0">
                <a:solidFill>
                  <a:schemeClr val="accent2"/>
                </a:solidFill>
              </a:rPr>
              <a:t>• Soft ware attacks</a:t>
            </a:r>
          </a:p>
          <a:p>
            <a:pPr fontAlgn="auto">
              <a:spcAft>
                <a:spcPts val="0"/>
              </a:spcAft>
              <a:buFont typeface="Wingdings" pitchFamily="2" charset="2"/>
              <a:buNone/>
              <a:defRPr/>
            </a:pPr>
            <a:r>
              <a:rPr lang="en-US" sz="2900" b="1" dirty="0">
                <a:solidFill>
                  <a:schemeClr val="accent2"/>
                </a:solidFill>
              </a:rPr>
              <a:t>• Alien soft ware</a:t>
            </a:r>
          </a:p>
          <a:p>
            <a:pPr fontAlgn="auto">
              <a:spcAft>
                <a:spcPts val="0"/>
              </a:spcAft>
              <a:buFont typeface="Wingdings" pitchFamily="2" charset="2"/>
              <a:buNone/>
              <a:defRPr/>
            </a:pPr>
            <a:r>
              <a:rPr lang="en-US" sz="2900" b="1" dirty="0">
                <a:solidFill>
                  <a:schemeClr val="accent2"/>
                </a:solidFill>
              </a:rPr>
              <a:t>• Supervisory control and data acquisition (SCADA) attacks</a:t>
            </a:r>
          </a:p>
          <a:p>
            <a:pPr>
              <a:buNone/>
              <a:defRPr/>
            </a:pPr>
            <a:r>
              <a:rPr lang="en-US" sz="2900" b="1" dirty="0">
                <a:solidFill>
                  <a:schemeClr val="accent2"/>
                </a:solidFill>
              </a:rPr>
              <a:t>• botnet and spam</a:t>
            </a:r>
          </a:p>
          <a:p>
            <a:pPr>
              <a:buNone/>
              <a:defRPr/>
            </a:pPr>
            <a:r>
              <a:rPr lang="en-US" sz="2900" b="1" dirty="0">
                <a:solidFill>
                  <a:schemeClr val="accent2"/>
                </a:solidFill>
              </a:rPr>
              <a:t>• distributed denial of service (DDOS)</a:t>
            </a:r>
          </a:p>
          <a:p>
            <a:pPr>
              <a:buNone/>
              <a:defRPr/>
            </a:pPr>
            <a:r>
              <a:rPr lang="en-US" sz="2900" b="1" dirty="0">
                <a:solidFill>
                  <a:schemeClr val="accent2"/>
                </a:solidFill>
              </a:rPr>
              <a:t>• advanced persistent threat</a:t>
            </a:r>
          </a:p>
          <a:p>
            <a:pPr fontAlgn="auto">
              <a:spcAft>
                <a:spcPts val="0"/>
              </a:spcAft>
              <a:buFont typeface="Wingdings" pitchFamily="2" charset="2"/>
              <a:buNone/>
              <a:defRPr/>
            </a:pPr>
            <a:r>
              <a:rPr lang="en-US" sz="2900" b="1" dirty="0">
                <a:solidFill>
                  <a:schemeClr val="accent2"/>
                </a:solidFill>
              </a:rPr>
              <a:t>• Cyberterrorism and cyberwarfare</a:t>
            </a:r>
          </a:p>
          <a:p>
            <a:pPr fontAlgn="auto">
              <a:spcAft>
                <a:spcPts val="0"/>
              </a:spcAft>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2A299CE-9977-4478-90D5-3D873019A6AF}"/>
              </a:ext>
            </a:extLst>
          </p:cNvPr>
          <p:cNvSpPr>
            <a:spLocks noGrp="1"/>
          </p:cNvSpPr>
          <p:nvPr>
            <p:ph type="title"/>
          </p:nvPr>
        </p:nvSpPr>
        <p:spPr/>
        <p:txBody>
          <a:bodyPr/>
          <a:lstStyle/>
          <a:p>
            <a:pPr marL="114300" fontAlgn="auto">
              <a:spcAft>
                <a:spcPts val="0"/>
              </a:spcAft>
              <a:defRPr/>
            </a:pPr>
            <a:r>
              <a:rPr lang="en-US" altLang="en-US" sz="3600" b="1" dirty="0">
                <a:solidFill>
                  <a:srgbClr val="A21E21"/>
                </a:solidFill>
              </a:rPr>
              <a:t>Compromises to intellectual property</a:t>
            </a:r>
          </a:p>
        </p:txBody>
      </p:sp>
      <p:sp>
        <p:nvSpPr>
          <p:cNvPr id="25603" name="Content Placeholder 2">
            <a:extLst>
              <a:ext uri="{FF2B5EF4-FFF2-40B4-BE49-F238E27FC236}">
                <a16:creationId xmlns:a16="http://schemas.microsoft.com/office/drawing/2014/main" id="{8916C648-D954-4763-A7A0-E6F13B00B56A}"/>
              </a:ext>
            </a:extLst>
          </p:cNvPr>
          <p:cNvSpPr>
            <a:spLocks noGrp="1"/>
          </p:cNvSpPr>
          <p:nvPr>
            <p:ph idx="1"/>
          </p:nvPr>
        </p:nvSpPr>
        <p:spPr>
          <a:xfrm>
            <a:off x="381000" y="1614488"/>
            <a:ext cx="7772400" cy="4530725"/>
          </a:xfrm>
        </p:spPr>
        <p:txBody>
          <a:bodyPr rtlCol="0">
            <a:normAutofit/>
          </a:bodyPr>
          <a:lstStyle/>
          <a:p>
            <a:pPr marL="640080" lvl="1" fontAlgn="auto">
              <a:spcAft>
                <a:spcPts val="0"/>
              </a:spcAft>
              <a:defRPr/>
            </a:pPr>
            <a:r>
              <a:rPr lang="en-US" altLang="en-US" sz="2400" b="1" dirty="0">
                <a:solidFill>
                  <a:schemeClr val="accent2"/>
                </a:solidFill>
              </a:rPr>
              <a:t>Intellectual</a:t>
            </a:r>
            <a:r>
              <a:rPr lang="en-US" altLang="en-US" sz="2400" b="1" dirty="0">
                <a:solidFill>
                  <a:schemeClr val="accent4"/>
                </a:solidFill>
              </a:rPr>
              <a:t> </a:t>
            </a:r>
            <a:r>
              <a:rPr lang="en-US" altLang="en-US" sz="2400" b="1" dirty="0">
                <a:solidFill>
                  <a:schemeClr val="accent2"/>
                </a:solidFill>
              </a:rPr>
              <a:t>property</a:t>
            </a:r>
            <a:r>
              <a:rPr lang="en-US" altLang="en-US" sz="2400" dirty="0"/>
              <a:t>. </a:t>
            </a:r>
            <a:r>
              <a:rPr lang="en-US" altLang="en-US" dirty="0"/>
              <a:t>Property created by individuals or corporations which is protected under </a:t>
            </a:r>
            <a:r>
              <a:rPr lang="en-US" altLang="en-US" i="1" dirty="0"/>
              <a:t>trade secret, patent, </a:t>
            </a:r>
            <a:r>
              <a:rPr lang="en-US" altLang="en-US" dirty="0"/>
              <a:t>and </a:t>
            </a:r>
            <a:r>
              <a:rPr lang="en-US" altLang="en-US" i="1" dirty="0"/>
              <a:t>copyright</a:t>
            </a:r>
            <a:r>
              <a:rPr lang="en-US" altLang="en-US" dirty="0"/>
              <a:t> laws.</a:t>
            </a:r>
          </a:p>
          <a:p>
            <a:pPr marL="640080" lvl="1" fontAlgn="auto">
              <a:spcAft>
                <a:spcPts val="0"/>
              </a:spcAft>
              <a:defRPr/>
            </a:pPr>
            <a:r>
              <a:rPr lang="en-US" altLang="en-US" sz="2400" b="1" dirty="0">
                <a:solidFill>
                  <a:schemeClr val="accent2"/>
                </a:solidFill>
              </a:rPr>
              <a:t>Trade secret</a:t>
            </a:r>
            <a:r>
              <a:rPr lang="en-US" altLang="en-US" sz="2400" b="1" dirty="0"/>
              <a:t>.</a:t>
            </a:r>
            <a:r>
              <a:rPr lang="en-US" altLang="en-US" sz="2400" dirty="0"/>
              <a:t> </a:t>
            </a:r>
            <a:r>
              <a:rPr lang="en-US" altLang="en-US" dirty="0"/>
              <a:t>Intellectual work, such as a business plan, that is a company secret and is not based on public information.</a:t>
            </a:r>
          </a:p>
          <a:p>
            <a:pPr marL="640080" lvl="1" fontAlgn="auto">
              <a:spcAft>
                <a:spcPts val="0"/>
              </a:spcAft>
              <a:defRPr/>
            </a:pPr>
            <a:r>
              <a:rPr lang="en-US" altLang="en-US" sz="2400" b="1" dirty="0">
                <a:solidFill>
                  <a:schemeClr val="accent2"/>
                </a:solidFill>
              </a:rPr>
              <a:t>Patent</a:t>
            </a:r>
            <a:r>
              <a:rPr lang="en-US" altLang="en-US" sz="2400" b="1" dirty="0"/>
              <a:t>.</a:t>
            </a:r>
            <a:r>
              <a:rPr lang="en-US" altLang="en-US" sz="2400" dirty="0"/>
              <a:t> </a:t>
            </a:r>
            <a:r>
              <a:rPr lang="en-US" altLang="en-US" dirty="0"/>
              <a:t>Document that grants the holder exclusive rights on an invention or process for 20 years.</a:t>
            </a:r>
          </a:p>
          <a:p>
            <a:pPr marL="640080" lvl="1" fontAlgn="auto">
              <a:spcAft>
                <a:spcPts val="0"/>
              </a:spcAft>
              <a:defRPr/>
            </a:pPr>
            <a:r>
              <a:rPr lang="en-US" altLang="en-US" sz="2400" b="1" dirty="0">
                <a:solidFill>
                  <a:schemeClr val="accent2"/>
                </a:solidFill>
              </a:rPr>
              <a:t>Copyright</a:t>
            </a:r>
            <a:r>
              <a:rPr lang="en-US" altLang="en-US" sz="2400" b="1" dirty="0">
                <a:solidFill>
                  <a:schemeClr val="accent4"/>
                </a:solidFill>
              </a:rPr>
              <a:t>.</a:t>
            </a:r>
            <a:r>
              <a:rPr lang="en-US" altLang="en-US" sz="2400" dirty="0">
                <a:solidFill>
                  <a:schemeClr val="accent4"/>
                </a:solidFill>
              </a:rPr>
              <a:t> </a:t>
            </a:r>
            <a:r>
              <a:rPr lang="en-US" altLang="en-US" dirty="0"/>
              <a:t>Statutory grant that provides creators of intellectual property with ownership of the property for life of the creator plus 70 years</a:t>
            </a:r>
            <a:r>
              <a:rPr lang="en-US" altLang="en-US" sz="2400" dirty="0"/>
              <a:t>.</a:t>
            </a:r>
            <a:endParaRPr lang="en-US" altLang="en-US" sz="2400" b="1" dirty="0"/>
          </a:p>
          <a:p>
            <a:pPr fontAlgn="auto">
              <a:spcAft>
                <a:spcPts val="0"/>
              </a:spcAft>
              <a:buFont typeface="Wingdings" pitchFamily="2" charset="2"/>
              <a:buNone/>
              <a:defRPr/>
            </a:pPr>
            <a:endParaRPr lang="en-US" altLang="en-US" b="1" dirty="0">
              <a:solidFill>
                <a:srgbClr val="0000FF"/>
              </a:solidFill>
            </a:endParaRPr>
          </a:p>
          <a:p>
            <a:pPr fontAlgn="auto">
              <a:spcAft>
                <a:spcPts val="0"/>
              </a:spcAft>
              <a:defRPr/>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BC1DC3A-CA15-47FA-9313-FDB51D88093E}"/>
              </a:ext>
            </a:extLst>
          </p:cNvPr>
          <p:cNvSpPr>
            <a:spLocks noGrp="1"/>
          </p:cNvSpPr>
          <p:nvPr>
            <p:ph type="title"/>
          </p:nvPr>
        </p:nvSpPr>
        <p:spPr/>
        <p:txBody>
          <a:bodyPr/>
          <a:lstStyle/>
          <a:p>
            <a:pPr fontAlgn="auto">
              <a:spcAft>
                <a:spcPts val="0"/>
              </a:spcAft>
              <a:defRPr/>
            </a:pPr>
            <a:r>
              <a:rPr lang="en-US" altLang="en-US" sz="3600" b="1" dirty="0">
                <a:solidFill>
                  <a:srgbClr val="A21E21"/>
                </a:solidFill>
              </a:rPr>
              <a:t>Software attacks</a:t>
            </a:r>
          </a:p>
        </p:txBody>
      </p:sp>
      <p:sp>
        <p:nvSpPr>
          <p:cNvPr id="26627" name="Content Placeholder 2">
            <a:extLst>
              <a:ext uri="{FF2B5EF4-FFF2-40B4-BE49-F238E27FC236}">
                <a16:creationId xmlns:a16="http://schemas.microsoft.com/office/drawing/2014/main" id="{A5EB9178-14D3-4955-831D-FDCA3F86D95D}"/>
              </a:ext>
            </a:extLst>
          </p:cNvPr>
          <p:cNvSpPr>
            <a:spLocks noGrp="1"/>
          </p:cNvSpPr>
          <p:nvPr>
            <p:ph idx="1"/>
          </p:nvPr>
        </p:nvSpPr>
        <p:spPr>
          <a:xfrm>
            <a:off x="381000" y="1295400"/>
            <a:ext cx="7924800" cy="5562600"/>
          </a:xfrm>
        </p:spPr>
        <p:txBody>
          <a:bodyPr rtlCol="0">
            <a:normAutofit/>
          </a:bodyPr>
          <a:lstStyle/>
          <a:p>
            <a:pPr fontAlgn="auto">
              <a:spcAft>
                <a:spcPts val="0"/>
              </a:spcAft>
              <a:defRPr/>
            </a:pPr>
            <a:r>
              <a:rPr lang="en-US" altLang="en-US" dirty="0"/>
              <a:t>A </a:t>
            </a:r>
            <a:r>
              <a:rPr lang="en-US" altLang="en-US" b="1" dirty="0">
                <a:solidFill>
                  <a:schemeClr val="accent2"/>
                </a:solidFill>
              </a:rPr>
              <a:t>virus</a:t>
            </a:r>
            <a:r>
              <a:rPr lang="en-US" altLang="en-US" dirty="0">
                <a:solidFill>
                  <a:schemeClr val="accent4"/>
                </a:solidFill>
              </a:rPr>
              <a:t> </a:t>
            </a:r>
            <a:r>
              <a:rPr lang="en-US" altLang="en-US" dirty="0"/>
              <a:t>is a segment of computer code that performs malicious actions by attaching to another computer program.</a:t>
            </a:r>
          </a:p>
          <a:p>
            <a:pPr fontAlgn="auto">
              <a:spcAft>
                <a:spcPts val="0"/>
              </a:spcAft>
              <a:defRPr/>
            </a:pPr>
            <a:r>
              <a:rPr lang="en-US" altLang="en-US" dirty="0"/>
              <a:t>A </a:t>
            </a:r>
            <a:r>
              <a:rPr lang="en-US" altLang="en-US" b="1" dirty="0">
                <a:solidFill>
                  <a:schemeClr val="accent2"/>
                </a:solidFill>
              </a:rPr>
              <a:t>worm</a:t>
            </a:r>
            <a:r>
              <a:rPr lang="en-US" altLang="en-US" dirty="0">
                <a:solidFill>
                  <a:schemeClr val="accent4"/>
                </a:solidFill>
              </a:rPr>
              <a:t> </a:t>
            </a:r>
            <a:r>
              <a:rPr lang="en-US" altLang="en-US" dirty="0"/>
              <a:t>is a segment of computer code that spreads by itself and performs malicious actions without requiring another computer program.</a:t>
            </a:r>
          </a:p>
          <a:p>
            <a:pPr fontAlgn="auto">
              <a:spcAft>
                <a:spcPts val="0"/>
              </a:spcAft>
              <a:defRPr/>
            </a:pPr>
            <a:r>
              <a:rPr lang="en-US" altLang="en-US" dirty="0"/>
              <a:t>A </a:t>
            </a:r>
            <a:r>
              <a:rPr lang="en-US" altLang="en-US" b="1" dirty="0">
                <a:solidFill>
                  <a:schemeClr val="accent2"/>
                </a:solidFill>
              </a:rPr>
              <a:t>Trojan</a:t>
            </a:r>
            <a:r>
              <a:rPr lang="en-US" altLang="en-US" b="1" dirty="0">
                <a:solidFill>
                  <a:schemeClr val="accent4"/>
                </a:solidFill>
              </a:rPr>
              <a:t> </a:t>
            </a:r>
            <a:r>
              <a:rPr lang="en-US" altLang="en-US" b="1" dirty="0">
                <a:solidFill>
                  <a:schemeClr val="accent2"/>
                </a:solidFill>
              </a:rPr>
              <a:t>horse</a:t>
            </a:r>
            <a:r>
              <a:rPr lang="en-US" altLang="en-US" b="1" dirty="0">
                <a:solidFill>
                  <a:schemeClr val="accent4"/>
                </a:solidFill>
              </a:rPr>
              <a:t> </a:t>
            </a:r>
            <a:r>
              <a:rPr lang="en-US" altLang="en-US" dirty="0"/>
              <a:t>is a software program that hides in other computer programs and reveal its designed behavior only when it is activated. </a:t>
            </a:r>
          </a:p>
          <a:p>
            <a:pPr fontAlgn="auto">
              <a:spcAft>
                <a:spcPts val="0"/>
              </a:spcAft>
              <a:defRPr/>
            </a:pPr>
            <a:r>
              <a:rPr lang="en-US" altLang="en-US" dirty="0"/>
              <a:t>A </a:t>
            </a:r>
            <a:r>
              <a:rPr lang="en-US" altLang="en-US" b="1" dirty="0">
                <a:solidFill>
                  <a:schemeClr val="accent2"/>
                </a:solidFill>
              </a:rPr>
              <a:t>logic</a:t>
            </a:r>
            <a:r>
              <a:rPr lang="en-US" altLang="en-US" b="1" dirty="0">
                <a:solidFill>
                  <a:schemeClr val="accent4"/>
                </a:solidFill>
              </a:rPr>
              <a:t> </a:t>
            </a:r>
            <a:r>
              <a:rPr lang="en-US" altLang="en-US" b="1" dirty="0">
                <a:solidFill>
                  <a:schemeClr val="accent2"/>
                </a:solidFill>
              </a:rPr>
              <a:t>bomb</a:t>
            </a:r>
            <a:r>
              <a:rPr lang="en-US" altLang="en-US" b="1" dirty="0">
                <a:solidFill>
                  <a:schemeClr val="accent4"/>
                </a:solidFill>
              </a:rPr>
              <a:t> </a:t>
            </a:r>
            <a:r>
              <a:rPr lang="en-US" altLang="en-US" dirty="0"/>
              <a:t>is a segment of computer code that is embedded within an organization’s existing computer programs and is designed to activate and perform a destructive action at a certain time and date.</a:t>
            </a:r>
          </a:p>
          <a:p>
            <a:r>
              <a:rPr lang="en-US" dirty="0">
                <a:solidFill>
                  <a:schemeClr val="accent2"/>
                </a:solidFill>
              </a:rPr>
              <a:t>Ransomware</a:t>
            </a:r>
            <a:r>
              <a:rPr lang="en-US" dirty="0"/>
              <a:t> is Malware that stops you from using your computer or accessing your data until you meet certain demands such as paying a ransom or sending photos to the attacker</a:t>
            </a:r>
          </a:p>
          <a:p>
            <a:pPr fontAlgn="auto">
              <a:spcAft>
                <a:spcPts val="0"/>
              </a:spcAft>
              <a:defRPr/>
            </a:pPr>
            <a:r>
              <a:rPr lang="en-US" altLang="en-US" b="1" dirty="0">
                <a:solidFill>
                  <a:schemeClr val="accent2"/>
                </a:solidFill>
              </a:rPr>
              <a:t>Distributed denial-of-service attacks </a:t>
            </a:r>
            <a:r>
              <a:rPr lang="en-US" altLang="en-US" dirty="0"/>
              <a:t>the attacker first takes over many computers.  These computers are called </a:t>
            </a:r>
            <a:r>
              <a:rPr lang="en-US" altLang="en-US" b="1" dirty="0"/>
              <a:t>zombies</a:t>
            </a:r>
            <a:r>
              <a:rPr lang="en-US" altLang="en-US" dirty="0"/>
              <a:t> or </a:t>
            </a:r>
            <a:r>
              <a:rPr lang="en-US" altLang="en-US" b="1" dirty="0"/>
              <a:t>bots</a:t>
            </a:r>
            <a:r>
              <a:rPr lang="en-US" altLang="en-US" dirty="0"/>
              <a:t>.  Together, these bots form a </a:t>
            </a:r>
            <a:r>
              <a:rPr lang="en-US" altLang="en-US" b="1" dirty="0"/>
              <a:t>botnet</a:t>
            </a:r>
            <a:r>
              <a:rPr lang="en-US" altLang="en-US" dirty="0"/>
              <a:t>.</a:t>
            </a:r>
            <a:endParaRPr lang="en-US" altLang="en-US" b="1" dirty="0">
              <a:solidFill>
                <a:srgbClr val="0000FF"/>
              </a:solidFill>
            </a:endParaRPr>
          </a:p>
          <a:p>
            <a:pPr marL="1005840" lvl="2" fontAlgn="auto">
              <a:spcAft>
                <a:spcPts val="0"/>
              </a:spcAft>
              <a:buClr>
                <a:schemeClr val="accent3"/>
              </a:buClr>
              <a:defRPr/>
            </a:pPr>
            <a:r>
              <a:rPr lang="en-US" altLang="en-US" dirty="0"/>
              <a:t>See botnet </a:t>
            </a:r>
            <a:r>
              <a:rPr lang="en-US" altLang="en-US" dirty="0">
                <a:hlinkClick r:id="rId3"/>
              </a:rPr>
              <a:t>demonstration</a:t>
            </a:r>
            <a:endParaRPr lang="en-US" altLang="en-US" dirty="0"/>
          </a:p>
          <a:p>
            <a:pPr marL="457200" lvl="1" indent="0" fontAlgn="auto">
              <a:spcAft>
                <a:spcPts val="0"/>
              </a:spcAft>
              <a:buFont typeface="Wingdings" pitchFamily="2" charset="2"/>
              <a:buNone/>
              <a:defRPr/>
            </a:pPr>
            <a:endParaRPr lang="en-US" altLang="en-US" b="1" dirty="0">
              <a:solidFill>
                <a:schemeClr val="accent4">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078039"/>
          </a:xfrm>
        </p:spPr>
        <p:txBody>
          <a:bodyPr/>
          <a:lstStyle/>
          <a:p>
            <a:r>
              <a:rPr lang="en-US" dirty="0"/>
              <a:t>Blended Threat</a:t>
            </a:r>
          </a:p>
          <a:p>
            <a:pPr lvl="1"/>
            <a:r>
              <a:rPr lang="en-US" dirty="0"/>
              <a:t>A sophisticated threat that combines the features of a virus, worm, Trojan horse, and other  malicious code into a single payload</a:t>
            </a:r>
          </a:p>
          <a:p>
            <a:pPr lvl="1"/>
            <a:r>
              <a:rPr lang="en-US" dirty="0"/>
              <a:t>Might use server and Internet vulnerabilities to initiate and then transmit and spread an attack using EXE files, HTML files, and registry keys</a:t>
            </a:r>
          </a:p>
          <a:p>
            <a:r>
              <a:rPr lang="en-US" dirty="0"/>
              <a:t>Spam</a:t>
            </a:r>
          </a:p>
          <a:p>
            <a:pPr lvl="1"/>
            <a:r>
              <a:rPr lang="en-US" dirty="0"/>
              <a:t>The use of email systems to send unsolicited email to large numbers of people</a:t>
            </a:r>
          </a:p>
          <a:p>
            <a:pPr lvl="1"/>
            <a:r>
              <a:rPr lang="en-US" dirty="0"/>
              <a:t>Also an inexpensive method of marketing used by many legitimate organizations</a:t>
            </a:r>
          </a:p>
          <a:p>
            <a:pPr lvl="1"/>
            <a:r>
              <a:rPr lang="en-US" dirty="0"/>
              <a:t>Controlling the Assault of Non-Solicited Pornography and Marketing (CAN-SPAM) Act states that it is legal to spam, provided the messages meet a few basic requirements</a:t>
            </a:r>
          </a:p>
          <a:p>
            <a:pPr lvl="2"/>
            <a:r>
              <a:rPr lang="en-US" dirty="0"/>
              <a:t>Spammers cannot disguise their identity by using a false return address</a:t>
            </a:r>
          </a:p>
          <a:p>
            <a:pPr lvl="2"/>
            <a:r>
              <a:rPr lang="en-US" dirty="0"/>
              <a:t>The email must include a label specifying that it is an ad or a solicitation </a:t>
            </a:r>
          </a:p>
          <a:p>
            <a:pPr lvl="2"/>
            <a:r>
              <a:rPr lang="en-US" dirty="0"/>
              <a:t>The email must include a way for recipients to opt out of future mass mailings</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327209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158779"/>
          </a:xfrm>
        </p:spPr>
        <p:txBody>
          <a:bodyPr/>
          <a:lstStyle/>
          <a:p>
            <a:r>
              <a:rPr lang="en-US" dirty="0"/>
              <a:t>Spam (cont’d)</a:t>
            </a:r>
          </a:p>
          <a:p>
            <a:pPr lvl="1"/>
            <a:r>
              <a:rPr lang="en-US" dirty="0"/>
              <a:t>CAPTCHA (Completely Automated Public Turing Test to Tell Computers and Humans Apart) software generates and grades tests that humans can pass and all but the most sophisticated computer programs cannot</a:t>
            </a:r>
          </a:p>
        </p:txBody>
      </p:sp>
      <p:sp>
        <p:nvSpPr>
          <p:cNvPr id="3" name="Title 2"/>
          <p:cNvSpPr>
            <a:spLocks noGrp="1"/>
          </p:cNvSpPr>
          <p:nvPr>
            <p:ph type="title"/>
          </p:nvPr>
        </p:nvSpPr>
        <p:spPr/>
        <p:txBody>
          <a:bodyPr/>
          <a:lstStyle/>
          <a:p>
            <a:r>
              <a:rPr lang="en-US" dirty="0"/>
              <a:t>Types of Exploits</a:t>
            </a:r>
          </a:p>
        </p:txBody>
      </p:sp>
      <p:pic>
        <p:nvPicPr>
          <p:cNvPr id="5" name="Picture 4" descr="Example of CAPTCHA" title="Figure 13-1"/>
          <p:cNvPicPr>
            <a:picLocks noChangeAspect="1"/>
          </p:cNvPicPr>
          <p:nvPr/>
        </p:nvPicPr>
        <p:blipFill>
          <a:blip r:embed="rId3"/>
          <a:stretch>
            <a:fillRect/>
          </a:stretch>
        </p:blipFill>
        <p:spPr>
          <a:xfrm>
            <a:off x="854625" y="3048000"/>
            <a:ext cx="7524750" cy="2819400"/>
          </a:xfrm>
          <a:prstGeom prst="rect">
            <a:avLst/>
          </a:prstGeom>
        </p:spPr>
      </p:pic>
    </p:spTree>
    <p:extLst>
      <p:ext uri="{BB962C8B-B14F-4D97-AF65-F5344CB8AC3E}">
        <p14:creationId xmlns:p14="http://schemas.microsoft.com/office/powerpoint/2010/main" val="26527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4B11F6F-E73A-4111-9FA3-C7C509B85A01}"/>
              </a:ext>
            </a:extLst>
          </p:cNvPr>
          <p:cNvSpPr>
            <a:spLocks noGrp="1"/>
          </p:cNvSpPr>
          <p:nvPr>
            <p:ph type="title"/>
          </p:nvPr>
        </p:nvSpPr>
        <p:spPr/>
        <p:txBody>
          <a:bodyPr/>
          <a:lstStyle/>
          <a:p>
            <a:pPr fontAlgn="auto">
              <a:spcAft>
                <a:spcPts val="0"/>
              </a:spcAft>
              <a:defRPr/>
            </a:pPr>
            <a:r>
              <a:rPr lang="en-US"/>
              <a:t>Deliberate Threats </a:t>
            </a:r>
            <a:r>
              <a:rPr lang="en-US" sz="3200"/>
              <a:t>(continued)</a:t>
            </a:r>
          </a:p>
        </p:txBody>
      </p:sp>
      <p:sp>
        <p:nvSpPr>
          <p:cNvPr id="35843" name="Content Placeholder 2">
            <a:extLst>
              <a:ext uri="{FF2B5EF4-FFF2-40B4-BE49-F238E27FC236}">
                <a16:creationId xmlns:a16="http://schemas.microsoft.com/office/drawing/2014/main" id="{4CC425CD-4C84-40E3-87E4-BC249B70D514}"/>
              </a:ext>
            </a:extLst>
          </p:cNvPr>
          <p:cNvSpPr>
            <a:spLocks noGrp="1"/>
          </p:cNvSpPr>
          <p:nvPr>
            <p:ph idx="1"/>
          </p:nvPr>
        </p:nvSpPr>
        <p:spPr/>
        <p:txBody>
          <a:bodyPr rtlCol="0">
            <a:normAutofit fontScale="62500" lnSpcReduction="20000"/>
          </a:bodyPr>
          <a:lstStyle/>
          <a:p>
            <a:pPr fontAlgn="auto">
              <a:spcAft>
                <a:spcPts val="0"/>
              </a:spcAft>
              <a:buFont typeface="Wingdings" pitchFamily="2" charset="2"/>
              <a:buNone/>
              <a:defRPr/>
            </a:pPr>
            <a:r>
              <a:rPr lang="en-US" altLang="en-US" b="1" dirty="0">
                <a:solidFill>
                  <a:schemeClr val="accent4"/>
                </a:solidFill>
              </a:rPr>
              <a:t>Alien Software</a:t>
            </a:r>
          </a:p>
          <a:p>
            <a:pPr marL="457200" lvl="1" indent="0" fontAlgn="auto">
              <a:spcAft>
                <a:spcPts val="0"/>
              </a:spcAft>
              <a:buFont typeface="Wingdings" pitchFamily="2" charset="2"/>
              <a:buNone/>
              <a:defRPr/>
            </a:pPr>
            <a:r>
              <a:rPr lang="en-US" altLang="en-US" dirty="0">
                <a:solidFill>
                  <a:srgbClr val="A21E21"/>
                </a:solidFill>
              </a:rPr>
              <a:t>Spyware</a:t>
            </a:r>
            <a:r>
              <a:rPr lang="en-US" altLang="en-US" dirty="0"/>
              <a:t> (see </a:t>
            </a:r>
            <a:r>
              <a:rPr lang="en-US" altLang="en-US" dirty="0">
                <a:hlinkClick r:id="rId3"/>
              </a:rPr>
              <a:t>video</a:t>
            </a:r>
            <a:r>
              <a:rPr lang="en-US" altLang="en-US" dirty="0"/>
              <a:t>) collects personal information about users without consent like keystroke loggers and screen scrapers.</a:t>
            </a:r>
          </a:p>
          <a:p>
            <a:pPr marL="457200" lvl="1" indent="0" fontAlgn="auto">
              <a:spcAft>
                <a:spcPts val="0"/>
              </a:spcAft>
              <a:buFont typeface="Wingdings" pitchFamily="2" charset="2"/>
              <a:buNone/>
              <a:defRPr/>
            </a:pPr>
            <a:r>
              <a:rPr lang="en-US" altLang="en-US" dirty="0" err="1">
                <a:solidFill>
                  <a:srgbClr val="A21E21"/>
                </a:solidFill>
              </a:rPr>
              <a:t>Spamware</a:t>
            </a:r>
            <a:endParaRPr lang="en-US" altLang="en-US" dirty="0">
              <a:solidFill>
                <a:srgbClr val="A21E21"/>
              </a:solidFill>
            </a:endParaRPr>
          </a:p>
          <a:p>
            <a:pPr marL="457200" lvl="1" indent="0" fontAlgn="auto">
              <a:spcAft>
                <a:spcPts val="0"/>
              </a:spcAft>
              <a:buFont typeface="Wingdings" pitchFamily="2" charset="2"/>
              <a:buNone/>
              <a:defRPr/>
            </a:pPr>
            <a:r>
              <a:rPr lang="en-US" altLang="en-US" dirty="0">
                <a:solidFill>
                  <a:srgbClr val="A21E21"/>
                </a:solidFill>
              </a:rPr>
              <a:t>Cookies</a:t>
            </a:r>
          </a:p>
          <a:p>
            <a:pPr marL="160020" indent="0" fontAlgn="auto">
              <a:spcAft>
                <a:spcPts val="0"/>
              </a:spcAft>
              <a:buFont typeface="Arial" panose="020B0604020202020204" pitchFamily="34" charset="0"/>
              <a:buNone/>
              <a:defRPr/>
            </a:pPr>
            <a:r>
              <a:rPr lang="en-US" altLang="en-US" b="1" dirty="0">
                <a:solidFill>
                  <a:schemeClr val="accent4"/>
                </a:solidFill>
              </a:rPr>
              <a:t>Supervisory control and data acquisition (SCADA) attacks </a:t>
            </a:r>
            <a:r>
              <a:rPr lang="en-US" altLang="en-US" sz="2000" dirty="0"/>
              <a:t>Links the physical and electronic world</a:t>
            </a:r>
          </a:p>
          <a:p>
            <a:pPr marL="800100" lvl="1" indent="-342900" fontAlgn="auto">
              <a:spcAft>
                <a:spcPts val="0"/>
              </a:spcAft>
              <a:defRPr/>
            </a:pPr>
            <a:r>
              <a:rPr lang="en-US" altLang="en-US" sz="1800" b="1" dirty="0">
                <a:solidFill>
                  <a:srgbClr val="A21E21"/>
                </a:solidFill>
              </a:rPr>
              <a:t>example power outages like one in 2003 </a:t>
            </a:r>
          </a:p>
          <a:p>
            <a:pPr marL="457200" lvl="1" indent="0" fontAlgn="auto">
              <a:spcAft>
                <a:spcPts val="0"/>
              </a:spcAft>
              <a:buFont typeface="Wingdings" pitchFamily="2" charset="2"/>
              <a:buNone/>
              <a:defRPr/>
            </a:pPr>
            <a:endParaRPr lang="en-US" altLang="en-US" dirty="0"/>
          </a:p>
        </p:txBody>
      </p:sp>
      <p:pic>
        <p:nvPicPr>
          <p:cNvPr id="12292" name="Picture 4">
            <a:extLst>
              <a:ext uri="{FF2B5EF4-FFF2-40B4-BE49-F238E27FC236}">
                <a16:creationId xmlns:a16="http://schemas.microsoft.com/office/drawing/2014/main" id="{DD2AA472-FD2D-4654-9349-3DEA93D99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42" t="32906" r="51122" b="19658"/>
          <a:stretch>
            <a:fillRect/>
          </a:stretch>
        </p:blipFill>
        <p:spPr bwMode="auto">
          <a:xfrm>
            <a:off x="6477000" y="4495800"/>
            <a:ext cx="234473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4FF63A81-D21F-4C6A-9D1B-1031E0B0D0D8}"/>
              </a:ext>
            </a:extLst>
          </p:cNvPr>
          <p:cNvSpPr>
            <a:spLocks noChangeArrowheads="1"/>
          </p:cNvSpPr>
          <p:nvPr/>
        </p:nvSpPr>
        <p:spPr bwMode="auto">
          <a:xfrm>
            <a:off x="5364163"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Manfred Grafweg/Age Fotostock America, 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99283"/>
          </a:xfrm>
        </p:spPr>
        <p:txBody>
          <a:bodyPr/>
          <a:lstStyle/>
          <a:p>
            <a:r>
              <a:rPr lang="en-US" dirty="0"/>
              <a:t>Distributed Denial-of-Service Attacks</a:t>
            </a:r>
          </a:p>
          <a:p>
            <a:pPr lvl="1"/>
            <a:r>
              <a:rPr lang="en-US" dirty="0"/>
              <a:t>An attack in which a malicious hacker takes over computers via the Internet and causes them to flood a target site with demands for data and other small tasks</a:t>
            </a:r>
          </a:p>
          <a:p>
            <a:pPr lvl="1"/>
            <a:r>
              <a:rPr lang="en-US" dirty="0"/>
              <a:t>Keeps target so busy responding to requests that legitimate users cannot get in</a:t>
            </a:r>
          </a:p>
          <a:p>
            <a:pPr lvl="1"/>
            <a:r>
              <a:rPr lang="en-US" dirty="0"/>
              <a:t>Botnet</a:t>
            </a:r>
          </a:p>
          <a:p>
            <a:pPr lvl="2"/>
            <a:r>
              <a:rPr lang="en-US" dirty="0"/>
              <a:t>A large group of computers, controlled from one or more remote locations by hackers, without the consent of their owners</a:t>
            </a:r>
          </a:p>
          <a:p>
            <a:pPr lvl="2"/>
            <a:r>
              <a:rPr lang="en-US" dirty="0"/>
              <a:t>Sometimes called zombies</a:t>
            </a:r>
          </a:p>
          <a:p>
            <a:pPr lvl="2"/>
            <a:r>
              <a:rPr lang="en-US" dirty="0"/>
              <a:t>Frequently used to distribute spam and malicious code</a:t>
            </a:r>
          </a:p>
          <a:p>
            <a:pPr marL="228600" lvl="1" indent="0">
              <a:buNone/>
            </a:pPr>
            <a:endParaRPr lang="en-US" dirty="0"/>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86938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2641600" y="2942670"/>
            <a:ext cx="6172200" cy="2874633"/>
          </a:xfrm>
        </p:spPr>
        <p:txBody>
          <a:bodyPr/>
          <a:lstStyle/>
          <a:p>
            <a:pPr marL="0" indent="0">
              <a:buFontTx/>
              <a:buNone/>
              <a:defRPr/>
            </a:pPr>
            <a:r>
              <a:rPr lang="en-US" dirty="0"/>
              <a:t>After completing this chapter, you will be able to:</a:t>
            </a:r>
          </a:p>
          <a:p>
            <a:pPr>
              <a:defRPr/>
            </a:pPr>
            <a:r>
              <a:rPr lang="en-US" dirty="0"/>
              <a:t>Explain why computer incidents are so prevalent</a:t>
            </a:r>
          </a:p>
          <a:p>
            <a:pPr>
              <a:defRPr/>
            </a:pPr>
            <a:r>
              <a:rPr lang="en-US" dirty="0"/>
              <a:t>Identify and briefly describe the types of computer exploits and their impact</a:t>
            </a:r>
          </a:p>
          <a:p>
            <a:pPr>
              <a:defRPr/>
            </a:pPr>
            <a:r>
              <a:rPr lang="en-US" dirty="0"/>
              <a:t>Describe the earmarks of a strong security program</a:t>
            </a:r>
          </a:p>
          <a:p>
            <a:pPr>
              <a:defRPr/>
            </a:pPr>
            <a:r>
              <a:rPr lang="en-US" dirty="0"/>
              <a:t>Identify specific measures used to prevent computer crime</a:t>
            </a:r>
          </a:p>
          <a:p>
            <a:pPr>
              <a:defRPr/>
            </a:pPr>
            <a:r>
              <a:rPr lang="en-US" dirty="0"/>
              <a:t>Outline actions that must be taken in the event of a successful security intrusion</a:t>
            </a:r>
          </a:p>
        </p:txBody>
      </p:sp>
    </p:spTree>
    <p:extLst>
      <p:ext uri="{BB962C8B-B14F-4D97-AF65-F5344CB8AC3E}">
        <p14:creationId xmlns:p14="http://schemas.microsoft.com/office/powerpoint/2010/main" val="239725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Exploits</a:t>
            </a:r>
          </a:p>
        </p:txBody>
      </p:sp>
      <p:pic>
        <p:nvPicPr>
          <p:cNvPr id="2" name="Picture 1" descr="Distributed denial-of-service attack" title="Figure 13-2"/>
          <p:cNvPicPr>
            <a:picLocks noChangeAspect="1"/>
          </p:cNvPicPr>
          <p:nvPr/>
        </p:nvPicPr>
        <p:blipFill>
          <a:blip r:embed="rId3"/>
          <a:stretch>
            <a:fillRect/>
          </a:stretch>
        </p:blipFill>
        <p:spPr>
          <a:xfrm>
            <a:off x="1871662" y="1028700"/>
            <a:ext cx="5400675" cy="4800600"/>
          </a:xfrm>
          <a:prstGeom prst="rect">
            <a:avLst/>
          </a:prstGeom>
        </p:spPr>
      </p:pic>
    </p:spTree>
    <p:extLst>
      <p:ext uri="{BB962C8B-B14F-4D97-AF65-F5344CB8AC3E}">
        <p14:creationId xmlns:p14="http://schemas.microsoft.com/office/powerpoint/2010/main" val="301211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71583"/>
          </a:xfrm>
        </p:spPr>
        <p:txBody>
          <a:bodyPr/>
          <a:lstStyle/>
          <a:p>
            <a:r>
              <a:rPr lang="en-US" dirty="0"/>
              <a:t>Rootkit</a:t>
            </a:r>
          </a:p>
          <a:p>
            <a:pPr lvl="1"/>
            <a:r>
              <a:rPr lang="en-US" dirty="0"/>
              <a:t>A set of programs that enables its user to gain administrator-level access to a computer without the end user’s consent or knowledge</a:t>
            </a:r>
          </a:p>
          <a:p>
            <a:pPr lvl="1"/>
            <a:r>
              <a:rPr lang="en-US" dirty="0"/>
              <a:t>Attackers can use the rootkit to execute files, access logs, monitor user activity, and change the computer’s configuration</a:t>
            </a:r>
          </a:p>
          <a:p>
            <a:pPr lvl="1"/>
            <a:r>
              <a:rPr lang="en-US" dirty="0"/>
              <a:t>Symptoms of rootkit infections:</a:t>
            </a:r>
          </a:p>
          <a:p>
            <a:pPr lvl="2"/>
            <a:r>
              <a:rPr lang="en-US" dirty="0"/>
              <a:t>Computer locks up or fails to respond to input from the keyboard</a:t>
            </a:r>
          </a:p>
          <a:p>
            <a:pPr lvl="2"/>
            <a:r>
              <a:rPr lang="en-US" dirty="0"/>
              <a:t>Screen saver changes without any action on the part of the user</a:t>
            </a:r>
          </a:p>
          <a:p>
            <a:pPr lvl="2"/>
            <a:r>
              <a:rPr lang="en-US" dirty="0"/>
              <a:t>Taskbar disappears</a:t>
            </a:r>
          </a:p>
          <a:p>
            <a:pPr lvl="2"/>
            <a:r>
              <a:rPr lang="en-US" dirty="0"/>
              <a:t>Network activities function extremely slow</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244548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254737"/>
          </a:xfrm>
        </p:spPr>
        <p:txBody>
          <a:bodyPr/>
          <a:lstStyle/>
          <a:p>
            <a:r>
              <a:rPr lang="en-US" dirty="0"/>
              <a:t>Advanced Persistent Threat</a:t>
            </a:r>
          </a:p>
          <a:p>
            <a:pPr lvl="1"/>
            <a:r>
              <a:rPr lang="en-US" dirty="0"/>
              <a:t>APT is a network attack in which an intruder gains access to a network and stays undetected with the intention of stealing data over a long period of time</a:t>
            </a:r>
          </a:p>
          <a:p>
            <a:pPr lvl="1"/>
            <a:r>
              <a:rPr lang="en-US" dirty="0"/>
              <a:t>An APT attack advances through the following five phases:</a:t>
            </a:r>
          </a:p>
          <a:p>
            <a:pPr lvl="2"/>
            <a:r>
              <a:rPr lang="en-US" dirty="0"/>
              <a:t>Reconnaissance</a:t>
            </a:r>
          </a:p>
          <a:p>
            <a:pPr lvl="2"/>
            <a:r>
              <a:rPr lang="en-US" dirty="0"/>
              <a:t>Incursion</a:t>
            </a:r>
          </a:p>
          <a:p>
            <a:pPr lvl="2"/>
            <a:r>
              <a:rPr lang="en-US" dirty="0"/>
              <a:t>Discovery</a:t>
            </a:r>
          </a:p>
          <a:p>
            <a:pPr lvl="2"/>
            <a:r>
              <a:rPr lang="en-US" dirty="0"/>
              <a:t>Capture</a:t>
            </a:r>
          </a:p>
          <a:p>
            <a:pPr lvl="2"/>
            <a:r>
              <a:rPr lang="en-US" dirty="0"/>
              <a:t>Export</a:t>
            </a:r>
          </a:p>
          <a:p>
            <a:pPr lvl="1"/>
            <a:r>
              <a:rPr lang="en-US" dirty="0"/>
              <a:t>Detecting anomalies in outbound data is the best way for administrators to discover that the network has been the target of an APT attack</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169759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405274"/>
          </a:xfrm>
        </p:spPr>
        <p:txBody>
          <a:bodyPr/>
          <a:lstStyle/>
          <a:p>
            <a:r>
              <a:rPr lang="en-US" dirty="0"/>
              <a:t>Phishing</a:t>
            </a:r>
          </a:p>
          <a:p>
            <a:pPr lvl="1"/>
            <a:r>
              <a:rPr lang="en-US" dirty="0"/>
              <a:t>The act of fraudulently using email to try to get the recipient to reveal personal data</a:t>
            </a:r>
          </a:p>
          <a:p>
            <a:pPr lvl="1"/>
            <a:r>
              <a:rPr lang="en-US" dirty="0"/>
              <a:t>Con artists send legitimate-looking emails urging recipients to take action to avoid a negative consequence or to receive a reward</a:t>
            </a:r>
          </a:p>
          <a:p>
            <a:pPr lvl="1"/>
            <a:r>
              <a:rPr lang="en-US" dirty="0"/>
              <a:t>Spear-phishing is a variation of phishing where fraudulent emails are sent to a certain organization’s employees</a:t>
            </a:r>
          </a:p>
          <a:p>
            <a:pPr lvl="2"/>
            <a:r>
              <a:rPr lang="en-US" dirty="0"/>
              <a:t>Much more precise and narrow</a:t>
            </a:r>
          </a:p>
          <a:p>
            <a:pPr lvl="2"/>
            <a:r>
              <a:rPr lang="en-US" dirty="0"/>
              <a:t>Designed to look like they came from high-level executives within organization</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71342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E2A06795-6E97-4FB4-8D6D-57714FC0D66C}"/>
              </a:ext>
            </a:extLst>
          </p:cNvPr>
          <p:cNvSpPr>
            <a:spLocks noGrp="1"/>
          </p:cNvSpPr>
          <p:nvPr>
            <p:ph idx="1"/>
          </p:nvPr>
        </p:nvSpPr>
        <p:spPr>
          <a:xfrm>
            <a:off x="365125" y="1538818"/>
            <a:ext cx="8415338" cy="2652182"/>
          </a:xfrm>
        </p:spPr>
        <p:txBody>
          <a:bodyPr rtlCol="0">
            <a:normAutofit fontScale="92500" lnSpcReduction="20000"/>
          </a:bodyPr>
          <a:lstStyle/>
          <a:p>
            <a:pPr marL="1005840" lvl="2" fontAlgn="auto">
              <a:spcAft>
                <a:spcPts val="0"/>
              </a:spcAft>
              <a:buClr>
                <a:schemeClr val="accent3"/>
              </a:buClr>
              <a:defRPr/>
            </a:pPr>
            <a:r>
              <a:rPr lang="en-US" altLang="en-US" sz="2800" b="1" dirty="0"/>
              <a:t>Phishing </a:t>
            </a:r>
            <a:r>
              <a:rPr lang="en-US" altLang="en-US" sz="2800" b="1" dirty="0">
                <a:hlinkClick r:id="rId3"/>
              </a:rPr>
              <a:t>slideshow</a:t>
            </a:r>
            <a:endParaRPr lang="en-US" altLang="en-US" sz="2800" b="1" dirty="0"/>
          </a:p>
          <a:p>
            <a:pPr marL="1005840" lvl="2" fontAlgn="auto">
              <a:spcAft>
                <a:spcPts val="0"/>
              </a:spcAft>
              <a:buClr>
                <a:schemeClr val="accent3"/>
              </a:buClr>
              <a:defRPr/>
            </a:pPr>
            <a:endParaRPr lang="en-US" altLang="en-US" sz="2800" b="1" dirty="0"/>
          </a:p>
          <a:p>
            <a:pPr marL="1005840" lvl="2" fontAlgn="auto">
              <a:spcAft>
                <a:spcPts val="0"/>
              </a:spcAft>
              <a:buClr>
                <a:schemeClr val="accent3"/>
              </a:buClr>
              <a:defRPr/>
            </a:pPr>
            <a:r>
              <a:rPr lang="en-US" altLang="en-US" sz="2800" b="1" dirty="0"/>
              <a:t>Phishing </a:t>
            </a:r>
            <a:r>
              <a:rPr lang="en-US" altLang="en-US" sz="2800" b="1" dirty="0">
                <a:hlinkClick r:id="rId4"/>
              </a:rPr>
              <a:t>quiz</a:t>
            </a:r>
            <a:endParaRPr lang="en-US" altLang="en-US" sz="2800" b="1" dirty="0"/>
          </a:p>
          <a:p>
            <a:pPr marL="777240" lvl="2" indent="0" fontAlgn="auto">
              <a:spcAft>
                <a:spcPts val="0"/>
              </a:spcAft>
              <a:buClr>
                <a:schemeClr val="accent3"/>
              </a:buClr>
              <a:buFont typeface="Arial" panose="020B0604020202020204" pitchFamily="34" charset="0"/>
              <a:buNone/>
              <a:defRPr/>
            </a:pPr>
            <a:endParaRPr lang="en-US" altLang="en-US" sz="2800" b="1" dirty="0"/>
          </a:p>
          <a:p>
            <a:pPr marL="1005840" lvl="2" fontAlgn="auto">
              <a:spcAft>
                <a:spcPts val="0"/>
              </a:spcAft>
              <a:buClr>
                <a:schemeClr val="accent3"/>
              </a:buClr>
              <a:defRPr/>
            </a:pPr>
            <a:r>
              <a:rPr lang="en-US" altLang="en-US" sz="2800" b="1" dirty="0"/>
              <a:t>Phishing </a:t>
            </a:r>
            <a:r>
              <a:rPr lang="en-US" altLang="en-US" sz="2800" b="1" dirty="0">
                <a:hlinkClick r:id="rId5"/>
              </a:rPr>
              <a:t>example</a:t>
            </a:r>
            <a:endParaRPr lang="en-US" altLang="en-US" sz="2800" b="1" dirty="0"/>
          </a:p>
          <a:p>
            <a:pPr marL="777240" lvl="2" indent="0" fontAlgn="auto">
              <a:spcAft>
                <a:spcPts val="0"/>
              </a:spcAft>
              <a:buClr>
                <a:schemeClr val="accent3"/>
              </a:buClr>
              <a:buFont typeface="Arial" panose="020B0604020202020204" pitchFamily="34" charset="0"/>
              <a:buNone/>
              <a:defRPr/>
            </a:pPr>
            <a:endParaRPr lang="en-US" altLang="en-US" sz="2800" b="1" dirty="0"/>
          </a:p>
          <a:p>
            <a:pPr marL="1005840" lvl="2" fontAlgn="auto">
              <a:spcAft>
                <a:spcPts val="0"/>
              </a:spcAft>
              <a:buClr>
                <a:schemeClr val="accent3"/>
              </a:buClr>
              <a:defRPr/>
            </a:pPr>
            <a:r>
              <a:rPr lang="en-US" altLang="en-US" sz="2800" b="1" dirty="0"/>
              <a:t>Phishing </a:t>
            </a:r>
            <a:r>
              <a:rPr lang="en-US" altLang="en-US" sz="2800" b="1" dirty="0">
                <a:hlinkClick r:id="rId6"/>
              </a:rPr>
              <a:t>example</a:t>
            </a:r>
            <a:endParaRPr lang="en-US" altLang="en-US" sz="2800" b="1" dirty="0"/>
          </a:p>
        </p:txBody>
      </p:sp>
      <p:sp>
        <p:nvSpPr>
          <p:cNvPr id="3" name="Rectangle 2">
            <a:extLst>
              <a:ext uri="{FF2B5EF4-FFF2-40B4-BE49-F238E27FC236}">
                <a16:creationId xmlns:a16="http://schemas.microsoft.com/office/drawing/2014/main" id="{BBF7A827-2892-40C0-B95B-980CB5EBF8C9}"/>
              </a:ext>
            </a:extLst>
          </p:cNvPr>
          <p:cNvSpPr/>
          <p:nvPr/>
        </p:nvSpPr>
        <p:spPr>
          <a:xfrm>
            <a:off x="762000" y="368300"/>
            <a:ext cx="5943600" cy="1138238"/>
          </a:xfrm>
          <a:prstGeom prst="rect">
            <a:avLst/>
          </a:prstGeom>
        </p:spPr>
        <p:txBody>
          <a:bodyPr>
            <a:spAutoFit/>
          </a:bodyPr>
          <a:lstStyle/>
          <a:p>
            <a:pPr marL="0" lvl="1">
              <a:defRPr/>
            </a:pPr>
            <a:r>
              <a:rPr lang="en-US" altLang="en-US" sz="3600" b="1" dirty="0">
                <a:solidFill>
                  <a:srgbClr val="A21E21"/>
                </a:solidFill>
                <a:latin typeface="Arial" charset="0"/>
              </a:rPr>
              <a:t>Phishing attacks</a:t>
            </a:r>
          </a:p>
          <a:p>
            <a:pPr>
              <a:defRPr/>
            </a:pPr>
            <a:endParaRPr lang="en-US" sz="32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Exploits</a:t>
            </a:r>
          </a:p>
        </p:txBody>
      </p:sp>
      <p:pic>
        <p:nvPicPr>
          <p:cNvPr id="5" name="Picture 4" descr="Example of phishing email" title="Figure 13-3"/>
          <p:cNvPicPr>
            <a:picLocks noChangeAspect="1"/>
          </p:cNvPicPr>
          <p:nvPr/>
        </p:nvPicPr>
        <p:blipFill>
          <a:blip r:embed="rId3"/>
          <a:stretch>
            <a:fillRect/>
          </a:stretch>
        </p:blipFill>
        <p:spPr>
          <a:xfrm>
            <a:off x="1143000" y="1600200"/>
            <a:ext cx="6743700" cy="4333875"/>
          </a:xfrm>
          <a:prstGeom prst="rect">
            <a:avLst/>
          </a:prstGeom>
        </p:spPr>
      </p:pic>
    </p:spTree>
    <p:extLst>
      <p:ext uri="{BB962C8B-B14F-4D97-AF65-F5344CB8AC3E}">
        <p14:creationId xmlns:p14="http://schemas.microsoft.com/office/powerpoint/2010/main" val="7382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511731"/>
          </a:xfrm>
        </p:spPr>
        <p:txBody>
          <a:bodyPr/>
          <a:lstStyle/>
          <a:p>
            <a:r>
              <a:rPr lang="en-US" b="1" dirty="0">
                <a:solidFill>
                  <a:schemeClr val="accent2"/>
                </a:solidFill>
              </a:rPr>
              <a:t>Smishing and Vishing</a:t>
            </a:r>
          </a:p>
          <a:p>
            <a:pPr lvl="1"/>
            <a:r>
              <a:rPr lang="en-US" dirty="0"/>
              <a:t>Smishing is a variation of phishing that involves the use of texting</a:t>
            </a:r>
          </a:p>
          <a:p>
            <a:pPr lvl="1"/>
            <a:r>
              <a:rPr lang="en-US" dirty="0"/>
              <a:t>Vishing is similar to smishing except the victims receive a voice mail message telling them to call a phone number or access a Web site</a:t>
            </a:r>
          </a:p>
          <a:p>
            <a:r>
              <a:rPr lang="en-US" b="1" dirty="0">
                <a:solidFill>
                  <a:schemeClr val="accent2"/>
                </a:solidFill>
              </a:rPr>
              <a:t>Identity Theft</a:t>
            </a:r>
          </a:p>
          <a:p>
            <a:pPr lvl="1"/>
            <a:r>
              <a:rPr lang="en-US" dirty="0"/>
              <a:t>The theft of personal information and then used without their permission</a:t>
            </a:r>
          </a:p>
          <a:p>
            <a:pPr lvl="1"/>
            <a:r>
              <a:rPr lang="en-US" dirty="0"/>
              <a:t>Data breach is the unintended release of sensitive data or the access of sensitive data by unauthorized individuals</a:t>
            </a:r>
          </a:p>
          <a:p>
            <a:pPr lvl="2"/>
            <a:r>
              <a:rPr lang="en-US" dirty="0"/>
              <a:t>Often results in identity theft</a:t>
            </a:r>
          </a:p>
          <a:p>
            <a:pPr lvl="1"/>
            <a:r>
              <a:rPr lang="en-US" dirty="0"/>
              <a:t>Most e-commerce Web sites use some form of encryption technology to protect information as it comes from the consumer</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303084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14644"/>
          </a:xfrm>
        </p:spPr>
        <p:txBody>
          <a:bodyPr/>
          <a:lstStyle/>
          <a:p>
            <a:r>
              <a:rPr lang="en-US" dirty="0"/>
              <a:t>Cyberespionage</a:t>
            </a:r>
          </a:p>
          <a:p>
            <a:pPr lvl="1"/>
            <a:r>
              <a:rPr lang="en-US" dirty="0"/>
              <a:t>Involves the development of malware that secretly steals data in the computer systems of organizations, such as government agencies, military contractors, political organizations, and manufacturing firms</a:t>
            </a:r>
          </a:p>
          <a:p>
            <a:pPr lvl="1"/>
            <a:r>
              <a:rPr lang="en-US" dirty="0"/>
              <a:t>Mostly targeted toward high-value data such as the following:</a:t>
            </a:r>
          </a:p>
          <a:p>
            <a:pPr lvl="2"/>
            <a:r>
              <a:rPr lang="en-US" dirty="0"/>
              <a:t>Sales, marketing, and new product development plans, schedules, and budgets</a:t>
            </a:r>
          </a:p>
          <a:p>
            <a:pPr lvl="2"/>
            <a:r>
              <a:rPr lang="en-US" dirty="0"/>
              <a:t>Details about product designs and innovative processes</a:t>
            </a:r>
          </a:p>
          <a:p>
            <a:pPr lvl="2"/>
            <a:r>
              <a:rPr lang="en-US" dirty="0"/>
              <a:t>Employee personal information</a:t>
            </a:r>
          </a:p>
          <a:p>
            <a:pPr lvl="2"/>
            <a:r>
              <a:rPr lang="en-US" dirty="0"/>
              <a:t>Customer and client data</a:t>
            </a:r>
          </a:p>
          <a:p>
            <a:pPr lvl="2"/>
            <a:r>
              <a:rPr lang="en-US" dirty="0"/>
              <a:t>Sensitive information about partners and partner agreements</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127736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648417"/>
          </a:xfrm>
        </p:spPr>
        <p:txBody>
          <a:bodyPr/>
          <a:lstStyle/>
          <a:p>
            <a:r>
              <a:rPr lang="en-US" dirty="0"/>
              <a:t>Cyberterrorism</a:t>
            </a:r>
          </a:p>
          <a:p>
            <a:pPr lvl="1"/>
            <a:r>
              <a:rPr lang="en-US" dirty="0"/>
              <a:t>The intimidation of government of civilian population by using information technology to disable critical national infrastructure to achieve political, religious, or ideological goals</a:t>
            </a:r>
          </a:p>
          <a:p>
            <a:pPr lvl="1"/>
            <a:r>
              <a:rPr lang="en-US" dirty="0"/>
              <a:t>Department of Homeland Security (DHS) provides a link that enables users to report cyber incidents</a:t>
            </a:r>
          </a:p>
          <a:p>
            <a:pPr lvl="2"/>
            <a:r>
              <a:rPr lang="en-US" dirty="0"/>
              <a:t>Incident reports go to the U.S. Computer Emergency Readiness Team (US-CERT)</a:t>
            </a:r>
          </a:p>
          <a:p>
            <a:pPr lvl="1"/>
            <a:r>
              <a:rPr lang="en-US" dirty="0"/>
              <a:t>Cyberterrorists try daily to gain unauthorized access to a number of important and sensitive sites</a:t>
            </a:r>
          </a:p>
        </p:txBody>
      </p:sp>
      <p:sp>
        <p:nvSpPr>
          <p:cNvPr id="3" name="Title 2"/>
          <p:cNvSpPr>
            <a:spLocks noGrp="1"/>
          </p:cNvSpPr>
          <p:nvPr>
            <p:ph type="title"/>
          </p:nvPr>
        </p:nvSpPr>
        <p:spPr/>
        <p:txBody>
          <a:bodyPr/>
          <a:lstStyle/>
          <a:p>
            <a:r>
              <a:rPr lang="en-US" dirty="0"/>
              <a:t>Types of Exploits</a:t>
            </a:r>
          </a:p>
        </p:txBody>
      </p:sp>
    </p:spTree>
    <p:extLst>
      <p:ext uri="{BB962C8B-B14F-4D97-AF65-F5344CB8AC3E}">
        <p14:creationId xmlns:p14="http://schemas.microsoft.com/office/powerpoint/2010/main" val="372759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Laws for Prosecuting Computer Attacks</a:t>
            </a:r>
          </a:p>
        </p:txBody>
      </p:sp>
      <p:pic>
        <p:nvPicPr>
          <p:cNvPr id="5" name="Picture 4" descr="Federal laws that address computer crime" title="Table 13-4"/>
          <p:cNvPicPr>
            <a:picLocks noChangeAspect="1"/>
          </p:cNvPicPr>
          <p:nvPr/>
        </p:nvPicPr>
        <p:blipFill>
          <a:blip r:embed="rId3"/>
          <a:stretch>
            <a:fillRect/>
          </a:stretch>
        </p:blipFill>
        <p:spPr>
          <a:xfrm>
            <a:off x="847725" y="1604962"/>
            <a:ext cx="7448550" cy="3648075"/>
          </a:xfrm>
          <a:prstGeom prst="rect">
            <a:avLst/>
          </a:prstGeom>
        </p:spPr>
      </p:pic>
    </p:spTree>
    <p:extLst>
      <p:ext uri="{BB962C8B-B14F-4D97-AF65-F5344CB8AC3E}">
        <p14:creationId xmlns:p14="http://schemas.microsoft.com/office/powerpoint/2010/main" val="27412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470181"/>
          </a:xfrm>
        </p:spPr>
        <p:txBody>
          <a:bodyPr/>
          <a:lstStyle/>
          <a:p>
            <a:r>
              <a:rPr lang="en-US" dirty="0"/>
              <a:t>Number of cybercrimes are increasing</a:t>
            </a:r>
          </a:p>
          <a:p>
            <a:r>
              <a:rPr lang="en-US" dirty="0"/>
              <a:t>Organizations are putting in place a range of countermeasures to combat cybercrime</a:t>
            </a:r>
          </a:p>
          <a:p>
            <a:r>
              <a:rPr lang="en-US" dirty="0"/>
              <a:t>Computer security incidents surged from 2014 to 2015 in the following industries:</a:t>
            </a:r>
          </a:p>
          <a:p>
            <a:pPr lvl="1"/>
            <a:r>
              <a:rPr lang="en-US" dirty="0"/>
              <a:t>Public sector organizations</a:t>
            </a:r>
          </a:p>
          <a:p>
            <a:pPr lvl="1"/>
            <a:r>
              <a:rPr lang="en-US" dirty="0"/>
              <a:t>Entertainment, media, and communications</a:t>
            </a:r>
          </a:p>
          <a:p>
            <a:pPr lvl="1"/>
            <a:r>
              <a:rPr lang="en-US" dirty="0"/>
              <a:t>Technology and telecommunications companies</a:t>
            </a:r>
          </a:p>
          <a:p>
            <a:pPr lvl="1"/>
            <a:r>
              <a:rPr lang="en-US" dirty="0"/>
              <a:t>Pharmaceuticals and life sciences</a:t>
            </a:r>
          </a:p>
          <a:p>
            <a:pPr lvl="1"/>
            <a:r>
              <a:rPr lang="en-US" dirty="0"/>
              <a:t>Power and utilities organizations</a:t>
            </a:r>
          </a:p>
        </p:txBody>
      </p:sp>
      <p:sp>
        <p:nvSpPr>
          <p:cNvPr id="3" name="Title 2"/>
          <p:cNvSpPr>
            <a:spLocks noGrp="1"/>
          </p:cNvSpPr>
          <p:nvPr>
            <p:ph type="title"/>
          </p:nvPr>
        </p:nvSpPr>
        <p:spPr/>
        <p:txBody>
          <a:bodyPr/>
          <a:lstStyle/>
          <a:p>
            <a:r>
              <a:rPr lang="en-US" dirty="0"/>
              <a:t>The Threat Landscape</a:t>
            </a:r>
          </a:p>
        </p:txBody>
      </p:sp>
    </p:spTree>
    <p:extLst>
      <p:ext uri="{BB962C8B-B14F-4D97-AF65-F5344CB8AC3E}">
        <p14:creationId xmlns:p14="http://schemas.microsoft.com/office/powerpoint/2010/main" val="331331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062651"/>
          </a:xfrm>
        </p:spPr>
        <p:txBody>
          <a:bodyPr/>
          <a:lstStyle/>
          <a:p>
            <a:r>
              <a:rPr lang="en-US" dirty="0"/>
              <a:t>A strong security program begins by</a:t>
            </a:r>
          </a:p>
          <a:p>
            <a:pPr lvl="1"/>
            <a:r>
              <a:rPr lang="en-US" dirty="0"/>
              <a:t>Assessing threats to the organization’s computers and network</a:t>
            </a:r>
          </a:p>
          <a:p>
            <a:pPr lvl="1"/>
            <a:r>
              <a:rPr lang="en-US" dirty="0"/>
              <a:t>Identifying actions that address the most serious vulnerabilities</a:t>
            </a:r>
          </a:p>
          <a:p>
            <a:pPr lvl="1"/>
            <a:r>
              <a:rPr lang="en-US" dirty="0"/>
              <a:t>Educating users about the risks involved and the actions they must take to prevent a security incident</a:t>
            </a:r>
          </a:p>
          <a:p>
            <a:r>
              <a:rPr lang="en-US" dirty="0"/>
              <a:t>If an intrusion occurs, there must be a clear reaction plan that addresses:</a:t>
            </a:r>
          </a:p>
          <a:p>
            <a:pPr lvl="1"/>
            <a:r>
              <a:rPr lang="en-US" dirty="0"/>
              <a:t>Notification</a:t>
            </a:r>
          </a:p>
          <a:p>
            <a:pPr lvl="1"/>
            <a:r>
              <a:rPr lang="en-US" dirty="0"/>
              <a:t>Evidence protection</a:t>
            </a:r>
          </a:p>
          <a:p>
            <a:pPr lvl="1"/>
            <a:r>
              <a:rPr lang="en-US" dirty="0"/>
              <a:t>Activity log maintenance</a:t>
            </a:r>
          </a:p>
          <a:p>
            <a:pPr lvl="1"/>
            <a:r>
              <a:rPr lang="en-US" dirty="0"/>
              <a:t>Containment</a:t>
            </a:r>
          </a:p>
          <a:p>
            <a:pPr lvl="1"/>
            <a:r>
              <a:rPr lang="en-US" dirty="0"/>
              <a:t>Eradication</a:t>
            </a:r>
          </a:p>
          <a:p>
            <a:pPr lvl="1"/>
            <a:r>
              <a:rPr lang="en-US" dirty="0"/>
              <a:t>Recovery </a:t>
            </a:r>
          </a:p>
        </p:txBody>
      </p:sp>
      <p:sp>
        <p:nvSpPr>
          <p:cNvPr id="3" name="Title 2"/>
          <p:cNvSpPr>
            <a:spLocks noGrp="1"/>
          </p:cNvSpPr>
          <p:nvPr>
            <p:ph type="title"/>
          </p:nvPr>
        </p:nvSpPr>
        <p:spPr/>
        <p:txBody>
          <a:bodyPr/>
          <a:lstStyle/>
          <a:p>
            <a:r>
              <a:rPr lang="en-US" dirty="0"/>
              <a:t>Implementing Secure, Private, Reliable Computing</a:t>
            </a:r>
          </a:p>
        </p:txBody>
      </p:sp>
    </p:spTree>
    <p:extLst>
      <p:ext uri="{BB962C8B-B14F-4D97-AF65-F5344CB8AC3E}">
        <p14:creationId xmlns:p14="http://schemas.microsoft.com/office/powerpoint/2010/main" val="258026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062651"/>
          </a:xfrm>
        </p:spPr>
        <p:txBody>
          <a:bodyPr/>
          <a:lstStyle/>
          <a:p>
            <a:r>
              <a:rPr lang="en-US" dirty="0"/>
              <a:t>Risk assessment </a:t>
            </a:r>
          </a:p>
          <a:p>
            <a:pPr lvl="1"/>
            <a:r>
              <a:rPr lang="en-US" dirty="0"/>
              <a:t>The process of assessing security-related risks to an organization’s computer and networks form both internal and external threats</a:t>
            </a:r>
          </a:p>
          <a:p>
            <a:r>
              <a:rPr lang="en-US" dirty="0"/>
              <a:t>Steps in a general risk assessment process are:</a:t>
            </a:r>
          </a:p>
          <a:p>
            <a:pPr lvl="1"/>
            <a:r>
              <a:rPr lang="en-US" dirty="0"/>
              <a:t>Identify the set of IS assets about which the organization is most concerned</a:t>
            </a:r>
          </a:p>
          <a:p>
            <a:pPr lvl="1"/>
            <a:r>
              <a:rPr lang="en-US" dirty="0"/>
              <a:t>Identify the loss events or the risks or threats that could occur</a:t>
            </a:r>
          </a:p>
          <a:p>
            <a:pPr lvl="1"/>
            <a:r>
              <a:rPr lang="en-US" dirty="0"/>
              <a:t>Assess the frequency of events or the likelihood of each potential threat</a:t>
            </a:r>
          </a:p>
          <a:p>
            <a:pPr lvl="1"/>
            <a:r>
              <a:rPr lang="en-US" dirty="0"/>
              <a:t>Determine the impact of each threat occurring</a:t>
            </a:r>
          </a:p>
          <a:p>
            <a:pPr lvl="1"/>
            <a:r>
              <a:rPr lang="en-US" dirty="0"/>
              <a:t>Determine how each threat can be mitigated so it is less likely to occur</a:t>
            </a:r>
          </a:p>
          <a:p>
            <a:pPr lvl="1"/>
            <a:r>
              <a:rPr lang="en-US" dirty="0"/>
              <a:t>Assess the feasibility of implementing the mitigation options</a:t>
            </a:r>
          </a:p>
          <a:p>
            <a:pPr lvl="1"/>
            <a:r>
              <a:rPr lang="en-US" dirty="0"/>
              <a:t>Perform a cost-benefit analysis to ensure that your efforts will be cost effective</a:t>
            </a:r>
          </a:p>
          <a:p>
            <a:pPr lvl="1"/>
            <a:r>
              <a:rPr lang="en-US" dirty="0"/>
              <a:t>Make the decision on whether or not to implement a particular countermeasure</a:t>
            </a:r>
          </a:p>
        </p:txBody>
      </p:sp>
      <p:sp>
        <p:nvSpPr>
          <p:cNvPr id="3" name="Title 2"/>
          <p:cNvSpPr>
            <a:spLocks noGrp="1"/>
          </p:cNvSpPr>
          <p:nvPr>
            <p:ph type="title"/>
          </p:nvPr>
        </p:nvSpPr>
        <p:spPr/>
        <p:txBody>
          <a:bodyPr/>
          <a:lstStyle/>
          <a:p>
            <a:r>
              <a:rPr lang="en-US" dirty="0"/>
              <a:t>Risk Assessment</a:t>
            </a:r>
          </a:p>
        </p:txBody>
      </p:sp>
    </p:spTree>
    <p:extLst>
      <p:ext uri="{BB962C8B-B14F-4D97-AF65-F5344CB8AC3E}">
        <p14:creationId xmlns:p14="http://schemas.microsoft.com/office/powerpoint/2010/main" val="365348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Assessment</a:t>
            </a:r>
          </a:p>
        </p:txBody>
      </p:sp>
      <p:pic>
        <p:nvPicPr>
          <p:cNvPr id="5" name="Picture 4" descr="Risk assessment for a hypothetical company" title="Table 13-5"/>
          <p:cNvPicPr>
            <a:picLocks noChangeAspect="1"/>
          </p:cNvPicPr>
          <p:nvPr/>
        </p:nvPicPr>
        <p:blipFill>
          <a:blip r:embed="rId3"/>
          <a:stretch>
            <a:fillRect/>
          </a:stretch>
        </p:blipFill>
        <p:spPr>
          <a:xfrm>
            <a:off x="921300" y="1447800"/>
            <a:ext cx="7458075" cy="3895725"/>
          </a:xfrm>
          <a:prstGeom prst="rect">
            <a:avLst/>
          </a:prstGeom>
        </p:spPr>
      </p:pic>
    </p:spTree>
    <p:extLst>
      <p:ext uri="{BB962C8B-B14F-4D97-AF65-F5344CB8AC3E}">
        <p14:creationId xmlns:p14="http://schemas.microsoft.com/office/powerpoint/2010/main" val="4122277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470F8CF-3BF0-4A0D-813C-ECD584189E0B}"/>
              </a:ext>
            </a:extLst>
          </p:cNvPr>
          <p:cNvSpPr>
            <a:spLocks noGrp="1" noChangeArrowheads="1"/>
          </p:cNvSpPr>
          <p:nvPr>
            <p:ph type="title"/>
          </p:nvPr>
        </p:nvSpPr>
        <p:spPr/>
        <p:txBody>
          <a:bodyPr/>
          <a:lstStyle/>
          <a:p>
            <a:pPr fontAlgn="auto">
              <a:spcAft>
                <a:spcPts val="0"/>
              </a:spcAft>
              <a:defRPr/>
            </a:pPr>
            <a:r>
              <a:rPr lang="en-US"/>
              <a:t>     Risk Management</a:t>
            </a:r>
          </a:p>
        </p:txBody>
      </p:sp>
      <p:sp>
        <p:nvSpPr>
          <p:cNvPr id="46083" name="Rectangle 3">
            <a:extLst>
              <a:ext uri="{FF2B5EF4-FFF2-40B4-BE49-F238E27FC236}">
                <a16:creationId xmlns:a16="http://schemas.microsoft.com/office/drawing/2014/main" id="{6FF16C39-3EA4-481D-8B1C-650E328E2FE4}"/>
              </a:ext>
            </a:extLst>
          </p:cNvPr>
          <p:cNvSpPr>
            <a:spLocks noGrp="1" noChangeArrowheads="1"/>
          </p:cNvSpPr>
          <p:nvPr>
            <p:ph idx="1"/>
          </p:nvPr>
        </p:nvSpPr>
        <p:spPr>
          <a:xfrm>
            <a:off x="304800" y="1446213"/>
            <a:ext cx="7772400" cy="4530725"/>
          </a:xfrm>
        </p:spPr>
        <p:txBody>
          <a:bodyPr/>
          <a:lstStyle/>
          <a:p>
            <a:pPr marL="114300" indent="0">
              <a:buFont typeface="Arial" panose="020B0604020202020204" pitchFamily="34" charset="0"/>
              <a:buNone/>
            </a:pPr>
            <a:r>
              <a:rPr lang="en-US" altLang="en-US" sz="2400" b="1">
                <a:solidFill>
                  <a:srgbClr val="A21E21"/>
                </a:solidFill>
              </a:rPr>
              <a:t>Risk</a:t>
            </a:r>
            <a:r>
              <a:rPr lang="en-US" altLang="en-US" b="1"/>
              <a:t>.</a:t>
            </a:r>
            <a:r>
              <a:rPr lang="en-US" altLang="en-US"/>
              <a:t> </a:t>
            </a:r>
            <a:r>
              <a:rPr lang="en-US" altLang="en-US" sz="2000"/>
              <a:t>The probability that a threat will impact an information resource.</a:t>
            </a:r>
          </a:p>
          <a:p>
            <a:pPr marL="114300" indent="0">
              <a:buFont typeface="Arial" panose="020B0604020202020204" pitchFamily="34" charset="0"/>
              <a:buNone/>
            </a:pPr>
            <a:r>
              <a:rPr lang="en-US" altLang="en-US" sz="2400" b="1">
                <a:solidFill>
                  <a:srgbClr val="A21E21"/>
                </a:solidFill>
              </a:rPr>
              <a:t>Risk management.</a:t>
            </a:r>
            <a:r>
              <a:rPr lang="en-US" altLang="en-US" sz="2400">
                <a:solidFill>
                  <a:srgbClr val="A21E21"/>
                </a:solidFill>
              </a:rPr>
              <a:t> </a:t>
            </a:r>
            <a:r>
              <a:rPr lang="en-US" altLang="en-US" sz="2000"/>
              <a:t>To identify, control and minimize the impact of threats.</a:t>
            </a:r>
          </a:p>
          <a:p>
            <a:pPr marL="114300" indent="0">
              <a:buFont typeface="Arial" panose="020B0604020202020204" pitchFamily="34" charset="0"/>
              <a:buNone/>
            </a:pPr>
            <a:r>
              <a:rPr lang="en-US" altLang="en-US" sz="2400" b="1">
                <a:solidFill>
                  <a:srgbClr val="A21E21"/>
                </a:solidFill>
              </a:rPr>
              <a:t>Risk analysis</a:t>
            </a:r>
            <a:r>
              <a:rPr lang="en-US" altLang="en-US" sz="2400" b="1"/>
              <a:t>.</a:t>
            </a:r>
            <a:r>
              <a:rPr lang="en-US" altLang="en-US" sz="2400"/>
              <a:t> </a:t>
            </a:r>
            <a:r>
              <a:rPr lang="en-US" altLang="en-US" sz="2000"/>
              <a:t>To assess the value of each asset being protected, estimate the probability it might be compromised, and compare the probable costs of it being compromised with the cost of protecting it.</a:t>
            </a:r>
          </a:p>
          <a:p>
            <a:pPr marL="114300" indent="0">
              <a:buFont typeface="Arial" panose="020B0604020202020204" pitchFamily="34" charset="0"/>
              <a:buNone/>
            </a:pPr>
            <a:r>
              <a:rPr lang="en-US" altLang="en-US" sz="2400" b="1">
                <a:solidFill>
                  <a:srgbClr val="A21E21"/>
                </a:solidFill>
              </a:rPr>
              <a:t>Risk mitigation</a:t>
            </a:r>
            <a:r>
              <a:rPr lang="en-US" altLang="en-US" sz="2400">
                <a:solidFill>
                  <a:srgbClr val="A21E21"/>
                </a:solidFill>
              </a:rPr>
              <a:t> </a:t>
            </a:r>
            <a:r>
              <a:rPr lang="en-US" altLang="en-US" sz="2000"/>
              <a:t>is when the organization takes concrete actions against risk. It has two functions:</a:t>
            </a:r>
          </a:p>
          <a:p>
            <a:pPr marL="411163" lvl="1" indent="0">
              <a:buFont typeface="Arial" panose="020B0604020202020204" pitchFamily="34" charset="0"/>
              <a:buNone/>
            </a:pPr>
            <a:r>
              <a:rPr lang="en-US" altLang="en-US" sz="1800"/>
              <a:t>(1) implement controls to prevent identified threats from occurring, and</a:t>
            </a:r>
          </a:p>
          <a:p>
            <a:pPr marL="411163" lvl="1" indent="0">
              <a:buFont typeface="Arial" panose="020B0604020202020204" pitchFamily="34" charset="0"/>
              <a:buNone/>
            </a:pPr>
            <a:r>
              <a:rPr lang="en-US" altLang="en-US" sz="1800"/>
              <a:t>(2) developing a means of recovery should the threat become a reality.</a:t>
            </a:r>
            <a:endParaRPr lang="en-US" altLang="en-US" sz="1800" b="1">
              <a:solidFill>
                <a:srgbClr val="0000FF"/>
              </a:solidFill>
            </a:endParaRPr>
          </a:p>
        </p:txBody>
      </p:sp>
      <p:pic>
        <p:nvPicPr>
          <p:cNvPr id="17412" name="Picture 5" descr="C:\Users\WASHEN~1\AppData\Local\Temp\2ed38106\ESY-001575322.jpg">
            <a:extLst>
              <a:ext uri="{FF2B5EF4-FFF2-40B4-BE49-F238E27FC236}">
                <a16:creationId xmlns:a16="http://schemas.microsoft.com/office/drawing/2014/main" id="{87946EBA-CBA5-46E3-97F7-822BCEA5F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738" y="4953000"/>
            <a:ext cx="1914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06B85A6B-3102-4439-80E5-E1535CA95234}"/>
              </a:ext>
            </a:extLst>
          </p:cNvPr>
          <p:cNvSpPr>
            <a:spLocks noChangeArrowheads="1"/>
          </p:cNvSpPr>
          <p:nvPr/>
        </p:nvSpPr>
        <p:spPr bwMode="auto">
          <a:xfrm>
            <a:off x="5486400" y="63912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Youri van der Schalk/Age Fotostock</a:t>
            </a:r>
          </a:p>
          <a:p>
            <a:pPr eaLnBrk="1" hangingPunct="1"/>
            <a:r>
              <a:rPr lang="en-US" altLang="en-US" sz="900"/>
              <a:t>America, Inc.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42CA587-76B0-4457-B606-25862B854E38}"/>
              </a:ext>
            </a:extLst>
          </p:cNvPr>
          <p:cNvSpPr>
            <a:spLocks noGrp="1" noChangeArrowheads="1"/>
          </p:cNvSpPr>
          <p:nvPr>
            <p:ph type="title"/>
          </p:nvPr>
        </p:nvSpPr>
        <p:spPr/>
        <p:txBody>
          <a:bodyPr/>
          <a:lstStyle/>
          <a:p>
            <a:pPr fontAlgn="auto">
              <a:spcAft>
                <a:spcPts val="0"/>
              </a:spcAft>
              <a:defRPr/>
            </a:pPr>
            <a:r>
              <a:rPr lang="en-US"/>
              <a:t>Risk Mitigation Strategies</a:t>
            </a:r>
          </a:p>
        </p:txBody>
      </p:sp>
      <p:sp>
        <p:nvSpPr>
          <p:cNvPr id="47107" name="Rectangle 3">
            <a:extLst>
              <a:ext uri="{FF2B5EF4-FFF2-40B4-BE49-F238E27FC236}">
                <a16:creationId xmlns:a16="http://schemas.microsoft.com/office/drawing/2014/main" id="{4E257990-94E0-456C-A3B5-E234EF5F0080}"/>
              </a:ext>
            </a:extLst>
          </p:cNvPr>
          <p:cNvSpPr>
            <a:spLocks noGrp="1" noChangeArrowheads="1"/>
          </p:cNvSpPr>
          <p:nvPr>
            <p:ph idx="1"/>
          </p:nvPr>
        </p:nvSpPr>
        <p:spPr>
          <a:xfrm>
            <a:off x="304800" y="1295400"/>
            <a:ext cx="7772400" cy="4530725"/>
          </a:xfrm>
        </p:spPr>
        <p:txBody>
          <a:bodyPr/>
          <a:lstStyle/>
          <a:p>
            <a:pPr marL="114300" indent="0">
              <a:buFont typeface="Arial" panose="020B0604020202020204" pitchFamily="34" charset="0"/>
              <a:buNone/>
            </a:pPr>
            <a:r>
              <a:rPr lang="en-US" altLang="en-US" b="1">
                <a:solidFill>
                  <a:srgbClr val="A21E21"/>
                </a:solidFill>
              </a:rPr>
              <a:t>Risk Acceptance</a:t>
            </a:r>
            <a:r>
              <a:rPr lang="en-US" altLang="en-US" b="1"/>
              <a:t>. </a:t>
            </a:r>
            <a:r>
              <a:rPr lang="en-US" altLang="en-US"/>
              <a:t>Accept the potential risk, continue operating with no controls, and absorb any damages that occur.</a:t>
            </a:r>
          </a:p>
          <a:p>
            <a:pPr marL="114300" indent="0">
              <a:buFont typeface="Arial" panose="020B0604020202020204" pitchFamily="34" charset="0"/>
              <a:buNone/>
            </a:pPr>
            <a:endParaRPr lang="en-US" altLang="en-US"/>
          </a:p>
          <a:p>
            <a:pPr marL="114300" indent="0">
              <a:buFont typeface="Arial" panose="020B0604020202020204" pitchFamily="34" charset="0"/>
              <a:buNone/>
            </a:pPr>
            <a:r>
              <a:rPr lang="en-US" altLang="en-US" b="1">
                <a:solidFill>
                  <a:srgbClr val="A21E21"/>
                </a:solidFill>
              </a:rPr>
              <a:t>Risk limitation.</a:t>
            </a:r>
            <a:r>
              <a:rPr lang="en-US" altLang="en-US">
                <a:solidFill>
                  <a:srgbClr val="A21E21"/>
                </a:solidFill>
              </a:rPr>
              <a:t> </a:t>
            </a:r>
            <a:r>
              <a:rPr lang="en-US" altLang="en-US"/>
              <a:t>Limit the risk by implementing controls that minimize the impact of threat.</a:t>
            </a:r>
          </a:p>
          <a:p>
            <a:pPr marL="114300" indent="0">
              <a:buFont typeface="Arial" panose="020B0604020202020204" pitchFamily="34" charset="0"/>
              <a:buNone/>
            </a:pPr>
            <a:endParaRPr lang="en-US" altLang="en-US"/>
          </a:p>
          <a:p>
            <a:pPr marL="114300" indent="0">
              <a:buFont typeface="Arial" panose="020B0604020202020204" pitchFamily="34" charset="0"/>
              <a:buNone/>
            </a:pPr>
            <a:r>
              <a:rPr lang="en-US" altLang="en-US" b="1">
                <a:solidFill>
                  <a:srgbClr val="A21E21"/>
                </a:solidFill>
              </a:rPr>
              <a:t>Risk transference</a:t>
            </a:r>
            <a:r>
              <a:rPr lang="en-US" altLang="en-US" b="1"/>
              <a:t>.</a:t>
            </a:r>
            <a:r>
              <a:rPr lang="en-US" altLang="en-US"/>
              <a:t> Transfer the risk by using other means to compensate for the loss, such as purchasing insurance.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760756"/>
          </a:xfrm>
        </p:spPr>
        <p:txBody>
          <a:bodyPr/>
          <a:lstStyle/>
          <a:p>
            <a:r>
              <a:rPr lang="en-US" dirty="0"/>
              <a:t>Security policy</a:t>
            </a:r>
          </a:p>
          <a:p>
            <a:pPr lvl="1"/>
            <a:r>
              <a:rPr lang="en-US" dirty="0"/>
              <a:t>Defines an organization’s security requirements along with the controls and sanctions needed to meet those requirements</a:t>
            </a:r>
          </a:p>
          <a:p>
            <a:pPr lvl="1"/>
            <a:r>
              <a:rPr lang="en-US" dirty="0"/>
              <a:t>Outlines what needs to be done but not how to do it</a:t>
            </a:r>
          </a:p>
          <a:p>
            <a:r>
              <a:rPr lang="en-US" dirty="0"/>
              <a:t>Automated system rules should mirror an organization’s written policies</a:t>
            </a:r>
          </a:p>
          <a:p>
            <a:r>
              <a:rPr lang="en-US" dirty="0"/>
              <a:t>Some companies have begun to include special security requirements for mobile devices as part of their security policies</a:t>
            </a:r>
          </a:p>
          <a:p>
            <a:pPr lvl="1"/>
            <a:endParaRPr lang="en-US" dirty="0"/>
          </a:p>
        </p:txBody>
      </p:sp>
      <p:sp>
        <p:nvSpPr>
          <p:cNvPr id="3" name="Title 2"/>
          <p:cNvSpPr>
            <a:spLocks noGrp="1"/>
          </p:cNvSpPr>
          <p:nvPr>
            <p:ph type="title"/>
          </p:nvPr>
        </p:nvSpPr>
        <p:spPr/>
        <p:txBody>
          <a:bodyPr/>
          <a:lstStyle/>
          <a:p>
            <a:r>
              <a:rPr lang="en-US" dirty="0"/>
              <a:t>Establishing a Security Policy</a:t>
            </a:r>
          </a:p>
        </p:txBody>
      </p:sp>
    </p:spTree>
    <p:extLst>
      <p:ext uri="{BB962C8B-B14F-4D97-AF65-F5344CB8AC3E}">
        <p14:creationId xmlns:p14="http://schemas.microsoft.com/office/powerpoint/2010/main" val="217855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519151"/>
          </a:xfrm>
        </p:spPr>
        <p:txBody>
          <a:bodyPr/>
          <a:lstStyle/>
          <a:p>
            <a:r>
              <a:rPr lang="en-US" dirty="0"/>
              <a:t>Users can protect an organization’s information systems by:</a:t>
            </a:r>
          </a:p>
          <a:p>
            <a:pPr lvl="1"/>
            <a:r>
              <a:rPr lang="en-US" dirty="0"/>
              <a:t>Guarding their passwords to protect against unauthorized access to their accounts </a:t>
            </a:r>
          </a:p>
          <a:p>
            <a:pPr lvl="1"/>
            <a:r>
              <a:rPr lang="en-US" dirty="0"/>
              <a:t>Prohibiting others from using their passwords</a:t>
            </a:r>
          </a:p>
          <a:p>
            <a:pPr lvl="1"/>
            <a:r>
              <a:rPr lang="en-US" dirty="0"/>
              <a:t>Applying strict access controls (file and directory permissions) to protect data from disclosure or destruction</a:t>
            </a:r>
          </a:p>
          <a:p>
            <a:pPr lvl="1"/>
            <a:r>
              <a:rPr lang="en-US" dirty="0"/>
              <a:t>Reporting all unusual activity to the organization’s IT security group</a:t>
            </a:r>
          </a:p>
          <a:p>
            <a:pPr lvl="1"/>
            <a:r>
              <a:rPr lang="en-US" dirty="0"/>
              <a:t>Taking care to ensure that portable computing and data storage devices are protected (hundreds of thousands of laptops are lost or stolen per year)</a:t>
            </a:r>
          </a:p>
        </p:txBody>
      </p:sp>
      <p:sp>
        <p:nvSpPr>
          <p:cNvPr id="3" name="Title 2"/>
          <p:cNvSpPr>
            <a:spLocks noGrp="1"/>
          </p:cNvSpPr>
          <p:nvPr>
            <p:ph type="title"/>
          </p:nvPr>
        </p:nvSpPr>
        <p:spPr/>
        <p:txBody>
          <a:bodyPr/>
          <a:lstStyle/>
          <a:p>
            <a:r>
              <a:rPr lang="en-US" dirty="0"/>
              <a:t>Educating Employees and Contract Workers</a:t>
            </a:r>
          </a:p>
        </p:txBody>
      </p:sp>
    </p:spTree>
    <p:extLst>
      <p:ext uri="{BB962C8B-B14F-4D97-AF65-F5344CB8AC3E}">
        <p14:creationId xmlns:p14="http://schemas.microsoft.com/office/powerpoint/2010/main" val="314382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Educating Employees and Contract Workers</a:t>
            </a:r>
          </a:p>
        </p:txBody>
      </p:sp>
      <p:pic>
        <p:nvPicPr>
          <p:cNvPr id="2" name="Picture 1" descr="Self-assessment security test" title="Table 13-6"/>
          <p:cNvPicPr>
            <a:picLocks noChangeAspect="1"/>
          </p:cNvPicPr>
          <p:nvPr/>
        </p:nvPicPr>
        <p:blipFill>
          <a:blip r:embed="rId3"/>
          <a:stretch>
            <a:fillRect/>
          </a:stretch>
        </p:blipFill>
        <p:spPr>
          <a:xfrm>
            <a:off x="762000" y="1342185"/>
            <a:ext cx="7439025" cy="4543425"/>
          </a:xfrm>
          <a:prstGeom prst="rect">
            <a:avLst/>
          </a:prstGeom>
        </p:spPr>
      </p:pic>
    </p:spTree>
    <p:extLst>
      <p:ext uri="{BB962C8B-B14F-4D97-AF65-F5344CB8AC3E}">
        <p14:creationId xmlns:p14="http://schemas.microsoft.com/office/powerpoint/2010/main" val="196999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194982"/>
          </a:xfrm>
        </p:spPr>
        <p:txBody>
          <a:bodyPr/>
          <a:lstStyle/>
          <a:p>
            <a:r>
              <a:rPr lang="en-US" dirty="0"/>
              <a:t>Organizations should implement a layered security solution to make computer break-ins so difficult that an attacker gives up</a:t>
            </a:r>
          </a:p>
          <a:p>
            <a:pPr lvl="1"/>
            <a:r>
              <a:rPr lang="en-US" dirty="0"/>
              <a:t>If an attacker breaks through one layer, another layer must then be overcome</a:t>
            </a:r>
          </a:p>
          <a:p>
            <a:r>
              <a:rPr lang="en-US" dirty="0"/>
              <a:t>Layers of protective measures are explain in more detail in the following sections</a:t>
            </a:r>
          </a:p>
        </p:txBody>
      </p:sp>
      <p:sp>
        <p:nvSpPr>
          <p:cNvPr id="3" name="Title 2"/>
          <p:cNvSpPr>
            <a:spLocks noGrp="1"/>
          </p:cNvSpPr>
          <p:nvPr>
            <p:ph type="title"/>
          </p:nvPr>
        </p:nvSpPr>
        <p:spPr/>
        <p:txBody>
          <a:bodyPr/>
          <a:lstStyle/>
          <a:p>
            <a:r>
              <a:rPr lang="en-US" dirty="0"/>
              <a:t>Prevention</a:t>
            </a:r>
          </a:p>
        </p:txBody>
      </p:sp>
    </p:spTree>
    <p:extLst>
      <p:ext uri="{BB962C8B-B14F-4D97-AF65-F5344CB8AC3E}">
        <p14:creationId xmlns:p14="http://schemas.microsoft.com/office/powerpoint/2010/main" val="216244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2FE4368-8CAD-4FFB-BFD7-54D1975B65E3}"/>
              </a:ext>
            </a:extLst>
          </p:cNvPr>
          <p:cNvSpPr>
            <a:spLocks noGrp="1" noChangeArrowheads="1"/>
          </p:cNvSpPr>
          <p:nvPr>
            <p:ph type="title"/>
          </p:nvPr>
        </p:nvSpPr>
        <p:spPr>
          <a:xfrm>
            <a:off x="1117600" y="357615"/>
            <a:ext cx="8026400" cy="369460"/>
          </a:xfrm>
        </p:spPr>
        <p:txBody>
          <a:bodyPr/>
          <a:lstStyle/>
          <a:p>
            <a:pPr fontAlgn="auto">
              <a:spcAft>
                <a:spcPts val="0"/>
              </a:spcAft>
              <a:defRPr/>
            </a:pPr>
            <a:r>
              <a:rPr lang="en-US" sz="2800" b="1" dirty="0"/>
              <a:t>Information Security Controls</a:t>
            </a:r>
          </a:p>
        </p:txBody>
      </p:sp>
      <p:sp>
        <p:nvSpPr>
          <p:cNvPr id="49155" name="Rectangle 3">
            <a:extLst>
              <a:ext uri="{FF2B5EF4-FFF2-40B4-BE49-F238E27FC236}">
                <a16:creationId xmlns:a16="http://schemas.microsoft.com/office/drawing/2014/main" id="{9408C716-47E7-4C82-A80B-09E4D9B65310}"/>
              </a:ext>
            </a:extLst>
          </p:cNvPr>
          <p:cNvSpPr>
            <a:spLocks noGrp="1" noChangeArrowheads="1"/>
          </p:cNvSpPr>
          <p:nvPr>
            <p:ph idx="1"/>
          </p:nvPr>
        </p:nvSpPr>
        <p:spPr>
          <a:xfrm>
            <a:off x="609600" y="1600200"/>
            <a:ext cx="7772400" cy="4530725"/>
          </a:xfrm>
        </p:spPr>
        <p:txBody>
          <a:bodyPr rtlCol="0">
            <a:normAutofit/>
          </a:bodyPr>
          <a:lstStyle/>
          <a:p>
            <a:pPr fontAlgn="auto">
              <a:spcAft>
                <a:spcPts val="0"/>
              </a:spcAft>
              <a:buFont typeface="Wingdings" pitchFamily="2" charset="2"/>
              <a:buNone/>
              <a:defRPr/>
            </a:pPr>
            <a:r>
              <a:rPr lang="en-US" altLang="en-US" sz="3200" b="1" dirty="0">
                <a:solidFill>
                  <a:schemeClr val="accent1"/>
                </a:solidFill>
              </a:rPr>
              <a:t>Physical controls</a:t>
            </a:r>
          </a:p>
          <a:p>
            <a:pPr fontAlgn="auto">
              <a:spcAft>
                <a:spcPts val="0"/>
              </a:spcAft>
              <a:buFont typeface="Wingdings" pitchFamily="2" charset="2"/>
              <a:buNone/>
              <a:defRPr/>
            </a:pPr>
            <a:r>
              <a:rPr lang="en-US" altLang="en-US" sz="3200" b="1" dirty="0">
                <a:solidFill>
                  <a:schemeClr val="accent1"/>
                </a:solidFill>
              </a:rPr>
              <a:t>Access controls</a:t>
            </a:r>
          </a:p>
          <a:p>
            <a:pPr fontAlgn="auto">
              <a:spcAft>
                <a:spcPts val="0"/>
              </a:spcAft>
              <a:buFont typeface="Wingdings" pitchFamily="2" charset="2"/>
              <a:buNone/>
              <a:defRPr/>
            </a:pPr>
            <a:r>
              <a:rPr lang="en-US" altLang="en-US" sz="3200" b="1" dirty="0">
                <a:solidFill>
                  <a:schemeClr val="accent1"/>
                </a:solidFill>
              </a:rPr>
              <a:t>Communications (network) controls</a:t>
            </a:r>
          </a:p>
          <a:p>
            <a:pPr marL="640080" lvl="1" fontAlgn="auto">
              <a:spcAft>
                <a:spcPts val="0"/>
              </a:spcAft>
              <a:defRPr/>
            </a:pPr>
            <a:r>
              <a:rPr lang="en-US" altLang="en-US" sz="3000" b="1" dirty="0">
                <a:solidFill>
                  <a:schemeClr val="accent3">
                    <a:lumMod val="75000"/>
                  </a:schemeClr>
                </a:solidFill>
              </a:rPr>
              <a:t>Virtual private networking</a:t>
            </a:r>
          </a:p>
          <a:p>
            <a:pPr marL="640080" lvl="1" fontAlgn="auto">
              <a:spcAft>
                <a:spcPts val="0"/>
              </a:spcAft>
              <a:defRPr/>
            </a:pPr>
            <a:r>
              <a:rPr lang="en-US" altLang="en-US" sz="3000" b="1" dirty="0">
                <a:solidFill>
                  <a:schemeClr val="accent3">
                    <a:lumMod val="75000"/>
                  </a:schemeClr>
                </a:solidFill>
              </a:rPr>
              <a:t>Secure Socket Layer (now transport layer security)</a:t>
            </a:r>
          </a:p>
          <a:p>
            <a:pPr marL="640080" lvl="1" fontAlgn="auto">
              <a:spcAft>
                <a:spcPts val="0"/>
              </a:spcAft>
              <a:defRPr/>
            </a:pPr>
            <a:r>
              <a:rPr lang="en-US" altLang="en-US" sz="3000" b="1" dirty="0">
                <a:solidFill>
                  <a:schemeClr val="accent3">
                    <a:lumMod val="75000"/>
                  </a:schemeClr>
                </a:solidFill>
              </a:rPr>
              <a:t>Employee monitoring systems</a:t>
            </a:r>
          </a:p>
          <a:p>
            <a:pPr fontAlgn="auto">
              <a:spcAft>
                <a:spcPts val="0"/>
              </a:spcAft>
              <a:buFont typeface="Wingdings" pitchFamily="2" charset="2"/>
              <a:buNone/>
              <a:defRPr/>
            </a:pPr>
            <a:endParaRPr lang="en-US" altLang="en-US"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861057"/>
          </a:xfrm>
        </p:spPr>
        <p:txBody>
          <a:bodyPr/>
          <a:lstStyle/>
          <a:p>
            <a:r>
              <a:rPr lang="en-US" dirty="0"/>
              <a:t>Increasing Complexity Increases Vulnerability</a:t>
            </a:r>
          </a:p>
          <a:p>
            <a:pPr lvl="1"/>
            <a:r>
              <a:rPr lang="en-US" dirty="0"/>
              <a:t>Cloud computing, networks, computers, mobile devices, virtualization, OS applications, Web sites, switches, routers, and gateways are interconnected and driven by millions of lines of code</a:t>
            </a:r>
          </a:p>
          <a:p>
            <a:r>
              <a:rPr lang="en-US" dirty="0"/>
              <a:t>Higher Computer User Expectations</a:t>
            </a:r>
          </a:p>
          <a:p>
            <a:pPr lvl="1"/>
            <a:r>
              <a:rPr lang="en-US" dirty="0"/>
              <a:t>Computer help desks are under intense pressure to respond very quickly to users’ questions</a:t>
            </a:r>
          </a:p>
          <a:p>
            <a:r>
              <a:rPr lang="en-US" dirty="0"/>
              <a:t>Expanding and Changing Systems Introduce New Risks</a:t>
            </a:r>
          </a:p>
          <a:p>
            <a:pPr lvl="1"/>
            <a:r>
              <a:rPr lang="en-US" dirty="0"/>
              <a:t>It is difficult for IT organizations to keep up with the pace of technological change, successfully perform an ongoing assessment of new security risks, and implement approaches for dealing with them</a:t>
            </a:r>
          </a:p>
          <a:p>
            <a:pPr marL="228600" lvl="1" indent="0">
              <a:buNone/>
            </a:pPr>
            <a:endParaRPr lang="en-US" dirty="0"/>
          </a:p>
        </p:txBody>
      </p:sp>
      <p:sp>
        <p:nvSpPr>
          <p:cNvPr id="3" name="Title 2"/>
          <p:cNvSpPr>
            <a:spLocks noGrp="1"/>
          </p:cNvSpPr>
          <p:nvPr>
            <p:ph type="title"/>
          </p:nvPr>
        </p:nvSpPr>
        <p:spPr/>
        <p:txBody>
          <a:bodyPr/>
          <a:lstStyle/>
          <a:p>
            <a:r>
              <a:rPr lang="en-US" dirty="0"/>
              <a:t>Why Computer Incidents Are So Prevalent</a:t>
            </a:r>
          </a:p>
        </p:txBody>
      </p:sp>
    </p:spTree>
    <p:extLst>
      <p:ext uri="{BB962C8B-B14F-4D97-AF65-F5344CB8AC3E}">
        <p14:creationId xmlns:p14="http://schemas.microsoft.com/office/powerpoint/2010/main" val="1149349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FAABED5-9CC0-418E-9323-B71341788347}"/>
              </a:ext>
            </a:extLst>
          </p:cNvPr>
          <p:cNvSpPr>
            <a:spLocks noGrp="1" noChangeArrowheads="1"/>
          </p:cNvSpPr>
          <p:nvPr>
            <p:ph type="title"/>
          </p:nvPr>
        </p:nvSpPr>
        <p:spPr>
          <a:xfrm>
            <a:off x="914400" y="512753"/>
            <a:ext cx="7620000" cy="422295"/>
          </a:xfrm>
        </p:spPr>
        <p:txBody>
          <a:bodyPr/>
          <a:lstStyle/>
          <a:p>
            <a:pPr fontAlgn="auto">
              <a:spcAft>
                <a:spcPts val="0"/>
              </a:spcAft>
              <a:defRPr/>
            </a:pPr>
            <a:r>
              <a:rPr lang="en-US" sz="3200" b="1" dirty="0"/>
              <a:t>    Access Controls</a:t>
            </a:r>
          </a:p>
        </p:txBody>
      </p:sp>
      <p:sp>
        <p:nvSpPr>
          <p:cNvPr id="47107" name="Rectangle 3">
            <a:extLst>
              <a:ext uri="{FF2B5EF4-FFF2-40B4-BE49-F238E27FC236}">
                <a16:creationId xmlns:a16="http://schemas.microsoft.com/office/drawing/2014/main" id="{5FC30819-84FB-4650-84DD-9BB0927D44F6}"/>
              </a:ext>
            </a:extLst>
          </p:cNvPr>
          <p:cNvSpPr>
            <a:spLocks noGrp="1" noChangeArrowheads="1"/>
          </p:cNvSpPr>
          <p:nvPr>
            <p:ph idx="1"/>
          </p:nvPr>
        </p:nvSpPr>
        <p:spPr>
          <a:xfrm>
            <a:off x="228600" y="1524000"/>
            <a:ext cx="7924800" cy="4530725"/>
          </a:xfrm>
        </p:spPr>
        <p:txBody>
          <a:bodyPr rtlCol="0">
            <a:normAutofit/>
          </a:bodyPr>
          <a:lstStyle/>
          <a:p>
            <a:pPr fontAlgn="auto">
              <a:spcAft>
                <a:spcPts val="0"/>
              </a:spcAft>
              <a:defRPr/>
            </a:pPr>
            <a:r>
              <a:rPr lang="en-US" altLang="en-US" sz="2400" b="1" dirty="0">
                <a:solidFill>
                  <a:schemeClr val="accent3">
                    <a:lumMod val="75000"/>
                  </a:schemeClr>
                </a:solidFill>
              </a:rPr>
              <a:t>Authentication</a:t>
            </a:r>
            <a:r>
              <a:rPr lang="en-US" altLang="en-US" sz="2400" b="1" dirty="0"/>
              <a:t> -</a:t>
            </a:r>
            <a:r>
              <a:rPr lang="en-US" altLang="en-US" sz="2400" dirty="0"/>
              <a:t> Major objective is proof of identity. </a:t>
            </a:r>
          </a:p>
          <a:p>
            <a:pPr marL="640080" lvl="1" fontAlgn="auto">
              <a:spcAft>
                <a:spcPts val="0"/>
              </a:spcAft>
              <a:defRPr/>
            </a:pPr>
            <a:r>
              <a:rPr lang="en-US" altLang="en-US" b="1" dirty="0">
                <a:solidFill>
                  <a:schemeClr val="accent3">
                    <a:lumMod val="75000"/>
                  </a:schemeClr>
                </a:solidFill>
              </a:rPr>
              <a:t>Something the User Is</a:t>
            </a:r>
            <a:r>
              <a:rPr lang="en-US" altLang="en-US" dirty="0">
                <a:solidFill>
                  <a:schemeClr val="accent3">
                    <a:lumMod val="75000"/>
                  </a:schemeClr>
                </a:solidFill>
              </a:rPr>
              <a:t>  </a:t>
            </a:r>
            <a:r>
              <a:rPr lang="en-US" altLang="en-US" b="1" dirty="0">
                <a:solidFill>
                  <a:schemeClr val="accent4"/>
                </a:solidFill>
              </a:rPr>
              <a:t>-</a:t>
            </a:r>
            <a:r>
              <a:rPr lang="en-US" altLang="en-US" dirty="0">
                <a:solidFill>
                  <a:schemeClr val="accent4"/>
                </a:solidFill>
              </a:rPr>
              <a:t> </a:t>
            </a:r>
            <a:r>
              <a:rPr lang="en-US" altLang="en-US" dirty="0"/>
              <a:t>Also known as biometrics, these access controls examine a user's innate physical characteristics.  </a:t>
            </a:r>
          </a:p>
          <a:p>
            <a:pPr marL="640080" lvl="1" fontAlgn="auto">
              <a:spcAft>
                <a:spcPts val="0"/>
              </a:spcAft>
              <a:defRPr/>
            </a:pPr>
            <a:r>
              <a:rPr lang="en-US" altLang="en-US" b="1" dirty="0">
                <a:solidFill>
                  <a:schemeClr val="accent3">
                    <a:lumMod val="75000"/>
                  </a:schemeClr>
                </a:solidFill>
              </a:rPr>
              <a:t>Something the User Has</a:t>
            </a:r>
            <a:r>
              <a:rPr lang="en-US" altLang="en-US" dirty="0">
                <a:solidFill>
                  <a:schemeClr val="accent3">
                    <a:lumMod val="75000"/>
                  </a:schemeClr>
                </a:solidFill>
              </a:rPr>
              <a:t> -  </a:t>
            </a:r>
            <a:r>
              <a:rPr lang="en-US" altLang="en-US" dirty="0"/>
              <a:t>These access controls include regular ID cards, smart cards, and tokens. </a:t>
            </a:r>
          </a:p>
          <a:p>
            <a:pPr marL="640080" lvl="1" fontAlgn="auto">
              <a:spcAft>
                <a:spcPts val="0"/>
              </a:spcAft>
              <a:defRPr/>
            </a:pPr>
            <a:r>
              <a:rPr lang="en-US" altLang="en-US" b="1" dirty="0">
                <a:solidFill>
                  <a:schemeClr val="accent3">
                    <a:lumMod val="75000"/>
                  </a:schemeClr>
                </a:solidFill>
              </a:rPr>
              <a:t>Something the User Does</a:t>
            </a:r>
            <a:r>
              <a:rPr lang="en-US" altLang="en-US" dirty="0">
                <a:solidFill>
                  <a:schemeClr val="accent3">
                    <a:lumMod val="75000"/>
                  </a:schemeClr>
                </a:solidFill>
              </a:rPr>
              <a:t> </a:t>
            </a:r>
            <a:r>
              <a:rPr lang="en-US" altLang="en-US" dirty="0"/>
              <a:t>-  These access controls include voice and signature recognition. </a:t>
            </a:r>
          </a:p>
          <a:p>
            <a:pPr marL="640080" lvl="1" fontAlgn="auto">
              <a:spcAft>
                <a:spcPts val="0"/>
              </a:spcAft>
              <a:defRPr/>
            </a:pPr>
            <a:r>
              <a:rPr lang="en-US" altLang="en-US" b="1" dirty="0">
                <a:solidFill>
                  <a:schemeClr val="accent3">
                    <a:lumMod val="75000"/>
                  </a:schemeClr>
                </a:solidFill>
              </a:rPr>
              <a:t>Something the User Knows</a:t>
            </a:r>
            <a:r>
              <a:rPr lang="en-US" altLang="en-US" dirty="0">
                <a:solidFill>
                  <a:schemeClr val="accent3">
                    <a:lumMod val="75000"/>
                  </a:schemeClr>
                </a:solidFill>
              </a:rPr>
              <a:t>  </a:t>
            </a:r>
            <a:r>
              <a:rPr lang="en-US" altLang="en-US" dirty="0"/>
              <a:t>- These access controls include passwords and passphrases. A password is a private combination of characters that only the user should know. A passphrase is a series of characters that is longer than a password but can be memorized easily.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B44C4E2-BBC3-457F-80A4-D88AAA194DF1}"/>
              </a:ext>
            </a:extLst>
          </p:cNvPr>
          <p:cNvSpPr>
            <a:spLocks noGrp="1" noChangeArrowheads="1"/>
          </p:cNvSpPr>
          <p:nvPr>
            <p:ph type="title"/>
          </p:nvPr>
        </p:nvSpPr>
        <p:spPr/>
        <p:txBody>
          <a:bodyPr/>
          <a:lstStyle/>
          <a:p>
            <a:pPr fontAlgn="auto">
              <a:spcAft>
                <a:spcPts val="0"/>
              </a:spcAft>
              <a:defRPr/>
            </a:pPr>
            <a:r>
              <a:rPr lang="en-US" sz="3800"/>
              <a:t>Communications Controls</a:t>
            </a:r>
          </a:p>
        </p:txBody>
      </p:sp>
      <p:sp>
        <p:nvSpPr>
          <p:cNvPr id="49155" name="Rectangle 3">
            <a:extLst>
              <a:ext uri="{FF2B5EF4-FFF2-40B4-BE49-F238E27FC236}">
                <a16:creationId xmlns:a16="http://schemas.microsoft.com/office/drawing/2014/main" id="{F5E8E6C3-C72A-4443-861B-26730056A563}"/>
              </a:ext>
            </a:extLst>
          </p:cNvPr>
          <p:cNvSpPr>
            <a:spLocks noGrp="1" noChangeArrowheads="1"/>
          </p:cNvSpPr>
          <p:nvPr>
            <p:ph idx="1"/>
          </p:nvPr>
        </p:nvSpPr>
        <p:spPr>
          <a:xfrm>
            <a:off x="444500" y="1112838"/>
            <a:ext cx="7772400" cy="4530725"/>
          </a:xfrm>
        </p:spPr>
        <p:txBody>
          <a:bodyPr rtlCol="0">
            <a:normAutofit/>
          </a:bodyPr>
          <a:lstStyle/>
          <a:p>
            <a:pPr marL="640080" lvl="1" fontAlgn="auto">
              <a:spcAft>
                <a:spcPts val="0"/>
              </a:spcAft>
              <a:defRPr/>
            </a:pPr>
            <a:r>
              <a:rPr lang="en-US" altLang="en-US" sz="2000" b="1" dirty="0">
                <a:solidFill>
                  <a:schemeClr val="accent1"/>
                </a:solidFill>
              </a:rPr>
              <a:t>Anti-malware systems</a:t>
            </a:r>
            <a:r>
              <a:rPr lang="en-US" altLang="en-US" sz="2000" dirty="0">
                <a:solidFill>
                  <a:schemeClr val="accent1"/>
                </a:solidFill>
              </a:rPr>
              <a:t> </a:t>
            </a:r>
            <a:r>
              <a:rPr lang="en-US" altLang="en-US" sz="2000" dirty="0"/>
              <a:t>(also called antivirus software) are software packages that attempt to identify and eliminate viruses, worms, and other malicious software.  The logos show three well-known anti-malware companies.  Clicking on the link will take you to each company’s homepage, respectively.</a:t>
            </a:r>
          </a:p>
          <a:p>
            <a:pPr marL="640080" lvl="1" fontAlgn="auto">
              <a:spcAft>
                <a:spcPts val="0"/>
              </a:spcAft>
              <a:defRPr/>
            </a:pPr>
            <a:r>
              <a:rPr lang="en-US" altLang="en-US" sz="2000" b="1" dirty="0">
                <a:solidFill>
                  <a:schemeClr val="accent1"/>
                </a:solidFill>
              </a:rPr>
              <a:t>Whitelisting</a:t>
            </a:r>
            <a:r>
              <a:rPr lang="en-US" altLang="en-US" sz="2000" dirty="0">
                <a:solidFill>
                  <a:schemeClr val="accent1"/>
                </a:solidFill>
              </a:rPr>
              <a:t> </a:t>
            </a:r>
            <a:r>
              <a:rPr lang="en-US" altLang="en-US" sz="2000" dirty="0"/>
              <a:t>is a process in which a company identifies the software that it will allow to run and does not try to recognize malware.</a:t>
            </a:r>
            <a:endParaRPr lang="en-US" altLang="en-US" sz="2000" b="1" dirty="0"/>
          </a:p>
          <a:p>
            <a:pPr marL="640080" lvl="1" fontAlgn="auto">
              <a:spcAft>
                <a:spcPts val="0"/>
              </a:spcAft>
              <a:defRPr/>
            </a:pPr>
            <a:r>
              <a:rPr lang="en-US" altLang="en-US" sz="2000" b="1" dirty="0">
                <a:solidFill>
                  <a:schemeClr val="accent1"/>
                </a:solidFill>
              </a:rPr>
              <a:t>Blacklisting</a:t>
            </a:r>
            <a:r>
              <a:rPr lang="en-US" altLang="en-US" sz="2000" b="1" dirty="0"/>
              <a:t> </a:t>
            </a:r>
            <a:r>
              <a:rPr lang="en-US" altLang="en-US" sz="2000" dirty="0"/>
              <a:t>is a process in which a company allows all software to run unless it is on the blacklist.</a:t>
            </a:r>
          </a:p>
          <a:p>
            <a:pPr marL="640080" lvl="1" fontAlgn="auto">
              <a:spcAft>
                <a:spcPts val="0"/>
              </a:spcAft>
              <a:defRPr/>
            </a:pPr>
            <a:r>
              <a:rPr lang="en-US" altLang="en-US" sz="2000" b="1" dirty="0">
                <a:solidFill>
                  <a:schemeClr val="accent1"/>
                </a:solidFill>
              </a:rPr>
              <a:t>Encryption</a:t>
            </a:r>
            <a:r>
              <a:rPr lang="en-US" altLang="en-US" sz="2000" b="1" dirty="0"/>
              <a:t>.</a:t>
            </a:r>
            <a:r>
              <a:rPr lang="en-US" altLang="en-US" sz="2000" dirty="0"/>
              <a:t> Process of converting an original message into a form that cannot be read by anyone except the intended receiver.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045449"/>
          </a:xfrm>
        </p:spPr>
        <p:txBody>
          <a:bodyPr/>
          <a:lstStyle/>
          <a:p>
            <a:r>
              <a:rPr lang="en-US" altLang="en-US" b="1" dirty="0">
                <a:solidFill>
                  <a:schemeClr val="accent1"/>
                </a:solidFill>
              </a:rPr>
              <a:t>Firewalls</a:t>
            </a:r>
            <a:r>
              <a:rPr lang="en-US" altLang="en-US" dirty="0"/>
              <a:t> System that enforces access-control policy between two networks</a:t>
            </a:r>
          </a:p>
          <a:p>
            <a:pPr lvl="2"/>
            <a:r>
              <a:rPr lang="en-US" dirty="0"/>
              <a:t>A system of software, hardware, or a combination of both that stands guard between an organization’s internal network and the Internet and limits network access based on the organization’s access policy</a:t>
            </a:r>
          </a:p>
          <a:p>
            <a:r>
              <a:rPr lang="en-US" b="1" dirty="0">
                <a:solidFill>
                  <a:schemeClr val="accent1"/>
                </a:solidFill>
              </a:rPr>
              <a:t>Next-generation firewall (NGFW)</a:t>
            </a:r>
          </a:p>
          <a:p>
            <a:pPr lvl="1"/>
            <a:r>
              <a:rPr lang="en-US" dirty="0"/>
              <a:t>A hardware- or software-based network security system that is able to detect and block sophisticated attacks by filtering network traffic dependent on the packet contents</a:t>
            </a:r>
          </a:p>
          <a:p>
            <a:pPr lvl="1"/>
            <a:r>
              <a:rPr lang="en-US" dirty="0"/>
              <a:t>Goes deeper to inspect the payload of packets and match sequences of bytes for harmful activities</a:t>
            </a:r>
          </a:p>
        </p:txBody>
      </p:sp>
      <p:sp>
        <p:nvSpPr>
          <p:cNvPr id="3" name="Title 2"/>
          <p:cNvSpPr>
            <a:spLocks noGrp="1"/>
          </p:cNvSpPr>
          <p:nvPr>
            <p:ph type="title"/>
          </p:nvPr>
        </p:nvSpPr>
        <p:spPr/>
        <p:txBody>
          <a:bodyPr/>
          <a:lstStyle/>
          <a:p>
            <a:r>
              <a:rPr lang="en-US" dirty="0"/>
              <a:t>Implementing a Corporate Firewall</a:t>
            </a:r>
          </a:p>
        </p:txBody>
      </p:sp>
      <p:pic>
        <p:nvPicPr>
          <p:cNvPr id="5" name="Picture 6">
            <a:extLst>
              <a:ext uri="{FF2B5EF4-FFF2-40B4-BE49-F238E27FC236}">
                <a16:creationId xmlns:a16="http://schemas.microsoft.com/office/drawing/2014/main" id="{D0F36477-9177-4780-A788-08CC72B42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916" t="62935" r="10570" b="15688"/>
          <a:stretch>
            <a:fillRect/>
          </a:stretch>
        </p:blipFill>
        <p:spPr bwMode="auto">
          <a:xfrm>
            <a:off x="5334000" y="4696692"/>
            <a:ext cx="2654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3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00E7767-73B8-4117-A3C5-94DDE9373EC6}"/>
              </a:ext>
            </a:extLst>
          </p:cNvPr>
          <p:cNvSpPr>
            <a:spLocks noGrp="1" noChangeArrowheads="1"/>
          </p:cNvSpPr>
          <p:nvPr>
            <p:ph type="title"/>
          </p:nvPr>
        </p:nvSpPr>
        <p:spPr>
          <a:xfrm>
            <a:off x="762000" y="133940"/>
            <a:ext cx="8026400" cy="840871"/>
          </a:xfrm>
        </p:spPr>
        <p:txBody>
          <a:bodyPr/>
          <a:lstStyle/>
          <a:p>
            <a:pPr fontAlgn="auto">
              <a:spcAft>
                <a:spcPts val="0"/>
              </a:spcAft>
              <a:defRPr/>
            </a:pPr>
            <a:r>
              <a:rPr lang="en-US" sz="3200" b="1" dirty="0"/>
              <a:t>Business Continuity Planning, Backup, and Recovery</a:t>
            </a:r>
          </a:p>
        </p:txBody>
      </p:sp>
      <p:sp>
        <p:nvSpPr>
          <p:cNvPr id="61443" name="Rectangle 3">
            <a:extLst>
              <a:ext uri="{FF2B5EF4-FFF2-40B4-BE49-F238E27FC236}">
                <a16:creationId xmlns:a16="http://schemas.microsoft.com/office/drawing/2014/main" id="{BBBF1051-AB3E-4944-8E37-D02310677E73}"/>
              </a:ext>
            </a:extLst>
          </p:cNvPr>
          <p:cNvSpPr>
            <a:spLocks noGrp="1" noChangeArrowheads="1"/>
          </p:cNvSpPr>
          <p:nvPr>
            <p:ph idx="1"/>
          </p:nvPr>
        </p:nvSpPr>
        <p:spPr>
          <a:xfrm>
            <a:off x="381000" y="1524000"/>
            <a:ext cx="7772400" cy="4530725"/>
          </a:xfrm>
        </p:spPr>
        <p:txBody>
          <a:bodyPr rtlCol="0">
            <a:normAutofit/>
          </a:bodyPr>
          <a:lstStyle/>
          <a:p>
            <a:pPr fontAlgn="auto">
              <a:spcAft>
                <a:spcPts val="0"/>
              </a:spcAft>
              <a:defRPr/>
            </a:pPr>
            <a:r>
              <a:rPr lang="en-US" altLang="en-US" sz="2400" b="1" dirty="0">
                <a:solidFill>
                  <a:schemeClr val="accent1"/>
                </a:solidFill>
              </a:rPr>
              <a:t>Hot Site</a:t>
            </a:r>
            <a:r>
              <a:rPr lang="en-US" altLang="en-US" sz="2400" dirty="0">
                <a:solidFill>
                  <a:schemeClr val="accent1"/>
                </a:solidFill>
              </a:rPr>
              <a:t> </a:t>
            </a:r>
            <a:r>
              <a:rPr lang="en-US" altLang="en-US" dirty="0"/>
              <a:t>is a fully configured computer facility, with all services, communications links, and physical plant operations.</a:t>
            </a:r>
          </a:p>
          <a:p>
            <a:pPr fontAlgn="auto">
              <a:spcAft>
                <a:spcPts val="0"/>
              </a:spcAft>
              <a:defRPr/>
            </a:pPr>
            <a:r>
              <a:rPr lang="en-US" altLang="en-US" sz="2400" b="1" dirty="0">
                <a:solidFill>
                  <a:schemeClr val="accent1"/>
                </a:solidFill>
              </a:rPr>
              <a:t>Warm Site</a:t>
            </a:r>
            <a:r>
              <a:rPr lang="en-US" altLang="en-US" sz="2400" dirty="0">
                <a:solidFill>
                  <a:schemeClr val="accent1"/>
                </a:solidFill>
              </a:rPr>
              <a:t> </a:t>
            </a:r>
            <a:r>
              <a:rPr lang="en-US" altLang="en-US" dirty="0"/>
              <a:t>provides many of the same services and options of the hot site, but it typically does not include the actual applications the company runs.</a:t>
            </a:r>
          </a:p>
          <a:p>
            <a:pPr fontAlgn="auto">
              <a:spcAft>
                <a:spcPts val="0"/>
              </a:spcAft>
              <a:defRPr/>
            </a:pPr>
            <a:r>
              <a:rPr lang="en-US" altLang="en-US" sz="2400" b="1" dirty="0">
                <a:solidFill>
                  <a:schemeClr val="accent1"/>
                </a:solidFill>
              </a:rPr>
              <a:t>Cold Site</a:t>
            </a:r>
            <a:r>
              <a:rPr lang="en-US" altLang="en-US" sz="2400" dirty="0">
                <a:solidFill>
                  <a:schemeClr val="accent1"/>
                </a:solidFill>
              </a:rPr>
              <a:t> </a:t>
            </a:r>
            <a:r>
              <a:rPr lang="en-US" altLang="en-US" dirty="0"/>
              <a:t>provides only rudimentary services and facilities and so does not supply computer hardware or user workstations.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584775"/>
          </a:xfrm>
        </p:spPr>
        <p:txBody>
          <a:bodyPr/>
          <a:lstStyle/>
          <a:p>
            <a:r>
              <a:rPr lang="en-US" dirty="0"/>
              <a:t>Security dashboard software provides a comprehensive display of all vital data related to an organization’s security defenses</a:t>
            </a:r>
          </a:p>
        </p:txBody>
      </p:sp>
      <p:sp>
        <p:nvSpPr>
          <p:cNvPr id="3" name="Title 2"/>
          <p:cNvSpPr>
            <a:spLocks noGrp="1"/>
          </p:cNvSpPr>
          <p:nvPr>
            <p:ph type="title"/>
          </p:nvPr>
        </p:nvSpPr>
        <p:spPr/>
        <p:txBody>
          <a:bodyPr/>
          <a:lstStyle/>
          <a:p>
            <a:r>
              <a:rPr lang="en-US" dirty="0"/>
              <a:t>Utilizing a Security Dashboard</a:t>
            </a:r>
          </a:p>
        </p:txBody>
      </p:sp>
      <p:pic>
        <p:nvPicPr>
          <p:cNvPr id="5" name="Picture 4" descr="Security dashboard" title="Figure 13-4"/>
          <p:cNvPicPr>
            <a:picLocks noChangeAspect="1"/>
          </p:cNvPicPr>
          <p:nvPr/>
        </p:nvPicPr>
        <p:blipFill>
          <a:blip r:embed="rId3"/>
          <a:stretch>
            <a:fillRect/>
          </a:stretch>
        </p:blipFill>
        <p:spPr>
          <a:xfrm>
            <a:off x="1143000" y="2362200"/>
            <a:ext cx="7083975" cy="3873057"/>
          </a:xfrm>
          <a:prstGeom prst="rect">
            <a:avLst/>
          </a:prstGeom>
        </p:spPr>
      </p:pic>
    </p:spTree>
    <p:extLst>
      <p:ext uri="{BB962C8B-B14F-4D97-AF65-F5344CB8AC3E}">
        <p14:creationId xmlns:p14="http://schemas.microsoft.com/office/powerpoint/2010/main" val="301349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683812"/>
          </a:xfrm>
        </p:spPr>
        <p:txBody>
          <a:bodyPr/>
          <a:lstStyle/>
          <a:p>
            <a:r>
              <a:rPr lang="en-US" dirty="0"/>
              <a:t>Antivirus software</a:t>
            </a:r>
          </a:p>
          <a:p>
            <a:pPr lvl="1"/>
            <a:r>
              <a:rPr lang="en-US" dirty="0"/>
              <a:t>Scans for specific sequence of bytes, known as a virus signature, that indicates the presence of a specific virus</a:t>
            </a:r>
          </a:p>
          <a:p>
            <a:r>
              <a:rPr lang="en-US" dirty="0"/>
              <a:t>If  virus is found </a:t>
            </a:r>
          </a:p>
          <a:p>
            <a:pPr lvl="1"/>
            <a:r>
              <a:rPr lang="en-US" dirty="0"/>
              <a:t>Antivirus software informs the user and may clean, delete, or quarantine any files, directories, or disks affected by the malicious code</a:t>
            </a:r>
          </a:p>
          <a:p>
            <a:r>
              <a:rPr lang="en-US" dirty="0"/>
              <a:t>It is crucial that antivirus software be continually updated with the latest virus signatures</a:t>
            </a:r>
          </a:p>
        </p:txBody>
      </p:sp>
      <p:sp>
        <p:nvSpPr>
          <p:cNvPr id="3" name="Title 2"/>
          <p:cNvSpPr>
            <a:spLocks noGrp="1"/>
          </p:cNvSpPr>
          <p:nvPr>
            <p:ph type="title"/>
          </p:nvPr>
        </p:nvSpPr>
        <p:spPr/>
        <p:txBody>
          <a:bodyPr/>
          <a:lstStyle/>
          <a:p>
            <a:r>
              <a:rPr lang="en-US" dirty="0"/>
              <a:t>Installing Antivirus Software on Personal Computers</a:t>
            </a:r>
          </a:p>
        </p:txBody>
      </p:sp>
    </p:spTree>
    <p:extLst>
      <p:ext uri="{BB962C8B-B14F-4D97-AF65-F5344CB8AC3E}">
        <p14:creationId xmlns:p14="http://schemas.microsoft.com/office/powerpoint/2010/main" val="652686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237536"/>
          </a:xfrm>
        </p:spPr>
        <p:txBody>
          <a:bodyPr/>
          <a:lstStyle/>
          <a:p>
            <a:r>
              <a:rPr lang="en-US" dirty="0"/>
              <a:t>User accounts that remain active after employees leave a company are a potential security risk </a:t>
            </a:r>
          </a:p>
          <a:p>
            <a:pPr lvl="1"/>
            <a:r>
              <a:rPr lang="en-US" dirty="0"/>
              <a:t>IS staff must promptly delete computer accounts, login IDs, and passwords of departing employees</a:t>
            </a:r>
          </a:p>
          <a:p>
            <a:r>
              <a:rPr lang="en-US" dirty="0"/>
              <a:t>Another safeguard</a:t>
            </a:r>
          </a:p>
          <a:p>
            <a:pPr lvl="1"/>
            <a:r>
              <a:rPr lang="en-US" dirty="0"/>
              <a:t>Create roles and user accounts so that users have the authority to perform their responsibilities and nothing more</a:t>
            </a:r>
          </a:p>
        </p:txBody>
      </p:sp>
      <p:sp>
        <p:nvSpPr>
          <p:cNvPr id="3" name="Title 2"/>
          <p:cNvSpPr>
            <a:spLocks noGrp="1"/>
          </p:cNvSpPr>
          <p:nvPr>
            <p:ph type="title"/>
          </p:nvPr>
        </p:nvSpPr>
        <p:spPr/>
        <p:txBody>
          <a:bodyPr/>
          <a:lstStyle/>
          <a:p>
            <a:r>
              <a:rPr lang="en-US" dirty="0"/>
              <a:t>Implementing Safeguards against Attacks by Malicious Insiders</a:t>
            </a:r>
          </a:p>
        </p:txBody>
      </p:sp>
    </p:spTree>
    <p:extLst>
      <p:ext uri="{BB962C8B-B14F-4D97-AF65-F5344CB8AC3E}">
        <p14:creationId xmlns:p14="http://schemas.microsoft.com/office/powerpoint/2010/main" val="2990269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236271"/>
          </a:xfrm>
        </p:spPr>
        <p:txBody>
          <a:bodyPr/>
          <a:lstStyle/>
          <a:p>
            <a:r>
              <a:rPr lang="en-US" dirty="0"/>
              <a:t>Computer attackers</a:t>
            </a:r>
          </a:p>
          <a:p>
            <a:pPr lvl="1"/>
            <a:r>
              <a:rPr lang="en-US" dirty="0"/>
              <a:t>Know that many organizations are slow to fix problems</a:t>
            </a:r>
          </a:p>
          <a:p>
            <a:pPr lvl="1"/>
            <a:r>
              <a:rPr lang="en-US" dirty="0"/>
              <a:t>Scan the Internet for vulnerable systems </a:t>
            </a:r>
          </a:p>
          <a:p>
            <a:r>
              <a:rPr lang="en-US" dirty="0"/>
              <a:t>US-CERT regularly updates a summary of the most frequent, high-impact vulnerabilities being reported</a:t>
            </a:r>
          </a:p>
          <a:p>
            <a:pPr lvl="1"/>
            <a:r>
              <a:rPr lang="en-US" dirty="0"/>
              <a:t>Find it at www.us-cert.gov/current</a:t>
            </a:r>
          </a:p>
          <a:p>
            <a:r>
              <a:rPr lang="en-US" dirty="0"/>
              <a:t>Actions required to address these issues include installing a known patch to the software</a:t>
            </a:r>
          </a:p>
          <a:p>
            <a:pPr lvl="1"/>
            <a:r>
              <a:rPr lang="en-US" dirty="0"/>
              <a:t>And keeping applications and OSs up-to-date</a:t>
            </a:r>
          </a:p>
        </p:txBody>
      </p:sp>
      <p:sp>
        <p:nvSpPr>
          <p:cNvPr id="3" name="Title 2"/>
          <p:cNvSpPr>
            <a:spLocks noGrp="1"/>
          </p:cNvSpPr>
          <p:nvPr>
            <p:ph type="title"/>
          </p:nvPr>
        </p:nvSpPr>
        <p:spPr/>
        <p:txBody>
          <a:bodyPr/>
          <a:lstStyle/>
          <a:p>
            <a:r>
              <a:rPr lang="en-US" dirty="0"/>
              <a:t>Addressing the Most Critical Internet Security Threats</a:t>
            </a:r>
          </a:p>
        </p:txBody>
      </p:sp>
    </p:spTree>
    <p:extLst>
      <p:ext uri="{BB962C8B-B14F-4D97-AF65-F5344CB8AC3E}">
        <p14:creationId xmlns:p14="http://schemas.microsoft.com/office/powerpoint/2010/main" val="2159656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77793"/>
          </a:xfrm>
        </p:spPr>
        <p:txBody>
          <a:bodyPr/>
          <a:lstStyle/>
          <a:p>
            <a:r>
              <a:rPr lang="en-US" dirty="0"/>
              <a:t>Security audit</a:t>
            </a:r>
          </a:p>
          <a:p>
            <a:pPr lvl="1"/>
            <a:r>
              <a:rPr lang="en-US" dirty="0"/>
              <a:t>Evaluates whether an organization has well-considered security policy in place and if it is being followed</a:t>
            </a:r>
          </a:p>
          <a:p>
            <a:r>
              <a:rPr lang="en-US" dirty="0"/>
              <a:t>The audit should </a:t>
            </a:r>
          </a:p>
          <a:p>
            <a:pPr lvl="1"/>
            <a:r>
              <a:rPr lang="en-US" dirty="0"/>
              <a:t>Review who has access to particular systems and data and what level of authority each user has</a:t>
            </a:r>
          </a:p>
          <a:p>
            <a:pPr lvl="1"/>
            <a:r>
              <a:rPr lang="en-US" dirty="0"/>
              <a:t>Test system safeguards to ensure that they are operating as intended</a:t>
            </a:r>
          </a:p>
          <a:p>
            <a:r>
              <a:rPr lang="en-US" dirty="0"/>
              <a:t>Some organizations also perform a penetration test</a:t>
            </a:r>
          </a:p>
          <a:p>
            <a:pPr lvl="1"/>
            <a:r>
              <a:rPr lang="en-US" dirty="0"/>
              <a:t>Individuals try to break through the measures and identify vulnerabilities</a:t>
            </a:r>
          </a:p>
        </p:txBody>
      </p:sp>
      <p:sp>
        <p:nvSpPr>
          <p:cNvPr id="3" name="Title 2"/>
          <p:cNvSpPr>
            <a:spLocks noGrp="1"/>
          </p:cNvSpPr>
          <p:nvPr>
            <p:ph type="title"/>
          </p:nvPr>
        </p:nvSpPr>
        <p:spPr/>
        <p:txBody>
          <a:bodyPr/>
          <a:lstStyle/>
          <a:p>
            <a:r>
              <a:rPr lang="en-US" dirty="0"/>
              <a:t>Conducting Periodic IT Security Audits</a:t>
            </a:r>
          </a:p>
        </p:txBody>
      </p:sp>
    </p:spTree>
    <p:extLst>
      <p:ext uri="{BB962C8B-B14F-4D97-AF65-F5344CB8AC3E}">
        <p14:creationId xmlns:p14="http://schemas.microsoft.com/office/powerpoint/2010/main" val="341233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071610"/>
          </a:xfrm>
        </p:spPr>
        <p:txBody>
          <a:bodyPr/>
          <a:lstStyle/>
          <a:p>
            <a:r>
              <a:rPr lang="en-US" dirty="0"/>
              <a:t>Intrusion detection system (IDS)</a:t>
            </a:r>
          </a:p>
          <a:p>
            <a:pPr lvl="1"/>
            <a:r>
              <a:rPr lang="en-US" dirty="0"/>
              <a:t>Software and/or hardware that monitors system and network resources and activities</a:t>
            </a:r>
          </a:p>
          <a:p>
            <a:pPr lvl="1"/>
            <a:r>
              <a:rPr lang="en-US" dirty="0"/>
              <a:t>Notifies network security personnel when it detects network traffic that attempts to circumvent the security measures of a networked computer environment</a:t>
            </a:r>
          </a:p>
          <a:p>
            <a:r>
              <a:rPr lang="en-US" dirty="0"/>
              <a:t>Knowledge-based IDS</a:t>
            </a:r>
          </a:p>
          <a:p>
            <a:pPr lvl="1"/>
            <a:r>
              <a:rPr lang="en-US" dirty="0"/>
              <a:t>Contain information about specific attacks and system vulnerabilities </a:t>
            </a:r>
          </a:p>
          <a:p>
            <a:r>
              <a:rPr lang="en-US" dirty="0"/>
              <a:t>Behavior-based IDS</a:t>
            </a:r>
          </a:p>
          <a:p>
            <a:pPr lvl="1"/>
            <a:r>
              <a:rPr lang="en-US" dirty="0"/>
              <a:t>Models normal behavior of a system and its user from reference information collected by various means</a:t>
            </a:r>
          </a:p>
        </p:txBody>
      </p:sp>
      <p:sp>
        <p:nvSpPr>
          <p:cNvPr id="3" name="Title 2"/>
          <p:cNvSpPr>
            <a:spLocks noGrp="1"/>
          </p:cNvSpPr>
          <p:nvPr>
            <p:ph type="title"/>
          </p:nvPr>
        </p:nvSpPr>
        <p:spPr/>
        <p:txBody>
          <a:bodyPr/>
          <a:lstStyle/>
          <a:p>
            <a:r>
              <a:rPr lang="en-US" dirty="0"/>
              <a:t>Detection</a:t>
            </a:r>
          </a:p>
        </p:txBody>
      </p:sp>
    </p:spTree>
    <p:extLst>
      <p:ext uri="{BB962C8B-B14F-4D97-AF65-F5344CB8AC3E}">
        <p14:creationId xmlns:p14="http://schemas.microsoft.com/office/powerpoint/2010/main" val="139714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74880"/>
          </a:xfrm>
        </p:spPr>
        <p:txBody>
          <a:bodyPr/>
          <a:lstStyle/>
          <a:p>
            <a:r>
              <a:rPr lang="en-US" dirty="0"/>
              <a:t>Increased Prevalence of Bring Your Own Device Policies</a:t>
            </a:r>
          </a:p>
          <a:p>
            <a:pPr lvl="1"/>
            <a:r>
              <a:rPr lang="en-US" dirty="0"/>
              <a:t>Bring your own device (BYOD): a business policy that permits (encourages) employees to use their own mobile devices to access company computing resources and applications</a:t>
            </a:r>
          </a:p>
          <a:p>
            <a:pPr lvl="1"/>
            <a:r>
              <a:rPr lang="en-US" dirty="0"/>
              <a:t>BYOD makes it difficult for IT organizations to adequately safeguard additional portable devices with various OSs and applications</a:t>
            </a:r>
          </a:p>
          <a:p>
            <a:r>
              <a:rPr lang="en-US" dirty="0"/>
              <a:t>Growing Reliance on Commercial Software with Known Vulnerabilities</a:t>
            </a:r>
          </a:p>
          <a:p>
            <a:pPr lvl="1"/>
            <a:r>
              <a:rPr lang="en-US" dirty="0"/>
              <a:t>An exploit is an attack on an information system that takes advantage of a particular system vulnerability</a:t>
            </a:r>
          </a:p>
          <a:p>
            <a:pPr lvl="2"/>
            <a:r>
              <a:rPr lang="en-US" dirty="0"/>
              <a:t>Often this attack is due to poor system design or implementation</a:t>
            </a:r>
          </a:p>
          <a:p>
            <a:pPr lvl="1"/>
            <a:r>
              <a:rPr lang="en-US" dirty="0"/>
              <a:t>Users should download and install patches for known fixes to software vulnerabilities</a:t>
            </a:r>
          </a:p>
          <a:p>
            <a:pPr lvl="2"/>
            <a:r>
              <a:rPr lang="en-US" dirty="0"/>
              <a:t>Any delay in doing so exposes the user to a potential security breach</a:t>
            </a:r>
          </a:p>
        </p:txBody>
      </p:sp>
      <p:sp>
        <p:nvSpPr>
          <p:cNvPr id="3" name="Title 2"/>
          <p:cNvSpPr>
            <a:spLocks noGrp="1"/>
          </p:cNvSpPr>
          <p:nvPr>
            <p:ph type="title"/>
          </p:nvPr>
        </p:nvSpPr>
        <p:spPr/>
        <p:txBody>
          <a:bodyPr/>
          <a:lstStyle/>
          <a:p>
            <a:r>
              <a:rPr lang="en-US" dirty="0"/>
              <a:t>Why Computer Incidents Are So Prevalent</a:t>
            </a:r>
          </a:p>
        </p:txBody>
      </p:sp>
    </p:spTree>
    <p:extLst>
      <p:ext uri="{BB962C8B-B14F-4D97-AF65-F5344CB8AC3E}">
        <p14:creationId xmlns:p14="http://schemas.microsoft.com/office/powerpoint/2010/main" val="7206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Detection</a:t>
            </a:r>
          </a:p>
        </p:txBody>
      </p:sp>
      <p:pic>
        <p:nvPicPr>
          <p:cNvPr id="2" name="Picture 1" descr="Intrusion detection system" title="Figure 13-5"/>
          <p:cNvPicPr>
            <a:picLocks noChangeAspect="1"/>
          </p:cNvPicPr>
          <p:nvPr/>
        </p:nvPicPr>
        <p:blipFill>
          <a:blip r:embed="rId3"/>
          <a:stretch>
            <a:fillRect/>
          </a:stretch>
        </p:blipFill>
        <p:spPr>
          <a:xfrm>
            <a:off x="1614487" y="1385887"/>
            <a:ext cx="5915025" cy="4086225"/>
          </a:xfrm>
          <a:prstGeom prst="rect">
            <a:avLst/>
          </a:prstGeom>
        </p:spPr>
      </p:pic>
    </p:spTree>
    <p:extLst>
      <p:ext uri="{BB962C8B-B14F-4D97-AF65-F5344CB8AC3E}">
        <p14:creationId xmlns:p14="http://schemas.microsoft.com/office/powerpoint/2010/main" val="1093684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157514"/>
          </a:xfrm>
        </p:spPr>
        <p:txBody>
          <a:bodyPr/>
          <a:lstStyle/>
          <a:p>
            <a:r>
              <a:rPr lang="en-US" dirty="0"/>
              <a:t>A response plan should be developed well in advance of any incident</a:t>
            </a:r>
          </a:p>
          <a:p>
            <a:pPr lvl="1"/>
            <a:r>
              <a:rPr lang="en-US" dirty="0"/>
              <a:t>Should be approved by the organization’s legal department and senior management</a:t>
            </a:r>
          </a:p>
          <a:p>
            <a:r>
              <a:rPr lang="en-US" dirty="0"/>
              <a:t>A well-developed response plan helps keep an incident under technical and emotional control</a:t>
            </a:r>
          </a:p>
          <a:p>
            <a:r>
              <a:rPr lang="en-US" dirty="0"/>
              <a:t>In a security incident, the primary goal must be to:</a:t>
            </a:r>
          </a:p>
          <a:p>
            <a:pPr lvl="1"/>
            <a:r>
              <a:rPr lang="en-US" dirty="0"/>
              <a:t>Regain control and limit damage, not to attempt to monitor or catch an intruder</a:t>
            </a:r>
          </a:p>
        </p:txBody>
      </p:sp>
      <p:sp>
        <p:nvSpPr>
          <p:cNvPr id="3" name="Title 2"/>
          <p:cNvSpPr>
            <a:spLocks noGrp="1"/>
          </p:cNvSpPr>
          <p:nvPr>
            <p:ph type="title"/>
          </p:nvPr>
        </p:nvSpPr>
        <p:spPr/>
        <p:txBody>
          <a:bodyPr/>
          <a:lstStyle/>
          <a:p>
            <a:r>
              <a:rPr lang="en-US" dirty="0"/>
              <a:t>Response</a:t>
            </a:r>
          </a:p>
        </p:txBody>
      </p:sp>
    </p:spTree>
    <p:extLst>
      <p:ext uri="{BB962C8B-B14F-4D97-AF65-F5344CB8AC3E}">
        <p14:creationId xmlns:p14="http://schemas.microsoft.com/office/powerpoint/2010/main" val="1544647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014945"/>
          </a:xfrm>
        </p:spPr>
        <p:txBody>
          <a:bodyPr/>
          <a:lstStyle/>
          <a:p>
            <a:r>
              <a:rPr lang="en-US" dirty="0"/>
              <a:t>Key element of a response plan is to </a:t>
            </a:r>
          </a:p>
          <a:p>
            <a:pPr lvl="1"/>
            <a:r>
              <a:rPr lang="en-US" dirty="0"/>
              <a:t>Define who to notify and who not to notify in the event of a security incident</a:t>
            </a:r>
          </a:p>
          <a:p>
            <a:r>
              <a:rPr lang="en-US" dirty="0"/>
              <a:t>Questions to cover:</a:t>
            </a:r>
          </a:p>
          <a:p>
            <a:pPr lvl="1"/>
            <a:r>
              <a:rPr lang="en-US" dirty="0"/>
              <a:t>Within the company, who needs to be notified, and what information does each person need to have?</a:t>
            </a:r>
          </a:p>
          <a:p>
            <a:pPr lvl="1"/>
            <a:r>
              <a:rPr lang="en-US" dirty="0"/>
              <a:t>Under what conditions should the company contact major customers and suppliers?</a:t>
            </a:r>
          </a:p>
          <a:p>
            <a:pPr lvl="1"/>
            <a:r>
              <a:rPr lang="en-US" dirty="0"/>
              <a:t>How does the company inform them of a disruption in business without unnecessarily alarming them?</a:t>
            </a:r>
          </a:p>
          <a:p>
            <a:pPr lvl="1"/>
            <a:r>
              <a:rPr lang="en-US" dirty="0"/>
              <a:t>When should local authorities or the FBI be contacted?</a:t>
            </a:r>
          </a:p>
          <a:p>
            <a:r>
              <a:rPr lang="en-US" dirty="0"/>
              <a:t>A critical ethical question:</a:t>
            </a:r>
          </a:p>
          <a:p>
            <a:pPr lvl="1"/>
            <a:r>
              <a:rPr lang="en-US" dirty="0"/>
              <a:t>What to tell customers and others whose personal data may have been compromised?</a:t>
            </a:r>
          </a:p>
        </p:txBody>
      </p:sp>
      <p:sp>
        <p:nvSpPr>
          <p:cNvPr id="3" name="Title 2"/>
          <p:cNvSpPr>
            <a:spLocks noGrp="1"/>
          </p:cNvSpPr>
          <p:nvPr>
            <p:ph type="title"/>
          </p:nvPr>
        </p:nvSpPr>
        <p:spPr/>
        <p:txBody>
          <a:bodyPr/>
          <a:lstStyle/>
          <a:p>
            <a:r>
              <a:rPr lang="en-US" dirty="0"/>
              <a:t>Incident Notification</a:t>
            </a:r>
          </a:p>
        </p:txBody>
      </p:sp>
    </p:spTree>
    <p:extLst>
      <p:ext uri="{BB962C8B-B14F-4D97-AF65-F5344CB8AC3E}">
        <p14:creationId xmlns:p14="http://schemas.microsoft.com/office/powerpoint/2010/main" val="3901949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109808"/>
          </a:xfrm>
        </p:spPr>
        <p:txBody>
          <a:bodyPr/>
          <a:lstStyle/>
          <a:p>
            <a:r>
              <a:rPr lang="en-US" dirty="0"/>
              <a:t>Organizations should document all details of a security incident as it works to resolve the incident</a:t>
            </a:r>
          </a:p>
          <a:p>
            <a:r>
              <a:rPr lang="en-US" dirty="0"/>
              <a:t>Documentation captures valuable evidence for a future prosecution</a:t>
            </a:r>
          </a:p>
          <a:p>
            <a:pPr lvl="1"/>
            <a:r>
              <a:rPr lang="en-US" dirty="0"/>
              <a:t>And provides data to help during the incident eradication and follow-up phases</a:t>
            </a:r>
          </a:p>
          <a:p>
            <a:r>
              <a:rPr lang="en-US" dirty="0"/>
              <a:t>Organizations should establish a set of document-handling procedures using the legal department as a resource</a:t>
            </a:r>
          </a:p>
        </p:txBody>
      </p:sp>
      <p:sp>
        <p:nvSpPr>
          <p:cNvPr id="3" name="Title 2"/>
          <p:cNvSpPr>
            <a:spLocks noGrp="1"/>
          </p:cNvSpPr>
          <p:nvPr>
            <p:ph type="title"/>
          </p:nvPr>
        </p:nvSpPr>
        <p:spPr/>
        <p:txBody>
          <a:bodyPr/>
          <a:lstStyle/>
          <a:p>
            <a:r>
              <a:rPr lang="en-US" dirty="0"/>
              <a:t>Protection of Evidence and Activity Logs</a:t>
            </a:r>
          </a:p>
        </p:txBody>
      </p:sp>
    </p:spTree>
    <p:extLst>
      <p:ext uri="{BB962C8B-B14F-4D97-AF65-F5344CB8AC3E}">
        <p14:creationId xmlns:p14="http://schemas.microsoft.com/office/powerpoint/2010/main" val="2589875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343719"/>
          </a:xfrm>
        </p:spPr>
        <p:txBody>
          <a:bodyPr/>
          <a:lstStyle/>
          <a:p>
            <a:r>
              <a:rPr lang="en-US" dirty="0"/>
              <a:t>The incident response plan should clearly define the process for deciding if an attack is dangerous enough to warrant shutting down or disconnecting critical systems from the network</a:t>
            </a:r>
          </a:p>
          <a:p>
            <a:r>
              <a:rPr lang="en-US" dirty="0"/>
              <a:t>Elements of an effective response plan:</a:t>
            </a:r>
          </a:p>
          <a:p>
            <a:pPr lvl="1"/>
            <a:r>
              <a:rPr lang="en-US" dirty="0"/>
              <a:t>How decisions for shutting down systems is made</a:t>
            </a:r>
          </a:p>
          <a:p>
            <a:pPr lvl="1"/>
            <a:r>
              <a:rPr lang="en-US" dirty="0"/>
              <a:t>How fast those decisions are made</a:t>
            </a:r>
          </a:p>
          <a:p>
            <a:pPr lvl="1"/>
            <a:r>
              <a:rPr lang="en-US" dirty="0"/>
              <a:t>Who makes them</a:t>
            </a:r>
          </a:p>
        </p:txBody>
      </p:sp>
      <p:sp>
        <p:nvSpPr>
          <p:cNvPr id="3" name="Title 2"/>
          <p:cNvSpPr>
            <a:spLocks noGrp="1"/>
          </p:cNvSpPr>
          <p:nvPr>
            <p:ph type="title"/>
          </p:nvPr>
        </p:nvSpPr>
        <p:spPr/>
        <p:txBody>
          <a:bodyPr/>
          <a:lstStyle/>
          <a:p>
            <a:r>
              <a:rPr lang="en-US" dirty="0"/>
              <a:t>Incident Containment</a:t>
            </a:r>
          </a:p>
        </p:txBody>
      </p:sp>
    </p:spTree>
    <p:extLst>
      <p:ext uri="{BB962C8B-B14F-4D97-AF65-F5344CB8AC3E}">
        <p14:creationId xmlns:p14="http://schemas.microsoft.com/office/powerpoint/2010/main" val="1849294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517886"/>
          </a:xfrm>
        </p:spPr>
        <p:txBody>
          <a:bodyPr/>
          <a:lstStyle/>
          <a:p>
            <a:r>
              <a:rPr lang="en-US" dirty="0"/>
              <a:t>Before eradication, the IT security group must:</a:t>
            </a:r>
          </a:p>
          <a:p>
            <a:pPr lvl="1"/>
            <a:r>
              <a:rPr lang="en-US" dirty="0"/>
              <a:t>Collect and log all possible criminal evidence from the system</a:t>
            </a:r>
          </a:p>
          <a:p>
            <a:pPr lvl="1"/>
            <a:r>
              <a:rPr lang="en-US" dirty="0"/>
              <a:t>Verify that all necessary backups are current, complete, and free of any malware</a:t>
            </a:r>
          </a:p>
          <a:p>
            <a:pPr lvl="1"/>
            <a:r>
              <a:rPr lang="en-US" dirty="0"/>
              <a:t>Create a forensic disk image of each compromised system</a:t>
            </a:r>
          </a:p>
          <a:p>
            <a:pPr lvl="1"/>
            <a:r>
              <a:rPr lang="en-US" dirty="0"/>
              <a:t>After eradication, a new backup must be created</a:t>
            </a:r>
          </a:p>
          <a:p>
            <a:r>
              <a:rPr lang="en-US" dirty="0"/>
              <a:t>A log should be kept of all actions taken</a:t>
            </a:r>
          </a:p>
          <a:p>
            <a:r>
              <a:rPr lang="en-US" dirty="0"/>
              <a:t>All backups should be created with enough  frequency to enable a full and quick restoration of data</a:t>
            </a:r>
          </a:p>
          <a:p>
            <a:pPr lvl="1"/>
            <a:r>
              <a:rPr lang="en-US" dirty="0"/>
              <a:t>If an attack destroys the original</a:t>
            </a:r>
          </a:p>
          <a:p>
            <a:pPr lvl="1"/>
            <a:endParaRPr lang="en-US" dirty="0"/>
          </a:p>
        </p:txBody>
      </p:sp>
      <p:sp>
        <p:nvSpPr>
          <p:cNvPr id="3" name="Title 2"/>
          <p:cNvSpPr>
            <a:spLocks noGrp="1"/>
          </p:cNvSpPr>
          <p:nvPr>
            <p:ph type="title"/>
          </p:nvPr>
        </p:nvSpPr>
        <p:spPr/>
        <p:txBody>
          <a:bodyPr/>
          <a:lstStyle/>
          <a:p>
            <a:r>
              <a:rPr lang="en-US" dirty="0"/>
              <a:t>Eradication</a:t>
            </a:r>
          </a:p>
        </p:txBody>
      </p:sp>
    </p:spTree>
    <p:extLst>
      <p:ext uri="{BB962C8B-B14F-4D97-AF65-F5344CB8AC3E}">
        <p14:creationId xmlns:p14="http://schemas.microsoft.com/office/powerpoint/2010/main" val="541551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59244"/>
          </a:xfrm>
        </p:spPr>
        <p:txBody>
          <a:bodyPr/>
          <a:lstStyle/>
          <a:p>
            <a:r>
              <a:rPr lang="en-US" dirty="0"/>
              <a:t>Follow-up should include:</a:t>
            </a:r>
          </a:p>
          <a:p>
            <a:pPr lvl="1"/>
            <a:r>
              <a:rPr lang="en-US" dirty="0"/>
              <a:t>Determining how the organization’s security was compromised</a:t>
            </a:r>
          </a:p>
          <a:p>
            <a:pPr lvl="1"/>
            <a:r>
              <a:rPr lang="en-US" dirty="0"/>
              <a:t>A review to determine exactly what happened and to evaluate how the organization responded</a:t>
            </a:r>
          </a:p>
          <a:p>
            <a:pPr lvl="1"/>
            <a:r>
              <a:rPr lang="en-US" dirty="0"/>
              <a:t>A detailed chronology of all events </a:t>
            </a:r>
          </a:p>
          <a:p>
            <a:pPr lvl="1"/>
            <a:r>
              <a:rPr lang="en-US" dirty="0"/>
              <a:t>An estimate of the monetary damage</a:t>
            </a:r>
          </a:p>
          <a:p>
            <a:pPr lvl="1"/>
            <a:r>
              <a:rPr lang="en-US" dirty="0"/>
              <a:t>A decision on how much effort should be put into capturing the perpetrator</a:t>
            </a:r>
          </a:p>
          <a:p>
            <a:pPr lvl="1"/>
            <a:r>
              <a:rPr lang="en-US" dirty="0"/>
              <a:t>A decision on whether it has an ethical or a legal duty to inform customers or clients of a cyber attack</a:t>
            </a:r>
          </a:p>
        </p:txBody>
      </p:sp>
      <p:sp>
        <p:nvSpPr>
          <p:cNvPr id="3" name="Title 2"/>
          <p:cNvSpPr>
            <a:spLocks noGrp="1"/>
          </p:cNvSpPr>
          <p:nvPr>
            <p:ph type="title"/>
          </p:nvPr>
        </p:nvSpPr>
        <p:spPr/>
        <p:txBody>
          <a:bodyPr/>
          <a:lstStyle/>
          <a:p>
            <a:r>
              <a:rPr lang="en-US" dirty="0"/>
              <a:t>Incident Follow-Up</a:t>
            </a:r>
          </a:p>
        </p:txBody>
      </p:sp>
    </p:spTree>
    <p:extLst>
      <p:ext uri="{BB962C8B-B14F-4D97-AF65-F5344CB8AC3E}">
        <p14:creationId xmlns:p14="http://schemas.microsoft.com/office/powerpoint/2010/main" val="2188194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237536"/>
          </a:xfrm>
        </p:spPr>
        <p:txBody>
          <a:bodyPr/>
          <a:lstStyle/>
          <a:p>
            <a:r>
              <a:rPr lang="en-US" dirty="0"/>
              <a:t>Managed Security Service Provider (MSSP)</a:t>
            </a:r>
          </a:p>
          <a:p>
            <a:pPr lvl="1"/>
            <a:r>
              <a:rPr lang="en-US" dirty="0"/>
              <a:t>A company that monitors, manages, and maintains computer and network security for other organizations</a:t>
            </a:r>
          </a:p>
          <a:p>
            <a:pPr lvl="1"/>
            <a:r>
              <a:rPr lang="en-US" dirty="0"/>
              <a:t>Includes companies such as AT&amp;T, Computer Sciences Corporation, Dell SecureWorks, IBM, Symantec, and Verizon</a:t>
            </a:r>
          </a:p>
          <a:p>
            <a:r>
              <a:rPr lang="en-US" dirty="0"/>
              <a:t>Some MSSPs provide vulnerability scanning and Web blocking and filtering capabilities</a:t>
            </a:r>
          </a:p>
        </p:txBody>
      </p:sp>
      <p:sp>
        <p:nvSpPr>
          <p:cNvPr id="3" name="Title 2"/>
          <p:cNvSpPr>
            <a:spLocks noGrp="1"/>
          </p:cNvSpPr>
          <p:nvPr>
            <p:ph type="title"/>
          </p:nvPr>
        </p:nvSpPr>
        <p:spPr/>
        <p:txBody>
          <a:bodyPr/>
          <a:lstStyle/>
          <a:p>
            <a:r>
              <a:rPr lang="en-US" dirty="0"/>
              <a:t>Using a Managed Security Service Provider (MSSP)</a:t>
            </a:r>
          </a:p>
        </p:txBody>
      </p:sp>
    </p:spTree>
    <p:extLst>
      <p:ext uri="{BB962C8B-B14F-4D97-AF65-F5344CB8AC3E}">
        <p14:creationId xmlns:p14="http://schemas.microsoft.com/office/powerpoint/2010/main" val="3566745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948773"/>
          </a:xfrm>
        </p:spPr>
        <p:txBody>
          <a:bodyPr/>
          <a:lstStyle/>
          <a:p>
            <a:r>
              <a:rPr lang="en-US" dirty="0"/>
              <a:t>Computer Forensics</a:t>
            </a:r>
          </a:p>
          <a:p>
            <a:pPr lvl="1"/>
            <a:r>
              <a:rPr lang="en-US" dirty="0"/>
              <a:t>A discipline that combines elements of law and computer science to identify, collect, examine, and preserve data from computer systems, networks, and storage devices in a manner that preserves the integrity of the data gathered</a:t>
            </a:r>
          </a:p>
          <a:p>
            <a:r>
              <a:rPr lang="en-US" dirty="0"/>
              <a:t>Computer forensics investigators work as a team to investigate an incident and conduct the forensic analysis </a:t>
            </a:r>
          </a:p>
          <a:p>
            <a:r>
              <a:rPr lang="en-US" dirty="0"/>
              <a:t>Proper handling of computer forensics investigation is the key to fighting computer crime successfully in a court of law</a:t>
            </a:r>
          </a:p>
          <a:p>
            <a:r>
              <a:rPr lang="en-US" dirty="0"/>
              <a:t>Numerous certifications exist:</a:t>
            </a:r>
          </a:p>
          <a:p>
            <a:pPr lvl="1"/>
            <a:r>
              <a:rPr lang="en-US" dirty="0"/>
              <a:t>CCE (Certified Computer Examiner), CISSP (Certified Information Systems Security Professional), CSFA (CyberSecurity Forensic Analyst), and GCFA (Global Information Assurance Certification Certified  Forensic Analyst)</a:t>
            </a:r>
          </a:p>
        </p:txBody>
      </p:sp>
      <p:sp>
        <p:nvSpPr>
          <p:cNvPr id="3" name="Title 2"/>
          <p:cNvSpPr>
            <a:spLocks noGrp="1"/>
          </p:cNvSpPr>
          <p:nvPr>
            <p:ph type="title"/>
          </p:nvPr>
        </p:nvSpPr>
        <p:spPr/>
        <p:txBody>
          <a:bodyPr/>
          <a:lstStyle/>
          <a:p>
            <a:r>
              <a:rPr lang="en-US" dirty="0"/>
              <a:t>Computer Forensics</a:t>
            </a:r>
          </a:p>
        </p:txBody>
      </p:sp>
    </p:spTree>
    <p:extLst>
      <p:ext uri="{BB962C8B-B14F-4D97-AF65-F5344CB8AC3E}">
        <p14:creationId xmlns:p14="http://schemas.microsoft.com/office/powerpoint/2010/main" val="2732836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Computer Forensics</a:t>
            </a:r>
          </a:p>
        </p:txBody>
      </p:sp>
      <p:pic>
        <p:nvPicPr>
          <p:cNvPr id="2" name="Picture 1" descr="Questions to be considered when evaluating an organization's readiness for a security incident" title="Table 13-7"/>
          <p:cNvPicPr>
            <a:picLocks noChangeAspect="1"/>
          </p:cNvPicPr>
          <p:nvPr/>
        </p:nvPicPr>
        <p:blipFill>
          <a:blip r:embed="rId3"/>
          <a:stretch>
            <a:fillRect/>
          </a:stretch>
        </p:blipFill>
        <p:spPr>
          <a:xfrm>
            <a:off x="990600" y="1219200"/>
            <a:ext cx="6752606" cy="5095875"/>
          </a:xfrm>
          <a:prstGeom prst="rect">
            <a:avLst/>
          </a:prstGeom>
        </p:spPr>
      </p:pic>
    </p:spTree>
    <p:extLst>
      <p:ext uri="{BB962C8B-B14F-4D97-AF65-F5344CB8AC3E}">
        <p14:creationId xmlns:p14="http://schemas.microsoft.com/office/powerpoint/2010/main" val="51137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Computer Incidents Are So Prevalent</a:t>
            </a:r>
          </a:p>
        </p:txBody>
      </p:sp>
      <p:pic>
        <p:nvPicPr>
          <p:cNvPr id="6" name="Picture 5" descr="Total number of new software vulnerabilities identified annually" title="Table 13-1"/>
          <p:cNvPicPr>
            <a:picLocks noChangeAspect="1"/>
          </p:cNvPicPr>
          <p:nvPr/>
        </p:nvPicPr>
        <p:blipFill>
          <a:blip r:embed="rId3"/>
          <a:stretch>
            <a:fillRect/>
          </a:stretch>
        </p:blipFill>
        <p:spPr>
          <a:xfrm>
            <a:off x="1365986" y="1907380"/>
            <a:ext cx="6560520" cy="3274219"/>
          </a:xfrm>
          <a:prstGeom prst="rect">
            <a:avLst/>
          </a:prstGeom>
        </p:spPr>
      </p:pic>
    </p:spTree>
    <p:extLst>
      <p:ext uri="{BB962C8B-B14F-4D97-AF65-F5344CB8AC3E}">
        <p14:creationId xmlns:p14="http://schemas.microsoft.com/office/powerpoint/2010/main" val="2242046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Computer Forensics</a:t>
            </a:r>
          </a:p>
        </p:txBody>
      </p:sp>
      <p:pic>
        <p:nvPicPr>
          <p:cNvPr id="2" name="Picture 1" descr="Questions to be considered when evaluating an organization's readiness for a security incident" title="Table 13-7 contined"/>
          <p:cNvPicPr>
            <a:picLocks noChangeAspect="1"/>
          </p:cNvPicPr>
          <p:nvPr/>
        </p:nvPicPr>
        <p:blipFill>
          <a:blip r:embed="rId3"/>
          <a:stretch>
            <a:fillRect/>
          </a:stretch>
        </p:blipFill>
        <p:spPr>
          <a:xfrm>
            <a:off x="914400" y="1981200"/>
            <a:ext cx="7649737" cy="2667000"/>
          </a:xfrm>
          <a:prstGeom prst="rect">
            <a:avLst/>
          </a:prstGeom>
        </p:spPr>
      </p:pic>
    </p:spTree>
    <p:extLst>
      <p:ext uri="{BB962C8B-B14F-4D97-AF65-F5344CB8AC3E}">
        <p14:creationId xmlns:p14="http://schemas.microsoft.com/office/powerpoint/2010/main" val="1636153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323439"/>
          </a:xfrm>
        </p:spPr>
        <p:txBody>
          <a:bodyPr/>
          <a:lstStyle/>
          <a:p>
            <a:r>
              <a:rPr lang="en-US" dirty="0"/>
              <a:t>Computer crime is a serious and rapidly growing area of concern requiring management attention</a:t>
            </a:r>
          </a:p>
          <a:p>
            <a:r>
              <a:rPr lang="en-US" dirty="0"/>
              <a:t>Organizations must take strong measures to ensure secure, private, and reliable computing experiences for their employees, customers, and business partners</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68309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235723"/>
          </a:xfrm>
        </p:spPr>
        <p:txBody>
          <a:bodyPr/>
          <a:lstStyle/>
          <a:p>
            <a:r>
              <a:rPr lang="en-US" dirty="0"/>
              <a:t>Increasing Sophistication of Those Who Would Do Harm</a:t>
            </a:r>
          </a:p>
          <a:p>
            <a:pPr lvl="1"/>
            <a:r>
              <a:rPr lang="en-US" dirty="0"/>
              <a:t>Today’s computer menace is organized and may be part of an organized group that has an agenda and targets specific organizations and Web sites</a:t>
            </a:r>
          </a:p>
          <a:p>
            <a:pPr marL="228600" lvl="1" indent="0">
              <a:buNone/>
            </a:pPr>
            <a:endParaRPr lang="en-US" dirty="0"/>
          </a:p>
        </p:txBody>
      </p:sp>
      <p:sp>
        <p:nvSpPr>
          <p:cNvPr id="3" name="Title 2"/>
          <p:cNvSpPr>
            <a:spLocks noGrp="1"/>
          </p:cNvSpPr>
          <p:nvPr>
            <p:ph type="title"/>
          </p:nvPr>
        </p:nvSpPr>
        <p:spPr/>
        <p:txBody>
          <a:bodyPr/>
          <a:lstStyle/>
          <a:p>
            <a:r>
              <a:rPr lang="en-US" dirty="0"/>
              <a:t>Why Computer Incidents Are So Prevalent</a:t>
            </a:r>
          </a:p>
        </p:txBody>
      </p:sp>
      <p:pic>
        <p:nvPicPr>
          <p:cNvPr id="5" name="Picture 4" descr="Classifying perpertrators of computer crime" title="Table 13-2"/>
          <p:cNvPicPr>
            <a:picLocks noChangeAspect="1"/>
          </p:cNvPicPr>
          <p:nvPr/>
        </p:nvPicPr>
        <p:blipFill>
          <a:blip r:embed="rId3"/>
          <a:stretch>
            <a:fillRect/>
          </a:stretch>
        </p:blipFill>
        <p:spPr>
          <a:xfrm>
            <a:off x="824706" y="2798786"/>
            <a:ext cx="7496175" cy="2962275"/>
          </a:xfrm>
          <a:prstGeom prst="rect">
            <a:avLst/>
          </a:prstGeom>
        </p:spPr>
      </p:pic>
    </p:spTree>
    <p:extLst>
      <p:ext uri="{BB962C8B-B14F-4D97-AF65-F5344CB8AC3E}">
        <p14:creationId xmlns:p14="http://schemas.microsoft.com/office/powerpoint/2010/main" val="57752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D921-A8C2-4C3F-9947-30FF4BABD2B2}"/>
              </a:ext>
            </a:extLst>
          </p:cNvPr>
          <p:cNvSpPr>
            <a:spLocks noGrp="1"/>
          </p:cNvSpPr>
          <p:nvPr>
            <p:ph type="title"/>
          </p:nvPr>
        </p:nvSpPr>
        <p:spPr/>
        <p:txBody>
          <a:bodyPr/>
          <a:lstStyle/>
          <a:p>
            <a:pPr fontAlgn="auto">
              <a:spcAft>
                <a:spcPts val="0"/>
              </a:spcAft>
              <a:defRPr/>
            </a:pPr>
            <a:r>
              <a:rPr lang="en-US" dirty="0"/>
              <a:t>Key Information Security Terms</a:t>
            </a:r>
          </a:p>
        </p:txBody>
      </p:sp>
      <p:sp>
        <p:nvSpPr>
          <p:cNvPr id="3" name="Content Placeholder 2">
            <a:extLst>
              <a:ext uri="{FF2B5EF4-FFF2-40B4-BE49-F238E27FC236}">
                <a16:creationId xmlns:a16="http://schemas.microsoft.com/office/drawing/2014/main" id="{31B14B04-CBF0-413D-B4DF-4825DD29B7A2}"/>
              </a:ext>
            </a:extLst>
          </p:cNvPr>
          <p:cNvSpPr>
            <a:spLocks noGrp="1"/>
          </p:cNvSpPr>
          <p:nvPr>
            <p:ph idx="1"/>
          </p:nvPr>
        </p:nvSpPr>
        <p:spPr>
          <a:xfrm>
            <a:off x="365125" y="1538818"/>
            <a:ext cx="8415338" cy="2575982"/>
          </a:xfrm>
        </p:spPr>
        <p:txBody>
          <a:bodyPr rtlCol="0">
            <a:normAutofit fontScale="92500" lnSpcReduction="20000"/>
          </a:bodyPr>
          <a:lstStyle/>
          <a:p>
            <a:pPr marL="114300" indent="0" fontAlgn="auto">
              <a:spcAft>
                <a:spcPts val="0"/>
              </a:spcAft>
              <a:buFont typeface="Arial" panose="020B0604020202020204" pitchFamily="34" charset="0"/>
              <a:buNone/>
              <a:defRPr/>
            </a:pPr>
            <a:r>
              <a:rPr lang="en-US" b="1" dirty="0">
                <a:solidFill>
                  <a:schemeClr val="accent2"/>
                </a:solidFill>
              </a:rPr>
              <a:t>Information Security </a:t>
            </a:r>
            <a:r>
              <a:rPr lang="en-US" sz="2000" dirty="0"/>
              <a:t>refers to all of the processes and policies designed to protect an organization’s  information and information systems from unauthorized access, use, disclosure, disruption, modification, or destruction.</a:t>
            </a:r>
          </a:p>
          <a:p>
            <a:pPr marL="114300" indent="0" fontAlgn="auto">
              <a:spcAft>
                <a:spcPts val="0"/>
              </a:spcAft>
              <a:buFont typeface="Arial" panose="020B0604020202020204" pitchFamily="34" charset="0"/>
              <a:buNone/>
              <a:defRPr/>
            </a:pPr>
            <a:endParaRPr lang="en-US" sz="2000" dirty="0"/>
          </a:p>
          <a:p>
            <a:pPr marL="114300" indent="0" fontAlgn="auto">
              <a:spcAft>
                <a:spcPts val="0"/>
              </a:spcAft>
              <a:buFont typeface="Arial" panose="020B0604020202020204" pitchFamily="34" charset="0"/>
              <a:buNone/>
              <a:defRPr/>
            </a:pPr>
            <a:r>
              <a:rPr lang="en-US" b="1" dirty="0">
                <a:solidFill>
                  <a:schemeClr val="accent2"/>
                </a:solidFill>
              </a:rPr>
              <a:t>Threat</a:t>
            </a:r>
            <a:r>
              <a:rPr lang="en-US" dirty="0"/>
              <a:t> any danger to which a system may be exposed.</a:t>
            </a:r>
          </a:p>
          <a:p>
            <a:pPr marL="114300" indent="0" fontAlgn="auto">
              <a:spcAft>
                <a:spcPts val="0"/>
              </a:spcAft>
              <a:buFont typeface="Arial" panose="020B0604020202020204" pitchFamily="34" charset="0"/>
              <a:buNone/>
              <a:defRPr/>
            </a:pPr>
            <a:r>
              <a:rPr lang="en-US" b="1" dirty="0">
                <a:solidFill>
                  <a:schemeClr val="accent2"/>
                </a:solidFill>
              </a:rPr>
              <a:t>Exposure</a:t>
            </a:r>
            <a:r>
              <a:rPr lang="en-US" dirty="0">
                <a:solidFill>
                  <a:schemeClr val="accent5"/>
                </a:solidFill>
              </a:rPr>
              <a:t> </a:t>
            </a:r>
            <a:r>
              <a:rPr lang="en-US" dirty="0"/>
              <a:t>the harm, loss or damage that can result if a threat compromises that resource.</a:t>
            </a:r>
          </a:p>
          <a:p>
            <a:pPr marL="114300" indent="0" fontAlgn="auto">
              <a:spcAft>
                <a:spcPts val="0"/>
              </a:spcAft>
              <a:buFont typeface="Arial" panose="020B0604020202020204" pitchFamily="34" charset="0"/>
              <a:buNone/>
              <a:defRPr/>
            </a:pPr>
            <a:r>
              <a:rPr lang="en-US" b="1" dirty="0">
                <a:solidFill>
                  <a:schemeClr val="accent2"/>
                </a:solidFill>
              </a:rPr>
              <a:t>Vulnerability</a:t>
            </a:r>
            <a:r>
              <a:rPr lang="en-US" dirty="0">
                <a:solidFill>
                  <a:schemeClr val="accent5"/>
                </a:solidFill>
              </a:rPr>
              <a:t> </a:t>
            </a:r>
            <a:r>
              <a:rPr lang="en-US" dirty="0"/>
              <a:t>the possibility that the system will suffer harm by a threat.</a:t>
            </a:r>
          </a:p>
          <a:p>
            <a:pPr fontAlgn="auto">
              <a:spcAft>
                <a:spcPts val="0"/>
              </a:spcAft>
              <a:defRPr/>
            </a:pPr>
            <a:endParaRPr lang="en-US" dirty="0"/>
          </a:p>
        </p:txBody>
      </p:sp>
      <p:pic>
        <p:nvPicPr>
          <p:cNvPr id="3076" name="Picture 4" descr="C:\Users\WASHEN~1\AppData\Local\Temp\2ed38106\ESY-001901909.jpg">
            <a:extLst>
              <a:ext uri="{FF2B5EF4-FFF2-40B4-BE49-F238E27FC236}">
                <a16:creationId xmlns:a16="http://schemas.microsoft.com/office/drawing/2014/main" id="{6D9D5DA8-8830-4420-BE15-D899A4BA0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605096"/>
            <a:ext cx="27432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FE9749E-3D2A-4DBE-9E34-780418ED5DC6}"/>
              </a:ext>
            </a:extLst>
          </p:cNvPr>
          <p:cNvSpPr>
            <a:spLocks noGrp="1" noChangeArrowheads="1"/>
          </p:cNvSpPr>
          <p:nvPr>
            <p:ph type="title"/>
          </p:nvPr>
        </p:nvSpPr>
        <p:spPr/>
        <p:txBody>
          <a:bodyPr>
            <a:normAutofit fontScale="90000"/>
          </a:bodyPr>
          <a:lstStyle/>
          <a:p>
            <a:pPr algn="ctr" fontAlgn="auto">
              <a:spcAft>
                <a:spcPts val="0"/>
              </a:spcAft>
              <a:defRPr/>
            </a:pPr>
            <a:r>
              <a:rPr lang="en-US" sz="3600"/>
              <a:t>Five Factors Increasing the Vulnerability of Information Resources</a:t>
            </a:r>
          </a:p>
        </p:txBody>
      </p:sp>
      <p:sp>
        <p:nvSpPr>
          <p:cNvPr id="21507" name="Rectangle 3">
            <a:extLst>
              <a:ext uri="{FF2B5EF4-FFF2-40B4-BE49-F238E27FC236}">
                <a16:creationId xmlns:a16="http://schemas.microsoft.com/office/drawing/2014/main" id="{E9AD683C-7239-4365-B066-9C954F94C131}"/>
              </a:ext>
            </a:extLst>
          </p:cNvPr>
          <p:cNvSpPr>
            <a:spLocks noGrp="1" noChangeArrowheads="1"/>
          </p:cNvSpPr>
          <p:nvPr>
            <p:ph idx="1"/>
          </p:nvPr>
        </p:nvSpPr>
        <p:spPr>
          <a:xfrm>
            <a:off x="152400" y="1447800"/>
            <a:ext cx="7772400" cy="4530725"/>
          </a:xfrm>
        </p:spPr>
        <p:txBody>
          <a:bodyPr/>
          <a:lstStyle/>
          <a:p>
            <a:pPr marL="571500" indent="-457200">
              <a:buFont typeface="Cambria" panose="02040503050406030204" pitchFamily="18" charset="0"/>
              <a:buAutoNum type="arabicPeriod"/>
            </a:pPr>
            <a:r>
              <a:rPr lang="en-US" altLang="en-US" b="1">
                <a:solidFill>
                  <a:srgbClr val="A21E21"/>
                </a:solidFill>
              </a:rPr>
              <a:t>Today’s interconnected, interdependent, wirelessly-networked business environment</a:t>
            </a:r>
          </a:p>
          <a:p>
            <a:pPr marL="571500" indent="-457200">
              <a:buFont typeface="Cambria" panose="02040503050406030204" pitchFamily="18" charset="0"/>
              <a:buAutoNum type="arabicPeriod"/>
            </a:pPr>
            <a:endParaRPr lang="en-US" altLang="en-US" b="1">
              <a:solidFill>
                <a:srgbClr val="A21E21"/>
              </a:solidFill>
            </a:endParaRPr>
          </a:p>
          <a:p>
            <a:pPr marL="571500" indent="-457200">
              <a:buFont typeface="Cambria" panose="02040503050406030204" pitchFamily="18" charset="0"/>
              <a:buAutoNum type="arabicPeriod"/>
            </a:pPr>
            <a:r>
              <a:rPr lang="en-US" altLang="en-US" b="1">
                <a:solidFill>
                  <a:srgbClr val="A21E21"/>
                </a:solidFill>
              </a:rPr>
              <a:t>Smaller, faster, cheaper computers and storage devices</a:t>
            </a:r>
          </a:p>
          <a:p>
            <a:pPr marL="571500" indent="-457200">
              <a:buFont typeface="Cambria" panose="02040503050406030204" pitchFamily="18" charset="0"/>
              <a:buAutoNum type="arabicPeriod"/>
            </a:pPr>
            <a:endParaRPr lang="en-US" altLang="en-US" b="1">
              <a:solidFill>
                <a:srgbClr val="A21E21"/>
              </a:solidFill>
            </a:endParaRPr>
          </a:p>
          <a:p>
            <a:pPr marL="571500" indent="-457200">
              <a:buFont typeface="Cambria" panose="02040503050406030204" pitchFamily="18" charset="0"/>
              <a:buAutoNum type="arabicPeriod"/>
            </a:pPr>
            <a:r>
              <a:rPr lang="en-US" altLang="en-US" b="1">
                <a:solidFill>
                  <a:srgbClr val="A21E21"/>
                </a:solidFill>
              </a:rPr>
              <a:t>Decreasing skills necessary to be a hacker</a:t>
            </a:r>
          </a:p>
          <a:p>
            <a:pPr marL="571500" indent="-457200">
              <a:buFont typeface="Cambria" panose="02040503050406030204" pitchFamily="18" charset="0"/>
              <a:buAutoNum type="arabicPeriod"/>
            </a:pPr>
            <a:endParaRPr lang="en-US" altLang="en-US" b="1">
              <a:solidFill>
                <a:srgbClr val="A21E21"/>
              </a:solidFill>
            </a:endParaRPr>
          </a:p>
          <a:p>
            <a:pPr marL="571500" indent="-457200">
              <a:buFont typeface="Cambria" panose="02040503050406030204" pitchFamily="18" charset="0"/>
              <a:buAutoNum type="arabicPeriod"/>
            </a:pPr>
            <a:r>
              <a:rPr lang="en-US" altLang="en-US" b="1">
                <a:solidFill>
                  <a:srgbClr val="A21E21"/>
                </a:solidFill>
              </a:rPr>
              <a:t>Organized crime taking over cybercrime</a:t>
            </a:r>
          </a:p>
          <a:p>
            <a:pPr marL="571500" indent="-457200">
              <a:buFont typeface="Cambria" panose="02040503050406030204" pitchFamily="18" charset="0"/>
              <a:buAutoNum type="arabicPeriod"/>
            </a:pPr>
            <a:endParaRPr lang="en-US" altLang="en-US" b="1">
              <a:solidFill>
                <a:srgbClr val="A21E21"/>
              </a:solidFill>
            </a:endParaRPr>
          </a:p>
          <a:p>
            <a:pPr marL="571500" indent="-457200">
              <a:buFont typeface="Cambria" panose="02040503050406030204" pitchFamily="18" charset="0"/>
              <a:buAutoNum type="arabicPeriod"/>
            </a:pPr>
            <a:r>
              <a:rPr lang="en-US" altLang="en-US" b="1">
                <a:solidFill>
                  <a:srgbClr val="A21E21"/>
                </a:solidFill>
              </a:rPr>
              <a:t>Lack of management support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19583</TotalTime>
  <Words>7487</Words>
  <Application>Microsoft Office PowerPoint</Application>
  <PresentationFormat>On-screen Show (4:3)</PresentationFormat>
  <Paragraphs>783</Paragraphs>
  <Slides>61</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Cambria</vt:lpstr>
      <vt:lpstr>Times New Roman</vt:lpstr>
      <vt:lpstr>Wingdings</vt:lpstr>
      <vt:lpstr>Office Theme</vt:lpstr>
      <vt:lpstr>Chapter 10/13  Cybercrime, Computer and Information System Security</vt:lpstr>
      <vt:lpstr>Objectives</vt:lpstr>
      <vt:lpstr>The Threat Landscape</vt:lpstr>
      <vt:lpstr>Why Computer Incidents Are So Prevalent</vt:lpstr>
      <vt:lpstr>Why Computer Incidents Are So Prevalent</vt:lpstr>
      <vt:lpstr>Why Computer Incidents Are So Prevalent</vt:lpstr>
      <vt:lpstr>Why Computer Incidents Are So Prevalent</vt:lpstr>
      <vt:lpstr>Key Information Security Terms</vt:lpstr>
      <vt:lpstr>Five Factors Increasing the Vulnerability of Information Resources</vt:lpstr>
      <vt:lpstr>           Security Threats </vt:lpstr>
      <vt:lpstr>  Human Errors</vt:lpstr>
      <vt:lpstr>Social Engineering</vt:lpstr>
      <vt:lpstr>Deliberate Threats to Information Systems </vt:lpstr>
      <vt:lpstr>Compromises to intellectual property</vt:lpstr>
      <vt:lpstr>Software attacks</vt:lpstr>
      <vt:lpstr>Types of Exploits</vt:lpstr>
      <vt:lpstr>Types of Exploits</vt:lpstr>
      <vt:lpstr>Deliberate Threats (continued)</vt:lpstr>
      <vt:lpstr>Types of Exploits</vt:lpstr>
      <vt:lpstr>Types of Exploits</vt:lpstr>
      <vt:lpstr>Types of Exploits</vt:lpstr>
      <vt:lpstr>Types of Exploits</vt:lpstr>
      <vt:lpstr>Types of Exploits</vt:lpstr>
      <vt:lpstr>PowerPoint Presentation</vt:lpstr>
      <vt:lpstr>Types of Exploits</vt:lpstr>
      <vt:lpstr>Types of Exploits</vt:lpstr>
      <vt:lpstr>Types of Exploits</vt:lpstr>
      <vt:lpstr>Types of Exploits</vt:lpstr>
      <vt:lpstr>Federal Laws for Prosecuting Computer Attacks</vt:lpstr>
      <vt:lpstr>Implementing Secure, Private, Reliable Computing</vt:lpstr>
      <vt:lpstr>Risk Assessment</vt:lpstr>
      <vt:lpstr>Risk Assessment</vt:lpstr>
      <vt:lpstr>     Risk Management</vt:lpstr>
      <vt:lpstr>Risk Mitigation Strategies</vt:lpstr>
      <vt:lpstr>Establishing a Security Policy</vt:lpstr>
      <vt:lpstr>Educating Employees and Contract Workers</vt:lpstr>
      <vt:lpstr>Educating Employees and Contract Workers</vt:lpstr>
      <vt:lpstr>Prevention</vt:lpstr>
      <vt:lpstr>Information Security Controls</vt:lpstr>
      <vt:lpstr>    Access Controls</vt:lpstr>
      <vt:lpstr>Communications Controls</vt:lpstr>
      <vt:lpstr>Implementing a Corporate Firewall</vt:lpstr>
      <vt:lpstr>Business Continuity Planning, Backup, and Recovery</vt:lpstr>
      <vt:lpstr>Utilizing a Security Dashboard</vt:lpstr>
      <vt:lpstr>Installing Antivirus Software on Personal Computers</vt:lpstr>
      <vt:lpstr>Implementing Safeguards against Attacks by Malicious Insiders</vt:lpstr>
      <vt:lpstr>Addressing the Most Critical Internet Security Threats</vt:lpstr>
      <vt:lpstr>Conducting Periodic IT Security Audits</vt:lpstr>
      <vt:lpstr>Detection</vt:lpstr>
      <vt:lpstr>Detection</vt:lpstr>
      <vt:lpstr>Response</vt:lpstr>
      <vt:lpstr>Incident Notification</vt:lpstr>
      <vt:lpstr>Protection of Evidence and Activity Logs</vt:lpstr>
      <vt:lpstr>Incident Containment</vt:lpstr>
      <vt:lpstr>Eradication</vt:lpstr>
      <vt:lpstr>Incident Follow-Up</vt:lpstr>
      <vt:lpstr>Using a Managed Security Service Provider (MSSP)</vt:lpstr>
      <vt:lpstr>Computer Forensics</vt:lpstr>
      <vt:lpstr>Computer Forensics</vt:lpstr>
      <vt:lpstr>Computer Forensics</vt:lpstr>
      <vt:lpstr>Summary</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dc:creator>
  <cp:lastModifiedBy>Carl M. Rebman Jr.</cp:lastModifiedBy>
  <cp:revision>533</cp:revision>
  <cp:lastPrinted>2010-11-12T17:54:40Z</cp:lastPrinted>
  <dcterms:created xsi:type="dcterms:W3CDTF">2007-02-15T20:50:52Z</dcterms:created>
  <dcterms:modified xsi:type="dcterms:W3CDTF">2023-09-28T08:05:21Z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1439603344</vt:i4>
  </property>
  <property fmtid="{D5CDD505-2E9C-101B-9397-08002B2CF9AE}" pid="3" name="_NewReviewCycle">
    <vt:lpwstr/>
  </property>
  <property fmtid="{D5CDD505-2E9C-101B-9397-08002B2CF9AE}" pid="4" name="_EmailSubject">
    <vt:lpwstr>Cengage Branding/Accessibility </vt:lpwstr>
  </property>
  <property fmtid="{D5CDD505-2E9C-101B-9397-08002B2CF9AE}" pid="5" name="_AuthorEmail">
    <vt:lpwstr>maria.garguilo@cengage.com</vt:lpwstr>
  </property>
  <property fmtid="{D5CDD505-2E9C-101B-9397-08002B2CF9AE}" pid="6" name="_AuthorEmailDisplayName">
    <vt:lpwstr>Garguilo, Maria</vt:lpwstr>
  </property>
  <property fmtid="{D5CDD505-2E9C-101B-9397-08002B2CF9AE}" pid="7" name="_PreviousAdHocReviewCycleID">
    <vt:i4>1933890983</vt:i4>
  </property>
</Properties>
</file>