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9" r:id="rId1"/>
  </p:sldMasterIdLst>
  <p:notesMasterIdLst>
    <p:notesMasterId r:id="rId50"/>
  </p:notesMasterIdLst>
  <p:sldIdLst>
    <p:sldId id="256" r:id="rId2"/>
    <p:sldId id="448" r:id="rId3"/>
    <p:sldId id="487" r:id="rId4"/>
    <p:sldId id="488" r:id="rId5"/>
    <p:sldId id="489" r:id="rId6"/>
    <p:sldId id="490" r:id="rId7"/>
    <p:sldId id="259" r:id="rId8"/>
    <p:sldId id="361" r:id="rId9"/>
    <p:sldId id="515" r:id="rId10"/>
    <p:sldId id="411" r:id="rId11"/>
    <p:sldId id="464" r:id="rId12"/>
    <p:sldId id="467" r:id="rId13"/>
    <p:sldId id="313" r:id="rId14"/>
    <p:sldId id="516" r:id="rId15"/>
    <p:sldId id="358" r:id="rId16"/>
    <p:sldId id="372" r:id="rId17"/>
    <p:sldId id="375" r:id="rId18"/>
    <p:sldId id="376" r:id="rId19"/>
    <p:sldId id="373" r:id="rId20"/>
    <p:sldId id="374" r:id="rId21"/>
    <p:sldId id="262" r:id="rId22"/>
    <p:sldId id="495" r:id="rId23"/>
    <p:sldId id="263" r:id="rId24"/>
    <p:sldId id="496" r:id="rId25"/>
    <p:sldId id="497" r:id="rId26"/>
    <p:sldId id="498" r:id="rId27"/>
    <p:sldId id="499" r:id="rId28"/>
    <p:sldId id="500" r:id="rId29"/>
    <p:sldId id="501" r:id="rId30"/>
    <p:sldId id="502" r:id="rId31"/>
    <p:sldId id="503" r:id="rId32"/>
    <p:sldId id="504" r:id="rId33"/>
    <p:sldId id="505" r:id="rId34"/>
    <p:sldId id="404" r:id="rId35"/>
    <p:sldId id="506" r:id="rId36"/>
    <p:sldId id="507" r:id="rId37"/>
    <p:sldId id="264" r:id="rId38"/>
    <p:sldId id="345" r:id="rId39"/>
    <p:sldId id="366" r:id="rId40"/>
    <p:sldId id="344" r:id="rId41"/>
    <p:sldId id="314" r:id="rId42"/>
    <p:sldId id="377" r:id="rId43"/>
    <p:sldId id="508" r:id="rId44"/>
    <p:sldId id="509" r:id="rId45"/>
    <p:sldId id="510" r:id="rId46"/>
    <p:sldId id="517" r:id="rId47"/>
    <p:sldId id="511" r:id="rId48"/>
    <p:sldId id="512"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autoAdjust="0"/>
    <p:restoredTop sz="76116" autoAdjust="0"/>
  </p:normalViewPr>
  <p:slideViewPr>
    <p:cSldViewPr>
      <p:cViewPr varScale="1">
        <p:scale>
          <a:sx n="65" d="100"/>
          <a:sy n="65" d="100"/>
        </p:scale>
        <p:origin x="19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A0277EC-9FD8-4C9D-B931-B92FADE8837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7763" name="Rectangle 3">
            <a:extLst>
              <a:ext uri="{FF2B5EF4-FFF2-40B4-BE49-F238E27FC236}">
                <a16:creationId xmlns:a16="http://schemas.microsoft.com/office/drawing/2014/main" id="{96BF3202-901E-4724-965B-BA0D5807485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a:extLst>
              <a:ext uri="{FF2B5EF4-FFF2-40B4-BE49-F238E27FC236}">
                <a16:creationId xmlns:a16="http://schemas.microsoft.com/office/drawing/2014/main" id="{F9573B18-4C22-4802-843C-C82D48DCEDC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5" name="Rectangle 5">
            <a:extLst>
              <a:ext uri="{FF2B5EF4-FFF2-40B4-BE49-F238E27FC236}">
                <a16:creationId xmlns:a16="http://schemas.microsoft.com/office/drawing/2014/main" id="{730026F6-43E2-4484-831C-B22331A6A04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6">
            <a:extLst>
              <a:ext uri="{FF2B5EF4-FFF2-40B4-BE49-F238E27FC236}">
                <a16:creationId xmlns:a16="http://schemas.microsoft.com/office/drawing/2014/main" id="{6C554E67-9894-4697-BA0F-04DAA4AA889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7767" name="Rectangle 7">
            <a:extLst>
              <a:ext uri="{FF2B5EF4-FFF2-40B4-BE49-F238E27FC236}">
                <a16:creationId xmlns:a16="http://schemas.microsoft.com/office/drawing/2014/main" id="{A0D52E15-CB91-4B51-9C3D-3804A82C794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A62919-1D57-47A5-A9C2-579510F792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CCA474C-631F-4E86-A11B-C203969BFF08}"/>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A964D197-D3B2-49BE-A891-5DF2A3893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1D55E411-2089-4D1A-BBB7-86A4DEFD2C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541827D-9839-4E65-9E59-1B17C0EADC01}" type="slidenum">
              <a:rPr lang="en-US" altLang="en-US"/>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Ethical Considerations in Decision Making</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11</a:t>
            </a:fld>
            <a:endParaRPr lang="en-US" dirty="0"/>
          </a:p>
        </p:txBody>
      </p:sp>
    </p:spTree>
    <p:extLst>
      <p:ext uri="{BB962C8B-B14F-4D97-AF65-F5344CB8AC3E}">
        <p14:creationId xmlns:p14="http://schemas.microsoft.com/office/powerpoint/2010/main" val="2486921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Ethical Considerations in Decision Making</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12</a:t>
            </a:fld>
            <a:endParaRPr lang="en-US" dirty="0"/>
          </a:p>
        </p:txBody>
      </p:sp>
    </p:spTree>
    <p:extLst>
      <p:ext uri="{BB962C8B-B14F-4D97-AF65-F5344CB8AC3E}">
        <p14:creationId xmlns:p14="http://schemas.microsoft.com/office/powerpoint/2010/main" val="251159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Ethical Considerations in Decision Making</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13</a:t>
            </a:fld>
            <a:endParaRPr lang="en-US" dirty="0"/>
          </a:p>
        </p:txBody>
      </p:sp>
    </p:spTree>
    <p:extLst>
      <p:ext uri="{BB962C8B-B14F-4D97-AF65-F5344CB8AC3E}">
        <p14:creationId xmlns:p14="http://schemas.microsoft.com/office/powerpoint/2010/main" val="2191352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of Ethics</a:t>
            </a:r>
          </a:p>
          <a:p>
            <a:endParaRPr lang="en-US" dirty="0"/>
          </a:p>
          <a:p>
            <a:r>
              <a:rPr lang="en-US" altLang="en-US" dirty="0"/>
              <a:t>A code of ethics:</a:t>
            </a:r>
          </a:p>
          <a:p>
            <a:pPr lvl="1"/>
            <a:r>
              <a:rPr lang="en-US" altLang="en-US" dirty="0"/>
              <a:t>States the principles and core values essential to a set of people and, therefore, govern their behavior</a:t>
            </a:r>
          </a:p>
          <a:p>
            <a:pPr lvl="1"/>
            <a:r>
              <a:rPr lang="en-US" altLang="en-US" dirty="0"/>
              <a:t>Can become a reference point for weighing what is legal and what is ethical</a:t>
            </a:r>
          </a:p>
          <a:p>
            <a:r>
              <a:rPr lang="en-US" altLang="en-US" dirty="0"/>
              <a:t>Mishandling of the social issues discussed in this chapter—including waste and mistakes, crime, privacy, health, and ethics—can devastate an organization</a:t>
            </a:r>
          </a:p>
          <a:p>
            <a:r>
              <a:rPr lang="en-US" altLang="en-US" dirty="0"/>
              <a:t>Prevention of these problems and recovery from them are important aspects of managing information and information systems as critical corporate assets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14</a:t>
            </a:fld>
            <a:endParaRPr lang="en-US" dirty="0"/>
          </a:p>
        </p:txBody>
      </p:sp>
    </p:spTree>
    <p:extLst>
      <p:ext uri="{BB962C8B-B14F-4D97-AF65-F5344CB8AC3E}">
        <p14:creationId xmlns:p14="http://schemas.microsoft.com/office/powerpoint/2010/main" val="426253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AC1CE65-CE56-4E32-9A75-D99033E4C051}"/>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79221CCA-9701-4318-B3D8-E57D71951D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 </a:t>
            </a:r>
            <a:r>
              <a:rPr lang="en-US" altLang="en-US" b="1">
                <a:latin typeface="Arial" panose="020B0604020202020204" pitchFamily="34" charset="0"/>
              </a:rPr>
              <a:t>Code of Ethics</a:t>
            </a:r>
            <a:r>
              <a:rPr lang="en-US" altLang="en-US">
                <a:latin typeface="Arial" panose="020B0604020202020204" pitchFamily="34" charset="0"/>
              </a:rPr>
              <a:t> is a collection of principles that are intended to guide decision making by members of an organization.</a:t>
            </a:r>
          </a:p>
          <a:p>
            <a:pPr eaLnBrk="1" hangingPunct="1"/>
            <a:r>
              <a:rPr lang="en-US" altLang="en-US" b="1">
                <a:latin typeface="Arial" panose="020B0604020202020204" pitchFamily="34" charset="0"/>
              </a:rPr>
              <a:t>Responsibility</a:t>
            </a:r>
            <a:r>
              <a:rPr lang="en-US" altLang="en-US">
                <a:latin typeface="Arial" panose="020B0604020202020204" pitchFamily="34" charset="0"/>
              </a:rPr>
              <a:t> means that you accept the consequences of your decisions and actions.</a:t>
            </a:r>
          </a:p>
          <a:p>
            <a:pPr eaLnBrk="1" hangingPunct="1"/>
            <a:r>
              <a:rPr lang="en-US" altLang="en-US" b="1">
                <a:latin typeface="Arial" panose="020B0604020202020204" pitchFamily="34" charset="0"/>
              </a:rPr>
              <a:t>Accountability</a:t>
            </a:r>
            <a:r>
              <a:rPr lang="en-US" altLang="en-US">
                <a:latin typeface="Arial" panose="020B0604020202020204" pitchFamily="34" charset="0"/>
              </a:rPr>
              <a:t> means a determination of who is responsible for actions that were taken.</a:t>
            </a:r>
          </a:p>
          <a:p>
            <a:pPr eaLnBrk="1" hangingPunct="1"/>
            <a:r>
              <a:rPr lang="en-US" altLang="en-US" b="1">
                <a:latin typeface="Arial" panose="020B0604020202020204" pitchFamily="34" charset="0"/>
              </a:rPr>
              <a:t>Liability</a:t>
            </a:r>
            <a:r>
              <a:rPr lang="en-US" altLang="en-US">
                <a:latin typeface="Arial" panose="020B0604020202020204" pitchFamily="34" charset="0"/>
              </a:rPr>
              <a:t> is a legal concept meaning that individuals have the right to recover the damages done to them by other individuals, organizations, or systems.</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40D75BE8-FFD1-4C75-BA32-D97EDC81ED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776606A-14AB-4E32-94C6-C0D03D2837BE}" type="slidenum">
              <a:rPr lang="en-US" altLang="en-US"/>
              <a:pPr eaLnBrk="1" hangingPunct="1">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BCFC677-AB31-4F74-BED6-235A42B1BBA8}"/>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EFD608FB-3FA1-4982-8772-2C94622D0A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Give examples of each of the five major issues. For example, an issue dealing with information rights might be, “What rights do individuals possess with respect to themselves?” What do they have a right to protect? An issue dealing with quality of life might be, “What values should be preserved in an information- and knowledge- based society?” An issue dealing with system quality might be, “What standards of data and system quality should we demand to protect individual rights and the safety of society?”  </a:t>
            </a:r>
          </a:p>
        </p:txBody>
      </p:sp>
      <p:sp>
        <p:nvSpPr>
          <p:cNvPr id="30724" name="Slide Number Placeholder 3">
            <a:extLst>
              <a:ext uri="{FF2B5EF4-FFF2-40B4-BE49-F238E27FC236}">
                <a16:creationId xmlns:a16="http://schemas.microsoft.com/office/drawing/2014/main" id="{74CD7DBA-5FAD-4667-8372-B5AF711805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F8A8724-772B-4047-BD9A-C031B15DFEBC}" type="slidenum">
              <a:rPr lang="en-US" altLang="en-US">
                <a:latin typeface="Times New Roman" panose="02020603050405020304" pitchFamily="18" charset="0"/>
                <a:ea typeface="ＭＳ Ｐゴシック" panose="020B0600070205080204" pitchFamily="34" charset="-128"/>
              </a:rPr>
              <a:pPr eaLnBrk="1" hangingPunct="1">
                <a:spcBef>
                  <a:spcPct val="0"/>
                </a:spcBef>
              </a:pPr>
              <a:t>16</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8B6C80B-E426-4774-947A-4E21B6640D8B}"/>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BC37073B-5686-4E81-B0A3-AEE0A5302C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slide and the next review six traditional ethical principles. Ensure students understand the difference between the categorical imperative and the rule of change. Briefly, the difference is that the categorical imperative spans the entirety of the populace, while the rule of change applies to the decisions of one person over time. For example, the categorical imperative applies to an employee who tries to steal money from his employer. He shouldn’t do this, because if all employees attempted to do so, the company would fail. The rule of change applied to the same situation might run as follows: while the employee’s stealing one dollar from the company would not lead to any true problem, repeatedly stealing one dollar, or stealing a lot of dollars, would be unacceptable and ultimately lead to the destruction of the company.</a:t>
            </a:r>
          </a:p>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5C38B396-79B3-4ED4-B5DF-FAD6E8416B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C510811-24D3-4548-B39D-80B15F08093B}" type="slidenum">
              <a:rPr lang="en-US" altLang="en-US">
                <a:latin typeface="Times New Roman" panose="02020603050405020304" pitchFamily="18" charset="0"/>
                <a:ea typeface="ＭＳ Ｐゴシック" panose="020B0600070205080204" pitchFamily="34" charset="-128"/>
              </a:rPr>
              <a:pPr eaLnBrk="1" hangingPunct="1">
                <a:spcBef>
                  <a:spcPct val="0"/>
                </a:spcBef>
              </a:pPr>
              <a:t>17</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EF5B578-9C5D-4773-80E6-A52DD1F179F8}"/>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C87E8289-AC5D-47AD-A4A5-7FFF1AE3B9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How does the “no free lunch” rule relate to copyrights, patents, and trademarks? (These concepts are discussed in later slides.)</a:t>
            </a:r>
          </a:p>
          <a:p>
            <a:r>
              <a:rPr lang="en-US" altLang="en-US">
                <a:latin typeface="Arial" panose="020B0604020202020204" pitchFamily="34" charset="0"/>
              </a:rPr>
              <a:t>Explain that the appearance of unethical behavior is as harmful as actual unethical behavior at times, so adherence to these principles are critical. In an age of “open software” how does the principle of “no free lunch” work out?  </a:t>
            </a:r>
          </a:p>
        </p:txBody>
      </p:sp>
      <p:sp>
        <p:nvSpPr>
          <p:cNvPr id="32772" name="Slide Number Placeholder 3">
            <a:extLst>
              <a:ext uri="{FF2B5EF4-FFF2-40B4-BE49-F238E27FC236}">
                <a16:creationId xmlns:a16="http://schemas.microsoft.com/office/drawing/2014/main" id="{4553B371-94F3-475E-A234-DC8B9A44E1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5C296EE-C52D-4C40-8E8D-34AE1C9A9028}" type="slidenum">
              <a:rPr lang="en-US" altLang="en-US">
                <a:latin typeface="Times New Roman" panose="02020603050405020304" pitchFamily="18" charset="0"/>
                <a:ea typeface="ＭＳ Ｐゴシック" panose="020B0600070205080204" pitchFamily="34" charset="-128"/>
              </a:rPr>
              <a:pPr eaLnBrk="1" hangingPunct="1">
                <a:spcBef>
                  <a:spcPct val="0"/>
                </a:spcBef>
              </a:pPr>
              <a:t>18</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44C450D-F1F5-4999-8243-4C0B3E2AF97C}"/>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5074A839-B1C7-4245-89E7-F021954CD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slide and the next discuss four main technology trends that raise ethical issues. Which of these trends do students believe might have the most adverse consequences? Why do they feel this way? Do the positives outweigh the negatives for all four issues? Why or why not?</a:t>
            </a:r>
          </a:p>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29FC5994-E90A-427B-B156-B890A28D1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779792E-96B6-43FE-89A5-7D8A042869E4}" type="slidenum">
              <a:rPr lang="en-US" altLang="en-US">
                <a:latin typeface="Times New Roman" panose="02020603050405020304" pitchFamily="18" charset="0"/>
                <a:ea typeface="ＭＳ Ｐゴシック" panose="020B0600070205080204" pitchFamily="34" charset="-128"/>
              </a:rPr>
              <a:pPr eaLnBrk="1" hangingPunct="1">
                <a:spcBef>
                  <a:spcPct val="0"/>
                </a:spcBef>
              </a:pPr>
              <a:t>19</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1D5D96F-7282-44A6-B598-3B86D7593F74}"/>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B3E26E70-493E-4432-8ABD-A82F05C3D5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Online profiling is one of the most controversial computer-related ethical, social and political issues today.  While it is used fairly extensively on the Internet, it is also used by insurance firms, health insurance firms, casinos, and of course national authorities around the globe for finding potential terrorists. </a:t>
            </a:r>
          </a:p>
        </p:txBody>
      </p:sp>
      <p:sp>
        <p:nvSpPr>
          <p:cNvPr id="34820" name="Slide Number Placeholder 3">
            <a:extLst>
              <a:ext uri="{FF2B5EF4-FFF2-40B4-BE49-F238E27FC236}">
                <a16:creationId xmlns:a16="http://schemas.microsoft.com/office/drawing/2014/main" id="{F9512731-8F51-4280-9FB7-C29F3E8333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F44739-EBA4-4F89-8C29-1F5C8B6E1C00}" type="slidenum">
              <a:rPr lang="en-US" altLang="en-US">
                <a:latin typeface="Times New Roman" panose="02020603050405020304" pitchFamily="18" charset="0"/>
                <a:ea typeface="ＭＳ Ｐゴシック" panose="020B0600070205080204" pitchFamily="34" charset="-128"/>
              </a:rPr>
              <a:pPr eaLnBrk="1" hangingPunct="1">
                <a:spcBef>
                  <a:spcPct val="0"/>
                </a:spcBef>
              </a:pPr>
              <a:t>20</a:t>
            </a:fld>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Waste and Mistakes</a:t>
            </a:r>
          </a:p>
          <a:p>
            <a:endParaRPr lang="en-US" dirty="0"/>
          </a:p>
          <a:p>
            <a:r>
              <a:rPr lang="en-US" dirty="0"/>
              <a:t>Examples of computer-related waste include:</a:t>
            </a:r>
          </a:p>
          <a:p>
            <a:pPr lvl="1"/>
            <a:r>
              <a:rPr lang="en-US" dirty="0"/>
              <a:t>Organization’s operating unintegrated information systems</a:t>
            </a:r>
          </a:p>
          <a:p>
            <a:pPr lvl="1"/>
            <a:r>
              <a:rPr lang="en-US" dirty="0"/>
              <a:t>Acquiring redundant systems</a:t>
            </a:r>
          </a:p>
          <a:p>
            <a:pPr lvl="1"/>
            <a:r>
              <a:rPr lang="en-US" dirty="0"/>
              <a:t>Wasting information system resources</a:t>
            </a:r>
          </a:p>
          <a:p>
            <a:r>
              <a:rPr lang="en-US" dirty="0"/>
              <a:t>Computer-related mistakes refer to:</a:t>
            </a:r>
          </a:p>
          <a:p>
            <a:pPr lvl="1"/>
            <a:r>
              <a:rPr lang="en-US" dirty="0"/>
              <a:t>Errors</a:t>
            </a:r>
          </a:p>
          <a:p>
            <a:pPr lvl="1"/>
            <a:r>
              <a:rPr lang="en-US" dirty="0"/>
              <a:t>Failures</a:t>
            </a:r>
          </a:p>
          <a:p>
            <a:pPr lvl="1"/>
            <a:r>
              <a:rPr lang="en-US" dirty="0"/>
              <a:t>Other computer problems that make computer output incorrect or not useful</a:t>
            </a:r>
          </a:p>
          <a:p>
            <a:r>
              <a:rPr lang="en-US" dirty="0"/>
              <a:t>Most computer-related mistakes are caused by human error</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a:t>
            </a:fld>
            <a:endParaRPr lang="en-US" dirty="0"/>
          </a:p>
        </p:txBody>
      </p:sp>
    </p:spTree>
    <p:extLst>
      <p:ext uri="{BB962C8B-B14F-4D97-AF65-F5344CB8AC3E}">
        <p14:creationId xmlns:p14="http://schemas.microsoft.com/office/powerpoint/2010/main" val="278502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68B3C41-C058-4C9B-AF53-F2C4EDAF15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0045F5B-F358-46EC-8FF6-9501A3CAB868}" type="slidenum">
              <a:rPr lang="en-US" altLang="en-US"/>
              <a:pPr eaLnBrk="1" hangingPunct="1">
                <a:spcBef>
                  <a:spcPct val="0"/>
                </a:spcBef>
              </a:pPr>
              <a:t>21</a:t>
            </a:fld>
            <a:endParaRPr lang="en-US" altLang="en-US"/>
          </a:p>
        </p:txBody>
      </p:sp>
      <p:sp>
        <p:nvSpPr>
          <p:cNvPr id="35843" name="Rectangle 2">
            <a:extLst>
              <a:ext uri="{FF2B5EF4-FFF2-40B4-BE49-F238E27FC236}">
                <a16:creationId xmlns:a16="http://schemas.microsoft.com/office/drawing/2014/main" id="{7DBC2B5D-8E63-4822-91F1-A4C0D87D0A9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7FE88CD-B813-4D65-8DE1-32EE23CD0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Issues</a:t>
            </a:r>
          </a:p>
          <a:p>
            <a:endParaRPr lang="en-US" dirty="0"/>
          </a:p>
          <a:p>
            <a:r>
              <a:rPr lang="en-US" altLang="en-US" dirty="0"/>
              <a:t>Issue of privacy deals with the right to be left alone or to be withdrawn from public view</a:t>
            </a:r>
          </a:p>
          <a:p>
            <a:r>
              <a:rPr lang="en-US" altLang="en-US" dirty="0"/>
              <a:t>Data is constantly being collected and stored on each of us</a:t>
            </a:r>
          </a:p>
          <a:p>
            <a:pPr lvl="1"/>
            <a:r>
              <a:rPr lang="en-US" altLang="en-US" dirty="0"/>
              <a:t>The data is often distributed over easily accessed networks without our knowledge or consent</a:t>
            </a:r>
          </a:p>
          <a:p>
            <a:pPr lvl="1"/>
            <a:r>
              <a:rPr lang="en-US" altLang="en-US" dirty="0"/>
              <a:t>Who owns this information and knowledge?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22</a:t>
            </a:fld>
            <a:endParaRPr lang="en-US" dirty="0"/>
          </a:p>
        </p:txBody>
      </p:sp>
    </p:spTree>
    <p:extLst>
      <p:ext uri="{BB962C8B-B14F-4D97-AF65-F5344CB8AC3E}">
        <p14:creationId xmlns:p14="http://schemas.microsoft.com/office/powerpoint/2010/main" val="226858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2C39E420-E3E6-48C1-AD61-43BF1D4B1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506A63D-D22D-43CE-87A4-472D02DE373A}" type="slidenum">
              <a:rPr lang="en-US" altLang="en-US"/>
              <a:pPr eaLnBrk="1" hangingPunct="1">
                <a:spcBef>
                  <a:spcPct val="0"/>
                </a:spcBef>
              </a:pPr>
              <a:t>23</a:t>
            </a:fld>
            <a:endParaRPr lang="en-US" altLang="en-US"/>
          </a:p>
        </p:txBody>
      </p:sp>
      <p:sp>
        <p:nvSpPr>
          <p:cNvPr id="36867" name="Rectangle 2">
            <a:extLst>
              <a:ext uri="{FF2B5EF4-FFF2-40B4-BE49-F238E27FC236}">
                <a16:creationId xmlns:a16="http://schemas.microsoft.com/office/drawing/2014/main" id="{97C09BFE-BA44-454F-A53F-DE26015B43C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2E57EA4-8FCA-44A7-91F2-5923C8A5A7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Privacy</a:t>
            </a:r>
            <a:r>
              <a:rPr lang="en-US" altLang="en-US">
                <a:latin typeface="Arial" panose="020B0604020202020204" pitchFamily="34" charset="0"/>
              </a:rPr>
              <a:t> is the right to be left alone and to be free of unreasonable personal intrusions.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the Federal Government</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24</a:t>
            </a:fld>
            <a:endParaRPr lang="en-US" dirty="0"/>
          </a:p>
        </p:txBody>
      </p:sp>
    </p:spTree>
    <p:extLst>
      <p:ext uri="{BB962C8B-B14F-4D97-AF65-F5344CB8AC3E}">
        <p14:creationId xmlns:p14="http://schemas.microsoft.com/office/powerpoint/2010/main" val="1109505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at Work</a:t>
            </a:r>
          </a:p>
          <a:p>
            <a:endParaRPr lang="en-US" dirty="0"/>
          </a:p>
          <a:p>
            <a:r>
              <a:rPr lang="en-US" altLang="en-US" dirty="0"/>
              <a:t>Employers use technology and corporate policies to manage worker productivity and protect the use of IS resources </a:t>
            </a:r>
          </a:p>
          <a:p>
            <a:pPr lvl="1"/>
            <a:r>
              <a:rPr lang="en-US" altLang="en-US" dirty="0"/>
              <a:t>Employers are concerned about inappropriate Web surfing</a:t>
            </a:r>
          </a:p>
          <a:p>
            <a:r>
              <a:rPr lang="en-US" altLang="en-US" dirty="0"/>
              <a:t>Organizations monitor employees’ email</a:t>
            </a:r>
          </a:p>
          <a:p>
            <a:pPr lvl="1"/>
            <a:r>
              <a:rPr lang="en-US" altLang="en-US" dirty="0"/>
              <a:t>More than half retain and review messages</a:t>
            </a:r>
          </a:p>
          <a:p>
            <a:r>
              <a:rPr lang="en-US" altLang="en-US" dirty="0"/>
              <a:t>Most employers have a policy that explicitly eliminates any expectation of privacy when an employee uses any company-owned computer, server, or e-mail system</a:t>
            </a:r>
          </a:p>
          <a:p>
            <a:r>
              <a:rPr lang="en-US" altLang="en-US" dirty="0"/>
              <a:t>The courts have ruled that, without a reasonable expectation of privacy, there is no Fourth Amendment protection for the employee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25</a:t>
            </a:fld>
            <a:endParaRPr lang="en-US" dirty="0"/>
          </a:p>
        </p:txBody>
      </p:sp>
    </p:spTree>
    <p:extLst>
      <p:ext uri="{BB962C8B-B14F-4D97-AF65-F5344CB8AC3E}">
        <p14:creationId xmlns:p14="http://schemas.microsoft.com/office/powerpoint/2010/main" val="2998876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Email</a:t>
            </a:r>
          </a:p>
          <a:p>
            <a:endParaRPr lang="en-US" dirty="0"/>
          </a:p>
          <a:p>
            <a:r>
              <a:rPr lang="en-US" altLang="en-US" dirty="0"/>
              <a:t>Federal law permits employers to monitor email sent and received by employees</a:t>
            </a:r>
          </a:p>
          <a:p>
            <a:r>
              <a:rPr lang="en-US" altLang="en-US" dirty="0"/>
              <a:t>Email messages that have been erased from hard disks can be retrieved and used in lawsuits </a:t>
            </a:r>
          </a:p>
          <a:p>
            <a:r>
              <a:rPr lang="en-US" altLang="en-US" dirty="0"/>
              <a:t>Email use among public officials might violate “open meeting” laws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26</a:t>
            </a:fld>
            <a:endParaRPr lang="en-US" dirty="0"/>
          </a:p>
        </p:txBody>
      </p:sp>
    </p:spTree>
    <p:extLst>
      <p:ext uri="{BB962C8B-B14F-4D97-AF65-F5344CB8AC3E}">
        <p14:creationId xmlns:p14="http://schemas.microsoft.com/office/powerpoint/2010/main" val="2188010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Instant Messaging</a:t>
            </a:r>
          </a:p>
          <a:p>
            <a:endParaRPr lang="en-US" dirty="0"/>
          </a:p>
          <a:p>
            <a:r>
              <a:rPr lang="en-US" altLang="en-US" dirty="0"/>
              <a:t>To protect your privacy and your employer’s property:</a:t>
            </a:r>
          </a:p>
          <a:p>
            <a:pPr lvl="1"/>
            <a:r>
              <a:rPr lang="en-US" altLang="en-US" dirty="0"/>
              <a:t>Do not send personal or private IMs at work</a:t>
            </a:r>
          </a:p>
          <a:p>
            <a:pPr lvl="1"/>
            <a:r>
              <a:rPr lang="en-US" altLang="en-US" dirty="0"/>
              <a:t>Select a texting or IM app that receives high security ratings</a:t>
            </a:r>
          </a:p>
          <a:p>
            <a:pPr lvl="1"/>
            <a:r>
              <a:rPr lang="en-US" altLang="en-US" dirty="0"/>
              <a:t>Disable text previews that appear in a pop-up window on the lock screen</a:t>
            </a:r>
          </a:p>
          <a:p>
            <a:pPr lvl="1"/>
            <a:r>
              <a:rPr lang="en-US" altLang="en-US" dirty="0"/>
              <a:t>Do not open files or click links in messages from people you do not know</a:t>
            </a:r>
          </a:p>
          <a:p>
            <a:pPr lvl="1"/>
            <a:r>
              <a:rPr lang="en-US" altLang="en-US" dirty="0"/>
              <a:t>Never send sensitive personal data via IM</a:t>
            </a:r>
          </a:p>
          <a:p>
            <a:pPr lvl="1"/>
            <a:r>
              <a:rPr lang="en-US" altLang="en-US" dirty="0"/>
              <a:t>Choose a nonrevealing, nongender-specific, unprovocative IM screen name</a:t>
            </a:r>
          </a:p>
          <a:p>
            <a:pPr lvl="1"/>
            <a:r>
              <a:rPr lang="en-US" altLang="en-US" dirty="0"/>
              <a:t>Do not send embarrassing messages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27</a:t>
            </a:fld>
            <a:endParaRPr lang="en-US" dirty="0"/>
          </a:p>
        </p:txBody>
      </p:sp>
    </p:spTree>
    <p:extLst>
      <p:ext uri="{BB962C8B-B14F-4D97-AF65-F5344CB8AC3E}">
        <p14:creationId xmlns:p14="http://schemas.microsoft.com/office/powerpoint/2010/main" val="2029673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Personal Sensing Devices</a:t>
            </a:r>
          </a:p>
          <a:p>
            <a:endParaRPr lang="en-US" dirty="0"/>
          </a:p>
          <a:p>
            <a:r>
              <a:rPr lang="en-US" altLang="en-US" dirty="0"/>
              <a:t>RFID tags</a:t>
            </a:r>
          </a:p>
          <a:p>
            <a:pPr lvl="1"/>
            <a:r>
              <a:rPr lang="en-US" altLang="en-US" dirty="0"/>
              <a:t>Microchips with antenna</a:t>
            </a:r>
          </a:p>
          <a:p>
            <a:pPr lvl="1"/>
            <a:r>
              <a:rPr lang="en-US" altLang="en-US" dirty="0"/>
              <a:t>Embedded in many of the products we buy, e.g., medicine containers, clothing, computer printers, car keys, library books, tires</a:t>
            </a:r>
          </a:p>
          <a:p>
            <a:pPr lvl="1"/>
            <a:r>
              <a:rPr lang="en-US" altLang="en-US" dirty="0"/>
              <a:t>Generate radio transmissions that, if appropriate measures are not taken, can lead to potential privacy concerns</a:t>
            </a:r>
          </a:p>
          <a:p>
            <a:r>
              <a:rPr lang="en-US" dirty="0"/>
              <a:t>Some states have passed legislation prohibiting the implantation of RFID chips under people’s skin without their approval</a:t>
            </a:r>
          </a:p>
          <a:p>
            <a:r>
              <a:rPr lang="en-US" dirty="0"/>
              <a:t>Mobile crowd sensing (MCS) is a means of acquiring data through sensor-enhanced mobile devices</a:t>
            </a:r>
          </a:p>
          <a:p>
            <a:pPr lvl="1"/>
            <a:r>
              <a:rPr lang="en-US" dirty="0"/>
              <a:t>And then sharing data with individuals, healthcare providers, utility firms, and local, state, and federal government agencies </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28</a:t>
            </a:fld>
            <a:endParaRPr lang="en-US" dirty="0"/>
          </a:p>
        </p:txBody>
      </p:sp>
    </p:spTree>
    <p:extLst>
      <p:ext uri="{BB962C8B-B14F-4D97-AF65-F5344CB8AC3E}">
        <p14:creationId xmlns:p14="http://schemas.microsoft.com/office/powerpoint/2010/main" val="325577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the Internet</a:t>
            </a:r>
          </a:p>
          <a:p>
            <a:endParaRPr lang="en-US" dirty="0"/>
          </a:p>
          <a:p>
            <a:r>
              <a:rPr lang="en-US" altLang="en-US" dirty="0"/>
              <a:t>Privacy concerns with the Internet</a:t>
            </a:r>
          </a:p>
          <a:p>
            <a:pPr lvl="1"/>
            <a:r>
              <a:rPr lang="en-US" altLang="en-US" dirty="0"/>
              <a:t>Sending email messages</a:t>
            </a:r>
          </a:p>
          <a:p>
            <a:pPr lvl="1"/>
            <a:r>
              <a:rPr lang="en-US" altLang="en-US" dirty="0"/>
              <a:t>Visiting a Web site</a:t>
            </a:r>
          </a:p>
          <a:p>
            <a:pPr lvl="1"/>
            <a:r>
              <a:rPr lang="en-US" altLang="en-US" dirty="0"/>
              <a:t>Buying products over the Internet</a:t>
            </a:r>
          </a:p>
          <a:p>
            <a:r>
              <a:rPr lang="en-US" dirty="0"/>
              <a:t>The Children’s Online Privacy Protection Act (COPPA) of 1998</a:t>
            </a:r>
          </a:p>
          <a:p>
            <a:pPr lvl="1"/>
            <a:r>
              <a:rPr lang="en-US" altLang="en-US" dirty="0"/>
              <a:t>Impacts the design and operations of Web sites that cater to children</a:t>
            </a:r>
          </a:p>
          <a:p>
            <a:r>
              <a:rPr lang="en-US" altLang="en-US" dirty="0"/>
              <a:t>Social network services</a:t>
            </a:r>
          </a:p>
          <a:p>
            <a:pPr lvl="1"/>
            <a:r>
              <a:rPr lang="en-US" altLang="en-US" dirty="0"/>
              <a:t>Examples: Facebook, Twitter, LinkedIn, Pinterest, Google Plus, Tumblr, and Instagram</a:t>
            </a:r>
          </a:p>
          <a:p>
            <a:pPr lvl="1"/>
            <a:r>
              <a:rPr lang="en-US" altLang="en-US" dirty="0"/>
              <a:t>Parents should discuss potential dangers, check their children’s profiles, and monitor children’s activities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29</a:t>
            </a:fld>
            <a:endParaRPr lang="en-US" dirty="0"/>
          </a:p>
        </p:txBody>
      </p:sp>
    </p:spTree>
    <p:extLst>
      <p:ext uri="{BB962C8B-B14F-4D97-AF65-F5344CB8AC3E}">
        <p14:creationId xmlns:p14="http://schemas.microsoft.com/office/powerpoint/2010/main" val="4226727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Internet Libel Concerns</a:t>
            </a:r>
          </a:p>
          <a:p>
            <a:endParaRPr lang="en-US" dirty="0"/>
          </a:p>
          <a:p>
            <a:r>
              <a:rPr lang="en-US" altLang="en-US" dirty="0"/>
              <a:t>Libel: publishing an intentionally false written statement that is damaging to a person’s or organization’s reputation</a:t>
            </a:r>
          </a:p>
          <a:p>
            <a:r>
              <a:rPr lang="en-US" altLang="en-US" dirty="0"/>
              <a:t>Individuals:</a:t>
            </a:r>
          </a:p>
          <a:p>
            <a:pPr lvl="1"/>
            <a:r>
              <a:rPr lang="en-US" altLang="en-US" dirty="0"/>
              <a:t>Can post information to the Internet using anonymous e-mail accounts or screen names</a:t>
            </a:r>
          </a:p>
          <a:p>
            <a:pPr lvl="1"/>
            <a:r>
              <a:rPr lang="en-US" altLang="en-US" dirty="0"/>
              <a:t>Must be careful what they post on the Internet to avoid libel charges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30</a:t>
            </a:fld>
            <a:endParaRPr lang="en-US" dirty="0"/>
          </a:p>
        </p:txBody>
      </p:sp>
    </p:spTree>
    <p:extLst>
      <p:ext uri="{BB962C8B-B14F-4D97-AF65-F5344CB8AC3E}">
        <p14:creationId xmlns:p14="http://schemas.microsoft.com/office/powerpoint/2010/main" val="95396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 Waste</a:t>
            </a:r>
          </a:p>
          <a:p>
            <a:endParaRPr lang="en-US" dirty="0"/>
          </a:p>
          <a:p>
            <a:r>
              <a:rPr lang="en-US" altLang="en-US" dirty="0"/>
              <a:t>Unintegrated information systems make it difficult to collaborate and share information</a:t>
            </a:r>
          </a:p>
          <a:p>
            <a:pPr lvl="1"/>
            <a:r>
              <a:rPr lang="en-US" altLang="en-US" dirty="0"/>
              <a:t>Leads to missed opportunities, increased costs, and lost sales</a:t>
            </a:r>
          </a:p>
          <a:p>
            <a:r>
              <a:rPr lang="en-US" altLang="en-US" dirty="0"/>
              <a:t>Systems acquired in different organizational units that perform the same functions</a:t>
            </a:r>
          </a:p>
          <a:p>
            <a:pPr lvl="1"/>
            <a:r>
              <a:rPr lang="en-US" altLang="en-US" dirty="0"/>
              <a:t>Increases hardware and software costs</a:t>
            </a:r>
          </a:p>
          <a:p>
            <a:r>
              <a:rPr lang="en-US" altLang="en-US" dirty="0"/>
              <a:t>Improper use of information systems and resources by employees</a:t>
            </a:r>
          </a:p>
          <a:p>
            <a:pPr lvl="1"/>
            <a:r>
              <a:rPr lang="en-US" altLang="en-US" dirty="0"/>
              <a:t>Sending texts and personal email, playing computer games, surfing the Web, shopping online, checking for updates on Instagram or Facebook, etc.</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a:t>
            </a:fld>
            <a:endParaRPr lang="en-US" dirty="0"/>
          </a:p>
        </p:txBody>
      </p:sp>
    </p:spTree>
    <p:extLst>
      <p:ext uri="{BB962C8B-B14F-4D97-AF65-F5344CB8AC3E}">
        <p14:creationId xmlns:p14="http://schemas.microsoft.com/office/powerpoint/2010/main" val="3315573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Fairness in Information Use</a:t>
            </a:r>
          </a:p>
          <a:p>
            <a:endParaRPr lang="en-US" dirty="0"/>
          </a:p>
          <a:p>
            <a:r>
              <a:rPr lang="en-US" altLang="en-US" dirty="0"/>
              <a:t>Selling information to other companies can very lucrative; many companies store and sell the data they collect on customers, employees, and others</a:t>
            </a:r>
          </a:p>
          <a:p>
            <a:pPr lvl="1"/>
            <a:r>
              <a:rPr lang="en-US" altLang="en-US" dirty="0"/>
              <a:t>When is this information storage and use fair and reasonable to the people whose data is stored and sold?</a:t>
            </a:r>
          </a:p>
          <a:p>
            <a:pPr lvl="1"/>
            <a:r>
              <a:rPr lang="en-US" altLang="en-US" dirty="0"/>
              <a:t>Do people have a right to know about and to decide what data is stored and used?</a:t>
            </a:r>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31</a:t>
            </a:fld>
            <a:endParaRPr lang="en-US" dirty="0"/>
          </a:p>
        </p:txBody>
      </p:sp>
    </p:spTree>
    <p:extLst>
      <p:ext uri="{BB962C8B-B14F-4D97-AF65-F5344CB8AC3E}">
        <p14:creationId xmlns:p14="http://schemas.microsoft.com/office/powerpoint/2010/main" val="2182247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and Filtering and Classifying Internet Content</a:t>
            </a:r>
          </a:p>
          <a:p>
            <a:endParaRPr lang="en-US" dirty="0"/>
          </a:p>
          <a:p>
            <a:r>
              <a:rPr lang="en-US" altLang="en-US" dirty="0"/>
              <a:t>Filtering software screens Internet content</a:t>
            </a:r>
          </a:p>
          <a:p>
            <a:r>
              <a:rPr lang="en-US" altLang="en-US" dirty="0"/>
              <a:t>Children’s Internet Protection Act (CIPA)</a:t>
            </a:r>
          </a:p>
          <a:p>
            <a:pPr lvl="1"/>
            <a:r>
              <a:rPr lang="en-US" altLang="en-US" dirty="0"/>
              <a:t>Schools and libraries subject to CIPA do not receive the discounts offered by the “E-Rate” program unless they certify that they have certain Internet safety measures in place to block or filter “visual depictions that are obscene, child pornography, or are harmful to minors”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32</a:t>
            </a:fld>
            <a:endParaRPr lang="en-US" dirty="0"/>
          </a:p>
        </p:txBody>
      </p:sp>
    </p:spTree>
    <p:extLst>
      <p:ext uri="{BB962C8B-B14F-4D97-AF65-F5344CB8AC3E}">
        <p14:creationId xmlns:p14="http://schemas.microsoft.com/office/powerpoint/2010/main" val="1816436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Corporate Privacy Policies</a:t>
            </a:r>
          </a:p>
          <a:p>
            <a:endParaRPr lang="en-US" dirty="0"/>
          </a:p>
          <a:p>
            <a:r>
              <a:rPr lang="en-US" altLang="en-US" dirty="0"/>
              <a:t>Most organizations realize that invasions of privacy can:</a:t>
            </a:r>
          </a:p>
          <a:p>
            <a:pPr lvl="1"/>
            <a:r>
              <a:rPr lang="en-US" altLang="en-US" dirty="0"/>
              <a:t>Damage their reputation</a:t>
            </a:r>
          </a:p>
          <a:p>
            <a:pPr lvl="1"/>
            <a:r>
              <a:rPr lang="en-US" altLang="en-US" dirty="0"/>
              <a:t>Turn away customers</a:t>
            </a:r>
          </a:p>
          <a:p>
            <a:pPr lvl="1"/>
            <a:r>
              <a:rPr lang="en-US" altLang="en-US" dirty="0"/>
              <a:t>Dramatically reduce revenues and profits</a:t>
            </a:r>
          </a:p>
          <a:p>
            <a:r>
              <a:rPr lang="en-US" altLang="en-US" dirty="0"/>
              <a:t>Most organizations maintain privacy policies</a:t>
            </a:r>
          </a:p>
          <a:p>
            <a:r>
              <a:rPr lang="en-US" altLang="en-US" dirty="0"/>
              <a:t>BBB recommends the following elements:</a:t>
            </a:r>
          </a:p>
          <a:p>
            <a:pPr lvl="1"/>
            <a:r>
              <a:rPr lang="en-US" altLang="en-US" dirty="0"/>
              <a:t>Policy</a:t>
            </a:r>
          </a:p>
          <a:p>
            <a:pPr lvl="1"/>
            <a:r>
              <a:rPr lang="en-US" altLang="en-US" dirty="0"/>
              <a:t>Choice</a:t>
            </a:r>
          </a:p>
          <a:p>
            <a:pPr lvl="1"/>
            <a:r>
              <a:rPr lang="en-US" altLang="en-US" dirty="0"/>
              <a:t>Access</a:t>
            </a:r>
          </a:p>
          <a:p>
            <a:pPr lvl="1"/>
            <a:r>
              <a:rPr lang="en-US" altLang="en-US" dirty="0"/>
              <a:t>Security</a:t>
            </a:r>
          </a:p>
          <a:p>
            <a:pPr lvl="1"/>
            <a:r>
              <a:rPr lang="en-US" altLang="en-US" dirty="0"/>
              <a:t>Redress</a:t>
            </a:r>
          </a:p>
          <a:p>
            <a:pPr lvl="1"/>
            <a:r>
              <a:rPr lang="en-US" altLang="en-US" dirty="0"/>
              <a:t>Updates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33</a:t>
            </a:fld>
            <a:endParaRPr lang="en-US" dirty="0"/>
          </a:p>
        </p:txBody>
      </p:sp>
    </p:spTree>
    <p:extLst>
      <p:ext uri="{BB962C8B-B14F-4D97-AF65-F5344CB8AC3E}">
        <p14:creationId xmlns:p14="http://schemas.microsoft.com/office/powerpoint/2010/main" val="1416016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Corporate Privacy Policies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34</a:t>
            </a:fld>
            <a:endParaRPr lang="en-US" dirty="0"/>
          </a:p>
        </p:txBody>
      </p:sp>
    </p:spTree>
    <p:extLst>
      <p:ext uri="{BB962C8B-B14F-4D97-AF65-F5344CB8AC3E}">
        <p14:creationId xmlns:p14="http://schemas.microsoft.com/office/powerpoint/2010/main" val="3796938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Corporate Privacy Policies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35</a:t>
            </a:fld>
            <a:endParaRPr lang="en-US" dirty="0"/>
          </a:p>
        </p:txBody>
      </p:sp>
    </p:spTree>
    <p:extLst>
      <p:ext uri="{BB962C8B-B14F-4D97-AF65-F5344CB8AC3E}">
        <p14:creationId xmlns:p14="http://schemas.microsoft.com/office/powerpoint/2010/main" val="1327894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Efforts to Protect Privacy</a:t>
            </a:r>
          </a:p>
          <a:p>
            <a:endParaRPr lang="en-US" dirty="0"/>
          </a:p>
          <a:p>
            <a:r>
              <a:rPr lang="en-US" altLang="en-US" dirty="0"/>
              <a:t>Laws to do completely protect individual privacy</a:t>
            </a:r>
          </a:p>
          <a:p>
            <a:pPr lvl="1"/>
            <a:r>
              <a:rPr lang="en-US" altLang="en-US" dirty="0"/>
              <a:t>Many people take steps to increase their own privacy protection</a:t>
            </a:r>
          </a:p>
          <a:p>
            <a:r>
              <a:rPr lang="en-US" altLang="en-US" dirty="0"/>
              <a:t>To protect personal privacy:</a:t>
            </a:r>
          </a:p>
          <a:p>
            <a:pPr lvl="1"/>
            <a:r>
              <a:rPr lang="en-US" altLang="en-US" dirty="0"/>
              <a:t>Find out what is stored about you in existing databases</a:t>
            </a:r>
          </a:p>
          <a:p>
            <a:pPr lvl="1"/>
            <a:r>
              <a:rPr lang="en-US" altLang="en-US" dirty="0"/>
              <a:t>Be careful when you share information about yourself</a:t>
            </a:r>
          </a:p>
          <a:p>
            <a:pPr lvl="1"/>
            <a:r>
              <a:rPr lang="en-US" altLang="en-US" dirty="0"/>
              <a:t>Be proactive to protect your privacy</a:t>
            </a:r>
          </a:p>
          <a:p>
            <a:pPr lvl="1"/>
            <a:r>
              <a:rPr lang="en-US" altLang="en-US" dirty="0"/>
              <a:t>Take extra care when purchasing anything from a Web site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36</a:t>
            </a:fld>
            <a:endParaRPr lang="en-US" dirty="0"/>
          </a:p>
        </p:txBody>
      </p:sp>
    </p:spTree>
    <p:extLst>
      <p:ext uri="{BB962C8B-B14F-4D97-AF65-F5344CB8AC3E}">
        <p14:creationId xmlns:p14="http://schemas.microsoft.com/office/powerpoint/2010/main" val="997818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14305D8B-2F8A-436A-91DB-AE68DEB0F1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49D051D-4FAC-4F35-99A9-76D5CB07D028}" type="slidenum">
              <a:rPr lang="en-US" altLang="en-US"/>
              <a:pPr eaLnBrk="1" hangingPunct="1">
                <a:spcBef>
                  <a:spcPct val="0"/>
                </a:spcBef>
              </a:pPr>
              <a:t>37</a:t>
            </a:fld>
            <a:endParaRPr lang="en-US" altLang="en-US"/>
          </a:p>
        </p:txBody>
      </p:sp>
      <p:sp>
        <p:nvSpPr>
          <p:cNvPr id="37891" name="Rectangle 2">
            <a:extLst>
              <a:ext uri="{FF2B5EF4-FFF2-40B4-BE49-F238E27FC236}">
                <a16:creationId xmlns:a16="http://schemas.microsoft.com/office/drawing/2014/main" id="{CF98F02C-3185-4EB2-A6C2-24E4DDA6423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27727A1B-C240-4FD5-8D63-0A99C1A6E2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r>
              <a:rPr lang="en-US" altLang="en-US" b="1">
                <a:latin typeface="Arial" panose="020B0604020202020204" pitchFamily="34" charset="0"/>
              </a:rPr>
              <a:t>Data aggregators </a:t>
            </a:r>
            <a:r>
              <a:rPr lang="en-US" altLang="en-US">
                <a:latin typeface="Arial" panose="020B0604020202020204" pitchFamily="34" charset="0"/>
              </a:rPr>
              <a:t>are companies that collect </a:t>
            </a:r>
            <a:r>
              <a:rPr lang="en-US" altLang="en-US" i="1">
                <a:latin typeface="Arial" panose="020B0604020202020204" pitchFamily="34" charset="0"/>
              </a:rPr>
              <a:t>public data </a:t>
            </a:r>
            <a:r>
              <a:rPr lang="en-US" altLang="en-US">
                <a:latin typeface="Arial" panose="020B0604020202020204" pitchFamily="34" charset="0"/>
              </a:rPr>
              <a:t>(e.g., real estate records, telephone numbers) and </a:t>
            </a:r>
            <a:r>
              <a:rPr lang="en-US" altLang="en-US" i="1">
                <a:latin typeface="Arial" panose="020B0604020202020204" pitchFamily="34" charset="0"/>
              </a:rPr>
              <a:t>nonpublic data </a:t>
            </a:r>
            <a:r>
              <a:rPr lang="en-US" altLang="en-US">
                <a:latin typeface="Arial" panose="020B0604020202020204" pitchFamily="34" charset="0"/>
              </a:rPr>
              <a:t>(e.g., social security numbers, financial data, police records, motor vehicle records) and integrate them to produce digital dossiers.</a:t>
            </a:r>
          </a:p>
          <a:p>
            <a:pPr eaLnBrk="1" hangingPunct="1"/>
            <a:r>
              <a:rPr lang="en-US" altLang="en-US" b="1">
                <a:latin typeface="Arial" panose="020B0604020202020204" pitchFamily="34" charset="0"/>
              </a:rPr>
              <a:t>Digital dossier </a:t>
            </a:r>
            <a:r>
              <a:rPr lang="en-US" altLang="en-US">
                <a:latin typeface="Arial" panose="020B0604020202020204" pitchFamily="34" charset="0"/>
              </a:rPr>
              <a:t>is an electronic description of you and your habits.</a:t>
            </a:r>
          </a:p>
          <a:p>
            <a:pPr eaLnBrk="1" hangingPunct="1"/>
            <a:r>
              <a:rPr lang="en-US" altLang="en-US" b="1">
                <a:latin typeface="Arial" panose="020B0604020202020204" pitchFamily="34" charset="0"/>
              </a:rPr>
              <a:t>Profiling</a:t>
            </a:r>
            <a:r>
              <a:rPr lang="en-US" altLang="en-US">
                <a:latin typeface="Arial" panose="020B0604020202020204" pitchFamily="34" charset="0"/>
              </a:rPr>
              <a:t>.</a:t>
            </a:r>
          </a:p>
          <a:p>
            <a:pPr eaLnBrk="1" hangingPunct="1"/>
            <a:r>
              <a:rPr lang="en-GB" altLang="en-US" b="1">
                <a:latin typeface="Arial" panose="020B0604020202020204" pitchFamily="34" charset="0"/>
              </a:rPr>
              <a:t>Personal Information in Databases</a:t>
            </a:r>
            <a:r>
              <a:rPr lang="en-GB" altLang="en-US">
                <a:latin typeface="Arial" panose="020B0604020202020204" pitchFamily="34" charset="0"/>
              </a:rPr>
              <a:t>. Information about individuals is being kept in many databases: banks, utilities co., govt. agencies, …etc.; the most visible locations are credit-reporting agencies.</a:t>
            </a:r>
          </a:p>
          <a:p>
            <a:pPr eaLnBrk="1" hangingPunct="1"/>
            <a:r>
              <a:rPr lang="en-US" altLang="en-US" b="1">
                <a:latin typeface="Arial" panose="020B0604020202020204" pitchFamily="34" charset="0"/>
              </a:rPr>
              <a:t>Social Networking Sites</a:t>
            </a:r>
            <a:r>
              <a:rPr lang="en-US" altLang="en-US">
                <a:latin typeface="Arial" panose="020B0604020202020204" pitchFamily="34" charset="0"/>
              </a:rPr>
              <a:t> often include electronic discussions such as </a:t>
            </a:r>
            <a:r>
              <a:rPr lang="en-US" altLang="en-US" b="1">
                <a:latin typeface="Arial" panose="020B0604020202020204" pitchFamily="34" charset="0"/>
              </a:rPr>
              <a:t>chat rooms.</a:t>
            </a:r>
            <a:r>
              <a:rPr lang="en-US" altLang="en-US">
                <a:latin typeface="Arial" panose="020B0604020202020204" pitchFamily="34" charset="0"/>
              </a:rPr>
              <a:t> These sites appear on the Internet, within corporate intranets, and on </a:t>
            </a:r>
            <a:r>
              <a:rPr lang="en-US" altLang="en-US" b="1">
                <a:latin typeface="Arial" panose="020B0604020202020204" pitchFamily="34" charset="0"/>
              </a:rPr>
              <a:t>blogs</a:t>
            </a:r>
            <a:r>
              <a:rPr lang="en-US" altLang="en-US">
                <a:latin typeface="Arial" panose="020B0604020202020204" pitchFamily="34" charset="0"/>
              </a:rPr>
              <a:t>.</a:t>
            </a:r>
          </a:p>
          <a:p>
            <a:pPr eaLnBrk="1" hangingPunct="1"/>
            <a:r>
              <a:rPr lang="en-US" altLang="en-US">
                <a:latin typeface="Arial" panose="020B0604020202020204" pitchFamily="34" charset="0"/>
              </a:rPr>
              <a:t>A </a:t>
            </a:r>
            <a:r>
              <a:rPr lang="en-US" altLang="en-US" b="1" i="1">
                <a:latin typeface="Arial" panose="020B0604020202020204" pitchFamily="34" charset="0"/>
              </a:rPr>
              <a:t>blog </a:t>
            </a:r>
            <a:r>
              <a:rPr lang="en-US" altLang="en-US" b="1">
                <a:latin typeface="Arial" panose="020B0604020202020204" pitchFamily="34" charset="0"/>
              </a:rPr>
              <a:t>(Weblog)</a:t>
            </a:r>
            <a:r>
              <a:rPr lang="en-US" altLang="en-US">
                <a:latin typeface="Arial" panose="020B0604020202020204" pitchFamily="34" charset="0"/>
              </a:rPr>
              <a:t> is an informal, personal journal that is frequently updated and intended for general public reading.</a:t>
            </a:r>
          </a:p>
          <a:p>
            <a:pPr eaLnBrk="1" hangingPunct="1"/>
            <a:endParaRPr lang="en-US" altLang="en-US">
              <a:latin typeface="Arial" panose="020B0604020202020204" pitchFamily="34" charset="0"/>
            </a:endParaRPr>
          </a:p>
          <a:p>
            <a:pPr eaLnBrk="1" hangingPunct="1"/>
            <a:endParaRPr lang="en-US" altLang="en-US" b="1">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AD466FF2-B8C8-4EE4-8BF0-849C5BF5E214}"/>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FB44FCFB-B342-4988-A91D-7784841806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Clicking on the ReputationDefender logo will take you to its homepage.</a:t>
            </a:r>
          </a:p>
          <a:p>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438CE243-8565-4EA5-87E3-B721D22B91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FB6CBA0-02E8-4548-896A-BC0C6C3559E1}" type="slidenum">
              <a:rPr lang="en-US" altLang="en-US"/>
              <a:pPr eaLnBrk="1" hangingPunct="1">
                <a:spcBef>
                  <a:spcPct val="0"/>
                </a:spcBef>
              </a:pPr>
              <a:t>38</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1D9F3EA4-0109-4D32-A1FC-FFEB74063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E491025-E1CF-47D2-9757-994A279B996D}" type="slidenum">
              <a:rPr lang="en-US" altLang="en-US"/>
              <a:pPr eaLnBrk="1" hangingPunct="1">
                <a:spcBef>
                  <a:spcPct val="0"/>
                </a:spcBef>
              </a:pPr>
              <a:t>39</a:t>
            </a:fld>
            <a:endParaRPr lang="en-US" altLang="en-US"/>
          </a:p>
        </p:txBody>
      </p:sp>
      <p:sp>
        <p:nvSpPr>
          <p:cNvPr id="39939" name="Rectangle 2">
            <a:extLst>
              <a:ext uri="{FF2B5EF4-FFF2-40B4-BE49-F238E27FC236}">
                <a16:creationId xmlns:a16="http://schemas.microsoft.com/office/drawing/2014/main" id="{4D5C77BE-7C98-471E-A7B5-AFD94BA02AC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22767CE-0B39-4BF4-BC03-4A1BB3E212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Privacy Codes and Policies.</a:t>
            </a:r>
            <a:r>
              <a:rPr lang="en-US" altLang="en-US">
                <a:latin typeface="Arial" panose="020B0604020202020204" pitchFamily="34" charset="0"/>
              </a:rPr>
              <a:t> </a:t>
            </a:r>
            <a:r>
              <a:rPr lang="en-GB" altLang="en-US">
                <a:latin typeface="Arial" panose="020B0604020202020204" pitchFamily="34" charset="0"/>
              </a:rPr>
              <a:t>An organization’s guidelines with respect to protecting the privacy of customers, clients, and employees.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396F205-5EC8-4518-B7B6-A2E245C7F878}"/>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D765805-FFB4-4CEC-B6A8-CBE4F87132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second article shows students how information they (or others) post to </a:t>
            </a:r>
          </a:p>
          <a:p>
            <a:r>
              <a:rPr lang="en-US" altLang="en-US">
                <a:latin typeface="Arial" panose="020B0604020202020204" pitchFamily="34" charset="0"/>
              </a:rPr>
              <a:t>social networking sites can impact their lives, in particular, their job search.  </a:t>
            </a:r>
          </a:p>
          <a:p>
            <a:r>
              <a:rPr lang="en-US" altLang="en-US">
                <a:latin typeface="Arial" panose="020B0604020202020204" pitchFamily="34" charset="0"/>
              </a:rPr>
              <a:t>This information may take the form of text, images, etc.</a:t>
            </a:r>
          </a:p>
        </p:txBody>
      </p:sp>
      <p:sp>
        <p:nvSpPr>
          <p:cNvPr id="40964" name="Slide Number Placeholder 3">
            <a:extLst>
              <a:ext uri="{FF2B5EF4-FFF2-40B4-BE49-F238E27FC236}">
                <a16:creationId xmlns:a16="http://schemas.microsoft.com/office/drawing/2014/main" id="{7E6FD972-012E-48D7-BA4F-1BA89B1A4D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E24FAB0-B71D-4037-B006-BAD8E6562F23}" type="slidenum">
              <a:rPr lang="en-US" altLang="en-US"/>
              <a:pPr eaLnBrk="1" hangingPunct="1">
                <a:spcBef>
                  <a:spcPct val="0"/>
                </a:spcBef>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Computer-Related Mistakes</a:t>
            </a:r>
          </a:p>
          <a:p>
            <a:endParaRPr lang="en-US" dirty="0"/>
          </a:p>
          <a:p>
            <a:r>
              <a:rPr lang="en-US" altLang="en-US" dirty="0"/>
              <a:t>Common causes</a:t>
            </a:r>
          </a:p>
          <a:p>
            <a:pPr lvl="1"/>
            <a:r>
              <a:rPr lang="en-US" altLang="en-US" dirty="0"/>
              <a:t>Unclear expectations</a:t>
            </a:r>
          </a:p>
          <a:p>
            <a:pPr lvl="1"/>
            <a:r>
              <a:rPr lang="en-US" altLang="en-US" dirty="0"/>
              <a:t>Inadequate training and feedback</a:t>
            </a:r>
          </a:p>
          <a:p>
            <a:pPr lvl="1"/>
            <a:r>
              <a:rPr lang="en-US" altLang="en-US" dirty="0"/>
              <a:t>Program development that contains errors</a:t>
            </a:r>
          </a:p>
          <a:p>
            <a:pPr lvl="1"/>
            <a:r>
              <a:rPr lang="en-US" altLang="en-US" dirty="0"/>
              <a:t>Incorrect input by a data-entry clerk</a:t>
            </a:r>
          </a:p>
          <a:p>
            <a:r>
              <a:rPr lang="en-US" dirty="0"/>
              <a:t>Some examples:</a:t>
            </a:r>
          </a:p>
          <a:p>
            <a:pPr lvl="1"/>
            <a:r>
              <a:rPr lang="en-US" dirty="0"/>
              <a:t>Data-entry or data-capture errors</a:t>
            </a:r>
          </a:p>
          <a:p>
            <a:pPr lvl="1"/>
            <a:r>
              <a:rPr lang="en-US" dirty="0"/>
              <a:t>Programming errors</a:t>
            </a:r>
          </a:p>
          <a:p>
            <a:pPr lvl="1"/>
            <a:r>
              <a:rPr lang="en-US" dirty="0"/>
              <a:t>Errors in handling files</a:t>
            </a:r>
          </a:p>
          <a:p>
            <a:pPr lvl="1"/>
            <a:r>
              <a:rPr lang="en-US" dirty="0"/>
              <a:t>Mishandling of computer output</a:t>
            </a:r>
          </a:p>
          <a:p>
            <a:pPr lvl="1"/>
            <a:r>
              <a:rPr lang="en-US" dirty="0"/>
              <a:t>Inadequate planning for and control of equipment malfunctions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a:t>
            </a:fld>
            <a:endParaRPr lang="en-US" dirty="0"/>
          </a:p>
        </p:txBody>
      </p:sp>
    </p:spTree>
    <p:extLst>
      <p:ext uri="{BB962C8B-B14F-4D97-AF65-F5344CB8AC3E}">
        <p14:creationId xmlns:p14="http://schemas.microsoft.com/office/powerpoint/2010/main" val="2913118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5030F4BB-6899-4132-A63B-D883CE0DF361}"/>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5FDA1D55-39D5-492B-8865-B269F1CC6E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a:t>
            </a:r>
            <a:r>
              <a:rPr lang="en-US" altLang="en-US" i="1">
                <a:latin typeface="Arial" panose="020B0604020202020204" pitchFamily="34" charset="0"/>
              </a:rPr>
              <a:t>BusinessWeek</a:t>
            </a:r>
            <a:r>
              <a:rPr lang="en-US" altLang="en-US">
                <a:latin typeface="Arial" panose="020B0604020202020204" pitchFamily="34" charset="0"/>
              </a:rPr>
              <a:t> article is an interesting look at the state of surveillance today.</a:t>
            </a:r>
          </a:p>
          <a:p>
            <a:pPr eaLnBrk="1" hangingPunct="1"/>
            <a:r>
              <a:rPr lang="en-US" altLang="en-US">
                <a:latin typeface="Arial" panose="020B0604020202020204" pitchFamily="34" charset="0"/>
              </a:rPr>
              <a:t>The surveillance slideshow accompanies the </a:t>
            </a:r>
            <a:r>
              <a:rPr lang="en-US" altLang="en-US" i="1">
                <a:latin typeface="Arial" panose="020B0604020202020204" pitchFamily="34" charset="0"/>
              </a:rPr>
              <a:t>BusinessWeek</a:t>
            </a:r>
            <a:r>
              <a:rPr lang="en-US" altLang="en-US">
                <a:latin typeface="Arial" panose="020B0604020202020204" pitchFamily="34" charset="0"/>
              </a:rPr>
              <a:t> article.</a:t>
            </a:r>
          </a:p>
          <a:p>
            <a:pPr eaLnBrk="1" hangingPunct="1"/>
            <a:r>
              <a:rPr lang="en-US" altLang="en-US">
                <a:latin typeface="Arial" panose="020B0604020202020204" pitchFamily="34" charset="0"/>
              </a:rPr>
              <a:t>The additional surveillance slides show modern surveillance equipment.</a:t>
            </a:r>
          </a:p>
          <a:p>
            <a:pPr eaLnBrk="1" hangingPunct="1"/>
            <a:r>
              <a:rPr lang="en-US" altLang="en-US">
                <a:latin typeface="Arial" panose="020B0604020202020204" pitchFamily="34" charset="0"/>
              </a:rPr>
              <a:t>     The video is a tongue-in-cheek look at how little privacy all of us have left.  The video is a great example of the </a:t>
            </a:r>
          </a:p>
          <a:p>
            <a:pPr eaLnBrk="1" hangingPunct="1"/>
            <a:r>
              <a:rPr lang="en-US" altLang="en-US">
                <a:latin typeface="Arial" panose="020B0604020202020204" pitchFamily="34" charset="0"/>
              </a:rPr>
              <a:t>impacts that data aggregators, digital dossiers, and profiling might have in the very near future.</a:t>
            </a:r>
          </a:p>
          <a:p>
            <a:pPr eaLnBrk="1" hangingPunct="1"/>
            <a:r>
              <a:rPr lang="en-US" altLang="en-US">
                <a:latin typeface="Arial" panose="020B0604020202020204" pitchFamily="34" charset="0"/>
              </a:rPr>
              <a:t>     </a:t>
            </a:r>
          </a:p>
        </p:txBody>
      </p:sp>
      <p:sp>
        <p:nvSpPr>
          <p:cNvPr id="41988" name="Slide Number Placeholder 3">
            <a:extLst>
              <a:ext uri="{FF2B5EF4-FFF2-40B4-BE49-F238E27FC236}">
                <a16:creationId xmlns:a16="http://schemas.microsoft.com/office/drawing/2014/main" id="{0D3FDFD8-7D53-45DE-A852-D9B34558E1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533B545-6D1D-4168-8C3E-864A3B8D2AD5}" type="slidenum">
              <a:rPr lang="en-US" altLang="en-US"/>
              <a:pPr eaLnBrk="1" hangingPunct="1">
                <a:spcBef>
                  <a:spcPct val="0"/>
                </a:spcBef>
              </a:pPr>
              <a:t>41</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C6EBABC-9169-4B3E-8E34-04D9F9759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1F2A5E-68F9-4B3A-AF72-4261288C9E98}" type="slidenum">
              <a:rPr lang="en-US" altLang="en-US"/>
              <a:pPr eaLnBrk="1" hangingPunct="1">
                <a:spcBef>
                  <a:spcPct val="0"/>
                </a:spcBef>
              </a:pPr>
              <a:t>42</a:t>
            </a:fld>
            <a:endParaRPr lang="en-US" altLang="en-US"/>
          </a:p>
        </p:txBody>
      </p:sp>
      <p:sp>
        <p:nvSpPr>
          <p:cNvPr id="43011" name="Rectangle 2">
            <a:extLst>
              <a:ext uri="{FF2B5EF4-FFF2-40B4-BE49-F238E27FC236}">
                <a16:creationId xmlns:a16="http://schemas.microsoft.com/office/drawing/2014/main" id="{3C80F6D4-A3FE-4A2A-A770-4CD831C92C78}"/>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D9D951B-D25B-493C-B9B4-4BBC53767B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Environment</a:t>
            </a:r>
          </a:p>
          <a:p>
            <a:endParaRPr lang="en-US" dirty="0"/>
          </a:p>
          <a:p>
            <a:r>
              <a:rPr lang="en-US" altLang="en-US" dirty="0"/>
              <a:t>Use of computer-based information systems has changed the workforce</a:t>
            </a:r>
          </a:p>
          <a:p>
            <a:pPr lvl="1"/>
            <a:r>
              <a:rPr lang="en-US" altLang="en-US" dirty="0"/>
              <a:t>Jobs that require IS literacy have increased</a:t>
            </a:r>
          </a:p>
          <a:p>
            <a:pPr lvl="1"/>
            <a:r>
              <a:rPr lang="en-US" altLang="en-US" dirty="0"/>
              <a:t>Less-skilled positions have been eliminated</a:t>
            </a:r>
          </a:p>
          <a:p>
            <a:r>
              <a:rPr lang="en-US" altLang="en-US" dirty="0"/>
              <a:t>While information systems increase productivity and efficiency, there are inherent concerns with their use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43</a:t>
            </a:fld>
            <a:endParaRPr lang="en-US" dirty="0"/>
          </a:p>
        </p:txBody>
      </p:sp>
    </p:spTree>
    <p:extLst>
      <p:ext uri="{BB962C8B-B14F-4D97-AF65-F5344CB8AC3E}">
        <p14:creationId xmlns:p14="http://schemas.microsoft.com/office/powerpoint/2010/main" val="31840943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Concerns</a:t>
            </a:r>
          </a:p>
          <a:p>
            <a:endParaRPr lang="en-US" dirty="0"/>
          </a:p>
          <a:p>
            <a:r>
              <a:rPr lang="en-US" altLang="en-US" dirty="0"/>
              <a:t>Occupational stress</a:t>
            </a:r>
          </a:p>
          <a:p>
            <a:pPr lvl="1"/>
            <a:r>
              <a:rPr lang="en-US" altLang="en-US" dirty="0"/>
              <a:t>Anxieties about job insecurity, loss of control, incompetence, and demotion</a:t>
            </a:r>
          </a:p>
          <a:p>
            <a:r>
              <a:rPr lang="en-US" altLang="en-US" dirty="0"/>
              <a:t>Seated immobility thromboembolism (SIT)</a:t>
            </a:r>
          </a:p>
          <a:p>
            <a:pPr lvl="1"/>
            <a:r>
              <a:rPr lang="en-US" altLang="en-US" dirty="0"/>
              <a:t>Formation of blood clots in the legs or lungs</a:t>
            </a:r>
          </a:p>
          <a:p>
            <a:r>
              <a:rPr lang="en-US" dirty="0"/>
              <a:t>Repetitive strain injury (RSI)</a:t>
            </a:r>
          </a:p>
          <a:p>
            <a:pPr lvl="1"/>
            <a:r>
              <a:rPr lang="en-US" altLang="en-US" dirty="0"/>
              <a:t>An injury or disorder of the muscles, nerves, tendons, ligaments, or joints caused by repetitive motion</a:t>
            </a:r>
          </a:p>
          <a:p>
            <a:r>
              <a:rPr lang="en-US" altLang="en-US" dirty="0"/>
              <a:t>Carpal tunnel syndrome (CTS)</a:t>
            </a:r>
          </a:p>
          <a:p>
            <a:pPr lvl="1"/>
            <a:r>
              <a:rPr lang="en-US" altLang="en-US" dirty="0"/>
              <a:t>Inflammation of the nerve that connects the forearm to the palm of the wrist</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44</a:t>
            </a:fld>
            <a:endParaRPr lang="en-US" dirty="0"/>
          </a:p>
        </p:txBody>
      </p:sp>
    </p:spTree>
    <p:extLst>
      <p:ext uri="{BB962C8B-B14F-4D97-AF65-F5344CB8AC3E}">
        <p14:creationId xmlns:p14="http://schemas.microsoft.com/office/powerpoint/2010/main" val="3488672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Avoiding Health and Environmental Problems</a:t>
            </a:r>
          </a:p>
          <a:p>
            <a:endParaRPr lang="en-US" dirty="0"/>
          </a:p>
          <a:p>
            <a:r>
              <a:rPr lang="en-US" altLang="en-US" dirty="0"/>
              <a:t>Two primary causes of computer-related health problems are</a:t>
            </a:r>
          </a:p>
          <a:p>
            <a:pPr lvl="1"/>
            <a:r>
              <a:rPr lang="en-US" altLang="en-US" dirty="0"/>
              <a:t>A poorly designed work environment</a:t>
            </a:r>
          </a:p>
          <a:p>
            <a:pPr lvl="1"/>
            <a:r>
              <a:rPr lang="en-US" altLang="en-US" dirty="0"/>
              <a:t>Failure to take regular breaks to stretch the muscles and rest the eyes</a:t>
            </a:r>
          </a:p>
          <a:p>
            <a:r>
              <a:rPr lang="en-US" altLang="en-US" dirty="0"/>
              <a:t>Work stressors are hazardous activities associated with unfavorable conditions of a poorly designed work environment</a:t>
            </a:r>
          </a:p>
          <a:p>
            <a:pPr lvl="1"/>
            <a:r>
              <a:rPr lang="en-US" altLang="en-US" dirty="0"/>
              <a:t>Repetitive motion, awkward posture, and eye strain are examples</a:t>
            </a:r>
          </a:p>
          <a:p>
            <a:r>
              <a:rPr lang="en-US" altLang="en-US" dirty="0"/>
              <a:t>Ergonomics is the science of designing machines, products, and systems to maximize safety, comfort, and efficiency of people who use them</a:t>
            </a:r>
          </a:p>
          <a:p>
            <a:pPr lvl="1"/>
            <a:r>
              <a:rPr lang="en-US" altLang="en-US" dirty="0"/>
              <a:t>Flexibility is a major component of ergonomics and an important consideration in the design of computer devices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45</a:t>
            </a:fld>
            <a:endParaRPr lang="en-US" dirty="0"/>
          </a:p>
        </p:txBody>
      </p:sp>
    </p:spTree>
    <p:extLst>
      <p:ext uri="{BB962C8B-B14F-4D97-AF65-F5344CB8AC3E}">
        <p14:creationId xmlns:p14="http://schemas.microsoft.com/office/powerpoint/2010/main" val="4201469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Avoiding Health and Environmental Problems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46</a:t>
            </a:fld>
            <a:endParaRPr lang="en-US" dirty="0"/>
          </a:p>
        </p:txBody>
      </p:sp>
    </p:spTree>
    <p:extLst>
      <p:ext uri="{BB962C8B-B14F-4D97-AF65-F5344CB8AC3E}">
        <p14:creationId xmlns:p14="http://schemas.microsoft.com/office/powerpoint/2010/main" val="1221064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Avoiding Health and Environmental Problems</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47</a:t>
            </a:fld>
            <a:endParaRPr lang="en-US" dirty="0"/>
          </a:p>
        </p:txBody>
      </p:sp>
    </p:spTree>
    <p:extLst>
      <p:ext uri="{BB962C8B-B14F-4D97-AF65-F5344CB8AC3E}">
        <p14:creationId xmlns:p14="http://schemas.microsoft.com/office/powerpoint/2010/main" val="2537347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Avoiding Health and Environmental Problems</a:t>
            </a:r>
          </a:p>
          <a:p>
            <a:endParaRPr lang="en-US" dirty="0"/>
          </a:p>
          <a:p>
            <a:r>
              <a:rPr lang="en-US" dirty="0"/>
              <a:t>Checklist to determine if properly seated at a correctly positioned keyboard:</a:t>
            </a:r>
          </a:p>
          <a:p>
            <a:pPr lvl="1"/>
            <a:r>
              <a:rPr lang="en-US" dirty="0"/>
              <a:t>Your elbows are near your body in an open angle to allow circulation to the lower arms and hands</a:t>
            </a:r>
          </a:p>
          <a:p>
            <a:pPr lvl="1"/>
            <a:r>
              <a:rPr lang="en-US" dirty="0"/>
              <a:t>Your arms are nearly perpendicular to the floor</a:t>
            </a:r>
          </a:p>
          <a:p>
            <a:pPr lvl="1"/>
            <a:r>
              <a:rPr lang="en-US" dirty="0"/>
              <a:t>Your wrists are nearly straight</a:t>
            </a:r>
          </a:p>
          <a:p>
            <a:pPr lvl="1"/>
            <a:r>
              <a:rPr lang="en-US" dirty="0"/>
              <a:t>The height of the surface holding your keyboard and mouse is 1 or 2 inches above your thighs</a:t>
            </a:r>
          </a:p>
          <a:p>
            <a:pPr lvl="1"/>
            <a:r>
              <a:rPr lang="en-US" dirty="0"/>
              <a:t>The keyboard is centered in front of your body</a:t>
            </a:r>
          </a:p>
          <a:p>
            <a:pPr lvl="1"/>
            <a:r>
              <a:rPr lang="en-US" dirty="0"/>
              <a:t>The monitor is about one arm’s length (20 to 26 inches) away</a:t>
            </a:r>
          </a:p>
          <a:p>
            <a:pPr lvl="1"/>
            <a:r>
              <a:rPr lang="en-US" dirty="0"/>
              <a:t>The top of your monitor is at eye level</a:t>
            </a:r>
          </a:p>
          <a:p>
            <a:pPr lvl="1"/>
            <a:r>
              <a:rPr lang="en-US" dirty="0"/>
              <a:t>Your chair has a backrest that supports the curve of your lower (lumbar) back</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48</a:t>
            </a:fld>
            <a:endParaRPr lang="en-US" dirty="0"/>
          </a:p>
        </p:txBody>
      </p:sp>
    </p:spTree>
    <p:extLst>
      <p:ext uri="{BB962C8B-B14F-4D97-AF65-F5344CB8AC3E}">
        <p14:creationId xmlns:p14="http://schemas.microsoft.com/office/powerpoint/2010/main" val="1591663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Preventing Computer-Related Waste and Mistakes</a:t>
            </a:r>
          </a:p>
          <a:p>
            <a:endParaRPr lang="en-US" dirty="0"/>
          </a:p>
          <a:p>
            <a:r>
              <a:rPr lang="en-US" altLang="en-US" dirty="0"/>
              <a:t>IS efficiency and effectiveness involves: </a:t>
            </a:r>
          </a:p>
          <a:p>
            <a:pPr lvl="1"/>
            <a:r>
              <a:rPr lang="en-US" altLang="en-US" dirty="0"/>
              <a:t>Establishing policies and procedures</a:t>
            </a:r>
          </a:p>
          <a:p>
            <a:pPr lvl="1"/>
            <a:r>
              <a:rPr lang="en-US" altLang="en-US" dirty="0"/>
              <a:t>Implementing policies and procedures</a:t>
            </a:r>
          </a:p>
          <a:p>
            <a:pPr lvl="1"/>
            <a:r>
              <a:rPr lang="en-US" altLang="en-US" dirty="0"/>
              <a:t>Monitoring policies and procedures</a:t>
            </a:r>
          </a:p>
          <a:p>
            <a:pPr lvl="1"/>
            <a:r>
              <a:rPr lang="en-US" altLang="en-US" dirty="0"/>
              <a:t>Reviewing policies and procedures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5</a:t>
            </a:fld>
            <a:endParaRPr lang="en-US" dirty="0"/>
          </a:p>
        </p:txBody>
      </p:sp>
    </p:spTree>
    <p:extLst>
      <p:ext uri="{BB962C8B-B14F-4D97-AF65-F5344CB8AC3E}">
        <p14:creationId xmlns:p14="http://schemas.microsoft.com/office/powerpoint/2010/main" val="145859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Policies and Procedures</a:t>
            </a:r>
          </a:p>
          <a:p>
            <a:endParaRPr lang="en-US" dirty="0"/>
          </a:p>
          <a:p>
            <a:r>
              <a:rPr lang="en-US" dirty="0"/>
              <a:t>Training programs as well as manuals and documents covering the use and maintenance of information systems</a:t>
            </a:r>
          </a:p>
          <a:p>
            <a:pPr lvl="1"/>
            <a:r>
              <a:rPr lang="en-US" dirty="0"/>
              <a:t>Can help prevent computer waste and mistakes</a:t>
            </a:r>
          </a:p>
          <a:p>
            <a:r>
              <a:rPr lang="en-US" dirty="0"/>
              <a:t>Additional preventative measures:</a:t>
            </a:r>
          </a:p>
          <a:p>
            <a:pPr lvl="1"/>
            <a:r>
              <a:rPr lang="en-US" dirty="0"/>
              <a:t>Requirement that all new applications be approved through an established process before they are rolled out</a:t>
            </a:r>
          </a:p>
          <a:p>
            <a:pPr lvl="1"/>
            <a:r>
              <a:rPr lang="en-US" dirty="0"/>
              <a:t>Requirement that documentation and descriptions of certain applications be filed or submitted to a central office</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6</a:t>
            </a:fld>
            <a:endParaRPr lang="en-US" dirty="0"/>
          </a:p>
        </p:txBody>
      </p:sp>
    </p:spTree>
    <p:extLst>
      <p:ext uri="{BB962C8B-B14F-4D97-AF65-F5344CB8AC3E}">
        <p14:creationId xmlns:p14="http://schemas.microsoft.com/office/powerpoint/2010/main" val="171792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1988AFF-3907-4A7C-AA3C-552D880882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65122E9-AE23-420E-B8F1-682F10833740}" type="slidenum">
              <a:rPr lang="en-US" altLang="en-US"/>
              <a:pPr eaLnBrk="1" hangingPunct="1">
                <a:spcBef>
                  <a:spcPct val="0"/>
                </a:spcBef>
              </a:pPr>
              <a:t>7</a:t>
            </a:fld>
            <a:endParaRPr lang="en-US" altLang="en-US"/>
          </a:p>
        </p:txBody>
      </p:sp>
      <p:sp>
        <p:nvSpPr>
          <p:cNvPr id="28675" name="Rectangle 2">
            <a:extLst>
              <a:ext uri="{FF2B5EF4-FFF2-40B4-BE49-F238E27FC236}">
                <a16:creationId xmlns:a16="http://schemas.microsoft.com/office/drawing/2014/main" id="{65D0FCAF-EE5F-4750-BD68-2FAF25B8537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39C5F9D-025B-4372-9E50-9264530789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Ethical Considerations in Decision Making</a:t>
            </a:r>
          </a:p>
          <a:p>
            <a:endParaRPr lang="en-US" dirty="0"/>
          </a:p>
          <a:p>
            <a:r>
              <a:rPr lang="en-US" dirty="0"/>
              <a:t>General steps taken during the decision-making process:</a:t>
            </a:r>
          </a:p>
          <a:p>
            <a:pPr lvl="1"/>
            <a:r>
              <a:rPr lang="en-US" dirty="0"/>
              <a:t>Gather information</a:t>
            </a:r>
          </a:p>
          <a:p>
            <a:pPr lvl="1"/>
            <a:r>
              <a:rPr lang="en-US" dirty="0"/>
              <a:t>Develop a problem statement</a:t>
            </a:r>
          </a:p>
          <a:p>
            <a:pPr lvl="1"/>
            <a:r>
              <a:rPr lang="en-US" dirty="0"/>
              <a:t>Consult those involved as well as other appropriate resources</a:t>
            </a:r>
          </a:p>
          <a:p>
            <a:pPr lvl="1"/>
            <a:r>
              <a:rPr lang="en-US" dirty="0"/>
              <a:t>Identify options</a:t>
            </a:r>
          </a:p>
          <a:p>
            <a:pPr lvl="1"/>
            <a:r>
              <a:rPr lang="en-US" dirty="0"/>
              <a:t>Weigh options</a:t>
            </a:r>
          </a:p>
          <a:p>
            <a:pPr lvl="1"/>
            <a:r>
              <a:rPr lang="en-US" dirty="0"/>
              <a:t>Choose an option</a:t>
            </a:r>
          </a:p>
          <a:p>
            <a:pPr lvl="1"/>
            <a:r>
              <a:rPr lang="en-US" dirty="0"/>
              <a:t>Implement a solution</a:t>
            </a:r>
          </a:p>
          <a:p>
            <a:pPr lvl="1"/>
            <a:r>
              <a:rPr lang="en-US" dirty="0"/>
              <a:t>Review results</a:t>
            </a:r>
          </a:p>
          <a:p>
            <a:r>
              <a:rPr lang="en-US" dirty="0"/>
              <a:t>Some decisions may become complicated because they involves significant value conflicts</a:t>
            </a:r>
          </a:p>
          <a:p>
            <a:endParaRPr lang="en-US" dirty="0"/>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9</a:t>
            </a:fld>
            <a:endParaRPr lang="en-US" dirty="0"/>
          </a:p>
        </p:txBody>
      </p:sp>
    </p:spTree>
    <p:extLst>
      <p:ext uri="{BB962C8B-B14F-4D97-AF65-F5344CB8AC3E}">
        <p14:creationId xmlns:p14="http://schemas.microsoft.com/office/powerpoint/2010/main" val="24631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Including Ethical Considerations in Decision Making</a:t>
            </a:r>
          </a:p>
        </p:txBody>
      </p:sp>
      <p:sp>
        <p:nvSpPr>
          <p:cNvPr id="4" name="Slide Number Placeholder 3"/>
          <p:cNvSpPr>
            <a:spLocks noGrp="1"/>
          </p:cNvSpPr>
          <p:nvPr>
            <p:ph type="sldNum" sz="quarter" idx="10"/>
          </p:nvPr>
        </p:nvSpPr>
        <p:spPr/>
        <p:txBody>
          <a:bodyPr/>
          <a:lstStyle/>
          <a:p>
            <a:pPr>
              <a:defRPr/>
            </a:pPr>
            <a:fld id="{CAA8545F-A231-4F50-B1F1-95F56EBB643D}" type="slidenum">
              <a:rPr lang="en-US" smtClean="0"/>
              <a:pPr>
                <a:defRPr/>
              </a:pPr>
              <a:t>10</a:t>
            </a:fld>
            <a:endParaRPr lang="en-US" dirty="0"/>
          </a:p>
        </p:txBody>
      </p:sp>
    </p:spTree>
    <p:extLst>
      <p:ext uri="{BB962C8B-B14F-4D97-AF65-F5344CB8AC3E}">
        <p14:creationId xmlns:p14="http://schemas.microsoft.com/office/powerpoint/2010/main" val="2429082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B64EEC-122B-48BD-B69B-1D17C9DB67D5}"/>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6BB65D7E-5503-4069-8FC6-6544D72E09E3}"/>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a:extLst>
              <a:ext uri="{FF2B5EF4-FFF2-40B4-BE49-F238E27FC236}">
                <a16:creationId xmlns:a16="http://schemas.microsoft.com/office/drawing/2014/main" id="{47EBEB64-2083-4A47-AA92-963285E87CE1}"/>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31891A3-7EDF-445F-9BE4-71358F79FED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C1BEAC4-FD3F-407A-9767-3555EFC37EDE}"/>
              </a:ext>
            </a:extLst>
          </p:cNvPr>
          <p:cNvSpPr>
            <a:spLocks noGrp="1"/>
          </p:cNvSpPr>
          <p:nvPr>
            <p:ph type="sldNum" sz="quarter" idx="12"/>
          </p:nvPr>
        </p:nvSpPr>
        <p:spPr/>
        <p:txBody>
          <a:bodyPr/>
          <a:lstStyle>
            <a:lvl1pPr>
              <a:defRPr>
                <a:solidFill>
                  <a:srgbClr val="FFFFFF"/>
                </a:solidFill>
              </a:defRPr>
            </a:lvl1pPr>
          </a:lstStyle>
          <a:p>
            <a:fld id="{63694F64-27B3-4F08-BEB4-31E89B67F233}" type="slidenum">
              <a:rPr lang="en-US" altLang="en-US"/>
              <a:pPr/>
              <a:t>‹#›</a:t>
            </a:fld>
            <a:endParaRPr lang="en-US" altLang="en-US"/>
          </a:p>
        </p:txBody>
      </p:sp>
    </p:spTree>
    <p:extLst>
      <p:ext uri="{BB962C8B-B14F-4D97-AF65-F5344CB8AC3E}">
        <p14:creationId xmlns:p14="http://schemas.microsoft.com/office/powerpoint/2010/main" val="1782817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5DAA4-76A4-4DFA-A2A4-D760DF0E33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96F66ED-BB0A-470E-BA36-DA69907D53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0D9C34-E66A-4F7A-99D4-E2C60B7F8948}"/>
              </a:ext>
            </a:extLst>
          </p:cNvPr>
          <p:cNvSpPr>
            <a:spLocks noGrp="1"/>
          </p:cNvSpPr>
          <p:nvPr>
            <p:ph type="sldNum" sz="quarter" idx="12"/>
          </p:nvPr>
        </p:nvSpPr>
        <p:spPr/>
        <p:txBody>
          <a:bodyPr/>
          <a:lstStyle>
            <a:lvl1pPr>
              <a:defRPr/>
            </a:lvl1pPr>
          </a:lstStyle>
          <a:p>
            <a:fld id="{AC2C3D5E-6761-4772-88CB-E241679527A6}" type="slidenum">
              <a:rPr lang="en-US" altLang="en-US"/>
              <a:pPr/>
              <a:t>‹#›</a:t>
            </a:fld>
            <a:endParaRPr lang="en-US" altLang="en-US"/>
          </a:p>
        </p:txBody>
      </p:sp>
    </p:spTree>
    <p:extLst>
      <p:ext uri="{BB962C8B-B14F-4D97-AF65-F5344CB8AC3E}">
        <p14:creationId xmlns:p14="http://schemas.microsoft.com/office/powerpoint/2010/main" val="81970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53952C-44DA-416A-AD16-EC8AB05C11BE}"/>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D56542DE-3767-4B22-B2BE-1C0AC56BA7EA}"/>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9D67ECDA-622E-43E2-BDCB-D67A91E60110}"/>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8CDFCB13-C488-4559-B12D-E2A5AEF04C70}"/>
              </a:ext>
            </a:extLst>
          </p:cNvPr>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E1D6DB1-40F1-472D-B2E0-336079ECDC80}"/>
              </a:ext>
            </a:extLst>
          </p:cNvPr>
          <p:cNvSpPr>
            <a:spLocks noGrp="1"/>
          </p:cNvSpPr>
          <p:nvPr>
            <p:ph type="sldNum" sz="quarter" idx="12"/>
          </p:nvPr>
        </p:nvSpPr>
        <p:spPr/>
        <p:txBody>
          <a:bodyPr/>
          <a:lstStyle>
            <a:lvl1pPr>
              <a:defRPr/>
            </a:lvl1pPr>
          </a:lstStyle>
          <a:p>
            <a:fld id="{46639B58-0B74-4C39-B7B2-A95B4511DD62}" type="slidenum">
              <a:rPr lang="en-US" altLang="en-US"/>
              <a:pPr/>
              <a:t>‹#›</a:t>
            </a:fld>
            <a:endParaRPr lang="en-US" altLang="en-US"/>
          </a:p>
        </p:txBody>
      </p:sp>
    </p:spTree>
    <p:extLst>
      <p:ext uri="{BB962C8B-B14F-4D97-AF65-F5344CB8AC3E}">
        <p14:creationId xmlns:p14="http://schemas.microsoft.com/office/powerpoint/2010/main" val="325377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95800"/>
          </a:xfrm>
        </p:spPr>
        <p:txBody>
          <a:bodyPr/>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a:t>Click to edit Master text styles</a:t>
            </a:r>
          </a:p>
        </p:txBody>
      </p:sp>
      <p:sp>
        <p:nvSpPr>
          <p:cNvPr id="8" name="Title 1"/>
          <p:cNvSpPr>
            <a:spLocks noGrp="1"/>
          </p:cNvSpPr>
          <p:nvPr>
            <p:ph type="title"/>
          </p:nvPr>
        </p:nvSpPr>
        <p:spPr>
          <a:xfrm>
            <a:off x="1524000" y="457200"/>
            <a:ext cx="6400800" cy="533400"/>
          </a:xfrm>
        </p:spPr>
        <p:txBody>
          <a:bodyPr anchor="t"/>
          <a:lstStyle>
            <a:lvl1pPr>
              <a:lnSpc>
                <a:spcPts val="2000"/>
              </a:lnSpc>
              <a:defRPr sz="1800" b="1">
                <a:solidFill>
                  <a:schemeClr val="accent5">
                    <a:lumMod val="75000"/>
                  </a:schemeClr>
                </a:solidFill>
                <a:latin typeface="+mn-lt"/>
              </a:defRPr>
            </a:lvl1pPr>
          </a:lstStyle>
          <a:p>
            <a:r>
              <a:rPr lang="en-US" dirty="0"/>
              <a:t>Click to edit Master title style</a:t>
            </a:r>
          </a:p>
        </p:txBody>
      </p:sp>
      <p:sp>
        <p:nvSpPr>
          <p:cNvPr id="5" name="Footer Placeholder 4">
            <a:extLst>
              <a:ext uri="{FF2B5EF4-FFF2-40B4-BE49-F238E27FC236}">
                <a16:creationId xmlns:a16="http://schemas.microsoft.com/office/drawing/2014/main" id="{88D81F56-7F9F-4E44-9642-4D77715C0487}"/>
              </a:ext>
            </a:extLst>
          </p:cNvPr>
          <p:cNvSpPr>
            <a:spLocks noGrp="1"/>
          </p:cNvSpPr>
          <p:nvPr>
            <p:ph type="ftr" sz="quarter" idx="13"/>
          </p:nvPr>
        </p:nvSpPr>
        <p:spPr>
          <a:xfrm>
            <a:off x="5791200" y="6569075"/>
            <a:ext cx="2895600" cy="288925"/>
          </a:xfrm>
        </p:spPr>
        <p:txBody>
          <a:bodyPr wrap="square" lIns="91440" tIns="45720" rIns="91440" bIns="45720" numCol="1" anchor="t" anchorCtr="0" compatLnSpc="1">
            <a:prstTxWarp prst="textNoShape">
              <a:avLst/>
            </a:prstTxWarp>
          </a:bodyPr>
          <a:lstStyle>
            <a:lvl1pPr algn="r">
              <a:defRPr sz="1400" b="1">
                <a:solidFill>
                  <a:schemeClr val="bg1"/>
                </a:solidFill>
              </a:defRPr>
            </a:lvl1pPr>
          </a:lstStyle>
          <a:p>
            <a:pPr>
              <a:defRPr/>
            </a:pPr>
            <a:r>
              <a:rPr lang="en-US"/>
              <a:t>©  Prentice Hall 2011</a:t>
            </a:r>
          </a:p>
        </p:txBody>
      </p:sp>
      <p:sp>
        <p:nvSpPr>
          <p:cNvPr id="6" name="Slide Number Placeholder 5">
            <a:extLst>
              <a:ext uri="{FF2B5EF4-FFF2-40B4-BE49-F238E27FC236}">
                <a16:creationId xmlns:a16="http://schemas.microsoft.com/office/drawing/2014/main" id="{6A306CAF-8D98-4C1F-8F24-CDD054741EE3}"/>
              </a:ext>
            </a:extLst>
          </p:cNvPr>
          <p:cNvSpPr>
            <a:spLocks noGrp="1"/>
          </p:cNvSpPr>
          <p:nvPr>
            <p:ph type="sldNum" sz="quarter" idx="14"/>
          </p:nvPr>
        </p:nvSpPr>
        <p:spPr>
          <a:xfrm>
            <a:off x="457200" y="6569075"/>
            <a:ext cx="2133600" cy="288925"/>
          </a:xfrm>
        </p:spPr>
        <p:txBody>
          <a:bodyPr bIns="45720" anchor="t"/>
          <a:lstStyle>
            <a:lvl1pPr>
              <a:defRPr sz="1400" b="1">
                <a:solidFill>
                  <a:schemeClr val="bg1"/>
                </a:solidFill>
              </a:defRPr>
            </a:lvl1pPr>
          </a:lstStyle>
          <a:p>
            <a:fld id="{BCA4358F-70E5-4304-9D65-C3C0476434E4}" type="slidenum">
              <a:rPr lang="en-US" altLang="en-US"/>
              <a:pPr/>
              <a:t>‹#›</a:t>
            </a:fld>
            <a:endParaRPr lang="en-US" altLang="en-US"/>
          </a:p>
        </p:txBody>
      </p:sp>
    </p:spTree>
    <p:extLst>
      <p:ext uri="{BB962C8B-B14F-4D97-AF65-F5344CB8AC3E}">
        <p14:creationId xmlns:p14="http://schemas.microsoft.com/office/powerpoint/2010/main" val="269756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04D46-012D-4861-8DE5-8F11513382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DB3EF10-BFBA-4F7B-97BF-E6123CED06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6221B9-91D8-464D-8BB2-6E7F6FD44ABC}"/>
              </a:ext>
            </a:extLst>
          </p:cNvPr>
          <p:cNvSpPr>
            <a:spLocks noGrp="1"/>
          </p:cNvSpPr>
          <p:nvPr>
            <p:ph type="sldNum" sz="quarter" idx="12"/>
          </p:nvPr>
        </p:nvSpPr>
        <p:spPr/>
        <p:txBody>
          <a:bodyPr/>
          <a:lstStyle>
            <a:lvl1pPr>
              <a:defRPr/>
            </a:lvl1pPr>
          </a:lstStyle>
          <a:p>
            <a:fld id="{A9F0A9D6-7B0F-486E-B14B-E2BFAB640416}" type="slidenum">
              <a:rPr lang="en-US" altLang="en-US"/>
              <a:pPr/>
              <a:t>‹#›</a:t>
            </a:fld>
            <a:endParaRPr lang="en-US" altLang="en-US"/>
          </a:p>
        </p:txBody>
      </p:sp>
    </p:spTree>
    <p:extLst>
      <p:ext uri="{BB962C8B-B14F-4D97-AF65-F5344CB8AC3E}">
        <p14:creationId xmlns:p14="http://schemas.microsoft.com/office/powerpoint/2010/main" val="95932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331FE1-6F2D-42F1-8E86-E45C7A814533}"/>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B62C4E0-DF6F-4680-9C0B-971FBE2976E2}"/>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a:extLst>
              <a:ext uri="{FF2B5EF4-FFF2-40B4-BE49-F238E27FC236}">
                <a16:creationId xmlns:a16="http://schemas.microsoft.com/office/drawing/2014/main" id="{78BF177F-1403-4A98-85FB-A85718E5AF3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23ECB907-AD16-497B-AFFF-ACCB1C9787E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21481EC-0ADA-4F32-B3EE-70193ED9D220}"/>
              </a:ext>
            </a:extLst>
          </p:cNvPr>
          <p:cNvSpPr>
            <a:spLocks noGrp="1"/>
          </p:cNvSpPr>
          <p:nvPr>
            <p:ph type="sldNum" sz="quarter" idx="12"/>
          </p:nvPr>
        </p:nvSpPr>
        <p:spPr/>
        <p:txBody>
          <a:bodyPr/>
          <a:lstStyle>
            <a:lvl1pPr>
              <a:defRPr>
                <a:solidFill>
                  <a:srgbClr val="FFFFFF"/>
                </a:solidFill>
              </a:defRPr>
            </a:lvl1pPr>
          </a:lstStyle>
          <a:p>
            <a:fld id="{8FEAF445-AFD7-4E99-9191-2F2AEA523568}" type="slidenum">
              <a:rPr lang="en-US" altLang="en-US"/>
              <a:pPr/>
              <a:t>‹#›</a:t>
            </a:fld>
            <a:endParaRPr lang="en-US" altLang="en-US"/>
          </a:p>
        </p:txBody>
      </p:sp>
    </p:spTree>
    <p:extLst>
      <p:ext uri="{BB962C8B-B14F-4D97-AF65-F5344CB8AC3E}">
        <p14:creationId xmlns:p14="http://schemas.microsoft.com/office/powerpoint/2010/main" val="6830206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4CB9F73-9843-492F-81F0-5842C5462A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B9605EA-FDBD-4429-93F5-3072A32341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CF86A6-08BD-40A7-B873-1BEB19790A26}"/>
              </a:ext>
            </a:extLst>
          </p:cNvPr>
          <p:cNvSpPr>
            <a:spLocks noGrp="1"/>
          </p:cNvSpPr>
          <p:nvPr>
            <p:ph type="sldNum" sz="quarter" idx="12"/>
          </p:nvPr>
        </p:nvSpPr>
        <p:spPr/>
        <p:txBody>
          <a:bodyPr/>
          <a:lstStyle>
            <a:lvl1pPr>
              <a:defRPr/>
            </a:lvl1pPr>
          </a:lstStyle>
          <a:p>
            <a:fld id="{0D4D284C-B651-4907-A9E5-56CA428F3F6D}" type="slidenum">
              <a:rPr lang="en-US" altLang="en-US"/>
              <a:pPr/>
              <a:t>‹#›</a:t>
            </a:fld>
            <a:endParaRPr lang="en-US" altLang="en-US"/>
          </a:p>
        </p:txBody>
      </p:sp>
    </p:spTree>
    <p:extLst>
      <p:ext uri="{BB962C8B-B14F-4D97-AF65-F5344CB8AC3E}">
        <p14:creationId xmlns:p14="http://schemas.microsoft.com/office/powerpoint/2010/main" val="200932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D8389B-1D36-464A-AE41-F6EDA826E0B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DE53BC9-F5F4-4D33-8D9B-76F4AEE5ED4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D0B505-D050-49BC-972C-FA030871AE2D}"/>
              </a:ext>
            </a:extLst>
          </p:cNvPr>
          <p:cNvSpPr>
            <a:spLocks noGrp="1"/>
          </p:cNvSpPr>
          <p:nvPr>
            <p:ph type="sldNum" sz="quarter" idx="12"/>
          </p:nvPr>
        </p:nvSpPr>
        <p:spPr/>
        <p:txBody>
          <a:bodyPr/>
          <a:lstStyle>
            <a:lvl1pPr>
              <a:defRPr/>
            </a:lvl1pPr>
          </a:lstStyle>
          <a:p>
            <a:fld id="{D40925B3-8501-43B3-BA95-CAB2540CC1DD}" type="slidenum">
              <a:rPr lang="en-US" altLang="en-US"/>
              <a:pPr/>
              <a:t>‹#›</a:t>
            </a:fld>
            <a:endParaRPr lang="en-US" altLang="en-US"/>
          </a:p>
        </p:txBody>
      </p:sp>
    </p:spTree>
    <p:extLst>
      <p:ext uri="{BB962C8B-B14F-4D97-AF65-F5344CB8AC3E}">
        <p14:creationId xmlns:p14="http://schemas.microsoft.com/office/powerpoint/2010/main" val="156516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9932072-1A2D-479B-BCA6-38F6159B876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FB86FC3-793B-434E-8C30-F3F697E5FDB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9E5090-59E4-47A9-A6AE-9F3D5556D7E6}"/>
              </a:ext>
            </a:extLst>
          </p:cNvPr>
          <p:cNvSpPr>
            <a:spLocks noGrp="1"/>
          </p:cNvSpPr>
          <p:nvPr>
            <p:ph type="sldNum" sz="quarter" idx="12"/>
          </p:nvPr>
        </p:nvSpPr>
        <p:spPr/>
        <p:txBody>
          <a:bodyPr/>
          <a:lstStyle>
            <a:lvl1pPr>
              <a:defRPr/>
            </a:lvl1pPr>
          </a:lstStyle>
          <a:p>
            <a:fld id="{0B52D446-066D-48CD-942D-D8768D447785}" type="slidenum">
              <a:rPr lang="en-US" altLang="en-US"/>
              <a:pPr/>
              <a:t>‹#›</a:t>
            </a:fld>
            <a:endParaRPr lang="en-US" altLang="en-US"/>
          </a:p>
        </p:txBody>
      </p:sp>
    </p:spTree>
    <p:extLst>
      <p:ext uri="{BB962C8B-B14F-4D97-AF65-F5344CB8AC3E}">
        <p14:creationId xmlns:p14="http://schemas.microsoft.com/office/powerpoint/2010/main" val="264516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B86BC-5EB1-451F-BB71-50BB296BCC08}"/>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FE53DA4C-BC5D-471E-AEF9-6B212306AE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1964BE00-EB2A-4019-A3EB-C0CD4768763F}"/>
              </a:ext>
            </a:extLst>
          </p:cNvPr>
          <p:cNvSpPr>
            <a:spLocks noGrp="1"/>
          </p:cNvSpPr>
          <p:nvPr>
            <p:ph type="sldNum" sz="quarter" idx="12"/>
          </p:nvPr>
        </p:nvSpPr>
        <p:spPr/>
        <p:txBody>
          <a:bodyPr/>
          <a:lstStyle>
            <a:lvl1pPr>
              <a:defRPr/>
            </a:lvl1pPr>
          </a:lstStyle>
          <a:p>
            <a:fld id="{1F5CF18A-B0F8-4375-AA49-B3D3BEBB4D5C}" type="slidenum">
              <a:rPr lang="en-US" altLang="en-US"/>
              <a:pPr/>
              <a:t>‹#›</a:t>
            </a:fld>
            <a:endParaRPr lang="en-US" altLang="en-US"/>
          </a:p>
        </p:txBody>
      </p:sp>
    </p:spTree>
    <p:extLst>
      <p:ext uri="{BB962C8B-B14F-4D97-AF65-F5344CB8AC3E}">
        <p14:creationId xmlns:p14="http://schemas.microsoft.com/office/powerpoint/2010/main" val="10430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DA7C22-25E9-4691-A76D-E6093751A1CA}"/>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630F243F-E826-4D02-9D9C-CA85B4FBCE60}"/>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0D9CC015-FFA2-43C6-A9FC-CAD49DE88B55}"/>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13474DAF-3AD4-4E9E-966F-23FB75FD0EB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59A4177-1CF4-446C-A3D5-055A73758FD0}"/>
              </a:ext>
            </a:extLst>
          </p:cNvPr>
          <p:cNvSpPr>
            <a:spLocks noGrp="1"/>
          </p:cNvSpPr>
          <p:nvPr>
            <p:ph type="sldNum" sz="quarter" idx="12"/>
          </p:nvPr>
        </p:nvSpPr>
        <p:spPr/>
        <p:txBody>
          <a:bodyPr/>
          <a:lstStyle>
            <a:lvl1pPr>
              <a:defRPr/>
            </a:lvl1pPr>
          </a:lstStyle>
          <a:p>
            <a:fld id="{1AC657FC-B0DA-4DD0-81F6-C782AC975FC7}" type="slidenum">
              <a:rPr lang="en-US" altLang="en-US"/>
              <a:pPr/>
              <a:t>‹#›</a:t>
            </a:fld>
            <a:endParaRPr lang="en-US" altLang="en-US"/>
          </a:p>
        </p:txBody>
      </p:sp>
    </p:spTree>
    <p:extLst>
      <p:ext uri="{BB962C8B-B14F-4D97-AF65-F5344CB8AC3E}">
        <p14:creationId xmlns:p14="http://schemas.microsoft.com/office/powerpoint/2010/main" val="410940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7A03A1-194E-4670-90F8-2C7DB1926B0F}"/>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9D331BAC-357E-4866-A8B6-A4F3AF7277A2}"/>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a:extLst>
              <a:ext uri="{FF2B5EF4-FFF2-40B4-BE49-F238E27FC236}">
                <a16:creationId xmlns:a16="http://schemas.microsoft.com/office/drawing/2014/main" id="{3D730D79-A876-4D3F-AE63-5CEEFA74E004}"/>
              </a:ext>
            </a:extLst>
          </p:cNvPr>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4362E898-A7BB-457C-A56A-30C6A98EC787}"/>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a:extLst>
              <a:ext uri="{FF2B5EF4-FFF2-40B4-BE49-F238E27FC236}">
                <a16:creationId xmlns:a16="http://schemas.microsoft.com/office/drawing/2014/main" id="{3C2ECEDE-E749-438D-BBB3-6BBA73AA87BD}"/>
              </a:ext>
            </a:extLst>
          </p:cNvPr>
          <p:cNvSpPr>
            <a:spLocks noGrp="1"/>
          </p:cNvSpPr>
          <p:nvPr>
            <p:ph type="sldNum" sz="quarter" idx="12"/>
          </p:nvPr>
        </p:nvSpPr>
        <p:spPr>
          <a:xfrm>
            <a:off x="8339138" y="1169988"/>
            <a:ext cx="733425" cy="201612"/>
          </a:xfrm>
        </p:spPr>
        <p:txBody>
          <a:bodyPr/>
          <a:lstStyle>
            <a:lvl1pPr>
              <a:defRPr/>
            </a:lvl1pPr>
          </a:lstStyle>
          <a:p>
            <a:fld id="{20F32ECA-3CC4-4777-AD16-D27E0A97CDB0}" type="slidenum">
              <a:rPr lang="en-US" altLang="en-US"/>
              <a:pPr/>
              <a:t>‹#›</a:t>
            </a:fld>
            <a:endParaRPr lang="en-US" altLang="en-US"/>
          </a:p>
        </p:txBody>
      </p:sp>
    </p:spTree>
    <p:extLst>
      <p:ext uri="{BB962C8B-B14F-4D97-AF65-F5344CB8AC3E}">
        <p14:creationId xmlns:p14="http://schemas.microsoft.com/office/powerpoint/2010/main" val="38254032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0228F4-48CC-4099-ABE4-B3FD58249F62}"/>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F32DA4E2-27CE-4D79-BC37-F1F80B685F95}"/>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C0CED433-EECA-4136-9E0E-B6F59D8AA844}"/>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a:extLst>
              <a:ext uri="{FF2B5EF4-FFF2-40B4-BE49-F238E27FC236}">
                <a16:creationId xmlns:a16="http://schemas.microsoft.com/office/drawing/2014/main" id="{4769BD9A-1F14-44F9-B1FF-0F89FC4268FE}"/>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6D7295F-4828-4D03-8E22-99FDD9A0DB5F}"/>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5" name="Footer Placeholder 4">
            <a:extLst>
              <a:ext uri="{FF2B5EF4-FFF2-40B4-BE49-F238E27FC236}">
                <a16:creationId xmlns:a16="http://schemas.microsoft.com/office/drawing/2014/main" id="{301BB9B7-4321-4467-983E-74E81CDCACD0}"/>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6" name="Slide Number Placeholder 5">
            <a:extLst>
              <a:ext uri="{FF2B5EF4-FFF2-40B4-BE49-F238E27FC236}">
                <a16:creationId xmlns:a16="http://schemas.microsoft.com/office/drawing/2014/main" id="{86937D16-3F77-422C-931F-B47D70D87C15}"/>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defRPr>
            </a:lvl1pPr>
          </a:lstStyle>
          <a:p>
            <a:fld id="{A3DD86EC-423B-4BDE-9E34-1FFB73B798C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0" r:id="rId1"/>
    <p:sldLayoutId id="2147483995" r:id="rId2"/>
    <p:sldLayoutId id="2147484001" r:id="rId3"/>
    <p:sldLayoutId id="2147483996" r:id="rId4"/>
    <p:sldLayoutId id="2147483997" r:id="rId5"/>
    <p:sldLayoutId id="2147483998" r:id="rId6"/>
    <p:sldLayoutId id="2147484002" r:id="rId7"/>
    <p:sldLayoutId id="2147484003" r:id="rId8"/>
    <p:sldLayoutId id="2147484004" r:id="rId9"/>
    <p:sldLayoutId id="2147483999" r:id="rId10"/>
    <p:sldLayoutId id="2147484005" r:id="rId11"/>
    <p:sldLayoutId id="2147484006"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washingtonpost.com/wp-dyn/content/article/2007/03/06/AR2007030602705.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msnbc.msn.com/id/20202935/from/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businessweek.com/magazine/content/05_32/b3946001_mz001.ht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aclu.org/ordering-pizza" TargetMode="External"/><Relationship Id="rId5" Type="http://schemas.openxmlformats.org/officeDocument/2006/relationships/hyperlink" Target="http://www.auburn.edu/~rainerk/surveillance.ppt" TargetMode="External"/><Relationship Id="rId4" Type="http://schemas.openxmlformats.org/officeDocument/2006/relationships/hyperlink" Target="http://images.businessweek.com/ss/05/07/surveillance/index_01.ht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2C6F5E4-B7A9-4106-B585-0B5DA5542DAF}"/>
              </a:ext>
            </a:extLst>
          </p:cNvPr>
          <p:cNvSpPr>
            <a:spLocks noGrp="1" noChangeArrowheads="1"/>
          </p:cNvSpPr>
          <p:nvPr>
            <p:ph type="ctrTitle"/>
          </p:nvPr>
        </p:nvSpPr>
        <p:spPr/>
        <p:txBody>
          <a:bodyPr/>
          <a:lstStyle/>
          <a:p>
            <a:pPr eaLnBrk="1" fontAlgn="auto" hangingPunct="1">
              <a:spcAft>
                <a:spcPts val="0"/>
              </a:spcAft>
              <a:defRPr/>
            </a:pPr>
            <a:r>
              <a:rPr lang="en-US" dirty="0">
                <a:solidFill>
                  <a:schemeClr val="accent1">
                    <a:satMod val="150000"/>
                  </a:schemeClr>
                </a:solidFill>
              </a:rPr>
              <a:t>CHAPTER 14</a:t>
            </a:r>
          </a:p>
        </p:txBody>
      </p:sp>
      <p:sp>
        <p:nvSpPr>
          <p:cNvPr id="9219" name="Rectangle 3">
            <a:extLst>
              <a:ext uri="{FF2B5EF4-FFF2-40B4-BE49-F238E27FC236}">
                <a16:creationId xmlns:a16="http://schemas.microsoft.com/office/drawing/2014/main" id="{87F61D29-4CB4-4096-BEAB-FC3FD9D263D8}"/>
              </a:ext>
            </a:extLst>
          </p:cNvPr>
          <p:cNvSpPr>
            <a:spLocks noGrp="1" noChangeArrowheads="1"/>
          </p:cNvSpPr>
          <p:nvPr>
            <p:ph type="subTitle" idx="1"/>
          </p:nvPr>
        </p:nvSpPr>
        <p:spPr>
          <a:xfrm>
            <a:off x="685800" y="1828800"/>
            <a:ext cx="8077200" cy="1500188"/>
          </a:xfrm>
        </p:spPr>
        <p:txBody>
          <a:bodyPr/>
          <a:lstStyle/>
          <a:p>
            <a:pPr eaLnBrk="1" hangingPunct="1"/>
            <a:r>
              <a:rPr lang="en-US" altLang="en-US" sz="4400" dirty="0"/>
              <a:t>Ethics and Privacy  and legal and social issues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Including Ethical Considerations in Decision Making</a:t>
            </a:r>
          </a:p>
        </p:txBody>
      </p:sp>
      <p:pic>
        <p:nvPicPr>
          <p:cNvPr id="2" name="Picture 1" descr="Steps involved in the decision-making process" title="Figure 14-5"/>
          <p:cNvPicPr>
            <a:picLocks noChangeAspect="1"/>
          </p:cNvPicPr>
          <p:nvPr/>
        </p:nvPicPr>
        <p:blipFill>
          <a:blip r:embed="rId3"/>
          <a:stretch>
            <a:fillRect/>
          </a:stretch>
        </p:blipFill>
        <p:spPr>
          <a:xfrm>
            <a:off x="1628775" y="1619250"/>
            <a:ext cx="5886450" cy="3619500"/>
          </a:xfrm>
          <a:prstGeom prst="rect">
            <a:avLst/>
          </a:prstGeom>
        </p:spPr>
      </p:pic>
    </p:spTree>
    <p:extLst>
      <p:ext uri="{BB962C8B-B14F-4D97-AF65-F5344CB8AC3E}">
        <p14:creationId xmlns:p14="http://schemas.microsoft.com/office/powerpoint/2010/main" val="73829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Including Ethical Considerations in Decision Making</a:t>
            </a:r>
          </a:p>
        </p:txBody>
      </p:sp>
      <p:pic>
        <p:nvPicPr>
          <p:cNvPr id="2" name="Picture 1" descr="Key questions to ask at each step in the decision-making process" title="Table 14-6"/>
          <p:cNvPicPr>
            <a:picLocks noChangeAspect="1"/>
          </p:cNvPicPr>
          <p:nvPr/>
        </p:nvPicPr>
        <p:blipFill>
          <a:blip r:embed="rId3"/>
          <a:stretch>
            <a:fillRect/>
          </a:stretch>
        </p:blipFill>
        <p:spPr>
          <a:xfrm>
            <a:off x="1219200" y="1219200"/>
            <a:ext cx="6934200" cy="4953000"/>
          </a:xfrm>
          <a:prstGeom prst="rect">
            <a:avLst/>
          </a:prstGeom>
        </p:spPr>
      </p:pic>
    </p:spTree>
    <p:extLst>
      <p:ext uri="{BB962C8B-B14F-4D97-AF65-F5344CB8AC3E}">
        <p14:creationId xmlns:p14="http://schemas.microsoft.com/office/powerpoint/2010/main" val="2741289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Including Ethical Considerations in Decision Making</a:t>
            </a:r>
          </a:p>
        </p:txBody>
      </p:sp>
      <p:pic>
        <p:nvPicPr>
          <p:cNvPr id="2" name="Picture 1" descr="Key questions to ask at each step in the decision-making process" title="Table 14-6 continued"/>
          <p:cNvPicPr>
            <a:picLocks noChangeAspect="1"/>
          </p:cNvPicPr>
          <p:nvPr/>
        </p:nvPicPr>
        <p:blipFill>
          <a:blip r:embed="rId3"/>
          <a:stretch>
            <a:fillRect/>
          </a:stretch>
        </p:blipFill>
        <p:spPr>
          <a:xfrm>
            <a:off x="823912" y="1624012"/>
            <a:ext cx="7496175" cy="3609975"/>
          </a:xfrm>
          <a:prstGeom prst="rect">
            <a:avLst/>
          </a:prstGeom>
        </p:spPr>
      </p:pic>
    </p:spTree>
    <p:extLst>
      <p:ext uri="{BB962C8B-B14F-4D97-AF65-F5344CB8AC3E}">
        <p14:creationId xmlns:p14="http://schemas.microsoft.com/office/powerpoint/2010/main" val="412227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Including Ethical Considerations in Decision Making</a:t>
            </a:r>
          </a:p>
        </p:txBody>
      </p:sp>
      <p:pic>
        <p:nvPicPr>
          <p:cNvPr id="5" name="Picture 4" descr="There are many factors to weigh in decision making" title="Figure 14-6"/>
          <p:cNvPicPr>
            <a:picLocks noChangeAspect="1"/>
          </p:cNvPicPr>
          <p:nvPr/>
        </p:nvPicPr>
        <p:blipFill>
          <a:blip r:embed="rId3"/>
          <a:stretch>
            <a:fillRect/>
          </a:stretch>
        </p:blipFill>
        <p:spPr>
          <a:xfrm>
            <a:off x="781050" y="1962150"/>
            <a:ext cx="7581900" cy="2933700"/>
          </a:xfrm>
          <a:prstGeom prst="rect">
            <a:avLst/>
          </a:prstGeom>
        </p:spPr>
      </p:pic>
    </p:spTree>
    <p:extLst>
      <p:ext uri="{BB962C8B-B14F-4D97-AF65-F5344CB8AC3E}">
        <p14:creationId xmlns:p14="http://schemas.microsoft.com/office/powerpoint/2010/main" val="196999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159326"/>
          </a:xfrm>
        </p:spPr>
        <p:txBody>
          <a:bodyPr/>
          <a:lstStyle/>
          <a:p>
            <a:r>
              <a:rPr lang="en-US" altLang="en-US" sz="2400" dirty="0"/>
              <a:t>A code of ethics:</a:t>
            </a:r>
          </a:p>
          <a:p>
            <a:pPr lvl="1"/>
            <a:r>
              <a:rPr lang="en-US" altLang="en-US" sz="2000" dirty="0"/>
              <a:t>States the principles and core values essential to a set of people and, therefore, govern their behavior</a:t>
            </a:r>
          </a:p>
          <a:p>
            <a:pPr lvl="1"/>
            <a:r>
              <a:rPr lang="en-US" altLang="en-US" sz="2000" dirty="0"/>
              <a:t>Can become a reference point for weighing what is legal and what is ethical</a:t>
            </a:r>
          </a:p>
          <a:p>
            <a:r>
              <a:rPr lang="en-US" altLang="en-US" sz="2400" dirty="0"/>
              <a:t>Mishandling of the social issues discussed in this chapter—including waste and mistakes, crime, privacy, health, and ethics—can devastate an organization</a:t>
            </a:r>
          </a:p>
          <a:p>
            <a:r>
              <a:rPr lang="en-US" altLang="en-US" sz="2400" dirty="0"/>
              <a:t>Prevention of these problems and recovery from them are important aspects of managing information and information systems as critical corporate assets</a:t>
            </a:r>
          </a:p>
          <a:p>
            <a:endParaRPr lang="en-US" sz="2400" dirty="0"/>
          </a:p>
        </p:txBody>
      </p:sp>
      <p:sp>
        <p:nvSpPr>
          <p:cNvPr id="3" name="Title 2"/>
          <p:cNvSpPr>
            <a:spLocks noGrp="1"/>
          </p:cNvSpPr>
          <p:nvPr>
            <p:ph type="title"/>
          </p:nvPr>
        </p:nvSpPr>
        <p:spPr/>
        <p:txBody>
          <a:bodyPr/>
          <a:lstStyle/>
          <a:p>
            <a:r>
              <a:rPr lang="en-US" dirty="0"/>
              <a:t>Code of Ethics</a:t>
            </a:r>
          </a:p>
        </p:txBody>
      </p:sp>
    </p:spTree>
    <p:extLst>
      <p:ext uri="{BB962C8B-B14F-4D97-AF65-F5344CB8AC3E}">
        <p14:creationId xmlns:p14="http://schemas.microsoft.com/office/powerpoint/2010/main" val="136288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97CFFF7-AE9B-4385-A69C-E9CF931573B7}"/>
              </a:ext>
            </a:extLst>
          </p:cNvPr>
          <p:cNvSpPr>
            <a:spLocks noGrp="1"/>
          </p:cNvSpPr>
          <p:nvPr>
            <p:ph type="title"/>
          </p:nvPr>
        </p:nvSpPr>
        <p:spPr/>
        <p:txBody>
          <a:bodyPr/>
          <a:lstStyle/>
          <a:p>
            <a:pPr eaLnBrk="1" fontAlgn="auto" hangingPunct="1">
              <a:spcAft>
                <a:spcPts val="0"/>
              </a:spcAft>
              <a:defRPr/>
            </a:pPr>
            <a:r>
              <a:rPr lang="en-US" sz="4000">
                <a:solidFill>
                  <a:schemeClr val="accent1">
                    <a:satMod val="150000"/>
                  </a:schemeClr>
                </a:solidFill>
              </a:rPr>
              <a:t>Ethics in the Corporate Environment</a:t>
            </a:r>
          </a:p>
        </p:txBody>
      </p:sp>
      <p:sp>
        <p:nvSpPr>
          <p:cNvPr id="14339" name="Content Placeholder 2">
            <a:extLst>
              <a:ext uri="{FF2B5EF4-FFF2-40B4-BE49-F238E27FC236}">
                <a16:creationId xmlns:a16="http://schemas.microsoft.com/office/drawing/2014/main" id="{EBE7AAC8-77AD-4DC3-9EAF-D43BE48BA1C3}"/>
              </a:ext>
            </a:extLst>
          </p:cNvPr>
          <p:cNvSpPr>
            <a:spLocks noGrp="1"/>
          </p:cNvSpPr>
          <p:nvPr>
            <p:ph idx="1"/>
          </p:nvPr>
        </p:nvSpPr>
        <p:spPr>
          <a:xfrm>
            <a:off x="304800" y="1676400"/>
            <a:ext cx="7772400" cy="4530725"/>
          </a:xfrm>
        </p:spPr>
        <p:txBody>
          <a:bodyPr/>
          <a:lstStyle/>
          <a:p>
            <a:pPr marL="0" indent="0" eaLnBrk="1" hangingPunct="1">
              <a:buFont typeface="Wingdings" pitchFamily="2" charset="2"/>
              <a:buNone/>
              <a:defRPr/>
            </a:pPr>
            <a:r>
              <a:rPr lang="en-US" altLang="en-US" b="1" dirty="0">
                <a:solidFill>
                  <a:schemeClr val="accent2">
                    <a:lumMod val="75000"/>
                  </a:schemeClr>
                </a:solidFill>
              </a:rPr>
              <a:t>Fundamental tenets of ethics</a:t>
            </a:r>
          </a:p>
          <a:p>
            <a:pPr lvl="1" eaLnBrk="1" hangingPunct="1">
              <a:defRPr/>
            </a:pPr>
            <a:r>
              <a:rPr lang="en-US" altLang="en-US" sz="2400" b="1" dirty="0">
                <a:solidFill>
                  <a:schemeClr val="accent5"/>
                </a:solidFill>
              </a:rPr>
              <a:t>Responsibility</a:t>
            </a:r>
            <a:r>
              <a:rPr lang="en-US" altLang="en-US" sz="2400" dirty="0"/>
              <a:t>:  Accepting the potential costs, duties, and obligations for decisions</a:t>
            </a:r>
          </a:p>
          <a:p>
            <a:pPr lvl="1" eaLnBrk="1" hangingPunct="1">
              <a:defRPr/>
            </a:pPr>
            <a:r>
              <a:rPr lang="en-US" altLang="en-US" sz="2400" b="1" dirty="0">
                <a:solidFill>
                  <a:schemeClr val="accent5"/>
                </a:solidFill>
              </a:rPr>
              <a:t>Accountability</a:t>
            </a:r>
            <a:r>
              <a:rPr lang="en-US" altLang="en-US" sz="2400" b="1" dirty="0"/>
              <a:t>:  </a:t>
            </a:r>
            <a:r>
              <a:rPr lang="en-US" altLang="en-US" sz="2400" dirty="0"/>
              <a:t>Mechanisms for identifying responsible parties</a:t>
            </a:r>
          </a:p>
          <a:p>
            <a:pPr lvl="1" eaLnBrk="1" hangingPunct="1">
              <a:defRPr/>
            </a:pPr>
            <a:r>
              <a:rPr lang="en-US" altLang="en-US" sz="2400" b="1" dirty="0">
                <a:solidFill>
                  <a:schemeClr val="accent5"/>
                </a:solidFill>
              </a:rPr>
              <a:t>Liability</a:t>
            </a:r>
            <a:r>
              <a:rPr lang="en-US" altLang="en-US" sz="2400" b="1" dirty="0"/>
              <a:t>:  </a:t>
            </a:r>
            <a:r>
              <a:rPr lang="en-US" altLang="en-US" sz="2400" dirty="0"/>
              <a:t>Permits individuals (and firms) to recover damages done to them </a:t>
            </a:r>
          </a:p>
          <a:p>
            <a:pPr lvl="1" eaLnBrk="1" hangingPunct="1">
              <a:defRPr/>
            </a:pPr>
            <a:r>
              <a:rPr lang="en-US" altLang="en-US" sz="2400" b="1" dirty="0">
                <a:solidFill>
                  <a:schemeClr val="accent5"/>
                </a:solidFill>
              </a:rPr>
              <a:t>Due process</a:t>
            </a:r>
            <a:r>
              <a:rPr lang="en-US" altLang="en-US" sz="2400" b="1" dirty="0"/>
              <a:t>: </a:t>
            </a:r>
            <a:r>
              <a:rPr lang="en-US" altLang="en-US" sz="2400" dirty="0"/>
              <a:t>Laws are well known and understood, with an ability to appeal to higher authorities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1">
            <a:extLst>
              <a:ext uri="{FF2B5EF4-FFF2-40B4-BE49-F238E27FC236}">
                <a16:creationId xmlns:a16="http://schemas.microsoft.com/office/drawing/2014/main" id="{A423EC98-1636-4DAD-8138-D9BAB0C98805}"/>
              </a:ext>
            </a:extLst>
          </p:cNvPr>
          <p:cNvSpPr>
            <a:spLocks noGrp="1"/>
          </p:cNvSpPr>
          <p:nvPr>
            <p:ph idx="1"/>
          </p:nvPr>
        </p:nvSpPr>
        <p:spPr/>
        <p:txBody>
          <a:bodyPr/>
          <a:lstStyle/>
          <a:p>
            <a:pPr eaLnBrk="1" hangingPunct="1"/>
            <a:r>
              <a:rPr lang="en-US" altLang="en-US" sz="3600">
                <a:solidFill>
                  <a:srgbClr val="0D0D0D"/>
                </a:solidFill>
              </a:rPr>
              <a:t>Five moral dimensions of the information age</a:t>
            </a:r>
          </a:p>
          <a:p>
            <a:pPr marL="971550" lvl="1" indent="-514350" eaLnBrk="1" hangingPunct="1">
              <a:buFont typeface="Cambria" panose="02040503050406030204" pitchFamily="18" charset="0"/>
              <a:buAutoNum type="arabicPeriod"/>
            </a:pPr>
            <a:r>
              <a:rPr lang="en-US" altLang="en-US" sz="3200"/>
              <a:t>Information rights and obligations</a:t>
            </a:r>
          </a:p>
          <a:p>
            <a:pPr marL="971550" lvl="1" indent="-514350" eaLnBrk="1" hangingPunct="1">
              <a:buFont typeface="Cambria" panose="02040503050406030204" pitchFamily="18" charset="0"/>
              <a:buAutoNum type="arabicPeriod"/>
            </a:pPr>
            <a:r>
              <a:rPr lang="en-US" altLang="en-US" sz="3200"/>
              <a:t>Property rights and obligations</a:t>
            </a:r>
          </a:p>
          <a:p>
            <a:pPr marL="971550" lvl="1" indent="-514350" eaLnBrk="1" hangingPunct="1">
              <a:buFont typeface="Cambria" panose="02040503050406030204" pitchFamily="18" charset="0"/>
              <a:buAutoNum type="arabicPeriod"/>
            </a:pPr>
            <a:r>
              <a:rPr lang="en-US" altLang="en-US" sz="3200"/>
              <a:t>Accountability and control</a:t>
            </a:r>
          </a:p>
          <a:p>
            <a:pPr marL="971550" lvl="1" indent="-514350" eaLnBrk="1" hangingPunct="1">
              <a:buFont typeface="Cambria" panose="02040503050406030204" pitchFamily="18" charset="0"/>
              <a:buAutoNum type="arabicPeriod"/>
            </a:pPr>
            <a:r>
              <a:rPr lang="en-US" altLang="en-US" sz="3200"/>
              <a:t>System quality</a:t>
            </a:r>
          </a:p>
          <a:p>
            <a:pPr marL="971550" lvl="1" indent="-514350" eaLnBrk="1" hangingPunct="1">
              <a:buFont typeface="Cambria" panose="02040503050406030204" pitchFamily="18" charset="0"/>
              <a:buAutoNum type="arabicPeriod"/>
            </a:pPr>
            <a:r>
              <a:rPr lang="en-US" altLang="en-US" sz="3200"/>
              <a:t>Quality of life</a:t>
            </a:r>
          </a:p>
        </p:txBody>
      </p:sp>
      <p:sp>
        <p:nvSpPr>
          <p:cNvPr id="13315" name="Text Placeholder 5">
            <a:extLst>
              <a:ext uri="{FF2B5EF4-FFF2-40B4-BE49-F238E27FC236}">
                <a16:creationId xmlns:a16="http://schemas.microsoft.com/office/drawing/2014/main" id="{641D10D0-2EE7-48E8-8655-0D37D77D0560}"/>
              </a:ext>
            </a:extLst>
          </p:cNvPr>
          <p:cNvSpPr>
            <a:spLocks noGrp="1"/>
          </p:cNvSpPr>
          <p:nvPr>
            <p:ph type="body" sz="quarter" idx="12"/>
          </p:nvPr>
        </p:nvSpPr>
        <p:spPr>
          <a:xfrm>
            <a:off x="381000" y="685800"/>
            <a:ext cx="8229600" cy="381000"/>
          </a:xfrm>
        </p:spPr>
        <p:txBody>
          <a:bodyPr/>
          <a:lstStyle/>
          <a:p>
            <a:pPr eaLnBrk="1" hangingPunct="1"/>
            <a:r>
              <a:rPr lang="en-US" altLang="en-US">
                <a:solidFill>
                  <a:schemeClr val="accent1"/>
                </a:solidFill>
              </a:rPr>
              <a:t>Understanding Ethical and Social Issues Related to Systems</a:t>
            </a:r>
          </a:p>
        </p:txBody>
      </p:sp>
      <p:sp>
        <p:nvSpPr>
          <p:cNvPr id="13316" name="Footer Placeholder 6">
            <a:extLst>
              <a:ext uri="{FF2B5EF4-FFF2-40B4-BE49-F238E27FC236}">
                <a16:creationId xmlns:a16="http://schemas.microsoft.com/office/drawing/2014/main" id="{4F02A21C-307F-48CE-B9A3-AF235315F20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400">
                <a:solidFill>
                  <a:schemeClr val="bg1"/>
                </a:solidFill>
                <a:latin typeface="Arial" panose="020B0604020202020204" pitchFamily="34" charset="0"/>
                <a:ea typeface="ＭＳ Ｐゴシック" panose="020B0600070205080204" pitchFamily="34" charset="-128"/>
              </a:rPr>
              <a:t>©  Prentice Hall 2011</a:t>
            </a:r>
          </a:p>
        </p:txBody>
      </p:sp>
      <p:sp>
        <p:nvSpPr>
          <p:cNvPr id="13317" name="Slide Number Placeholder 5">
            <a:extLst>
              <a:ext uri="{FF2B5EF4-FFF2-40B4-BE49-F238E27FC236}">
                <a16:creationId xmlns:a16="http://schemas.microsoft.com/office/drawing/2014/main" id="{875A4539-D6EF-4927-9900-523A5DA0E02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fld id="{A6925615-5BD4-4E5F-AF28-FCF6B0D0AC22}" type="slidenum">
              <a:rPr lang="en-US" altLang="en-US" sz="1400">
                <a:solidFill>
                  <a:schemeClr val="bg1"/>
                </a:solidFill>
                <a:latin typeface="Arial" panose="020B0604020202020204" pitchFamily="34" charset="0"/>
                <a:ea typeface="ＭＳ Ｐゴシック" panose="020B0600070205080204" pitchFamily="34" charset="-128"/>
              </a:rPr>
              <a:pPr eaLnBrk="1" hangingPunct="1">
                <a:buClrTx/>
                <a:buSzTx/>
                <a:buFontTx/>
                <a:buNone/>
              </a:pPr>
              <a:t>16</a:t>
            </a:fld>
            <a:endParaRPr lang="en-US" altLang="en-US" sz="1400">
              <a:solidFill>
                <a:schemeClr val="bg1"/>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1">
            <a:extLst>
              <a:ext uri="{FF2B5EF4-FFF2-40B4-BE49-F238E27FC236}">
                <a16:creationId xmlns:a16="http://schemas.microsoft.com/office/drawing/2014/main" id="{A5841651-DDD4-4571-85F8-6549A997C93B}"/>
              </a:ext>
            </a:extLst>
          </p:cNvPr>
          <p:cNvSpPr>
            <a:spLocks noGrp="1"/>
          </p:cNvSpPr>
          <p:nvPr>
            <p:ph idx="1"/>
          </p:nvPr>
        </p:nvSpPr>
        <p:spPr/>
        <p:txBody>
          <a:bodyPr/>
          <a:lstStyle/>
          <a:p>
            <a:pPr eaLnBrk="1" hangingPunct="1"/>
            <a:r>
              <a:rPr lang="en-US" altLang="en-US">
                <a:solidFill>
                  <a:srgbClr val="0D0D0D"/>
                </a:solidFill>
              </a:rPr>
              <a:t>Six Candidate Ethical Principles</a:t>
            </a:r>
          </a:p>
          <a:p>
            <a:pPr marL="971550" lvl="1" indent="-514350" eaLnBrk="1" hangingPunct="1">
              <a:buFont typeface="Cambria" panose="02040503050406030204" pitchFamily="18" charset="0"/>
              <a:buAutoNum type="arabicPeriod"/>
            </a:pPr>
            <a:r>
              <a:rPr lang="en-US" altLang="en-US"/>
              <a:t>Golden Rule</a:t>
            </a:r>
          </a:p>
          <a:p>
            <a:pPr lvl="2" eaLnBrk="1" hangingPunct="1"/>
            <a:r>
              <a:rPr lang="en-US" altLang="en-US"/>
              <a:t>Do unto others as you would have them do unto you</a:t>
            </a:r>
          </a:p>
          <a:p>
            <a:pPr marL="971550" lvl="1" indent="-514350" eaLnBrk="1" hangingPunct="1">
              <a:buFont typeface="Cambria" panose="02040503050406030204" pitchFamily="18" charset="0"/>
              <a:buAutoNum type="arabicPeriod"/>
            </a:pPr>
            <a:r>
              <a:rPr lang="en-US" altLang="en-US"/>
              <a:t>Immanuel Kant’s Categorical Imperative</a:t>
            </a:r>
          </a:p>
          <a:p>
            <a:pPr lvl="2" eaLnBrk="1" hangingPunct="1"/>
            <a:r>
              <a:rPr lang="en-US" altLang="en-US"/>
              <a:t>If an action is not right for everyone to take, it is not right for anyone</a:t>
            </a:r>
          </a:p>
          <a:p>
            <a:pPr marL="971550" lvl="1" indent="-514350" eaLnBrk="1" hangingPunct="1">
              <a:buFont typeface="Cambria" panose="02040503050406030204" pitchFamily="18" charset="0"/>
              <a:buAutoNum type="arabicPeriod"/>
            </a:pPr>
            <a:r>
              <a:rPr lang="en-US" altLang="en-US"/>
              <a:t>Descartes’ Rule of Change</a:t>
            </a:r>
          </a:p>
          <a:p>
            <a:pPr lvl="2" eaLnBrk="1" hangingPunct="1"/>
            <a:r>
              <a:rPr lang="en-US" altLang="en-US"/>
              <a:t>If an action cannot be taken repeatedly, it is not right to take at all</a:t>
            </a:r>
          </a:p>
          <a:p>
            <a:pPr eaLnBrk="1" hangingPunct="1"/>
            <a:endParaRPr lang="en-US" altLang="en-US">
              <a:solidFill>
                <a:srgbClr val="0D0D0D"/>
              </a:solidFill>
            </a:endParaRPr>
          </a:p>
        </p:txBody>
      </p:sp>
      <p:sp>
        <p:nvSpPr>
          <p:cNvPr id="14339" name="Text Placeholder 5">
            <a:extLst>
              <a:ext uri="{FF2B5EF4-FFF2-40B4-BE49-F238E27FC236}">
                <a16:creationId xmlns:a16="http://schemas.microsoft.com/office/drawing/2014/main" id="{AC9D8EC6-5410-4344-B5CD-BE07EBCAF24B}"/>
              </a:ext>
            </a:extLst>
          </p:cNvPr>
          <p:cNvSpPr>
            <a:spLocks noGrp="1"/>
          </p:cNvSpPr>
          <p:nvPr>
            <p:ph type="body" sz="quarter" idx="12"/>
          </p:nvPr>
        </p:nvSpPr>
        <p:spPr>
          <a:xfrm>
            <a:off x="457200" y="609600"/>
            <a:ext cx="8229600" cy="381000"/>
          </a:xfrm>
        </p:spPr>
        <p:txBody>
          <a:bodyPr/>
          <a:lstStyle/>
          <a:p>
            <a:pPr eaLnBrk="1" hangingPunct="1"/>
            <a:r>
              <a:rPr lang="en-US" altLang="en-US" sz="3200">
                <a:solidFill>
                  <a:schemeClr val="accent1"/>
                </a:solidFill>
              </a:rPr>
              <a:t>Ethics in an Information Society</a:t>
            </a:r>
          </a:p>
        </p:txBody>
      </p:sp>
      <p:sp>
        <p:nvSpPr>
          <p:cNvPr id="14340" name="Footer Placeholder 6">
            <a:extLst>
              <a:ext uri="{FF2B5EF4-FFF2-40B4-BE49-F238E27FC236}">
                <a16:creationId xmlns:a16="http://schemas.microsoft.com/office/drawing/2014/main" id="{BE4BF992-17B2-4A79-8FF6-B71E9BCDBEEA}"/>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400">
                <a:solidFill>
                  <a:schemeClr val="bg1"/>
                </a:solidFill>
                <a:latin typeface="Arial" panose="020B0604020202020204" pitchFamily="34" charset="0"/>
                <a:ea typeface="ＭＳ Ｐゴシック" panose="020B0600070205080204" pitchFamily="34" charset="-128"/>
              </a:rPr>
              <a:t>©  Prentice Hall 2011</a:t>
            </a:r>
          </a:p>
        </p:txBody>
      </p:sp>
      <p:sp>
        <p:nvSpPr>
          <p:cNvPr id="14341" name="Slide Number Placeholder 5">
            <a:extLst>
              <a:ext uri="{FF2B5EF4-FFF2-40B4-BE49-F238E27FC236}">
                <a16:creationId xmlns:a16="http://schemas.microsoft.com/office/drawing/2014/main" id="{4647A0EC-EE8E-41F9-ADCA-CB59B8D76C8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fld id="{1EF471DB-6412-47C9-918A-6738BEB8236C}" type="slidenum">
              <a:rPr lang="en-US" altLang="en-US" sz="1400">
                <a:solidFill>
                  <a:schemeClr val="bg1"/>
                </a:solidFill>
                <a:latin typeface="Arial" panose="020B0604020202020204" pitchFamily="34" charset="0"/>
                <a:ea typeface="ＭＳ Ｐゴシック" panose="020B0600070205080204" pitchFamily="34" charset="-128"/>
              </a:rPr>
              <a:pPr eaLnBrk="1" hangingPunct="1">
                <a:buClrTx/>
                <a:buSzTx/>
                <a:buFontTx/>
                <a:buNone/>
              </a:pPr>
              <a:t>17</a:t>
            </a:fld>
            <a:endParaRPr lang="en-US" altLang="en-US" sz="1400">
              <a:solidFill>
                <a:schemeClr val="bg1"/>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1">
            <a:extLst>
              <a:ext uri="{FF2B5EF4-FFF2-40B4-BE49-F238E27FC236}">
                <a16:creationId xmlns:a16="http://schemas.microsoft.com/office/drawing/2014/main" id="{2C4BDCF7-F574-4049-B435-01D62F1CC4A6}"/>
              </a:ext>
            </a:extLst>
          </p:cNvPr>
          <p:cNvSpPr>
            <a:spLocks noGrp="1"/>
          </p:cNvSpPr>
          <p:nvPr>
            <p:ph idx="1"/>
          </p:nvPr>
        </p:nvSpPr>
        <p:spPr/>
        <p:txBody>
          <a:bodyPr/>
          <a:lstStyle/>
          <a:p>
            <a:pPr eaLnBrk="1" hangingPunct="1"/>
            <a:r>
              <a:rPr lang="en-US" altLang="en-US">
                <a:solidFill>
                  <a:srgbClr val="0D0D0D"/>
                </a:solidFill>
              </a:rPr>
              <a:t>Six Candidate Ethical Principles </a:t>
            </a:r>
            <a:r>
              <a:rPr lang="en-US" altLang="en-US" sz="2000">
                <a:solidFill>
                  <a:srgbClr val="0D0D0D"/>
                </a:solidFill>
              </a:rPr>
              <a:t>(</a:t>
            </a:r>
            <a:r>
              <a:rPr lang="en-US" altLang="en-US" sz="2000" i="1">
                <a:solidFill>
                  <a:srgbClr val="0D0D0D"/>
                </a:solidFill>
              </a:rPr>
              <a:t>cont.)</a:t>
            </a:r>
            <a:endParaRPr lang="en-US" altLang="en-US" i="1">
              <a:solidFill>
                <a:srgbClr val="0D0D0D"/>
              </a:solidFill>
            </a:endParaRPr>
          </a:p>
          <a:p>
            <a:pPr marL="971550" lvl="1" indent="-514350" eaLnBrk="1" hangingPunct="1">
              <a:buFont typeface="Cambria" panose="02040503050406030204" pitchFamily="18" charset="0"/>
              <a:buAutoNum type="arabicPeriod" startAt="4"/>
            </a:pPr>
            <a:r>
              <a:rPr lang="en-US" altLang="en-US"/>
              <a:t>Utilitarian Principle</a:t>
            </a:r>
          </a:p>
          <a:p>
            <a:pPr lvl="2" eaLnBrk="1" hangingPunct="1"/>
            <a:r>
              <a:rPr lang="en-US" altLang="en-US"/>
              <a:t>Take the action that achieves the higher or greater value</a:t>
            </a:r>
          </a:p>
          <a:p>
            <a:pPr marL="971550" lvl="1" indent="-514350" eaLnBrk="1" hangingPunct="1">
              <a:buFont typeface="Cambria" panose="02040503050406030204" pitchFamily="18" charset="0"/>
              <a:buAutoNum type="arabicPeriod" startAt="4"/>
            </a:pPr>
            <a:r>
              <a:rPr lang="en-US" altLang="en-US"/>
              <a:t>Risk Aversion Principle</a:t>
            </a:r>
          </a:p>
          <a:p>
            <a:pPr lvl="2" eaLnBrk="1" hangingPunct="1"/>
            <a:r>
              <a:rPr lang="en-US" altLang="en-US"/>
              <a:t>Take the action that produces the least harm or least potential cost</a:t>
            </a:r>
          </a:p>
          <a:p>
            <a:pPr marL="971550" lvl="1" indent="-514350" eaLnBrk="1" hangingPunct="1">
              <a:buFont typeface="Cambria" panose="02040503050406030204" pitchFamily="18" charset="0"/>
              <a:buAutoNum type="arabicPeriod" startAt="4"/>
            </a:pPr>
            <a:r>
              <a:rPr lang="en-US" altLang="en-US"/>
              <a:t>Ethical “no free lunch” Rule</a:t>
            </a:r>
          </a:p>
          <a:p>
            <a:pPr lvl="2" eaLnBrk="1" hangingPunct="1"/>
            <a:r>
              <a:rPr lang="en-US" altLang="en-US"/>
              <a:t>Assume that virtually all tangible and intangible objects are owned by someone unless there is a specific declaration otherwise</a:t>
            </a:r>
          </a:p>
          <a:p>
            <a:pPr eaLnBrk="1" hangingPunct="1"/>
            <a:endParaRPr lang="en-US" altLang="en-US">
              <a:solidFill>
                <a:srgbClr val="0D0D0D"/>
              </a:solidFill>
            </a:endParaRPr>
          </a:p>
        </p:txBody>
      </p:sp>
      <p:sp>
        <p:nvSpPr>
          <p:cNvPr id="15363" name="Text Placeholder 5">
            <a:extLst>
              <a:ext uri="{FF2B5EF4-FFF2-40B4-BE49-F238E27FC236}">
                <a16:creationId xmlns:a16="http://schemas.microsoft.com/office/drawing/2014/main" id="{5D0B3196-7F5A-4DB4-87C2-32F5B9A34F2E}"/>
              </a:ext>
            </a:extLst>
          </p:cNvPr>
          <p:cNvSpPr>
            <a:spLocks noGrp="1"/>
          </p:cNvSpPr>
          <p:nvPr>
            <p:ph type="body" sz="quarter" idx="12"/>
          </p:nvPr>
        </p:nvSpPr>
        <p:spPr>
          <a:xfrm>
            <a:off x="457200" y="457200"/>
            <a:ext cx="8229600" cy="381000"/>
          </a:xfrm>
        </p:spPr>
        <p:txBody>
          <a:bodyPr/>
          <a:lstStyle/>
          <a:p>
            <a:pPr eaLnBrk="1" hangingPunct="1"/>
            <a:r>
              <a:rPr lang="en-US" altLang="en-US" sz="3200">
                <a:solidFill>
                  <a:schemeClr val="accent1"/>
                </a:solidFill>
              </a:rPr>
              <a:t>Ethics in an Information Society</a:t>
            </a:r>
          </a:p>
        </p:txBody>
      </p:sp>
      <p:sp>
        <p:nvSpPr>
          <p:cNvPr id="15364" name="Footer Placeholder 6">
            <a:extLst>
              <a:ext uri="{FF2B5EF4-FFF2-40B4-BE49-F238E27FC236}">
                <a16:creationId xmlns:a16="http://schemas.microsoft.com/office/drawing/2014/main" id="{F7881D8B-8E9D-4EB5-89F9-E7915152E4ED}"/>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400">
                <a:solidFill>
                  <a:schemeClr val="bg1"/>
                </a:solidFill>
                <a:latin typeface="Arial" panose="020B0604020202020204" pitchFamily="34" charset="0"/>
                <a:ea typeface="ＭＳ Ｐゴシック" panose="020B0600070205080204" pitchFamily="34" charset="-128"/>
              </a:rPr>
              <a:t>©  Prentice Hall 2011</a:t>
            </a:r>
          </a:p>
        </p:txBody>
      </p:sp>
      <p:sp>
        <p:nvSpPr>
          <p:cNvPr id="15365" name="Slide Number Placeholder 5">
            <a:extLst>
              <a:ext uri="{FF2B5EF4-FFF2-40B4-BE49-F238E27FC236}">
                <a16:creationId xmlns:a16="http://schemas.microsoft.com/office/drawing/2014/main" id="{28D24774-B4E8-461A-A99C-CFAF126311F0}"/>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fld id="{05417797-056D-4865-AE2F-52036E728ED2}" type="slidenum">
              <a:rPr lang="en-US" altLang="en-US" sz="1400">
                <a:solidFill>
                  <a:schemeClr val="bg1"/>
                </a:solidFill>
                <a:latin typeface="Arial" panose="020B0604020202020204" pitchFamily="34" charset="0"/>
                <a:ea typeface="ＭＳ Ｐゴシック" panose="020B0600070205080204" pitchFamily="34" charset="-128"/>
              </a:rPr>
              <a:pPr eaLnBrk="1" hangingPunct="1">
                <a:buClrTx/>
                <a:buSzTx/>
                <a:buFontTx/>
                <a:buNone/>
              </a:pPr>
              <a:t>18</a:t>
            </a:fld>
            <a:endParaRPr lang="en-US" altLang="en-US" sz="1400">
              <a:solidFill>
                <a:schemeClr val="bg1"/>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1">
            <a:extLst>
              <a:ext uri="{FF2B5EF4-FFF2-40B4-BE49-F238E27FC236}">
                <a16:creationId xmlns:a16="http://schemas.microsoft.com/office/drawing/2014/main" id="{E11B8D24-D9E5-4205-9FB9-026ED45478A2}"/>
              </a:ext>
            </a:extLst>
          </p:cNvPr>
          <p:cNvSpPr>
            <a:spLocks noGrp="1"/>
          </p:cNvSpPr>
          <p:nvPr>
            <p:ph idx="1"/>
          </p:nvPr>
        </p:nvSpPr>
        <p:spPr/>
        <p:txBody>
          <a:bodyPr/>
          <a:lstStyle/>
          <a:p>
            <a:pPr marL="971550" lvl="1" indent="-514350" eaLnBrk="1" hangingPunct="1">
              <a:buFont typeface="Cambria" panose="02040503050406030204" pitchFamily="18" charset="0"/>
              <a:buAutoNum type="arabicPeriod"/>
            </a:pPr>
            <a:r>
              <a:rPr lang="en-US" altLang="en-US"/>
              <a:t>Doubling of computer power</a:t>
            </a:r>
          </a:p>
          <a:p>
            <a:pPr lvl="2" eaLnBrk="1" hangingPunct="1"/>
            <a:r>
              <a:rPr lang="en-US" altLang="en-US"/>
              <a:t>More organizations depend on computer systems for critical operations</a:t>
            </a:r>
          </a:p>
          <a:p>
            <a:pPr marL="971550" lvl="1" indent="-514350" eaLnBrk="1" hangingPunct="1">
              <a:buFont typeface="Cambria" panose="02040503050406030204" pitchFamily="18" charset="0"/>
              <a:buAutoNum type="arabicPeriod"/>
            </a:pPr>
            <a:r>
              <a:rPr lang="en-US" altLang="en-US"/>
              <a:t>Rapidly declining data storage costs</a:t>
            </a:r>
          </a:p>
          <a:p>
            <a:pPr lvl="2" eaLnBrk="1" hangingPunct="1"/>
            <a:r>
              <a:rPr lang="en-US" altLang="en-US"/>
              <a:t>Organizations can easily maintain detailed databases on individuals</a:t>
            </a:r>
          </a:p>
          <a:p>
            <a:pPr marL="971550" lvl="1" indent="-514350" eaLnBrk="1" hangingPunct="1">
              <a:buFont typeface="Cambria" panose="02040503050406030204" pitchFamily="18" charset="0"/>
              <a:buAutoNum type="arabicPeriod"/>
            </a:pPr>
            <a:r>
              <a:rPr lang="en-US" altLang="en-US"/>
              <a:t>Networking advances and the Internet</a:t>
            </a:r>
          </a:p>
          <a:p>
            <a:pPr lvl="2" eaLnBrk="1" hangingPunct="1"/>
            <a:r>
              <a:rPr lang="en-US" altLang="en-US"/>
              <a:t>Copying data from one location to another and accessing personal data from remote locations is much easier</a:t>
            </a:r>
          </a:p>
          <a:p>
            <a:pPr eaLnBrk="1" hangingPunct="1"/>
            <a:endParaRPr lang="en-US" altLang="en-US">
              <a:solidFill>
                <a:srgbClr val="0D0D0D"/>
              </a:solidFill>
            </a:endParaRPr>
          </a:p>
        </p:txBody>
      </p:sp>
      <p:sp>
        <p:nvSpPr>
          <p:cNvPr id="16387" name="Footer Placeholder 6">
            <a:extLst>
              <a:ext uri="{FF2B5EF4-FFF2-40B4-BE49-F238E27FC236}">
                <a16:creationId xmlns:a16="http://schemas.microsoft.com/office/drawing/2014/main" id="{A34C1931-8391-48F8-99DD-057B55F3483D}"/>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400">
                <a:solidFill>
                  <a:schemeClr val="bg1"/>
                </a:solidFill>
                <a:latin typeface="Arial" panose="020B0604020202020204" pitchFamily="34" charset="0"/>
                <a:ea typeface="ＭＳ Ｐゴシック" panose="020B0600070205080204" pitchFamily="34" charset="-128"/>
              </a:rPr>
              <a:t>©  Prentice Hall 2011</a:t>
            </a:r>
          </a:p>
        </p:txBody>
      </p:sp>
      <p:sp>
        <p:nvSpPr>
          <p:cNvPr id="16388" name="Slide Number Placeholder 5">
            <a:extLst>
              <a:ext uri="{FF2B5EF4-FFF2-40B4-BE49-F238E27FC236}">
                <a16:creationId xmlns:a16="http://schemas.microsoft.com/office/drawing/2014/main" id="{F26F01B0-00AC-4028-928E-C76F50097A6D}"/>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fld id="{A588CCE8-BEA8-4D0C-A957-C7DA01E910FB}" type="slidenum">
              <a:rPr lang="en-US" altLang="en-US" sz="1400">
                <a:solidFill>
                  <a:schemeClr val="bg1"/>
                </a:solidFill>
                <a:latin typeface="Arial" panose="020B0604020202020204" pitchFamily="34" charset="0"/>
                <a:ea typeface="ＭＳ Ｐゴシック" panose="020B0600070205080204" pitchFamily="34" charset="-128"/>
              </a:rPr>
              <a:pPr eaLnBrk="1" hangingPunct="1">
                <a:buClrTx/>
                <a:buSzTx/>
                <a:buFontTx/>
                <a:buNone/>
              </a:pPr>
              <a:t>19</a:t>
            </a:fld>
            <a:endParaRPr lang="en-US" altLang="en-US" sz="1400">
              <a:solidFill>
                <a:schemeClr val="bg1"/>
              </a:solidFill>
              <a:latin typeface="Arial" panose="020B0604020202020204" pitchFamily="34" charset="0"/>
              <a:ea typeface="ＭＳ Ｐゴシック" panose="020B0600070205080204" pitchFamily="34" charset="-128"/>
            </a:endParaRPr>
          </a:p>
        </p:txBody>
      </p:sp>
      <p:sp>
        <p:nvSpPr>
          <p:cNvPr id="16389" name="Text Placeholder 5">
            <a:extLst>
              <a:ext uri="{FF2B5EF4-FFF2-40B4-BE49-F238E27FC236}">
                <a16:creationId xmlns:a16="http://schemas.microsoft.com/office/drawing/2014/main" id="{95F6AB96-0B49-487B-ABFF-E62A06C49556}"/>
              </a:ext>
            </a:extLst>
          </p:cNvPr>
          <p:cNvSpPr txBox="1">
            <a:spLocks/>
          </p:cNvSpPr>
          <p:nvPr/>
        </p:nvSpPr>
        <p:spPr bwMode="auto">
          <a:xfrm>
            <a:off x="420688" y="647700"/>
            <a:ext cx="822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438150" indent="-319088"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30250" indent="-2730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995363"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216025" indent="-182563"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1425575" indent="-182563"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18827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3399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27971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254375" indent="-182563"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algn="ctr" eaLnBrk="1" hangingPunct="1">
              <a:buFont typeface="Wingdings 2" panose="05020102010507070707" pitchFamily="18" charset="2"/>
              <a:buNone/>
            </a:pPr>
            <a:r>
              <a:rPr lang="en-US" altLang="en-US" sz="2400" b="1">
                <a:solidFill>
                  <a:schemeClr val="accent1"/>
                </a:solidFill>
                <a:latin typeface="Cambria" panose="02040503050406030204" pitchFamily="18" charset="0"/>
              </a:rPr>
              <a:t>Key technology trends that raise ethical issues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225498"/>
          </a:xfrm>
        </p:spPr>
        <p:txBody>
          <a:bodyPr/>
          <a:lstStyle/>
          <a:p>
            <a:r>
              <a:rPr lang="en-US" sz="2800" dirty="0"/>
              <a:t>Examples of computer-related waste include:</a:t>
            </a:r>
          </a:p>
          <a:p>
            <a:pPr lvl="1"/>
            <a:r>
              <a:rPr lang="en-US" sz="2400" dirty="0"/>
              <a:t>Organization’s operating unintegrated information systems</a:t>
            </a:r>
          </a:p>
          <a:p>
            <a:pPr lvl="1"/>
            <a:r>
              <a:rPr lang="en-US" sz="2400" dirty="0"/>
              <a:t>Acquiring redundant systems</a:t>
            </a:r>
          </a:p>
          <a:p>
            <a:pPr lvl="1"/>
            <a:r>
              <a:rPr lang="en-US" sz="2400" dirty="0"/>
              <a:t>Wasting information system resources</a:t>
            </a:r>
          </a:p>
          <a:p>
            <a:r>
              <a:rPr lang="en-US" sz="2800" dirty="0"/>
              <a:t>Computer-related mistakes refer to:</a:t>
            </a:r>
          </a:p>
          <a:p>
            <a:pPr lvl="1"/>
            <a:r>
              <a:rPr lang="en-US" sz="2400" dirty="0"/>
              <a:t>Errors</a:t>
            </a:r>
          </a:p>
          <a:p>
            <a:pPr lvl="1"/>
            <a:r>
              <a:rPr lang="en-US" sz="2400" dirty="0"/>
              <a:t>Failures</a:t>
            </a:r>
          </a:p>
          <a:p>
            <a:pPr lvl="1"/>
            <a:r>
              <a:rPr lang="en-US" sz="2400" dirty="0"/>
              <a:t>Other computer problems that make computer output incorrect or not useful</a:t>
            </a:r>
          </a:p>
          <a:p>
            <a:r>
              <a:rPr lang="en-US" sz="2800" dirty="0"/>
              <a:t>Most computer-related mistakes are caused by human error</a:t>
            </a:r>
          </a:p>
        </p:txBody>
      </p:sp>
      <p:sp>
        <p:nvSpPr>
          <p:cNvPr id="3" name="Title 2"/>
          <p:cNvSpPr>
            <a:spLocks noGrp="1"/>
          </p:cNvSpPr>
          <p:nvPr>
            <p:ph type="title"/>
          </p:nvPr>
        </p:nvSpPr>
        <p:spPr/>
        <p:txBody>
          <a:bodyPr/>
          <a:lstStyle/>
          <a:p>
            <a:r>
              <a:rPr lang="en-US" dirty="0"/>
              <a:t>Computer Waste and Mistakes</a:t>
            </a:r>
          </a:p>
        </p:txBody>
      </p:sp>
    </p:spTree>
    <p:extLst>
      <p:ext uri="{BB962C8B-B14F-4D97-AF65-F5344CB8AC3E}">
        <p14:creationId xmlns:p14="http://schemas.microsoft.com/office/powerpoint/2010/main" val="331331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1">
            <a:extLst>
              <a:ext uri="{FF2B5EF4-FFF2-40B4-BE49-F238E27FC236}">
                <a16:creationId xmlns:a16="http://schemas.microsoft.com/office/drawing/2014/main" id="{55E2AA41-CF40-44BB-AC9E-B176354018D8}"/>
              </a:ext>
            </a:extLst>
          </p:cNvPr>
          <p:cNvSpPr>
            <a:spLocks noGrp="1"/>
          </p:cNvSpPr>
          <p:nvPr>
            <p:ph idx="1"/>
          </p:nvPr>
        </p:nvSpPr>
        <p:spPr/>
        <p:txBody>
          <a:bodyPr/>
          <a:lstStyle/>
          <a:p>
            <a:pPr eaLnBrk="1" hangingPunct="1"/>
            <a:r>
              <a:rPr lang="en-US" altLang="en-US">
                <a:solidFill>
                  <a:srgbClr val="0D0D0D"/>
                </a:solidFill>
              </a:rPr>
              <a:t>Key technology trends that raise ethical issues </a:t>
            </a:r>
            <a:r>
              <a:rPr lang="en-US" altLang="en-US" sz="2000">
                <a:solidFill>
                  <a:srgbClr val="0D0D0D"/>
                </a:solidFill>
              </a:rPr>
              <a:t>(</a:t>
            </a:r>
            <a:r>
              <a:rPr lang="en-US" altLang="en-US" sz="2000" i="1">
                <a:solidFill>
                  <a:srgbClr val="0D0D0D"/>
                </a:solidFill>
              </a:rPr>
              <a:t>cont.</a:t>
            </a:r>
            <a:r>
              <a:rPr lang="en-US" altLang="en-US" sz="2000">
                <a:solidFill>
                  <a:srgbClr val="0D0D0D"/>
                </a:solidFill>
              </a:rPr>
              <a:t>)</a:t>
            </a:r>
            <a:endParaRPr lang="en-US" altLang="en-US">
              <a:solidFill>
                <a:srgbClr val="0D0D0D"/>
              </a:solidFill>
            </a:endParaRPr>
          </a:p>
          <a:p>
            <a:pPr marL="971550" lvl="1" indent="-514350" eaLnBrk="1" hangingPunct="1">
              <a:buFont typeface="Cambria" panose="02040503050406030204" pitchFamily="18" charset="0"/>
              <a:buAutoNum type="arabicPeriod" startAt="4"/>
            </a:pPr>
            <a:r>
              <a:rPr lang="en-US" altLang="en-US"/>
              <a:t>Advances in data analysis techniques</a:t>
            </a:r>
          </a:p>
          <a:p>
            <a:pPr lvl="2" eaLnBrk="1" hangingPunct="1"/>
            <a:r>
              <a:rPr lang="en-US" altLang="en-US"/>
              <a:t>Companies can analyze vast quantities of data gathered on individuals for:</a:t>
            </a:r>
          </a:p>
          <a:p>
            <a:pPr lvl="3" eaLnBrk="1" hangingPunct="1"/>
            <a:r>
              <a:rPr lang="en-US" altLang="en-US" sz="2400" b="1"/>
              <a:t>Profiling</a:t>
            </a:r>
          </a:p>
          <a:p>
            <a:pPr lvl="4" eaLnBrk="1" hangingPunct="1"/>
            <a:r>
              <a:rPr altLang="en-US" sz="2400"/>
              <a:t>Combining data from multiple sources to create dossiers of detailed information on individuals</a:t>
            </a:r>
          </a:p>
          <a:p>
            <a:pPr lvl="3" eaLnBrk="1" hangingPunct="1"/>
            <a:r>
              <a:rPr lang="en-US" altLang="en-US" sz="2400" b="1"/>
              <a:t>Nonobvious relationship awareness (NORA)</a:t>
            </a:r>
          </a:p>
          <a:p>
            <a:pPr lvl="4" eaLnBrk="1" hangingPunct="1"/>
            <a:r>
              <a:rPr altLang="en-US" sz="2400"/>
              <a:t>Combining data from multiple sources to find obscure hidden connections that might help identify criminals or terrorists </a:t>
            </a:r>
          </a:p>
        </p:txBody>
      </p:sp>
      <p:sp>
        <p:nvSpPr>
          <p:cNvPr id="17411" name="Text Placeholder 5">
            <a:extLst>
              <a:ext uri="{FF2B5EF4-FFF2-40B4-BE49-F238E27FC236}">
                <a16:creationId xmlns:a16="http://schemas.microsoft.com/office/drawing/2014/main" id="{EC475F48-6DFA-488B-9074-11CD411E5B58}"/>
              </a:ext>
            </a:extLst>
          </p:cNvPr>
          <p:cNvSpPr>
            <a:spLocks noGrp="1"/>
          </p:cNvSpPr>
          <p:nvPr>
            <p:ph type="body" sz="quarter" idx="12"/>
          </p:nvPr>
        </p:nvSpPr>
        <p:spPr>
          <a:xfrm>
            <a:off x="457200" y="838200"/>
            <a:ext cx="8229600" cy="381000"/>
          </a:xfrm>
        </p:spPr>
        <p:txBody>
          <a:bodyPr/>
          <a:lstStyle/>
          <a:p>
            <a:pPr eaLnBrk="1" hangingPunct="1"/>
            <a:r>
              <a:rPr lang="en-US" altLang="en-US" sz="2400">
                <a:solidFill>
                  <a:schemeClr val="accent1"/>
                </a:solidFill>
              </a:rPr>
              <a:t>Key technology trends that raise ethical issues </a:t>
            </a:r>
            <a:r>
              <a:rPr lang="en-US" altLang="en-US" sz="1800">
                <a:solidFill>
                  <a:schemeClr val="accent1"/>
                </a:solidFill>
              </a:rPr>
              <a:t>(</a:t>
            </a:r>
            <a:r>
              <a:rPr lang="en-US" altLang="en-US" sz="1800" i="1">
                <a:solidFill>
                  <a:schemeClr val="accent1"/>
                </a:solidFill>
              </a:rPr>
              <a:t>cont.</a:t>
            </a:r>
            <a:r>
              <a:rPr lang="en-US" altLang="en-US" sz="1800">
                <a:solidFill>
                  <a:schemeClr val="accent1"/>
                </a:solidFill>
              </a:rPr>
              <a:t>)</a:t>
            </a:r>
            <a:endParaRPr lang="en-US" altLang="en-US" sz="2400">
              <a:solidFill>
                <a:schemeClr val="accent1"/>
              </a:solidFill>
            </a:endParaRPr>
          </a:p>
        </p:txBody>
      </p:sp>
      <p:sp>
        <p:nvSpPr>
          <p:cNvPr id="17412" name="Footer Placeholder 6">
            <a:extLst>
              <a:ext uri="{FF2B5EF4-FFF2-40B4-BE49-F238E27FC236}">
                <a16:creationId xmlns:a16="http://schemas.microsoft.com/office/drawing/2014/main" id="{6866844B-4862-4FF7-A0DB-89CBC4B29AB5}"/>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1400">
                <a:solidFill>
                  <a:schemeClr val="bg1"/>
                </a:solidFill>
                <a:latin typeface="Arial" panose="020B0604020202020204" pitchFamily="34" charset="0"/>
                <a:ea typeface="ＭＳ Ｐゴシック" panose="020B0600070205080204" pitchFamily="34" charset="-128"/>
              </a:rPr>
              <a:t>©  Prentice Hall 2011</a:t>
            </a:r>
          </a:p>
        </p:txBody>
      </p:sp>
      <p:sp>
        <p:nvSpPr>
          <p:cNvPr id="17413" name="Slide Number Placeholder 5">
            <a:extLst>
              <a:ext uri="{FF2B5EF4-FFF2-40B4-BE49-F238E27FC236}">
                <a16:creationId xmlns:a16="http://schemas.microsoft.com/office/drawing/2014/main" id="{4873F432-E0CE-4C66-8517-3458AC329165}"/>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fld id="{8B53192D-04E8-46D2-ABC5-21767C59F161}" type="slidenum">
              <a:rPr lang="en-US" altLang="en-US" sz="1400">
                <a:solidFill>
                  <a:schemeClr val="bg1"/>
                </a:solidFill>
                <a:latin typeface="Arial" panose="020B0604020202020204" pitchFamily="34" charset="0"/>
                <a:ea typeface="ＭＳ Ｐゴシック" panose="020B0600070205080204" pitchFamily="34" charset="-128"/>
              </a:rPr>
              <a:pPr eaLnBrk="1" hangingPunct="1">
                <a:buClrTx/>
                <a:buSzTx/>
                <a:buFontTx/>
                <a:buNone/>
              </a:pPr>
              <a:t>20</a:t>
            </a:fld>
            <a:endParaRPr lang="en-US" altLang="en-US" sz="1400">
              <a:solidFill>
                <a:schemeClr val="bg1"/>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9F132CB-F8FD-4DC7-BCE8-14572E613938}"/>
              </a:ext>
            </a:extLst>
          </p:cNvPr>
          <p:cNvSpPr>
            <a:spLocks noGrp="1" noChangeArrowheads="1"/>
          </p:cNvSpPr>
          <p:nvPr>
            <p:ph type="title"/>
          </p:nvPr>
        </p:nvSpPr>
        <p:spPr/>
        <p:txBody>
          <a:bodyPr/>
          <a:lstStyle/>
          <a:p>
            <a:pPr eaLnBrk="1" fontAlgn="auto" hangingPunct="1">
              <a:spcAft>
                <a:spcPts val="0"/>
              </a:spcAft>
              <a:defRPr/>
            </a:pPr>
            <a:r>
              <a:rPr lang="en-US" sz="3800">
                <a:solidFill>
                  <a:schemeClr val="accent1">
                    <a:satMod val="150000"/>
                  </a:schemeClr>
                </a:solidFill>
              </a:rPr>
              <a:t>Ethics and Information Technology</a:t>
            </a:r>
          </a:p>
        </p:txBody>
      </p:sp>
      <p:sp>
        <p:nvSpPr>
          <p:cNvPr id="22531" name="TextBox 1">
            <a:extLst>
              <a:ext uri="{FF2B5EF4-FFF2-40B4-BE49-F238E27FC236}">
                <a16:creationId xmlns:a16="http://schemas.microsoft.com/office/drawing/2014/main" id="{3CBA9B2C-3033-47C0-B76C-56F3D208940A}"/>
              </a:ext>
            </a:extLst>
          </p:cNvPr>
          <p:cNvSpPr txBox="1">
            <a:spLocks noChangeArrowheads="1"/>
          </p:cNvSpPr>
          <p:nvPr/>
        </p:nvSpPr>
        <p:spPr bwMode="auto">
          <a:xfrm>
            <a:off x="457200" y="1876425"/>
            <a:ext cx="81534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400" b="1" dirty="0">
                <a:solidFill>
                  <a:schemeClr val="accent2">
                    <a:lumMod val="75000"/>
                  </a:schemeClr>
                </a:solidFill>
              </a:rPr>
              <a:t>Privacy </a:t>
            </a:r>
            <a:r>
              <a:rPr lang="en-US" altLang="en-US" sz="2000" dirty="0"/>
              <a:t>involves collecting, storing and disseminating information about individuals. It has three component issues.</a:t>
            </a:r>
          </a:p>
          <a:p>
            <a:pPr eaLnBrk="1" hangingPunct="1">
              <a:defRPr/>
            </a:pPr>
            <a:endParaRPr lang="en-US" altLang="en-US" sz="2400" b="1" i="1" dirty="0"/>
          </a:p>
          <a:p>
            <a:pPr eaLnBrk="1" hangingPunct="1">
              <a:defRPr/>
            </a:pPr>
            <a:r>
              <a:rPr lang="en-US" altLang="en-US" sz="2400" b="1" dirty="0">
                <a:solidFill>
                  <a:schemeClr val="accent2">
                    <a:lumMod val="75000"/>
                  </a:schemeClr>
                </a:solidFill>
              </a:rPr>
              <a:t>Accuracy Issues</a:t>
            </a:r>
            <a:r>
              <a:rPr lang="en-US" altLang="en-US" sz="2400" dirty="0">
                <a:solidFill>
                  <a:schemeClr val="accent2">
                    <a:lumMod val="75000"/>
                  </a:schemeClr>
                </a:solidFill>
              </a:rPr>
              <a:t> </a:t>
            </a:r>
            <a:r>
              <a:rPr lang="en-US" altLang="en-US" sz="2000" dirty="0"/>
              <a:t>involve the authenticity, fidelity and accuracy of information that is collected and processed.</a:t>
            </a:r>
          </a:p>
          <a:p>
            <a:pPr eaLnBrk="1" hangingPunct="1">
              <a:defRPr/>
            </a:pPr>
            <a:endParaRPr lang="en-US" altLang="en-US" sz="2400" b="1" i="1" dirty="0"/>
          </a:p>
          <a:p>
            <a:pPr eaLnBrk="1" hangingPunct="1">
              <a:defRPr/>
            </a:pPr>
            <a:r>
              <a:rPr lang="en-US" altLang="en-US" sz="2400" b="1" dirty="0">
                <a:solidFill>
                  <a:schemeClr val="accent2">
                    <a:lumMod val="75000"/>
                  </a:schemeClr>
                </a:solidFill>
              </a:rPr>
              <a:t>Property Issues</a:t>
            </a:r>
            <a:r>
              <a:rPr lang="en-US" altLang="en-US" sz="2400" dirty="0">
                <a:solidFill>
                  <a:schemeClr val="accent2">
                    <a:lumMod val="75000"/>
                  </a:schemeClr>
                </a:solidFill>
              </a:rPr>
              <a:t> </a:t>
            </a:r>
            <a:r>
              <a:rPr lang="en-US" altLang="en-US" sz="2000" dirty="0"/>
              <a:t>involve the ownership and value of information.</a:t>
            </a:r>
          </a:p>
          <a:p>
            <a:pPr eaLnBrk="1" hangingPunct="1">
              <a:defRPr/>
            </a:pPr>
            <a:endParaRPr lang="en-US" altLang="en-US" sz="2400" b="1" i="1" dirty="0"/>
          </a:p>
          <a:p>
            <a:pPr eaLnBrk="1" hangingPunct="1">
              <a:defRPr/>
            </a:pPr>
            <a:r>
              <a:rPr lang="en-US" altLang="en-US" sz="2400" b="1" dirty="0">
                <a:solidFill>
                  <a:schemeClr val="accent2">
                    <a:lumMod val="75000"/>
                  </a:schemeClr>
                </a:solidFill>
              </a:rPr>
              <a:t>Accessibility Issues</a:t>
            </a:r>
            <a:r>
              <a:rPr lang="en-US" altLang="en-US" sz="2400" dirty="0">
                <a:solidFill>
                  <a:schemeClr val="accent2">
                    <a:lumMod val="75000"/>
                  </a:schemeClr>
                </a:solidFill>
              </a:rPr>
              <a:t> </a:t>
            </a:r>
            <a:r>
              <a:rPr lang="en-US" altLang="en-US" sz="2000" dirty="0"/>
              <a:t>revolve around who should have access to information and whether they should have to pay for this access.</a:t>
            </a:r>
          </a:p>
          <a:p>
            <a:pPr eaLnBrk="1" hangingPunct="1">
              <a:defRPr/>
            </a:pP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420663"/>
          </a:xfrm>
        </p:spPr>
        <p:txBody>
          <a:bodyPr/>
          <a:lstStyle/>
          <a:p>
            <a:r>
              <a:rPr lang="en-US" altLang="en-US" dirty="0"/>
              <a:t>Issue of privacy deals with the right to be left alone or to be withdrawn from public view</a:t>
            </a:r>
          </a:p>
          <a:p>
            <a:r>
              <a:rPr lang="en-US" altLang="en-US" dirty="0"/>
              <a:t>Data is constantly being collected and stored on each of us</a:t>
            </a:r>
          </a:p>
          <a:p>
            <a:pPr lvl="1"/>
            <a:r>
              <a:rPr lang="en-US" altLang="en-US" dirty="0"/>
              <a:t>The data is often distributed over easily accessed networks without our knowledge or consent</a:t>
            </a:r>
          </a:p>
          <a:p>
            <a:pPr lvl="1"/>
            <a:r>
              <a:rPr lang="en-US" altLang="en-US" dirty="0"/>
              <a:t>Who owns this information and knowledge?</a:t>
            </a:r>
          </a:p>
          <a:p>
            <a:endParaRPr lang="en-US" dirty="0"/>
          </a:p>
        </p:txBody>
      </p:sp>
      <p:sp>
        <p:nvSpPr>
          <p:cNvPr id="3" name="Title 2"/>
          <p:cNvSpPr>
            <a:spLocks noGrp="1"/>
          </p:cNvSpPr>
          <p:nvPr>
            <p:ph type="title"/>
          </p:nvPr>
        </p:nvSpPr>
        <p:spPr/>
        <p:txBody>
          <a:bodyPr/>
          <a:lstStyle/>
          <a:p>
            <a:r>
              <a:rPr lang="en-US" dirty="0"/>
              <a:t>Privacy</a:t>
            </a:r>
          </a:p>
        </p:txBody>
      </p:sp>
    </p:spTree>
    <p:extLst>
      <p:ext uri="{BB962C8B-B14F-4D97-AF65-F5344CB8AC3E}">
        <p14:creationId xmlns:p14="http://schemas.microsoft.com/office/powerpoint/2010/main" val="77994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60894DA-079D-4FA6-8B10-18B95BC409FB}"/>
              </a:ext>
            </a:extLst>
          </p:cNvPr>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Privacy</a:t>
            </a:r>
          </a:p>
        </p:txBody>
      </p:sp>
      <p:sp>
        <p:nvSpPr>
          <p:cNvPr id="23555" name="Rectangle 3">
            <a:extLst>
              <a:ext uri="{FF2B5EF4-FFF2-40B4-BE49-F238E27FC236}">
                <a16:creationId xmlns:a16="http://schemas.microsoft.com/office/drawing/2014/main" id="{6DE1A581-103F-4D80-84EE-973BF8AEED54}"/>
              </a:ext>
            </a:extLst>
          </p:cNvPr>
          <p:cNvSpPr>
            <a:spLocks noGrp="1" noChangeArrowheads="1"/>
          </p:cNvSpPr>
          <p:nvPr>
            <p:ph idx="1"/>
          </p:nvPr>
        </p:nvSpPr>
        <p:spPr>
          <a:xfrm>
            <a:off x="533400" y="1600200"/>
            <a:ext cx="8153400" cy="4530725"/>
          </a:xfrm>
        </p:spPr>
        <p:txBody>
          <a:bodyPr/>
          <a:lstStyle/>
          <a:p>
            <a:pPr eaLnBrk="1" hangingPunct="1">
              <a:buFont typeface="Wingdings" pitchFamily="2" charset="2"/>
              <a:buNone/>
              <a:defRPr/>
            </a:pPr>
            <a:r>
              <a:rPr lang="en-US" altLang="en-US" b="1" dirty="0">
                <a:solidFill>
                  <a:schemeClr val="accent3"/>
                </a:solidFill>
              </a:rPr>
              <a:t>Court decisions have followed two rules:</a:t>
            </a:r>
          </a:p>
          <a:p>
            <a:pPr eaLnBrk="1" hangingPunct="1">
              <a:buFont typeface="Wingdings" pitchFamily="2" charset="2"/>
              <a:buNone/>
              <a:defRPr/>
            </a:pPr>
            <a:endParaRPr lang="en-US" altLang="en-US" b="1" dirty="0">
              <a:solidFill>
                <a:srgbClr val="0000FF"/>
              </a:solidFill>
            </a:endParaRPr>
          </a:p>
          <a:p>
            <a:pPr eaLnBrk="1" hangingPunct="1">
              <a:buFont typeface="Wingdings" pitchFamily="2" charset="2"/>
              <a:buNone/>
              <a:defRPr/>
            </a:pPr>
            <a:r>
              <a:rPr lang="en-US" altLang="en-US" b="1" dirty="0">
                <a:solidFill>
                  <a:srgbClr val="0000FF"/>
                </a:solidFill>
              </a:rPr>
              <a:t>  </a:t>
            </a:r>
            <a:r>
              <a:rPr lang="en-US" altLang="en-US" b="1" dirty="0">
                <a:solidFill>
                  <a:schemeClr val="tx2"/>
                </a:solidFill>
              </a:rPr>
              <a:t>(1) The right of privacy is not absolute.        </a:t>
            </a:r>
          </a:p>
          <a:p>
            <a:pPr eaLnBrk="1" hangingPunct="1">
              <a:buFont typeface="Wingdings" pitchFamily="2" charset="2"/>
              <a:buNone/>
              <a:defRPr/>
            </a:pPr>
            <a:r>
              <a:rPr lang="en-US" altLang="en-US" b="1" dirty="0">
                <a:solidFill>
                  <a:schemeClr val="tx2"/>
                </a:solidFill>
              </a:rPr>
              <a:t>        Your privacy must be balanced against </a:t>
            </a:r>
          </a:p>
          <a:p>
            <a:pPr eaLnBrk="1" hangingPunct="1">
              <a:buFont typeface="Wingdings" pitchFamily="2" charset="2"/>
              <a:buNone/>
              <a:defRPr/>
            </a:pPr>
            <a:r>
              <a:rPr lang="en-US" altLang="en-US" b="1" dirty="0">
                <a:solidFill>
                  <a:schemeClr val="tx2"/>
                </a:solidFill>
              </a:rPr>
              <a:t>        the needs of society.</a:t>
            </a:r>
          </a:p>
          <a:p>
            <a:pPr eaLnBrk="1" hangingPunct="1">
              <a:buFont typeface="Wingdings" pitchFamily="2" charset="2"/>
              <a:buNone/>
              <a:defRPr/>
            </a:pPr>
            <a:r>
              <a:rPr lang="en-US" altLang="en-US" b="1" dirty="0">
                <a:solidFill>
                  <a:schemeClr val="tx2"/>
                </a:solidFill>
              </a:rPr>
              <a:t> </a:t>
            </a:r>
          </a:p>
          <a:p>
            <a:pPr eaLnBrk="1" hangingPunct="1">
              <a:buFont typeface="Wingdings" pitchFamily="2" charset="2"/>
              <a:buNone/>
              <a:defRPr/>
            </a:pPr>
            <a:r>
              <a:rPr lang="en-US" altLang="en-US" b="1" dirty="0">
                <a:solidFill>
                  <a:schemeClr val="tx2"/>
                </a:solidFill>
              </a:rPr>
              <a:t>  (2) The public’s right to know is superior to </a:t>
            </a:r>
          </a:p>
          <a:p>
            <a:pPr eaLnBrk="1" hangingPunct="1">
              <a:buFont typeface="Wingdings" pitchFamily="2" charset="2"/>
              <a:buNone/>
              <a:defRPr/>
            </a:pPr>
            <a:r>
              <a:rPr lang="en-US" altLang="en-US" b="1" dirty="0">
                <a:solidFill>
                  <a:schemeClr val="tx2"/>
                </a:solidFill>
              </a:rPr>
              <a:t>         the individual’s right of privacy.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Privacy and the Federal Government</a:t>
            </a:r>
          </a:p>
        </p:txBody>
      </p:sp>
      <p:pic>
        <p:nvPicPr>
          <p:cNvPr id="5" name="Picture 4" descr="Key federal privacy laws and their provisions" title="Table 14-1"/>
          <p:cNvPicPr>
            <a:picLocks noChangeAspect="1"/>
          </p:cNvPicPr>
          <p:nvPr/>
        </p:nvPicPr>
        <p:blipFill>
          <a:blip r:embed="rId3"/>
          <a:stretch>
            <a:fillRect/>
          </a:stretch>
        </p:blipFill>
        <p:spPr>
          <a:xfrm>
            <a:off x="2286000" y="1143000"/>
            <a:ext cx="4443497" cy="5108510"/>
          </a:xfrm>
          <a:prstGeom prst="rect">
            <a:avLst/>
          </a:prstGeom>
        </p:spPr>
      </p:pic>
    </p:spTree>
    <p:extLst>
      <p:ext uri="{BB962C8B-B14F-4D97-AF65-F5344CB8AC3E}">
        <p14:creationId xmlns:p14="http://schemas.microsoft.com/office/powerpoint/2010/main" val="355020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927229"/>
          </a:xfrm>
        </p:spPr>
        <p:txBody>
          <a:bodyPr/>
          <a:lstStyle/>
          <a:p>
            <a:r>
              <a:rPr lang="en-US" altLang="en-US" sz="2400" dirty="0"/>
              <a:t>Employers use technology and corporate policies to manage worker productivity and protect the use of IS resources </a:t>
            </a:r>
          </a:p>
          <a:p>
            <a:pPr lvl="1"/>
            <a:r>
              <a:rPr lang="en-US" altLang="en-US" sz="2000" dirty="0"/>
              <a:t>Employers are concerned about inappropriate Web surfing</a:t>
            </a:r>
          </a:p>
          <a:p>
            <a:r>
              <a:rPr lang="en-US" altLang="en-US" sz="2400" dirty="0"/>
              <a:t>Organizations monitor employees’ email</a:t>
            </a:r>
          </a:p>
          <a:p>
            <a:pPr lvl="1"/>
            <a:r>
              <a:rPr lang="en-US" altLang="en-US" sz="2000" dirty="0"/>
              <a:t>More than half retain and review messages</a:t>
            </a:r>
          </a:p>
          <a:p>
            <a:r>
              <a:rPr lang="en-US" altLang="en-US" sz="2400" dirty="0"/>
              <a:t>Most employers have a policy that explicitly eliminates any expectation of privacy when an employee uses any company-owned computer, server, or e-mail system</a:t>
            </a:r>
          </a:p>
          <a:p>
            <a:r>
              <a:rPr lang="en-US" altLang="en-US" sz="2400" dirty="0"/>
              <a:t>The courts have ruled that, without a reasonable expectation of privacy, there is no Fourth Amendment protection for the employee </a:t>
            </a:r>
          </a:p>
          <a:p>
            <a:endParaRPr lang="en-US" sz="2400" dirty="0"/>
          </a:p>
        </p:txBody>
      </p:sp>
      <p:sp>
        <p:nvSpPr>
          <p:cNvPr id="3" name="Title 2"/>
          <p:cNvSpPr>
            <a:spLocks noGrp="1"/>
          </p:cNvSpPr>
          <p:nvPr>
            <p:ph type="title"/>
          </p:nvPr>
        </p:nvSpPr>
        <p:spPr/>
        <p:txBody>
          <a:bodyPr/>
          <a:lstStyle/>
          <a:p>
            <a:r>
              <a:rPr lang="en-US" dirty="0"/>
              <a:t>Privacy at Work</a:t>
            </a:r>
          </a:p>
        </p:txBody>
      </p:sp>
    </p:spTree>
    <p:extLst>
      <p:ext uri="{BB962C8B-B14F-4D97-AF65-F5344CB8AC3E}">
        <p14:creationId xmlns:p14="http://schemas.microsoft.com/office/powerpoint/2010/main" val="3479873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215991"/>
          </a:xfrm>
        </p:spPr>
        <p:txBody>
          <a:bodyPr/>
          <a:lstStyle/>
          <a:p>
            <a:r>
              <a:rPr lang="en-US" altLang="en-US" dirty="0"/>
              <a:t>Federal law permits employers to monitor email sent and received by employees</a:t>
            </a:r>
          </a:p>
          <a:p>
            <a:r>
              <a:rPr lang="en-US" altLang="en-US" dirty="0"/>
              <a:t>Email messages that have been erased from hard disks can be retrieved and used in lawsuits </a:t>
            </a:r>
          </a:p>
          <a:p>
            <a:r>
              <a:rPr lang="en-US" altLang="en-US" dirty="0"/>
              <a:t>Email use among public officials might violate “open meeting” laws</a:t>
            </a:r>
          </a:p>
          <a:p>
            <a:endParaRPr lang="en-US" dirty="0"/>
          </a:p>
        </p:txBody>
      </p:sp>
      <p:sp>
        <p:nvSpPr>
          <p:cNvPr id="3" name="Title 2"/>
          <p:cNvSpPr>
            <a:spLocks noGrp="1"/>
          </p:cNvSpPr>
          <p:nvPr>
            <p:ph type="title"/>
          </p:nvPr>
        </p:nvSpPr>
        <p:spPr/>
        <p:txBody>
          <a:bodyPr/>
          <a:lstStyle/>
          <a:p>
            <a:r>
              <a:rPr lang="en-US" dirty="0"/>
              <a:t>Privacy and Email</a:t>
            </a:r>
          </a:p>
        </p:txBody>
      </p:sp>
    </p:spTree>
    <p:extLst>
      <p:ext uri="{BB962C8B-B14F-4D97-AF65-F5344CB8AC3E}">
        <p14:creationId xmlns:p14="http://schemas.microsoft.com/office/powerpoint/2010/main" val="107552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119315"/>
          </a:xfrm>
        </p:spPr>
        <p:txBody>
          <a:bodyPr/>
          <a:lstStyle/>
          <a:p>
            <a:r>
              <a:rPr lang="en-US" altLang="en-US" sz="2400" dirty="0"/>
              <a:t>To protect your privacy and your employer’s property:</a:t>
            </a:r>
          </a:p>
          <a:p>
            <a:pPr lvl="1"/>
            <a:r>
              <a:rPr lang="en-US" altLang="en-US" sz="2000" dirty="0"/>
              <a:t>Do not send personal or private IMs at work</a:t>
            </a:r>
          </a:p>
          <a:p>
            <a:pPr lvl="1"/>
            <a:r>
              <a:rPr lang="en-US" altLang="en-US" sz="2000" dirty="0"/>
              <a:t>Select a texting or IM app that receives high security ratings</a:t>
            </a:r>
          </a:p>
          <a:p>
            <a:pPr lvl="1"/>
            <a:r>
              <a:rPr lang="en-US" altLang="en-US" sz="2000" dirty="0"/>
              <a:t>Disable text previews that appear in a pop-up window on the lock screen</a:t>
            </a:r>
          </a:p>
          <a:p>
            <a:pPr lvl="1"/>
            <a:r>
              <a:rPr lang="en-US" altLang="en-US" sz="2000" dirty="0"/>
              <a:t>Do not open files or click links in messages from people you do not know</a:t>
            </a:r>
          </a:p>
          <a:p>
            <a:pPr lvl="1"/>
            <a:r>
              <a:rPr lang="en-US" altLang="en-US" sz="2000" dirty="0"/>
              <a:t>Never send sensitive personal data via IM</a:t>
            </a:r>
          </a:p>
          <a:p>
            <a:pPr lvl="1"/>
            <a:r>
              <a:rPr lang="en-US" altLang="en-US" sz="2000" dirty="0"/>
              <a:t>Choose a nonrevealing, nongender-specific, unprovocative IM screen name</a:t>
            </a:r>
          </a:p>
          <a:p>
            <a:pPr lvl="1"/>
            <a:r>
              <a:rPr lang="en-US" altLang="en-US" sz="2000" dirty="0"/>
              <a:t>Do not send embarrassing messages</a:t>
            </a:r>
          </a:p>
          <a:p>
            <a:endParaRPr lang="en-US" sz="2400" dirty="0"/>
          </a:p>
        </p:txBody>
      </p:sp>
      <p:sp>
        <p:nvSpPr>
          <p:cNvPr id="3" name="Title 2"/>
          <p:cNvSpPr>
            <a:spLocks noGrp="1"/>
          </p:cNvSpPr>
          <p:nvPr>
            <p:ph type="title"/>
          </p:nvPr>
        </p:nvSpPr>
        <p:spPr/>
        <p:txBody>
          <a:bodyPr/>
          <a:lstStyle/>
          <a:p>
            <a:r>
              <a:rPr lang="en-US" dirty="0"/>
              <a:t>Privacy and Instant Messaging</a:t>
            </a:r>
          </a:p>
        </p:txBody>
      </p:sp>
    </p:spTree>
    <p:extLst>
      <p:ext uri="{BB962C8B-B14F-4D97-AF65-F5344CB8AC3E}">
        <p14:creationId xmlns:p14="http://schemas.microsoft.com/office/powerpoint/2010/main" val="3662017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919535"/>
          </a:xfrm>
        </p:spPr>
        <p:txBody>
          <a:bodyPr/>
          <a:lstStyle/>
          <a:p>
            <a:r>
              <a:rPr lang="en-US" altLang="en-US" sz="2400" dirty="0"/>
              <a:t>RFID tags</a:t>
            </a:r>
          </a:p>
          <a:p>
            <a:pPr lvl="1"/>
            <a:r>
              <a:rPr lang="en-US" altLang="en-US" sz="2000" dirty="0"/>
              <a:t>Microchips with antenna</a:t>
            </a:r>
          </a:p>
          <a:p>
            <a:pPr lvl="1"/>
            <a:r>
              <a:rPr lang="en-US" altLang="en-US" sz="2000" dirty="0"/>
              <a:t>Embedded in many of the products we buy, e.g., medicine containers, clothing, computer printers, car keys, library books, tires</a:t>
            </a:r>
          </a:p>
          <a:p>
            <a:pPr lvl="1"/>
            <a:r>
              <a:rPr lang="en-US" altLang="en-US" sz="2000" dirty="0"/>
              <a:t>Generate radio transmissions that, if appropriate measures are not taken, can lead to potential privacy concerns</a:t>
            </a:r>
          </a:p>
          <a:p>
            <a:r>
              <a:rPr lang="en-US" sz="2400" dirty="0"/>
              <a:t>Some states have passed legislation prohibiting the implantation of RFID chips under people’s skin without their approval</a:t>
            </a:r>
          </a:p>
          <a:p>
            <a:r>
              <a:rPr lang="en-US" sz="2400" dirty="0"/>
              <a:t>Mobile crowd sensing (MCS) is a means of acquiring data through sensor-enhanced mobile devices</a:t>
            </a:r>
          </a:p>
          <a:p>
            <a:pPr lvl="1"/>
            <a:r>
              <a:rPr lang="en-US" sz="2000" dirty="0"/>
              <a:t>And then sharing data with individuals, healthcare providers, utility firms, and local, state, and federal government agencies </a:t>
            </a:r>
          </a:p>
        </p:txBody>
      </p:sp>
      <p:sp>
        <p:nvSpPr>
          <p:cNvPr id="3" name="Title 2"/>
          <p:cNvSpPr>
            <a:spLocks noGrp="1"/>
          </p:cNvSpPr>
          <p:nvPr>
            <p:ph type="title"/>
          </p:nvPr>
        </p:nvSpPr>
        <p:spPr/>
        <p:txBody>
          <a:bodyPr>
            <a:normAutofit fontScale="90000"/>
          </a:bodyPr>
          <a:lstStyle/>
          <a:p>
            <a:r>
              <a:rPr lang="en-US" dirty="0"/>
              <a:t>Privacy and Personal Sensing Devices</a:t>
            </a:r>
          </a:p>
        </p:txBody>
      </p:sp>
    </p:spTree>
    <p:extLst>
      <p:ext uri="{BB962C8B-B14F-4D97-AF65-F5344CB8AC3E}">
        <p14:creationId xmlns:p14="http://schemas.microsoft.com/office/powerpoint/2010/main" val="298616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934923"/>
          </a:xfrm>
        </p:spPr>
        <p:txBody>
          <a:bodyPr/>
          <a:lstStyle/>
          <a:p>
            <a:r>
              <a:rPr lang="en-US" altLang="en-US" sz="2400" dirty="0"/>
              <a:t>Privacy concerns with the Internet</a:t>
            </a:r>
          </a:p>
          <a:p>
            <a:pPr lvl="1"/>
            <a:r>
              <a:rPr lang="en-US" altLang="en-US" sz="2000" dirty="0"/>
              <a:t>Sending email messages</a:t>
            </a:r>
          </a:p>
          <a:p>
            <a:pPr lvl="1"/>
            <a:r>
              <a:rPr lang="en-US" altLang="en-US" sz="2000" dirty="0"/>
              <a:t>Visiting a Web site</a:t>
            </a:r>
          </a:p>
          <a:p>
            <a:pPr lvl="1"/>
            <a:r>
              <a:rPr lang="en-US" altLang="en-US" sz="2000" dirty="0"/>
              <a:t>Buying products over the Internet</a:t>
            </a:r>
          </a:p>
          <a:p>
            <a:r>
              <a:rPr lang="en-US" sz="2400" dirty="0"/>
              <a:t>The Children’s Online Privacy Protection Act (COPPA) of 1998</a:t>
            </a:r>
          </a:p>
          <a:p>
            <a:pPr lvl="1"/>
            <a:r>
              <a:rPr lang="en-US" altLang="en-US" sz="2000" dirty="0"/>
              <a:t>Impacts the design and operations of Web sites that cater to children</a:t>
            </a:r>
          </a:p>
          <a:p>
            <a:r>
              <a:rPr lang="en-US" altLang="en-US" sz="2400" dirty="0"/>
              <a:t>Social network services</a:t>
            </a:r>
          </a:p>
          <a:p>
            <a:pPr lvl="1"/>
            <a:r>
              <a:rPr lang="en-US" altLang="en-US" sz="2000" dirty="0"/>
              <a:t>Examples: Facebook, Twitter, LinkedIn, Pinterest, Google Plus, Tumblr, and Instagram</a:t>
            </a:r>
          </a:p>
          <a:p>
            <a:pPr lvl="1"/>
            <a:r>
              <a:rPr lang="en-US" altLang="en-US" sz="2000" dirty="0"/>
              <a:t>Parents should discuss potential dangers, check their children’s profiles, and monitor children’s activities</a:t>
            </a:r>
          </a:p>
          <a:p>
            <a:endParaRPr lang="en-US" sz="2400" dirty="0"/>
          </a:p>
        </p:txBody>
      </p:sp>
      <p:sp>
        <p:nvSpPr>
          <p:cNvPr id="3" name="Title 2"/>
          <p:cNvSpPr>
            <a:spLocks noGrp="1"/>
          </p:cNvSpPr>
          <p:nvPr>
            <p:ph type="title"/>
          </p:nvPr>
        </p:nvSpPr>
        <p:spPr/>
        <p:txBody>
          <a:bodyPr/>
          <a:lstStyle/>
          <a:p>
            <a:r>
              <a:rPr lang="en-US" dirty="0"/>
              <a:t>Privacy and the Internet</a:t>
            </a:r>
          </a:p>
        </p:txBody>
      </p:sp>
    </p:spTree>
    <p:extLst>
      <p:ext uri="{BB962C8B-B14F-4D97-AF65-F5344CB8AC3E}">
        <p14:creationId xmlns:p14="http://schemas.microsoft.com/office/powerpoint/2010/main" val="272384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605602"/>
          </a:xfrm>
        </p:spPr>
        <p:txBody>
          <a:bodyPr/>
          <a:lstStyle/>
          <a:p>
            <a:r>
              <a:rPr lang="en-US" altLang="en-US" sz="2400" dirty="0"/>
              <a:t>Unintegrated information systems make it difficult to collaborate and share information</a:t>
            </a:r>
          </a:p>
          <a:p>
            <a:pPr lvl="1"/>
            <a:r>
              <a:rPr lang="en-US" altLang="en-US" sz="2000" dirty="0"/>
              <a:t>Leads to missed opportunities, increased costs, and lost sales</a:t>
            </a:r>
          </a:p>
          <a:p>
            <a:r>
              <a:rPr lang="en-US" altLang="en-US" sz="2400" dirty="0"/>
              <a:t>Systems acquired in different organizational units that perform the same functions</a:t>
            </a:r>
          </a:p>
          <a:p>
            <a:pPr lvl="1"/>
            <a:r>
              <a:rPr lang="en-US" altLang="en-US" sz="2000" dirty="0"/>
              <a:t>Increases hardware and software costs</a:t>
            </a:r>
          </a:p>
          <a:p>
            <a:r>
              <a:rPr lang="en-US" altLang="en-US" sz="2400" dirty="0"/>
              <a:t>Improper use of information systems and resources by employees</a:t>
            </a:r>
          </a:p>
          <a:p>
            <a:pPr lvl="1"/>
            <a:r>
              <a:rPr lang="en-US" altLang="en-US" sz="2000" dirty="0"/>
              <a:t>Sending texts and personal email, playing computer games, surfing the Web, shopping online, checking for updates on Instagram or Facebook, etc.</a:t>
            </a:r>
          </a:p>
          <a:p>
            <a:endParaRPr lang="en-US" sz="2400" dirty="0"/>
          </a:p>
        </p:txBody>
      </p:sp>
      <p:sp>
        <p:nvSpPr>
          <p:cNvPr id="3" name="Title 2"/>
          <p:cNvSpPr>
            <a:spLocks noGrp="1"/>
          </p:cNvSpPr>
          <p:nvPr>
            <p:ph type="title"/>
          </p:nvPr>
        </p:nvSpPr>
        <p:spPr/>
        <p:txBody>
          <a:bodyPr/>
          <a:lstStyle/>
          <a:p>
            <a:r>
              <a:rPr lang="en-US" dirty="0"/>
              <a:t>Computer Waste</a:t>
            </a:r>
          </a:p>
        </p:txBody>
      </p:sp>
    </p:spTree>
    <p:extLst>
      <p:ext uri="{BB962C8B-B14F-4D97-AF65-F5344CB8AC3E}">
        <p14:creationId xmlns:p14="http://schemas.microsoft.com/office/powerpoint/2010/main" val="378411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420663"/>
          </a:xfrm>
        </p:spPr>
        <p:txBody>
          <a:bodyPr/>
          <a:lstStyle/>
          <a:p>
            <a:r>
              <a:rPr lang="en-US" altLang="en-US" dirty="0"/>
              <a:t>Libel: publishing an intentionally false written statement that is damaging to a person’s or organization’s reputation</a:t>
            </a:r>
          </a:p>
          <a:p>
            <a:r>
              <a:rPr lang="en-US" altLang="en-US" dirty="0"/>
              <a:t>Individuals:</a:t>
            </a:r>
          </a:p>
          <a:p>
            <a:pPr lvl="1"/>
            <a:r>
              <a:rPr lang="en-US" altLang="en-US" dirty="0"/>
              <a:t>Can post information to the Internet using anonymous e-mail accounts or screen names</a:t>
            </a:r>
          </a:p>
          <a:p>
            <a:pPr lvl="1"/>
            <a:r>
              <a:rPr lang="en-US" altLang="en-US" dirty="0"/>
              <a:t>Must be careful what they post on the Internet to avoid libel charges</a:t>
            </a:r>
          </a:p>
          <a:p>
            <a:endParaRPr lang="en-US" dirty="0"/>
          </a:p>
        </p:txBody>
      </p:sp>
      <p:sp>
        <p:nvSpPr>
          <p:cNvPr id="3" name="Title 2"/>
          <p:cNvSpPr>
            <a:spLocks noGrp="1"/>
          </p:cNvSpPr>
          <p:nvPr>
            <p:ph type="title"/>
          </p:nvPr>
        </p:nvSpPr>
        <p:spPr/>
        <p:txBody>
          <a:bodyPr>
            <a:normAutofit fontScale="90000"/>
          </a:bodyPr>
          <a:lstStyle/>
          <a:p>
            <a:r>
              <a:rPr lang="en-US" dirty="0"/>
              <a:t>Privacy and Internet Libel Concerns</a:t>
            </a:r>
          </a:p>
        </p:txBody>
      </p:sp>
    </p:spTree>
    <p:extLst>
      <p:ext uri="{BB962C8B-B14F-4D97-AF65-F5344CB8AC3E}">
        <p14:creationId xmlns:p14="http://schemas.microsoft.com/office/powerpoint/2010/main" val="2170984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1974387"/>
          </a:xfrm>
        </p:spPr>
        <p:txBody>
          <a:bodyPr/>
          <a:lstStyle/>
          <a:p>
            <a:r>
              <a:rPr lang="en-US" altLang="en-US" sz="2400" dirty="0"/>
              <a:t>Selling information to other companies can very lucrative; many companies store and sell the data they collect on customers, employees, and others</a:t>
            </a:r>
          </a:p>
          <a:p>
            <a:pPr lvl="1"/>
            <a:r>
              <a:rPr lang="en-US" altLang="en-US" sz="2000" dirty="0"/>
              <a:t>When is this information storage and use fair and reasonable to the people whose data is stored and sold?</a:t>
            </a:r>
          </a:p>
          <a:p>
            <a:pPr lvl="1"/>
            <a:r>
              <a:rPr lang="en-US" altLang="en-US" sz="2000" dirty="0"/>
              <a:t>Do people have a right to know about and to decide what data is stored and used? </a:t>
            </a:r>
          </a:p>
          <a:p>
            <a:endParaRPr lang="en-US" sz="2400" dirty="0"/>
          </a:p>
        </p:txBody>
      </p:sp>
      <p:sp>
        <p:nvSpPr>
          <p:cNvPr id="3" name="Title 2"/>
          <p:cNvSpPr>
            <a:spLocks noGrp="1"/>
          </p:cNvSpPr>
          <p:nvPr>
            <p:ph type="title"/>
          </p:nvPr>
        </p:nvSpPr>
        <p:spPr/>
        <p:txBody>
          <a:bodyPr>
            <a:normAutofit fontScale="90000"/>
          </a:bodyPr>
          <a:lstStyle/>
          <a:p>
            <a:r>
              <a:rPr lang="en-US" dirty="0"/>
              <a:t>Privacy and Fairness in Information Use</a:t>
            </a:r>
          </a:p>
        </p:txBody>
      </p:sp>
      <p:pic>
        <p:nvPicPr>
          <p:cNvPr id="5" name="Picture 4" descr="The right to know and the ability to decide federal privacy laws and regulations" title="Table 14-2"/>
          <p:cNvPicPr>
            <a:picLocks noChangeAspect="1"/>
          </p:cNvPicPr>
          <p:nvPr/>
        </p:nvPicPr>
        <p:blipFill>
          <a:blip r:embed="rId3"/>
          <a:stretch>
            <a:fillRect/>
          </a:stretch>
        </p:blipFill>
        <p:spPr>
          <a:xfrm>
            <a:off x="1676400" y="4038600"/>
            <a:ext cx="6603235" cy="2435711"/>
          </a:xfrm>
          <a:prstGeom prst="rect">
            <a:avLst/>
          </a:prstGeom>
        </p:spPr>
      </p:pic>
    </p:spTree>
    <p:extLst>
      <p:ext uri="{BB962C8B-B14F-4D97-AF65-F5344CB8AC3E}">
        <p14:creationId xmlns:p14="http://schemas.microsoft.com/office/powerpoint/2010/main" val="3166252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314480"/>
          </a:xfrm>
        </p:spPr>
        <p:txBody>
          <a:bodyPr/>
          <a:lstStyle/>
          <a:p>
            <a:r>
              <a:rPr lang="en-US" altLang="en-US" sz="2800" dirty="0"/>
              <a:t>Filtering software screens Internet content</a:t>
            </a:r>
          </a:p>
          <a:p>
            <a:r>
              <a:rPr lang="en-US" altLang="en-US" sz="2800" dirty="0"/>
              <a:t>Children’s Internet Protection Act (CIPA)</a:t>
            </a:r>
          </a:p>
          <a:p>
            <a:pPr lvl="1"/>
            <a:r>
              <a:rPr lang="en-US" altLang="en-US" sz="2400" dirty="0"/>
              <a:t>Schools and libraries subject to CIPA do not receive the discounts offered by the “E-Rate” program unless they certify that they have certain Internet safety measures in place to block or filter “visual depictions that are obscene, child pornography, or are harmful to minors”</a:t>
            </a:r>
          </a:p>
          <a:p>
            <a:endParaRPr lang="en-US" sz="2800" dirty="0"/>
          </a:p>
        </p:txBody>
      </p:sp>
      <p:sp>
        <p:nvSpPr>
          <p:cNvPr id="3" name="Title 2"/>
          <p:cNvSpPr>
            <a:spLocks noGrp="1"/>
          </p:cNvSpPr>
          <p:nvPr>
            <p:ph type="title"/>
          </p:nvPr>
        </p:nvSpPr>
        <p:spPr/>
        <p:txBody>
          <a:bodyPr>
            <a:normAutofit fontScale="90000"/>
          </a:bodyPr>
          <a:lstStyle/>
          <a:p>
            <a:r>
              <a:rPr lang="en-US" dirty="0"/>
              <a:t>Privacy and Filtering and Classifying Internet Content</a:t>
            </a:r>
          </a:p>
        </p:txBody>
      </p:sp>
      <p:pic>
        <p:nvPicPr>
          <p:cNvPr id="5" name="Picture 4" descr="Top-rated Internet filtering  software" title="Table 14-3"/>
          <p:cNvPicPr>
            <a:picLocks noChangeAspect="1"/>
          </p:cNvPicPr>
          <p:nvPr/>
        </p:nvPicPr>
        <p:blipFill>
          <a:blip r:embed="rId3"/>
          <a:stretch>
            <a:fillRect/>
          </a:stretch>
        </p:blipFill>
        <p:spPr>
          <a:xfrm>
            <a:off x="1143000" y="4648200"/>
            <a:ext cx="7097305" cy="1868614"/>
          </a:xfrm>
          <a:prstGeom prst="rect">
            <a:avLst/>
          </a:prstGeom>
        </p:spPr>
      </p:pic>
    </p:spTree>
    <p:extLst>
      <p:ext uri="{BB962C8B-B14F-4D97-AF65-F5344CB8AC3E}">
        <p14:creationId xmlns:p14="http://schemas.microsoft.com/office/powerpoint/2010/main" val="3936017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4692054"/>
          </a:xfrm>
        </p:spPr>
        <p:txBody>
          <a:bodyPr/>
          <a:lstStyle/>
          <a:p>
            <a:r>
              <a:rPr lang="en-US" altLang="en-US" sz="2400" dirty="0"/>
              <a:t>Most organizations realize that invasions of privacy can:</a:t>
            </a:r>
          </a:p>
          <a:p>
            <a:pPr lvl="1"/>
            <a:r>
              <a:rPr lang="en-US" altLang="en-US" sz="2000" dirty="0"/>
              <a:t>Damage their reputation</a:t>
            </a:r>
          </a:p>
          <a:p>
            <a:pPr lvl="1"/>
            <a:r>
              <a:rPr lang="en-US" altLang="en-US" sz="2000" dirty="0"/>
              <a:t>Turn away customers</a:t>
            </a:r>
          </a:p>
          <a:p>
            <a:pPr lvl="1"/>
            <a:r>
              <a:rPr lang="en-US" altLang="en-US" sz="2000" dirty="0"/>
              <a:t>Dramatically reduce revenues and profits</a:t>
            </a:r>
          </a:p>
          <a:p>
            <a:r>
              <a:rPr lang="en-US" altLang="en-US" sz="2400" dirty="0"/>
              <a:t>Most organizations maintain privacy policies</a:t>
            </a:r>
          </a:p>
          <a:p>
            <a:r>
              <a:rPr lang="en-US" altLang="en-US" sz="2400" dirty="0"/>
              <a:t>BBB recommends the following elements:</a:t>
            </a:r>
          </a:p>
          <a:p>
            <a:pPr lvl="1"/>
            <a:r>
              <a:rPr lang="en-US" altLang="en-US" sz="2000" dirty="0"/>
              <a:t>Policy</a:t>
            </a:r>
          </a:p>
          <a:p>
            <a:pPr lvl="1"/>
            <a:r>
              <a:rPr lang="en-US" altLang="en-US" sz="2000" dirty="0"/>
              <a:t>Choice</a:t>
            </a:r>
          </a:p>
          <a:p>
            <a:pPr lvl="1"/>
            <a:r>
              <a:rPr lang="en-US" altLang="en-US" sz="2000" dirty="0"/>
              <a:t>Access</a:t>
            </a:r>
          </a:p>
          <a:p>
            <a:pPr lvl="1"/>
            <a:r>
              <a:rPr lang="en-US" altLang="en-US" sz="2000" dirty="0"/>
              <a:t>Security</a:t>
            </a:r>
          </a:p>
          <a:p>
            <a:pPr lvl="1"/>
            <a:r>
              <a:rPr lang="en-US" altLang="en-US" sz="2000" dirty="0"/>
              <a:t>Redress</a:t>
            </a:r>
          </a:p>
          <a:p>
            <a:pPr lvl="1"/>
            <a:r>
              <a:rPr lang="en-US" altLang="en-US" sz="2000" dirty="0"/>
              <a:t>Updates</a:t>
            </a:r>
          </a:p>
          <a:p>
            <a:endParaRPr lang="en-US" sz="2400" dirty="0"/>
          </a:p>
        </p:txBody>
      </p:sp>
      <p:sp>
        <p:nvSpPr>
          <p:cNvPr id="3" name="Title 2"/>
          <p:cNvSpPr>
            <a:spLocks noGrp="1"/>
          </p:cNvSpPr>
          <p:nvPr>
            <p:ph type="title"/>
          </p:nvPr>
        </p:nvSpPr>
        <p:spPr/>
        <p:txBody>
          <a:bodyPr/>
          <a:lstStyle/>
          <a:p>
            <a:r>
              <a:rPr lang="en-US" dirty="0"/>
              <a:t>Corporate Privacy Policies</a:t>
            </a:r>
          </a:p>
        </p:txBody>
      </p:sp>
    </p:spTree>
    <p:extLst>
      <p:ext uri="{BB962C8B-B14F-4D97-AF65-F5344CB8AC3E}">
        <p14:creationId xmlns:p14="http://schemas.microsoft.com/office/powerpoint/2010/main" val="2909595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Corporate Privacy Policies</a:t>
            </a:r>
          </a:p>
        </p:txBody>
      </p:sp>
      <p:pic>
        <p:nvPicPr>
          <p:cNvPr id="2" name="Picture 1" descr="Sample privacy notice" title="Figure 14-3"/>
          <p:cNvPicPr>
            <a:picLocks noChangeAspect="1"/>
          </p:cNvPicPr>
          <p:nvPr/>
        </p:nvPicPr>
        <p:blipFill>
          <a:blip r:embed="rId3"/>
          <a:stretch>
            <a:fillRect/>
          </a:stretch>
        </p:blipFill>
        <p:spPr>
          <a:xfrm>
            <a:off x="2590800" y="1143000"/>
            <a:ext cx="3627279" cy="5172074"/>
          </a:xfrm>
          <a:prstGeom prst="rect">
            <a:avLst/>
          </a:prstGeom>
        </p:spPr>
      </p:pic>
    </p:spTree>
    <p:extLst>
      <p:ext uri="{BB962C8B-B14F-4D97-AF65-F5344CB8AC3E}">
        <p14:creationId xmlns:p14="http://schemas.microsoft.com/office/powerpoint/2010/main" val="2242046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Corporate Privacy Policies</a:t>
            </a:r>
          </a:p>
        </p:txBody>
      </p:sp>
      <p:pic>
        <p:nvPicPr>
          <p:cNvPr id="5" name="Picture 4" descr="Links to sample corporate privacy policies" title="Table 14-4"/>
          <p:cNvPicPr>
            <a:picLocks noChangeAspect="1"/>
          </p:cNvPicPr>
          <p:nvPr/>
        </p:nvPicPr>
        <p:blipFill>
          <a:blip r:embed="rId3"/>
          <a:stretch>
            <a:fillRect/>
          </a:stretch>
        </p:blipFill>
        <p:spPr>
          <a:xfrm>
            <a:off x="1757362" y="2671762"/>
            <a:ext cx="5629275" cy="1514475"/>
          </a:xfrm>
          <a:prstGeom prst="rect">
            <a:avLst/>
          </a:prstGeom>
        </p:spPr>
      </p:pic>
    </p:spTree>
    <p:extLst>
      <p:ext uri="{BB962C8B-B14F-4D97-AF65-F5344CB8AC3E}">
        <p14:creationId xmlns:p14="http://schemas.microsoft.com/office/powerpoint/2010/main" val="1508841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991588"/>
          </a:xfrm>
        </p:spPr>
        <p:txBody>
          <a:bodyPr/>
          <a:lstStyle/>
          <a:p>
            <a:r>
              <a:rPr lang="en-US" altLang="en-US" sz="2400" dirty="0"/>
              <a:t>Laws to do completely protect individual privacy</a:t>
            </a:r>
          </a:p>
          <a:p>
            <a:pPr lvl="1"/>
            <a:r>
              <a:rPr lang="en-US" altLang="en-US" sz="2000" dirty="0"/>
              <a:t>Many people take steps to increase their own privacy protection</a:t>
            </a:r>
          </a:p>
          <a:p>
            <a:r>
              <a:rPr lang="en-US" altLang="en-US" sz="2400" dirty="0"/>
              <a:t>To protect personal privacy:</a:t>
            </a:r>
          </a:p>
          <a:p>
            <a:pPr lvl="1"/>
            <a:r>
              <a:rPr lang="en-US" altLang="en-US" sz="2000" dirty="0"/>
              <a:t>Find out what is stored about you in existing databases</a:t>
            </a:r>
          </a:p>
          <a:p>
            <a:pPr lvl="1"/>
            <a:r>
              <a:rPr lang="en-US" altLang="en-US" sz="2000" dirty="0"/>
              <a:t>Be careful when you share information about yourself</a:t>
            </a:r>
          </a:p>
          <a:p>
            <a:pPr lvl="1"/>
            <a:r>
              <a:rPr lang="en-US" altLang="en-US" sz="2000" dirty="0"/>
              <a:t>Be proactive to protect your privacy</a:t>
            </a:r>
          </a:p>
          <a:p>
            <a:pPr lvl="1"/>
            <a:r>
              <a:rPr lang="en-US" altLang="en-US" sz="2000" dirty="0"/>
              <a:t>Take extra care when purchasing anything from a Web site </a:t>
            </a:r>
          </a:p>
          <a:p>
            <a:endParaRPr lang="en-US" sz="2400" dirty="0"/>
          </a:p>
        </p:txBody>
      </p:sp>
      <p:sp>
        <p:nvSpPr>
          <p:cNvPr id="3" name="Title 2"/>
          <p:cNvSpPr>
            <a:spLocks noGrp="1"/>
          </p:cNvSpPr>
          <p:nvPr>
            <p:ph type="title"/>
          </p:nvPr>
        </p:nvSpPr>
        <p:spPr/>
        <p:txBody>
          <a:bodyPr>
            <a:normAutofit fontScale="90000"/>
          </a:bodyPr>
          <a:lstStyle/>
          <a:p>
            <a:r>
              <a:rPr lang="en-US" dirty="0"/>
              <a:t>Individual Efforts to Protect Privacy</a:t>
            </a:r>
          </a:p>
        </p:txBody>
      </p:sp>
    </p:spTree>
    <p:extLst>
      <p:ext uri="{BB962C8B-B14F-4D97-AF65-F5344CB8AC3E}">
        <p14:creationId xmlns:p14="http://schemas.microsoft.com/office/powerpoint/2010/main" val="503391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BD3E8B3-4D9C-463B-BD88-1E94CAB6A238}"/>
              </a:ext>
            </a:extLst>
          </p:cNvPr>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     Threats to Privacy</a:t>
            </a:r>
          </a:p>
        </p:txBody>
      </p:sp>
      <p:sp>
        <p:nvSpPr>
          <p:cNvPr id="24579" name="Rectangle 3">
            <a:extLst>
              <a:ext uri="{FF2B5EF4-FFF2-40B4-BE49-F238E27FC236}">
                <a16:creationId xmlns:a16="http://schemas.microsoft.com/office/drawing/2014/main" id="{CC338029-4A2B-4648-9496-E5274CD68675}"/>
              </a:ext>
            </a:extLst>
          </p:cNvPr>
          <p:cNvSpPr>
            <a:spLocks noGrp="1" noChangeArrowheads="1"/>
          </p:cNvSpPr>
          <p:nvPr>
            <p:ph idx="1"/>
          </p:nvPr>
        </p:nvSpPr>
        <p:spPr/>
        <p:txBody>
          <a:bodyPr/>
          <a:lstStyle/>
          <a:p>
            <a:pPr eaLnBrk="1" hangingPunct="1">
              <a:defRPr/>
            </a:pPr>
            <a:r>
              <a:rPr lang="en-US" altLang="en-US" sz="2800" b="1" dirty="0">
                <a:solidFill>
                  <a:schemeClr val="tx2"/>
                </a:solidFill>
              </a:rPr>
              <a:t>Data aggregators </a:t>
            </a:r>
            <a:r>
              <a:rPr lang="en-US" altLang="en-US" sz="2800" i="1" dirty="0"/>
              <a:t>are companies that collect public data </a:t>
            </a:r>
            <a:endParaRPr lang="en-US" altLang="en-US" sz="2800" b="1" dirty="0">
              <a:solidFill>
                <a:schemeClr val="tx2"/>
              </a:solidFill>
            </a:endParaRPr>
          </a:p>
          <a:p>
            <a:pPr eaLnBrk="1" hangingPunct="1">
              <a:defRPr/>
            </a:pPr>
            <a:r>
              <a:rPr lang="en-US" altLang="en-US" sz="2800" b="1" dirty="0">
                <a:solidFill>
                  <a:schemeClr val="tx2"/>
                </a:solidFill>
              </a:rPr>
              <a:t>Digital dossiers </a:t>
            </a:r>
            <a:r>
              <a:rPr lang="en-US" altLang="en-US" sz="2800" i="1" dirty="0"/>
              <a:t>is an electronic description of you and your habits.</a:t>
            </a:r>
          </a:p>
          <a:p>
            <a:pPr eaLnBrk="1" hangingPunct="1">
              <a:defRPr/>
            </a:pPr>
            <a:r>
              <a:rPr lang="en-US" altLang="en-US" sz="2800" b="1" dirty="0">
                <a:solidFill>
                  <a:schemeClr val="tx2"/>
                </a:solidFill>
              </a:rPr>
              <a:t>Profiling </a:t>
            </a:r>
            <a:r>
              <a:rPr lang="en-US" altLang="en-US" sz="2800" i="1" dirty="0"/>
              <a:t>is the process of creating a digital dossier</a:t>
            </a:r>
          </a:p>
          <a:p>
            <a:pPr marL="119062" indent="0" eaLnBrk="1" hangingPunct="1">
              <a:buFont typeface="Wingdings 2" panose="05020102010507070707" pitchFamily="18" charset="2"/>
              <a:buNone/>
              <a:defRPr/>
            </a:pPr>
            <a:endParaRPr lang="en-US" altLang="en-US" sz="2800" b="1" i="1" dirty="0">
              <a:solidFill>
                <a:schemeClr val="tx2"/>
              </a:solidFill>
            </a:endParaRPr>
          </a:p>
          <a:p>
            <a:pPr eaLnBrk="1" hangingPunct="1">
              <a:defRPr/>
            </a:pPr>
            <a:r>
              <a:rPr lang="en-US" altLang="en-US" sz="2800" b="1" dirty="0">
                <a:solidFill>
                  <a:schemeClr val="tx2"/>
                </a:solidFill>
              </a:rPr>
              <a:t>Electronic Surveillance</a:t>
            </a:r>
          </a:p>
          <a:p>
            <a:pPr eaLnBrk="1" hangingPunct="1">
              <a:defRPr/>
            </a:pPr>
            <a:r>
              <a:rPr lang="en-US" altLang="en-US" sz="2800" b="1" dirty="0">
                <a:solidFill>
                  <a:schemeClr val="tx2"/>
                </a:solidFill>
              </a:rPr>
              <a:t>Personal Information in Databases</a:t>
            </a:r>
          </a:p>
          <a:p>
            <a:pPr eaLnBrk="1" hangingPunct="1">
              <a:defRPr/>
            </a:pPr>
            <a:r>
              <a:rPr lang="en-US" altLang="en-US" sz="2800" b="1" dirty="0">
                <a:solidFill>
                  <a:schemeClr val="tx2"/>
                </a:solidFill>
              </a:rPr>
              <a:t>Information on Internet Bulletin Boards, Newsgroups, and Social Networking Sites</a:t>
            </a:r>
          </a:p>
        </p:txBody>
      </p:sp>
      <p:pic>
        <p:nvPicPr>
          <p:cNvPr id="20484" name="Picture 4" descr="C:\Users\washenberg\Desktop\ESY-001788174.jpg">
            <a:extLst>
              <a:ext uri="{FF2B5EF4-FFF2-40B4-BE49-F238E27FC236}">
                <a16:creationId xmlns:a16="http://schemas.microsoft.com/office/drawing/2014/main" id="{50EDE37E-2CF4-43EE-8D6E-B65A7910D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419600"/>
            <a:ext cx="16240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EA8AFF7-6BFB-48EB-AF69-D1EB7CC8759B}"/>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      What Can You Do?</a:t>
            </a:r>
          </a:p>
        </p:txBody>
      </p:sp>
      <p:sp>
        <p:nvSpPr>
          <p:cNvPr id="21507" name="Content Placeholder 2">
            <a:extLst>
              <a:ext uri="{FF2B5EF4-FFF2-40B4-BE49-F238E27FC236}">
                <a16:creationId xmlns:a16="http://schemas.microsoft.com/office/drawing/2014/main" id="{3380B91F-6B33-4B8A-9CA7-B593B122BB5E}"/>
              </a:ext>
            </a:extLst>
          </p:cNvPr>
          <p:cNvSpPr>
            <a:spLocks noGrp="1"/>
          </p:cNvSpPr>
          <p:nvPr>
            <p:ph idx="1"/>
          </p:nvPr>
        </p:nvSpPr>
        <p:spPr/>
        <p:txBody>
          <a:bodyPr/>
          <a:lstStyle/>
          <a:p>
            <a:pPr eaLnBrk="1" hangingPunct="1">
              <a:buFont typeface="Wingdings" panose="05000000000000000000" pitchFamily="2" charset="2"/>
              <a:buNone/>
            </a:pPr>
            <a:r>
              <a:rPr lang="en-US" altLang="en-US"/>
              <a:t> First, be careful what information you post on social networking sites.</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Second, a company, ReputationDefender, says it can remove derogatory information from the Web.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D6DAE7-A32C-4308-BB67-DA38C1207B47}"/>
              </a:ext>
            </a:extLst>
          </p:cNvPr>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Protecting Privacy</a:t>
            </a:r>
          </a:p>
        </p:txBody>
      </p:sp>
      <p:sp>
        <p:nvSpPr>
          <p:cNvPr id="32771" name="Rectangle 3">
            <a:extLst>
              <a:ext uri="{FF2B5EF4-FFF2-40B4-BE49-F238E27FC236}">
                <a16:creationId xmlns:a16="http://schemas.microsoft.com/office/drawing/2014/main" id="{44CF1C15-47AC-4383-BB47-B2DDEA1ABE0F}"/>
              </a:ext>
            </a:extLst>
          </p:cNvPr>
          <p:cNvSpPr>
            <a:spLocks noGrp="1" noChangeArrowheads="1"/>
          </p:cNvSpPr>
          <p:nvPr>
            <p:ph idx="1"/>
          </p:nvPr>
        </p:nvSpPr>
        <p:spPr>
          <a:xfrm>
            <a:off x="381000" y="1600200"/>
            <a:ext cx="7772400" cy="4530725"/>
          </a:xfrm>
        </p:spPr>
        <p:txBody>
          <a:bodyPr/>
          <a:lstStyle/>
          <a:p>
            <a:pPr marL="0" indent="0" eaLnBrk="1" hangingPunct="1">
              <a:buFont typeface="Wingdings" pitchFamily="2" charset="2"/>
              <a:buNone/>
              <a:defRPr/>
            </a:pPr>
            <a:r>
              <a:rPr lang="en-US" altLang="en-US" sz="2400" b="1" dirty="0">
                <a:solidFill>
                  <a:srgbClr val="0000FF"/>
                </a:solidFill>
              </a:rPr>
              <a:t>Privacy Codes and Policies</a:t>
            </a:r>
          </a:p>
          <a:p>
            <a:pPr eaLnBrk="1" hangingPunct="1">
              <a:defRPr/>
            </a:pPr>
            <a:r>
              <a:rPr lang="en-GB" altLang="en-US" sz="2400" b="1" dirty="0">
                <a:solidFill>
                  <a:schemeClr val="accent1"/>
                </a:solidFill>
              </a:rPr>
              <a:t>Opt-out model </a:t>
            </a:r>
            <a:r>
              <a:rPr lang="en-GB" altLang="en-US" sz="2000" dirty="0"/>
              <a:t>of informed consent permits the company to collect personal information until the customer specifically requests that the data not be collected.</a:t>
            </a:r>
          </a:p>
          <a:p>
            <a:pPr eaLnBrk="1" hangingPunct="1">
              <a:defRPr/>
            </a:pPr>
            <a:r>
              <a:rPr lang="en-GB" altLang="en-US" sz="2400" b="1" dirty="0">
                <a:solidFill>
                  <a:schemeClr val="accent1"/>
                </a:solidFill>
              </a:rPr>
              <a:t>Opt-in model </a:t>
            </a:r>
            <a:r>
              <a:rPr lang="en-GB" altLang="en-US" sz="2000" dirty="0"/>
              <a:t>of informed consent means that organizations are prohibited from collecting any personal information unless the customer specifically authorizes it.  (Preferred by privacy advocates.)</a:t>
            </a:r>
          </a:p>
          <a:p>
            <a:pPr eaLnBrk="1" hangingPunct="1">
              <a:defRPr/>
            </a:pPr>
            <a:r>
              <a:rPr lang="en-GB" altLang="en-US" sz="2400" b="1" dirty="0">
                <a:solidFill>
                  <a:schemeClr val="accent1"/>
                </a:solidFill>
              </a:rPr>
              <a:t>International Aspects of Privacy</a:t>
            </a:r>
            <a:r>
              <a:rPr lang="en-GB" altLang="en-US" sz="2000" dirty="0"/>
              <a:t>. Privacy issues that international organizations and governments face when information spans countries and jurisdictions.</a:t>
            </a:r>
            <a:endParaRPr lang="en-US" altLang="en-US" sz="2000" dirty="0"/>
          </a:p>
          <a:p>
            <a:pPr marL="457200" lvl="1" indent="0" eaLnBrk="1" hangingPunct="1">
              <a:buFont typeface="Wingdings" panose="05000000000000000000" pitchFamily="2" charset="2"/>
              <a:buNone/>
              <a:defRPr/>
            </a:pPr>
            <a:endParaRPr lang="en-US" altLang="en-US" sz="2000" b="1" dirty="0"/>
          </a:p>
        </p:txBody>
      </p:sp>
      <p:pic>
        <p:nvPicPr>
          <p:cNvPr id="22532" name="Picture 5" descr="C:\Users\WASHEN~1\AppData\Local\Temp\2ed38106\ESY-001912893.jpg">
            <a:extLst>
              <a:ext uri="{FF2B5EF4-FFF2-40B4-BE49-F238E27FC236}">
                <a16:creationId xmlns:a16="http://schemas.microsoft.com/office/drawing/2014/main" id="{68168F50-61E9-4214-BD5C-F69E0DCDC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760913"/>
            <a:ext cx="25304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a:extLst>
              <a:ext uri="{FF2B5EF4-FFF2-40B4-BE49-F238E27FC236}">
                <a16:creationId xmlns:a16="http://schemas.microsoft.com/office/drawing/2014/main" id="{4BE86A9E-8CEA-40A1-8C45-70687553AC5D}"/>
              </a:ext>
            </a:extLst>
          </p:cNvPr>
          <p:cNvSpPr>
            <a:spLocks noChangeArrowheads="1"/>
          </p:cNvSpPr>
          <p:nvPr/>
        </p:nvSpPr>
        <p:spPr bwMode="auto">
          <a:xfrm>
            <a:off x="3429000" y="6324600"/>
            <a:ext cx="21939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eaLnBrk="1" hangingPunct="1">
              <a:buClrTx/>
              <a:buSzTx/>
              <a:buFontTx/>
              <a:buNone/>
            </a:pPr>
            <a:r>
              <a:rPr lang="en-US" altLang="en-US" sz="900">
                <a:latin typeface="Arial" panose="020B0604020202020204" pitchFamily="34" charset="0"/>
              </a:rPr>
              <a:t>© Gunnar/Age Fotostock America, Inc.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799502"/>
          </a:xfrm>
        </p:spPr>
        <p:txBody>
          <a:bodyPr/>
          <a:lstStyle/>
          <a:p>
            <a:r>
              <a:rPr lang="en-US" altLang="en-US" sz="2400" dirty="0"/>
              <a:t>Common causes</a:t>
            </a:r>
          </a:p>
          <a:p>
            <a:pPr lvl="1"/>
            <a:r>
              <a:rPr lang="en-US" altLang="en-US" sz="2000" dirty="0"/>
              <a:t>Unclear expectations</a:t>
            </a:r>
          </a:p>
          <a:p>
            <a:pPr lvl="1"/>
            <a:r>
              <a:rPr lang="en-US" altLang="en-US" sz="2000" dirty="0"/>
              <a:t>Inadequate training and feedback</a:t>
            </a:r>
          </a:p>
          <a:p>
            <a:pPr lvl="1"/>
            <a:r>
              <a:rPr lang="en-US" altLang="en-US" sz="2000" dirty="0"/>
              <a:t>Program development that contains errors</a:t>
            </a:r>
          </a:p>
          <a:p>
            <a:pPr lvl="1"/>
            <a:r>
              <a:rPr lang="en-US" altLang="en-US" sz="2000" dirty="0"/>
              <a:t>Incorrect input by a data-entry clerk</a:t>
            </a:r>
          </a:p>
          <a:p>
            <a:r>
              <a:rPr lang="en-US" sz="2400" dirty="0"/>
              <a:t>Some examples:</a:t>
            </a:r>
          </a:p>
          <a:p>
            <a:pPr lvl="1"/>
            <a:r>
              <a:rPr lang="en-US" sz="2000" dirty="0"/>
              <a:t>Data-entry or data-capture errors</a:t>
            </a:r>
          </a:p>
          <a:p>
            <a:pPr lvl="1"/>
            <a:r>
              <a:rPr lang="en-US" sz="2000" dirty="0"/>
              <a:t>Programming errors</a:t>
            </a:r>
          </a:p>
          <a:p>
            <a:pPr lvl="1"/>
            <a:r>
              <a:rPr lang="en-US" sz="2000" dirty="0"/>
              <a:t>Errors in handling files</a:t>
            </a:r>
          </a:p>
          <a:p>
            <a:pPr lvl="1"/>
            <a:r>
              <a:rPr lang="en-US" sz="2000" dirty="0"/>
              <a:t>Mishandling of computer output</a:t>
            </a:r>
          </a:p>
          <a:p>
            <a:pPr lvl="1"/>
            <a:r>
              <a:rPr lang="en-US" sz="2000" dirty="0"/>
              <a:t>Inadequate planning for and control of equipment malfunctions</a:t>
            </a:r>
          </a:p>
        </p:txBody>
      </p:sp>
      <p:sp>
        <p:nvSpPr>
          <p:cNvPr id="3" name="Title 2"/>
          <p:cNvSpPr>
            <a:spLocks noGrp="1"/>
          </p:cNvSpPr>
          <p:nvPr>
            <p:ph type="title"/>
          </p:nvPr>
        </p:nvSpPr>
        <p:spPr/>
        <p:txBody>
          <a:bodyPr/>
          <a:lstStyle/>
          <a:p>
            <a:r>
              <a:rPr lang="en-US" dirty="0"/>
              <a:t>Computer-Related Mistakes</a:t>
            </a:r>
          </a:p>
        </p:txBody>
      </p:sp>
    </p:spTree>
    <p:extLst>
      <p:ext uri="{BB962C8B-B14F-4D97-AF65-F5344CB8AC3E}">
        <p14:creationId xmlns:p14="http://schemas.microsoft.com/office/powerpoint/2010/main" val="22985033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54D459A-DC0F-4842-8FF8-17B97170C7FF}"/>
              </a:ext>
            </a:extLst>
          </p:cNvPr>
          <p:cNvSpPr>
            <a:spLocks noGrp="1"/>
          </p:cNvSpPr>
          <p:nvPr>
            <p:ph type="title"/>
          </p:nvPr>
        </p:nvSpPr>
        <p:spPr/>
        <p:txBody>
          <a:bodyPr/>
          <a:lstStyle/>
          <a:p>
            <a:pPr eaLnBrk="1" fontAlgn="auto" hangingPunct="1">
              <a:spcAft>
                <a:spcPts val="0"/>
              </a:spcAft>
              <a:defRPr/>
            </a:pPr>
            <a:r>
              <a:rPr lang="en-US" sz="3600">
                <a:solidFill>
                  <a:schemeClr val="accent1">
                    <a:satMod val="150000"/>
                  </a:schemeClr>
                </a:solidFill>
              </a:rPr>
              <a:t>     Social Networking Sites Can </a:t>
            </a:r>
            <a:br>
              <a:rPr lang="en-US" sz="3600">
                <a:solidFill>
                  <a:schemeClr val="accent1">
                    <a:satMod val="150000"/>
                  </a:schemeClr>
                </a:solidFill>
              </a:rPr>
            </a:br>
            <a:r>
              <a:rPr lang="en-US" sz="3600">
                <a:solidFill>
                  <a:schemeClr val="accent1">
                    <a:satMod val="150000"/>
                  </a:schemeClr>
                </a:solidFill>
              </a:rPr>
              <a:t>          Cause You Problems</a:t>
            </a:r>
          </a:p>
        </p:txBody>
      </p:sp>
      <p:sp>
        <p:nvSpPr>
          <p:cNvPr id="23555" name="Content Placeholder 2">
            <a:extLst>
              <a:ext uri="{FF2B5EF4-FFF2-40B4-BE49-F238E27FC236}">
                <a16:creationId xmlns:a16="http://schemas.microsoft.com/office/drawing/2014/main" id="{C42E6820-C3F2-4E54-B516-6FE009D0AC81}"/>
              </a:ext>
            </a:extLst>
          </p:cNvPr>
          <p:cNvSpPr>
            <a:spLocks noGrp="1"/>
          </p:cNvSpPr>
          <p:nvPr>
            <p:ph idx="1"/>
          </p:nvPr>
        </p:nvSpPr>
        <p:spPr/>
        <p:txBody>
          <a:bodyPr/>
          <a:lstStyle/>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a:t>
            </a:r>
            <a:r>
              <a:rPr lang="en-US" altLang="en-US" i="1"/>
              <a:t>Anyone</a:t>
            </a:r>
            <a:r>
              <a:rPr lang="en-US" altLang="en-US"/>
              <a:t> can post derogatory information about you </a:t>
            </a:r>
            <a:r>
              <a:rPr lang="en-US" altLang="en-US" i="1"/>
              <a:t>anonymously</a:t>
            </a:r>
            <a:r>
              <a:rPr lang="en-US" altLang="en-US"/>
              <a:t>. </a:t>
            </a:r>
          </a:p>
          <a:p>
            <a:pPr eaLnBrk="1" hangingPunct="1">
              <a:buFont typeface="Wingdings" panose="05000000000000000000" pitchFamily="2" charset="2"/>
              <a:buNone/>
            </a:pPr>
            <a:r>
              <a:rPr lang="en-US" altLang="en-US"/>
              <a:t>   (See this Washington Post </a:t>
            </a:r>
            <a:r>
              <a:rPr lang="en-US" altLang="en-US">
                <a:hlinkClick r:id="rId3"/>
              </a:rPr>
              <a:t>article</a:t>
            </a:r>
            <a:r>
              <a:rPr lang="en-US" altLang="en-US"/>
              <a:t>.)</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 You can also hurt yourself, as this </a:t>
            </a:r>
            <a:r>
              <a:rPr lang="en-US" altLang="en-US">
                <a:hlinkClick r:id="rId4"/>
              </a:rPr>
              <a:t>article</a:t>
            </a:r>
            <a:r>
              <a:rPr lang="en-US" altLang="en-US"/>
              <a:t> shows.</a:t>
            </a:r>
          </a:p>
          <a:p>
            <a:pPr eaLnBrk="1" hangingPunct="1">
              <a:buFont typeface="Wingdings" panose="05000000000000000000" pitchFamily="2" charset="2"/>
              <a:buNone/>
            </a:pPr>
            <a:r>
              <a:rPr lang="en-US" altLang="en-US"/>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8145176-CCE7-45E8-818A-C5AE698BDC4A}"/>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Electronic Surveillance</a:t>
            </a:r>
          </a:p>
        </p:txBody>
      </p:sp>
      <p:sp>
        <p:nvSpPr>
          <p:cNvPr id="27651" name="Content Placeholder 2">
            <a:extLst>
              <a:ext uri="{FF2B5EF4-FFF2-40B4-BE49-F238E27FC236}">
                <a16:creationId xmlns:a16="http://schemas.microsoft.com/office/drawing/2014/main" id="{F5CACF48-EFA8-430A-B6BE-EE0B6E5176A9}"/>
              </a:ext>
            </a:extLst>
          </p:cNvPr>
          <p:cNvSpPr>
            <a:spLocks noGrp="1"/>
          </p:cNvSpPr>
          <p:nvPr>
            <p:ph idx="1"/>
          </p:nvPr>
        </p:nvSpPr>
        <p:spPr>
          <a:xfrm>
            <a:off x="990600" y="1981200"/>
            <a:ext cx="7772400" cy="4530725"/>
          </a:xfrm>
        </p:spPr>
        <p:txBody>
          <a:bodyPr/>
          <a:lstStyle/>
          <a:p>
            <a:pPr marL="0" indent="0" eaLnBrk="1" hangingPunct="1">
              <a:buFont typeface="Wingdings" pitchFamily="2" charset="2"/>
              <a:buNone/>
              <a:defRPr/>
            </a:pPr>
            <a:r>
              <a:rPr lang="en-US" altLang="en-US" b="1" dirty="0">
                <a:solidFill>
                  <a:schemeClr val="accent6"/>
                </a:solidFill>
              </a:rPr>
              <a:t>See "</a:t>
            </a:r>
            <a:r>
              <a:rPr lang="en-US" altLang="en-US" b="1" dirty="0">
                <a:solidFill>
                  <a:schemeClr val="accent6"/>
                </a:solidFill>
                <a:hlinkClick r:id="rId3"/>
              </a:rPr>
              <a:t>The State of Surveillance</a:t>
            </a:r>
            <a:r>
              <a:rPr lang="en-US" altLang="en-US" b="1" dirty="0">
                <a:solidFill>
                  <a:schemeClr val="accent6"/>
                </a:solidFill>
              </a:rPr>
              <a:t>" article in </a:t>
            </a:r>
            <a:r>
              <a:rPr lang="en-US" altLang="en-US" b="1" i="1" dirty="0">
                <a:solidFill>
                  <a:schemeClr val="accent6"/>
                </a:solidFill>
              </a:rPr>
              <a:t>BusinessWeek</a:t>
            </a:r>
            <a:r>
              <a:rPr lang="en-US" altLang="en-US" b="1" dirty="0">
                <a:solidFill>
                  <a:schemeClr val="accent6"/>
                </a:solidFill>
              </a:rPr>
              <a:t> </a:t>
            </a:r>
          </a:p>
          <a:p>
            <a:pPr marL="0" indent="0" eaLnBrk="1" hangingPunct="1">
              <a:buFont typeface="Wingdings" pitchFamily="2" charset="2"/>
              <a:buNone/>
              <a:defRPr/>
            </a:pPr>
            <a:endParaRPr lang="en-US" altLang="en-US" b="1" dirty="0">
              <a:solidFill>
                <a:schemeClr val="accent6"/>
              </a:solidFill>
            </a:endParaRPr>
          </a:p>
          <a:p>
            <a:pPr marL="0" indent="0" eaLnBrk="1" hangingPunct="1">
              <a:buFont typeface="Wingdings" pitchFamily="2" charset="2"/>
              <a:buNone/>
              <a:defRPr/>
            </a:pPr>
            <a:r>
              <a:rPr lang="en-US" altLang="en-US" b="1" dirty="0">
                <a:solidFill>
                  <a:schemeClr val="accent6"/>
                </a:solidFill>
              </a:rPr>
              <a:t>See the </a:t>
            </a:r>
            <a:r>
              <a:rPr lang="en-US" altLang="en-US" b="1" dirty="0">
                <a:solidFill>
                  <a:schemeClr val="accent6"/>
                </a:solidFill>
                <a:hlinkClick r:id="rId4"/>
              </a:rPr>
              <a:t>surveillance slideshow</a:t>
            </a:r>
            <a:endParaRPr lang="en-US" altLang="en-US" b="1" dirty="0">
              <a:solidFill>
                <a:schemeClr val="accent6"/>
              </a:solidFill>
            </a:endParaRPr>
          </a:p>
          <a:p>
            <a:pPr marL="0" indent="0" eaLnBrk="1" hangingPunct="1">
              <a:buFont typeface="Wingdings" pitchFamily="2" charset="2"/>
              <a:buNone/>
              <a:defRPr/>
            </a:pPr>
            <a:endParaRPr lang="en-US" altLang="en-US" b="1" dirty="0">
              <a:solidFill>
                <a:schemeClr val="accent6"/>
              </a:solidFill>
            </a:endParaRPr>
          </a:p>
          <a:p>
            <a:pPr marL="0" indent="0" eaLnBrk="1" hangingPunct="1">
              <a:buFont typeface="Wingdings" pitchFamily="2" charset="2"/>
              <a:buNone/>
              <a:defRPr/>
            </a:pPr>
            <a:r>
              <a:rPr lang="en-US" altLang="en-US" b="1" dirty="0">
                <a:solidFill>
                  <a:schemeClr val="accent6"/>
                </a:solidFill>
              </a:rPr>
              <a:t>See additional surveillance </a:t>
            </a:r>
            <a:r>
              <a:rPr lang="en-US" altLang="en-US" b="1" dirty="0">
                <a:solidFill>
                  <a:schemeClr val="accent6"/>
                </a:solidFill>
                <a:hlinkClick r:id="rId5" action="ppaction://hlinkpres?slideindex=1&amp;slidetitle="/>
              </a:rPr>
              <a:t>slides</a:t>
            </a:r>
            <a:endParaRPr lang="en-US" altLang="en-US" b="1" dirty="0">
              <a:solidFill>
                <a:schemeClr val="accent6"/>
              </a:solidFill>
            </a:endParaRPr>
          </a:p>
          <a:p>
            <a:pPr marL="0" indent="0" eaLnBrk="1" hangingPunct="1">
              <a:buFont typeface="Wingdings" pitchFamily="2" charset="2"/>
              <a:buNone/>
              <a:defRPr/>
            </a:pPr>
            <a:endParaRPr lang="en-US" altLang="en-US" b="1" dirty="0">
              <a:solidFill>
                <a:schemeClr val="accent6"/>
              </a:solidFill>
            </a:endParaRPr>
          </a:p>
          <a:p>
            <a:pPr marL="0" indent="0" eaLnBrk="1" hangingPunct="1">
              <a:buFont typeface="Wingdings" pitchFamily="2" charset="2"/>
              <a:buNone/>
              <a:defRPr/>
            </a:pPr>
            <a:r>
              <a:rPr lang="en-US" altLang="en-US" b="1" dirty="0">
                <a:solidFill>
                  <a:schemeClr val="accent6"/>
                </a:solidFill>
              </a:rPr>
              <a:t>And you think you have privacy?  (</a:t>
            </a:r>
            <a:r>
              <a:rPr lang="en-US" altLang="en-US" b="1" dirty="0">
                <a:solidFill>
                  <a:schemeClr val="accent6"/>
                </a:solidFill>
                <a:hlinkClick r:id="rId6"/>
              </a:rPr>
              <a:t>video</a:t>
            </a:r>
            <a:r>
              <a:rPr lang="en-US" altLang="en-US" b="1" dirty="0">
                <a:solidFill>
                  <a:schemeClr val="accent6"/>
                </a:solidFill>
              </a:rPr>
              <a:t>)</a:t>
            </a:r>
          </a:p>
          <a:p>
            <a:pPr marL="0" indent="0" eaLnBrk="1" hangingPunct="1">
              <a:buFont typeface="Wingdings" pitchFamily="2" charset="2"/>
              <a:buNone/>
              <a:defRPr/>
            </a:pPr>
            <a:endParaRPr lang="en-US" altLang="en-US" b="1" dirty="0">
              <a:solidFill>
                <a:schemeClr val="accent6"/>
              </a:solidFill>
            </a:endParaRPr>
          </a:p>
          <a:p>
            <a:pPr marL="0" indent="0" eaLnBrk="1" hangingPunct="1">
              <a:buFont typeface="Wingdings" pitchFamily="2" charset="2"/>
              <a:buNone/>
              <a:defRPr/>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4BCFC91-0F80-4D27-9969-1FA2C59D4741}"/>
              </a:ext>
            </a:extLst>
          </p:cNvPr>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rPr>
              <a:t>Unethical vs. Illegal</a:t>
            </a:r>
          </a:p>
        </p:txBody>
      </p:sp>
      <p:sp>
        <p:nvSpPr>
          <p:cNvPr id="25603" name="Rectangle 3">
            <a:extLst>
              <a:ext uri="{FF2B5EF4-FFF2-40B4-BE49-F238E27FC236}">
                <a16:creationId xmlns:a16="http://schemas.microsoft.com/office/drawing/2014/main" id="{EDB35B33-5460-4611-BDF9-8876C0825E35}"/>
              </a:ext>
            </a:extLst>
          </p:cNvPr>
          <p:cNvSpPr>
            <a:spLocks noGrp="1" noChangeArrowheads="1"/>
          </p:cNvSpPr>
          <p:nvPr>
            <p:ph idx="1"/>
          </p:nvPr>
        </p:nvSpPr>
        <p:spPr>
          <a:xfrm>
            <a:off x="580292" y="1524000"/>
            <a:ext cx="7772400" cy="4530725"/>
          </a:xfrm>
        </p:spPr>
        <p:txBody>
          <a:bodyPr/>
          <a:lstStyle/>
          <a:p>
            <a:pPr eaLnBrk="1" hangingPunct="1">
              <a:buFont typeface="Wingdings" panose="05000000000000000000" pitchFamily="2" charset="2"/>
              <a:buNone/>
            </a:pPr>
            <a:r>
              <a:rPr lang="en-US" altLang="en-US" b="1" dirty="0">
                <a:solidFill>
                  <a:srgbClr val="0000FF"/>
                </a:solidFill>
              </a:rPr>
              <a:t>What is unethical is </a:t>
            </a:r>
            <a:r>
              <a:rPr lang="en-US" altLang="en-US" b="1" u="sng" dirty="0">
                <a:solidFill>
                  <a:srgbClr val="0000FF"/>
                </a:solidFill>
              </a:rPr>
              <a:t>not</a:t>
            </a:r>
            <a:r>
              <a:rPr lang="en-US" altLang="en-US" b="1" dirty="0">
                <a:solidFill>
                  <a:srgbClr val="0000FF"/>
                </a:solidFill>
              </a:rPr>
              <a:t> necessarily illegal.</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     </a:t>
            </a:r>
            <a:endParaRPr lang="en-US" altLang="en-US" b="1" dirty="0"/>
          </a:p>
        </p:txBody>
      </p:sp>
      <p:pic>
        <p:nvPicPr>
          <p:cNvPr id="4" name="Picture 3" descr="Legal versus ethical" title="Figure 14-7">
            <a:extLst>
              <a:ext uri="{FF2B5EF4-FFF2-40B4-BE49-F238E27FC236}">
                <a16:creationId xmlns:a16="http://schemas.microsoft.com/office/drawing/2014/main" id="{8722CD0E-997A-431E-A198-7D2707AF7520}"/>
              </a:ext>
            </a:extLst>
          </p:cNvPr>
          <p:cNvPicPr>
            <a:picLocks noChangeAspect="1"/>
          </p:cNvPicPr>
          <p:nvPr/>
        </p:nvPicPr>
        <p:blipFill>
          <a:blip r:embed="rId3"/>
          <a:stretch>
            <a:fillRect/>
          </a:stretch>
        </p:blipFill>
        <p:spPr>
          <a:xfrm>
            <a:off x="1447800" y="2365374"/>
            <a:ext cx="5686425" cy="28479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157514"/>
          </a:xfrm>
        </p:spPr>
        <p:txBody>
          <a:bodyPr/>
          <a:lstStyle/>
          <a:p>
            <a:r>
              <a:rPr lang="en-US" altLang="en-US" dirty="0"/>
              <a:t>Use of computer-based information systems has changed the workforce</a:t>
            </a:r>
          </a:p>
          <a:p>
            <a:pPr lvl="1"/>
            <a:r>
              <a:rPr lang="en-US" altLang="en-US" dirty="0"/>
              <a:t>Jobs that require IS literacy have increased</a:t>
            </a:r>
          </a:p>
          <a:p>
            <a:pPr lvl="1"/>
            <a:r>
              <a:rPr lang="en-US" altLang="en-US" dirty="0"/>
              <a:t>Less-skilled positions have been eliminated</a:t>
            </a:r>
          </a:p>
          <a:p>
            <a:r>
              <a:rPr lang="en-US" altLang="en-US" dirty="0"/>
              <a:t>While information systems increase productivity and efficiency, there are inherent concerns with their use</a:t>
            </a:r>
          </a:p>
          <a:p>
            <a:endParaRPr lang="en-US" dirty="0"/>
          </a:p>
        </p:txBody>
      </p:sp>
      <p:sp>
        <p:nvSpPr>
          <p:cNvPr id="3" name="Title 2"/>
          <p:cNvSpPr>
            <a:spLocks noGrp="1"/>
          </p:cNvSpPr>
          <p:nvPr>
            <p:ph type="title"/>
          </p:nvPr>
        </p:nvSpPr>
        <p:spPr/>
        <p:txBody>
          <a:bodyPr/>
          <a:lstStyle/>
          <a:p>
            <a:r>
              <a:rPr lang="en-US" dirty="0"/>
              <a:t>Work Environment</a:t>
            </a:r>
          </a:p>
        </p:txBody>
      </p:sp>
    </p:spTree>
    <p:extLst>
      <p:ext uri="{BB962C8B-B14F-4D97-AF65-F5344CB8AC3E}">
        <p14:creationId xmlns:p14="http://schemas.microsoft.com/office/powerpoint/2010/main" val="885558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807196"/>
          </a:xfrm>
        </p:spPr>
        <p:txBody>
          <a:bodyPr/>
          <a:lstStyle/>
          <a:p>
            <a:r>
              <a:rPr lang="en-US" altLang="en-US" sz="2400" dirty="0"/>
              <a:t>Occupational stress</a:t>
            </a:r>
          </a:p>
          <a:p>
            <a:pPr lvl="1"/>
            <a:r>
              <a:rPr lang="en-US" altLang="en-US" sz="2000" dirty="0"/>
              <a:t>Anxieties about job insecurity, loss of control, incompetence, and demotion</a:t>
            </a:r>
          </a:p>
          <a:p>
            <a:r>
              <a:rPr lang="en-US" altLang="en-US" sz="2400" dirty="0"/>
              <a:t>Seated immobility thromboembolism (SIT)</a:t>
            </a:r>
          </a:p>
          <a:p>
            <a:pPr lvl="1"/>
            <a:r>
              <a:rPr lang="en-US" altLang="en-US" sz="2000" dirty="0"/>
              <a:t>Formation of blood clots in the legs or lungs</a:t>
            </a:r>
          </a:p>
          <a:p>
            <a:r>
              <a:rPr lang="en-US" sz="2400" dirty="0"/>
              <a:t>Repetitive strain injury (RSI)</a:t>
            </a:r>
          </a:p>
          <a:p>
            <a:pPr lvl="1"/>
            <a:r>
              <a:rPr lang="en-US" altLang="en-US" sz="2000" dirty="0"/>
              <a:t>An injury or disorder of the muscles, nerves, tendons, ligaments, or joints caused by repetitive motion</a:t>
            </a:r>
          </a:p>
          <a:p>
            <a:r>
              <a:rPr lang="en-US" altLang="en-US" sz="2400" dirty="0"/>
              <a:t>Carpal tunnel syndrome (CTS)</a:t>
            </a:r>
          </a:p>
          <a:p>
            <a:pPr lvl="1"/>
            <a:r>
              <a:rPr lang="en-US" altLang="en-US" sz="2000" dirty="0"/>
              <a:t>Inflammation of the nerve that connects the forearm to the palm of the wrist</a:t>
            </a:r>
          </a:p>
          <a:p>
            <a:endParaRPr lang="en-US" sz="2400" dirty="0"/>
          </a:p>
        </p:txBody>
      </p:sp>
      <p:sp>
        <p:nvSpPr>
          <p:cNvPr id="3" name="Title 2"/>
          <p:cNvSpPr>
            <a:spLocks noGrp="1"/>
          </p:cNvSpPr>
          <p:nvPr>
            <p:ph type="title"/>
          </p:nvPr>
        </p:nvSpPr>
        <p:spPr/>
        <p:txBody>
          <a:bodyPr/>
          <a:lstStyle/>
          <a:p>
            <a:r>
              <a:rPr lang="en-US" dirty="0"/>
              <a:t>Health Concerns</a:t>
            </a:r>
          </a:p>
        </p:txBody>
      </p:sp>
    </p:spTree>
    <p:extLst>
      <p:ext uri="{BB962C8B-B14F-4D97-AF65-F5344CB8AC3E}">
        <p14:creationId xmlns:p14="http://schemas.microsoft.com/office/powerpoint/2010/main" val="3311456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839513"/>
          </a:xfrm>
        </p:spPr>
        <p:txBody>
          <a:bodyPr/>
          <a:lstStyle/>
          <a:p>
            <a:r>
              <a:rPr lang="en-US" altLang="en-US" sz="2400" dirty="0"/>
              <a:t>Two primary causes of computer-related health problems are</a:t>
            </a:r>
          </a:p>
          <a:p>
            <a:pPr lvl="1"/>
            <a:r>
              <a:rPr lang="en-US" altLang="en-US" sz="2000" dirty="0"/>
              <a:t>A poorly designed work environment</a:t>
            </a:r>
          </a:p>
          <a:p>
            <a:pPr lvl="1"/>
            <a:r>
              <a:rPr lang="en-US" altLang="en-US" sz="2000" dirty="0"/>
              <a:t>Failure to take regular breaks to stretch the muscles and rest the eyes</a:t>
            </a:r>
          </a:p>
          <a:p>
            <a:r>
              <a:rPr lang="en-US" altLang="en-US" sz="2400" dirty="0"/>
              <a:t>Work stressors are hazardous activities associated with unfavorable conditions of a poorly designed work environment</a:t>
            </a:r>
          </a:p>
          <a:p>
            <a:pPr lvl="1"/>
            <a:r>
              <a:rPr lang="en-US" altLang="en-US" sz="2000" dirty="0"/>
              <a:t>Repetitive motion, awkward posture, and eye strain are examples</a:t>
            </a:r>
          </a:p>
          <a:p>
            <a:r>
              <a:rPr lang="en-US" altLang="en-US" sz="2400" dirty="0"/>
              <a:t>Ergonomics is the science of designing machines, products, and systems to maximize safety, comfort, and efficiency of people who use them</a:t>
            </a:r>
          </a:p>
          <a:p>
            <a:pPr lvl="1"/>
            <a:r>
              <a:rPr lang="en-US" altLang="en-US" sz="2000" dirty="0"/>
              <a:t>Flexibility is a major component of ergonomics and an important consideration in the design of computer devices</a:t>
            </a:r>
          </a:p>
          <a:p>
            <a:endParaRPr lang="en-US" sz="2400" dirty="0"/>
          </a:p>
        </p:txBody>
      </p:sp>
      <p:sp>
        <p:nvSpPr>
          <p:cNvPr id="3" name="Title 2"/>
          <p:cNvSpPr>
            <a:spLocks noGrp="1"/>
          </p:cNvSpPr>
          <p:nvPr>
            <p:ph type="title"/>
          </p:nvPr>
        </p:nvSpPr>
        <p:spPr/>
        <p:txBody>
          <a:bodyPr>
            <a:normAutofit fontScale="90000"/>
          </a:bodyPr>
          <a:lstStyle/>
          <a:p>
            <a:r>
              <a:rPr lang="en-US" dirty="0"/>
              <a:t>Avoiding Health and Environmental Problems</a:t>
            </a:r>
          </a:p>
        </p:txBody>
      </p:sp>
    </p:spTree>
    <p:extLst>
      <p:ext uri="{BB962C8B-B14F-4D97-AF65-F5344CB8AC3E}">
        <p14:creationId xmlns:p14="http://schemas.microsoft.com/office/powerpoint/2010/main" val="3871481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Avoiding Health and Environmental Problems</a:t>
            </a:r>
          </a:p>
        </p:txBody>
      </p:sp>
      <p:pic>
        <p:nvPicPr>
          <p:cNvPr id="5" name="Picture 4" descr="Ergonomics" title="Figure 14-4"/>
          <p:cNvPicPr>
            <a:picLocks noChangeAspect="1"/>
          </p:cNvPicPr>
          <p:nvPr/>
        </p:nvPicPr>
        <p:blipFill>
          <a:blip r:embed="rId3"/>
          <a:stretch>
            <a:fillRect/>
          </a:stretch>
        </p:blipFill>
        <p:spPr>
          <a:xfrm>
            <a:off x="1676400" y="2057400"/>
            <a:ext cx="5401120" cy="2900363"/>
          </a:xfrm>
          <a:prstGeom prst="rect">
            <a:avLst/>
          </a:prstGeom>
        </p:spPr>
      </p:pic>
    </p:spTree>
    <p:extLst>
      <p:ext uri="{BB962C8B-B14F-4D97-AF65-F5344CB8AC3E}">
        <p14:creationId xmlns:p14="http://schemas.microsoft.com/office/powerpoint/2010/main" val="3012113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Avoiding Health and Environmental Problems</a:t>
            </a:r>
          </a:p>
        </p:txBody>
      </p:sp>
      <p:pic>
        <p:nvPicPr>
          <p:cNvPr id="2" name="Picture 1" descr="Avoiding common discomforts associated with heavy use of computers" title="Table 14-5"/>
          <p:cNvPicPr>
            <a:picLocks noChangeAspect="1"/>
          </p:cNvPicPr>
          <p:nvPr/>
        </p:nvPicPr>
        <p:blipFill>
          <a:blip r:embed="rId3"/>
          <a:stretch>
            <a:fillRect/>
          </a:stretch>
        </p:blipFill>
        <p:spPr>
          <a:xfrm>
            <a:off x="833437" y="1304925"/>
            <a:ext cx="7477125" cy="4248150"/>
          </a:xfrm>
          <a:prstGeom prst="rect">
            <a:avLst/>
          </a:prstGeom>
        </p:spPr>
      </p:pic>
    </p:spTree>
    <p:extLst>
      <p:ext uri="{BB962C8B-B14F-4D97-AF65-F5344CB8AC3E}">
        <p14:creationId xmlns:p14="http://schemas.microsoft.com/office/powerpoint/2010/main" val="1365153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539430"/>
          </a:xfrm>
        </p:spPr>
        <p:txBody>
          <a:bodyPr/>
          <a:lstStyle/>
          <a:p>
            <a:r>
              <a:rPr lang="en-US" sz="2400" dirty="0"/>
              <a:t>Checklist to determine if properly seated at a correctly positioned keyboard:</a:t>
            </a:r>
          </a:p>
          <a:p>
            <a:pPr lvl="1"/>
            <a:r>
              <a:rPr lang="en-US" sz="2000" dirty="0"/>
              <a:t>Your elbows are near your body in an open angle to allow circulation to the lower arms and hands</a:t>
            </a:r>
          </a:p>
          <a:p>
            <a:pPr lvl="1"/>
            <a:r>
              <a:rPr lang="en-US" sz="2000" dirty="0"/>
              <a:t>Your arms are nearly perpendicular to the floor</a:t>
            </a:r>
          </a:p>
          <a:p>
            <a:pPr lvl="1"/>
            <a:r>
              <a:rPr lang="en-US" sz="2000" dirty="0"/>
              <a:t>Your wrists are nearly straight</a:t>
            </a:r>
          </a:p>
          <a:p>
            <a:pPr lvl="1"/>
            <a:r>
              <a:rPr lang="en-US" sz="2000" dirty="0"/>
              <a:t>The height of the surface holding your keyboard and mouse is 1 or 2 inches above your thighs</a:t>
            </a:r>
          </a:p>
          <a:p>
            <a:pPr lvl="1"/>
            <a:r>
              <a:rPr lang="en-US" sz="2000" dirty="0"/>
              <a:t>The keyboard is centered in front of your body</a:t>
            </a:r>
          </a:p>
          <a:p>
            <a:pPr lvl="1"/>
            <a:r>
              <a:rPr lang="en-US" sz="2000" dirty="0"/>
              <a:t>The monitor is about one arm’s length (20 to 26 inches) away</a:t>
            </a:r>
          </a:p>
          <a:p>
            <a:pPr lvl="1"/>
            <a:r>
              <a:rPr lang="en-US" sz="2000" dirty="0"/>
              <a:t>The top of your monitor is at eye level</a:t>
            </a:r>
          </a:p>
          <a:p>
            <a:pPr lvl="1"/>
            <a:r>
              <a:rPr lang="en-US" sz="2000" dirty="0"/>
              <a:t>Your chair has a backrest that supports the curve of your lower (lumbar) back</a:t>
            </a:r>
          </a:p>
        </p:txBody>
      </p:sp>
      <p:sp>
        <p:nvSpPr>
          <p:cNvPr id="3" name="Title 2"/>
          <p:cNvSpPr>
            <a:spLocks noGrp="1"/>
          </p:cNvSpPr>
          <p:nvPr>
            <p:ph type="title"/>
          </p:nvPr>
        </p:nvSpPr>
        <p:spPr/>
        <p:txBody>
          <a:bodyPr>
            <a:normAutofit fontScale="90000"/>
          </a:bodyPr>
          <a:lstStyle/>
          <a:p>
            <a:r>
              <a:rPr lang="en-US" dirty="0"/>
              <a:t>Avoiding Health and Environmental Problems</a:t>
            </a:r>
          </a:p>
        </p:txBody>
      </p:sp>
    </p:spTree>
    <p:extLst>
      <p:ext uri="{BB962C8B-B14F-4D97-AF65-F5344CB8AC3E}">
        <p14:creationId xmlns:p14="http://schemas.microsoft.com/office/powerpoint/2010/main" val="86754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099036"/>
          </a:xfrm>
        </p:spPr>
        <p:txBody>
          <a:bodyPr/>
          <a:lstStyle/>
          <a:p>
            <a:r>
              <a:rPr lang="en-US" altLang="en-US" dirty="0"/>
              <a:t>IS efficiency and effectiveness involves: </a:t>
            </a:r>
          </a:p>
          <a:p>
            <a:pPr lvl="1"/>
            <a:r>
              <a:rPr lang="en-US" altLang="en-US" dirty="0"/>
              <a:t>Establishing policies and procedures</a:t>
            </a:r>
          </a:p>
          <a:p>
            <a:pPr lvl="1"/>
            <a:r>
              <a:rPr lang="en-US" altLang="en-US" dirty="0"/>
              <a:t>Implementing policies and procedures</a:t>
            </a:r>
          </a:p>
          <a:p>
            <a:pPr lvl="1"/>
            <a:r>
              <a:rPr lang="en-US" altLang="en-US" dirty="0"/>
              <a:t>Monitoring policies and procedures</a:t>
            </a:r>
          </a:p>
          <a:p>
            <a:pPr lvl="1"/>
            <a:r>
              <a:rPr lang="en-US" altLang="en-US" dirty="0"/>
              <a:t>Reviewing policies and procedures</a:t>
            </a:r>
          </a:p>
          <a:p>
            <a:endParaRPr lang="en-US" dirty="0"/>
          </a:p>
        </p:txBody>
      </p:sp>
      <p:sp>
        <p:nvSpPr>
          <p:cNvPr id="3" name="Title 2"/>
          <p:cNvSpPr>
            <a:spLocks noGrp="1"/>
          </p:cNvSpPr>
          <p:nvPr>
            <p:ph type="title"/>
          </p:nvPr>
        </p:nvSpPr>
        <p:spPr/>
        <p:txBody>
          <a:bodyPr>
            <a:normAutofit fontScale="90000"/>
          </a:bodyPr>
          <a:lstStyle/>
          <a:p>
            <a:r>
              <a:rPr lang="en-US" dirty="0"/>
              <a:t>Preventing Computer-Related Waste and Mistakes</a:t>
            </a:r>
          </a:p>
        </p:txBody>
      </p:sp>
    </p:spTree>
    <p:extLst>
      <p:ext uri="{BB962C8B-B14F-4D97-AF65-F5344CB8AC3E}">
        <p14:creationId xmlns:p14="http://schemas.microsoft.com/office/powerpoint/2010/main" val="12731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2577629"/>
          </a:xfrm>
        </p:spPr>
        <p:txBody>
          <a:bodyPr/>
          <a:lstStyle/>
          <a:p>
            <a:r>
              <a:rPr lang="en-US" sz="2800" dirty="0"/>
              <a:t>Training programs as well as manuals and documents covering the use and maintenance of information systems</a:t>
            </a:r>
          </a:p>
          <a:p>
            <a:pPr lvl="1"/>
            <a:r>
              <a:rPr lang="en-US" sz="2400" dirty="0"/>
              <a:t>Can help prevent computer waste and mistakes</a:t>
            </a:r>
          </a:p>
          <a:p>
            <a:r>
              <a:rPr lang="en-US" sz="2800" dirty="0"/>
              <a:t>Additional preventative measures:</a:t>
            </a:r>
          </a:p>
          <a:p>
            <a:pPr lvl="1"/>
            <a:r>
              <a:rPr lang="en-US" sz="2400" dirty="0"/>
              <a:t>Requirement that all new applications be approved through an established process before they are rolled out</a:t>
            </a:r>
          </a:p>
          <a:p>
            <a:pPr lvl="1"/>
            <a:r>
              <a:rPr lang="en-US" sz="2400" dirty="0"/>
              <a:t>Requirement that documentation and descriptions of certain applications be filed or submitted to a central office</a:t>
            </a:r>
          </a:p>
        </p:txBody>
      </p:sp>
      <p:sp>
        <p:nvSpPr>
          <p:cNvPr id="3" name="Title 2"/>
          <p:cNvSpPr>
            <a:spLocks noGrp="1"/>
          </p:cNvSpPr>
          <p:nvPr>
            <p:ph type="title"/>
          </p:nvPr>
        </p:nvSpPr>
        <p:spPr/>
        <p:txBody>
          <a:bodyPr>
            <a:normAutofit fontScale="90000"/>
          </a:bodyPr>
          <a:lstStyle/>
          <a:p>
            <a:r>
              <a:rPr lang="en-US" dirty="0"/>
              <a:t>Establishing Policies and Procedures</a:t>
            </a:r>
          </a:p>
        </p:txBody>
      </p:sp>
    </p:spTree>
    <p:extLst>
      <p:ext uri="{BB962C8B-B14F-4D97-AF65-F5344CB8AC3E}">
        <p14:creationId xmlns:p14="http://schemas.microsoft.com/office/powerpoint/2010/main" val="189471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CE500F1-1B56-48B6-AA35-F7A4239AFF8A}"/>
              </a:ext>
            </a:extLst>
          </p:cNvPr>
          <p:cNvSpPr>
            <a:spLocks noGrp="1" noChangeArrowheads="1"/>
          </p:cNvSpPr>
          <p:nvPr>
            <p:ph type="title"/>
          </p:nvPr>
        </p:nvSpPr>
        <p:spPr/>
        <p:txBody>
          <a:bodyPr/>
          <a:lstStyle/>
          <a:p>
            <a:pPr eaLnBrk="1" fontAlgn="auto" hangingPunct="1">
              <a:spcAft>
                <a:spcPts val="0"/>
              </a:spcAft>
              <a:defRPr/>
            </a:pPr>
            <a:r>
              <a:rPr lang="en-US" dirty="0">
                <a:solidFill>
                  <a:schemeClr val="accent1"/>
                </a:solidFill>
              </a:rPr>
              <a:t>      </a:t>
            </a:r>
            <a:r>
              <a:rPr lang="en-US" altLang="en-US" sz="4800" dirty="0">
                <a:solidFill>
                  <a:schemeClr val="accent1"/>
                </a:solidFill>
              </a:rPr>
              <a:t>Ethical Frameworks</a:t>
            </a:r>
            <a:endParaRPr lang="en-US" dirty="0">
              <a:solidFill>
                <a:schemeClr val="accent1"/>
              </a:solidFill>
            </a:endParaRPr>
          </a:p>
        </p:txBody>
      </p:sp>
      <p:sp>
        <p:nvSpPr>
          <p:cNvPr id="12291" name="TextBox 1">
            <a:extLst>
              <a:ext uri="{FF2B5EF4-FFF2-40B4-BE49-F238E27FC236}">
                <a16:creationId xmlns:a16="http://schemas.microsoft.com/office/drawing/2014/main" id="{100A9A6F-FE3A-4C35-B0CD-7B55F21C410A}"/>
              </a:ext>
            </a:extLst>
          </p:cNvPr>
          <p:cNvSpPr txBox="1">
            <a:spLocks noChangeArrowheads="1"/>
          </p:cNvSpPr>
          <p:nvPr/>
        </p:nvSpPr>
        <p:spPr bwMode="auto">
          <a:xfrm>
            <a:off x="457200" y="1752600"/>
            <a:ext cx="7467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2400" b="1" dirty="0">
                <a:solidFill>
                  <a:schemeClr val="accent6"/>
                </a:solidFill>
              </a:rPr>
              <a:t>Utilitarian approach:</a:t>
            </a:r>
            <a:r>
              <a:rPr lang="en-US" altLang="en-US" sz="2400" dirty="0">
                <a:solidFill>
                  <a:schemeClr val="accent6"/>
                </a:solidFill>
              </a:rPr>
              <a:t> </a:t>
            </a:r>
            <a:r>
              <a:rPr lang="en-US" altLang="en-US" sz="2000" dirty="0"/>
              <a:t>an ethical action is the one that provides the most good or does the least harm.</a:t>
            </a:r>
          </a:p>
          <a:p>
            <a:pPr eaLnBrk="1" hangingPunct="1">
              <a:defRPr/>
            </a:pPr>
            <a:endParaRPr lang="en-US" altLang="en-US" sz="2400" dirty="0"/>
          </a:p>
          <a:p>
            <a:pPr eaLnBrk="1" hangingPunct="1">
              <a:defRPr/>
            </a:pPr>
            <a:r>
              <a:rPr lang="en-US" altLang="en-US" sz="2400" b="1" dirty="0">
                <a:solidFill>
                  <a:schemeClr val="accent6"/>
                </a:solidFill>
              </a:rPr>
              <a:t>Rights approach</a:t>
            </a:r>
            <a:r>
              <a:rPr lang="en-US" altLang="en-US" sz="2400" b="1" dirty="0"/>
              <a:t>: </a:t>
            </a:r>
            <a:r>
              <a:rPr lang="en-US" altLang="en-US" sz="2000" dirty="0"/>
              <a:t>ethical action is the one that best protects and respects the moral rights of the</a:t>
            </a:r>
          </a:p>
          <a:p>
            <a:pPr eaLnBrk="1" hangingPunct="1">
              <a:defRPr/>
            </a:pPr>
            <a:r>
              <a:rPr lang="en-US" altLang="en-US" sz="2000" dirty="0"/>
              <a:t>affected parties.</a:t>
            </a:r>
          </a:p>
          <a:p>
            <a:pPr eaLnBrk="1" hangingPunct="1">
              <a:defRPr/>
            </a:pPr>
            <a:endParaRPr lang="en-US" altLang="en-US" sz="2400" dirty="0"/>
          </a:p>
          <a:p>
            <a:pPr eaLnBrk="1" hangingPunct="1">
              <a:defRPr/>
            </a:pPr>
            <a:r>
              <a:rPr lang="en-US" altLang="en-US" sz="2400" b="1" dirty="0">
                <a:solidFill>
                  <a:schemeClr val="accent6"/>
                </a:solidFill>
              </a:rPr>
              <a:t>Fairness approach:</a:t>
            </a:r>
            <a:r>
              <a:rPr lang="en-US" altLang="en-US" sz="2000" b="1" dirty="0">
                <a:solidFill>
                  <a:schemeClr val="accent6"/>
                </a:solidFill>
              </a:rPr>
              <a:t> </a:t>
            </a:r>
            <a:r>
              <a:rPr lang="en-US" altLang="en-US" sz="2000" dirty="0"/>
              <a:t>ethical actions treat all humans equally, or if unequally, then fairly, based on some</a:t>
            </a:r>
          </a:p>
          <a:p>
            <a:pPr eaLnBrk="1" hangingPunct="1">
              <a:defRPr/>
            </a:pPr>
            <a:r>
              <a:rPr lang="en-US" altLang="en-US" sz="2000" dirty="0"/>
              <a:t>defensible standard.</a:t>
            </a:r>
          </a:p>
          <a:p>
            <a:pPr eaLnBrk="1" hangingPunct="1">
              <a:defRPr/>
            </a:pPr>
            <a:endParaRPr lang="en-US" altLang="en-US" sz="2400" dirty="0">
              <a:solidFill>
                <a:schemeClr val="accent6"/>
              </a:solidFill>
            </a:endParaRPr>
          </a:p>
          <a:p>
            <a:pPr eaLnBrk="1" hangingPunct="1">
              <a:defRPr/>
            </a:pPr>
            <a:r>
              <a:rPr lang="en-US" altLang="en-US" sz="2400" b="1" dirty="0">
                <a:solidFill>
                  <a:schemeClr val="accent6"/>
                </a:solidFill>
              </a:rPr>
              <a:t>Common good approach: </a:t>
            </a:r>
            <a:r>
              <a:rPr lang="en-US" altLang="en-US" sz="2000" dirty="0"/>
              <a:t>highlights the interlocking relationships that underlie all societies.</a:t>
            </a:r>
            <a:endParaRPr lang="en-US" altLang="en-US" sz="2000" b="1" dirty="0"/>
          </a:p>
          <a:p>
            <a:pPr eaLnBrk="1" hangingPunct="1">
              <a:defRPr/>
            </a:pPr>
            <a:endParaRPr lang="en-US" alt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B3FF28-19D5-4C9C-91C8-5249AA587848}"/>
              </a:ext>
            </a:extLst>
          </p:cNvPr>
          <p:cNvSpPr>
            <a:spLocks noGrp="1"/>
          </p:cNvSpPr>
          <p:nvPr>
            <p:ph type="title"/>
          </p:nvPr>
        </p:nvSpPr>
        <p:spPr/>
        <p:txBody>
          <a:bodyPr/>
          <a:lstStyle/>
          <a:p>
            <a:pPr eaLnBrk="1" fontAlgn="auto" hangingPunct="1">
              <a:spcAft>
                <a:spcPts val="0"/>
              </a:spcAft>
              <a:defRPr/>
            </a:pPr>
            <a:r>
              <a:rPr lang="en-US">
                <a:solidFill>
                  <a:schemeClr val="accent1">
                    <a:satMod val="150000"/>
                  </a:schemeClr>
                </a:solidFill>
              </a:rPr>
              <a:t>General Framework for Ethics</a:t>
            </a:r>
          </a:p>
        </p:txBody>
      </p:sp>
      <p:sp>
        <p:nvSpPr>
          <p:cNvPr id="13315" name="Content Placeholder 2">
            <a:extLst>
              <a:ext uri="{FF2B5EF4-FFF2-40B4-BE49-F238E27FC236}">
                <a16:creationId xmlns:a16="http://schemas.microsoft.com/office/drawing/2014/main" id="{AD4E5A79-2643-4865-B0FF-D4C6D4C10BEB}"/>
              </a:ext>
            </a:extLst>
          </p:cNvPr>
          <p:cNvSpPr>
            <a:spLocks noGrp="1"/>
          </p:cNvSpPr>
          <p:nvPr>
            <p:ph idx="1"/>
          </p:nvPr>
        </p:nvSpPr>
        <p:spPr>
          <a:xfrm>
            <a:off x="1219200" y="1752600"/>
            <a:ext cx="7772400" cy="4530725"/>
          </a:xfrm>
        </p:spPr>
        <p:txBody>
          <a:bodyPr/>
          <a:lstStyle/>
          <a:p>
            <a:pPr marL="514350" indent="-514350" eaLnBrk="1" hangingPunct="1">
              <a:buFont typeface="Wingdings" pitchFamily="2" charset="2"/>
              <a:buAutoNum type="arabicPeriod"/>
              <a:defRPr/>
            </a:pPr>
            <a:r>
              <a:rPr lang="en-US" altLang="en-US" b="1" dirty="0">
                <a:solidFill>
                  <a:schemeClr val="accent6"/>
                </a:solidFill>
              </a:rPr>
              <a:t>Recognize an ethical issue</a:t>
            </a:r>
          </a:p>
          <a:p>
            <a:pPr marL="514350" indent="-514350" eaLnBrk="1" hangingPunct="1">
              <a:buFont typeface="Wingdings" pitchFamily="2" charset="2"/>
              <a:buAutoNum type="arabicPeriod"/>
              <a:defRPr/>
            </a:pPr>
            <a:r>
              <a:rPr lang="en-US" altLang="en-US" b="1" dirty="0">
                <a:solidFill>
                  <a:schemeClr val="accent6"/>
                </a:solidFill>
              </a:rPr>
              <a:t>Get the facts</a:t>
            </a:r>
          </a:p>
          <a:p>
            <a:pPr marL="514350" indent="-514350" eaLnBrk="1" hangingPunct="1">
              <a:buFont typeface="Wingdings" pitchFamily="2" charset="2"/>
              <a:buAutoNum type="arabicPeriod"/>
              <a:defRPr/>
            </a:pPr>
            <a:r>
              <a:rPr lang="en-US" altLang="en-US" b="1" dirty="0">
                <a:solidFill>
                  <a:schemeClr val="accent6"/>
                </a:solidFill>
              </a:rPr>
              <a:t>Evaluate alternative actions</a:t>
            </a:r>
          </a:p>
          <a:p>
            <a:pPr marL="514350" indent="-514350" eaLnBrk="1" hangingPunct="1">
              <a:buFont typeface="Wingdings" pitchFamily="2" charset="2"/>
              <a:buAutoNum type="arabicPeriod"/>
              <a:defRPr/>
            </a:pPr>
            <a:r>
              <a:rPr lang="en-US" altLang="en-US" b="1" dirty="0">
                <a:solidFill>
                  <a:schemeClr val="accent6"/>
                </a:solidFill>
              </a:rPr>
              <a:t>Make a decision and test it</a:t>
            </a:r>
          </a:p>
          <a:p>
            <a:pPr marL="514350" indent="-514350" eaLnBrk="1" hangingPunct="1">
              <a:buFont typeface="Wingdings" pitchFamily="2" charset="2"/>
              <a:buAutoNum type="arabicPeriod"/>
              <a:defRPr/>
            </a:pPr>
            <a:r>
              <a:rPr lang="en-US" altLang="en-US" b="1" dirty="0">
                <a:solidFill>
                  <a:schemeClr val="accent6"/>
                </a:solidFill>
              </a:rPr>
              <a:t>Act and reflect on the outcome of your decision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5" y="1538818"/>
            <a:ext cx="8415338" cy="3751796"/>
          </a:xfrm>
        </p:spPr>
        <p:txBody>
          <a:bodyPr/>
          <a:lstStyle/>
          <a:p>
            <a:r>
              <a:rPr lang="en-US" sz="2400" dirty="0"/>
              <a:t>General steps taken during the decision-making process:</a:t>
            </a:r>
          </a:p>
          <a:p>
            <a:pPr lvl="1"/>
            <a:r>
              <a:rPr lang="en-US" sz="2000" dirty="0"/>
              <a:t>Gather information</a:t>
            </a:r>
          </a:p>
          <a:p>
            <a:pPr lvl="1"/>
            <a:r>
              <a:rPr lang="en-US" sz="2000" dirty="0"/>
              <a:t>Develop a problem statement</a:t>
            </a:r>
          </a:p>
          <a:p>
            <a:pPr lvl="1"/>
            <a:r>
              <a:rPr lang="en-US" sz="2000" dirty="0"/>
              <a:t>Consult those involved as well as other appropriate resources</a:t>
            </a:r>
          </a:p>
          <a:p>
            <a:pPr lvl="1"/>
            <a:r>
              <a:rPr lang="en-US" sz="2000" dirty="0"/>
              <a:t>Identify options</a:t>
            </a:r>
          </a:p>
          <a:p>
            <a:pPr lvl="1"/>
            <a:r>
              <a:rPr lang="en-US" sz="2000" dirty="0"/>
              <a:t>Weigh options</a:t>
            </a:r>
          </a:p>
          <a:p>
            <a:pPr lvl="1"/>
            <a:r>
              <a:rPr lang="en-US" sz="2000" dirty="0"/>
              <a:t>Choose an option</a:t>
            </a:r>
          </a:p>
          <a:p>
            <a:pPr lvl="1"/>
            <a:r>
              <a:rPr lang="en-US" sz="2000" dirty="0"/>
              <a:t>Implement a solution</a:t>
            </a:r>
          </a:p>
          <a:p>
            <a:pPr lvl="1"/>
            <a:r>
              <a:rPr lang="en-US" sz="2000" dirty="0"/>
              <a:t>Review results</a:t>
            </a:r>
          </a:p>
          <a:p>
            <a:r>
              <a:rPr lang="en-US" sz="2400" dirty="0"/>
              <a:t>Some decisions may become complicated because they involves significant value conflicts</a:t>
            </a:r>
          </a:p>
        </p:txBody>
      </p:sp>
      <p:sp>
        <p:nvSpPr>
          <p:cNvPr id="3" name="Title 2"/>
          <p:cNvSpPr>
            <a:spLocks noGrp="1"/>
          </p:cNvSpPr>
          <p:nvPr>
            <p:ph type="title"/>
          </p:nvPr>
        </p:nvSpPr>
        <p:spPr>
          <a:xfrm>
            <a:off x="762000" y="410490"/>
            <a:ext cx="8026400" cy="287771"/>
          </a:xfrm>
        </p:spPr>
        <p:txBody>
          <a:bodyPr>
            <a:normAutofit fontScale="90000"/>
          </a:bodyPr>
          <a:lstStyle/>
          <a:p>
            <a:r>
              <a:rPr lang="en-US" dirty="0"/>
              <a:t>Including Ethical Considerations in Decision Making</a:t>
            </a:r>
          </a:p>
        </p:txBody>
      </p:sp>
    </p:spTree>
    <p:extLst>
      <p:ext uri="{BB962C8B-B14F-4D97-AF65-F5344CB8AC3E}">
        <p14:creationId xmlns:p14="http://schemas.microsoft.com/office/powerpoint/2010/main" val="1246143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4780</Words>
  <Application>Microsoft Office PowerPoint</Application>
  <PresentationFormat>On-screen Show (4:3)</PresentationFormat>
  <Paragraphs>581</Paragraphs>
  <Slides>48</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Cambria</vt:lpstr>
      <vt:lpstr>Corbel</vt:lpstr>
      <vt:lpstr>Times New Roman</vt:lpstr>
      <vt:lpstr>Wingdings</vt:lpstr>
      <vt:lpstr>Wingdings 2</vt:lpstr>
      <vt:lpstr>Wingdings 3</vt:lpstr>
      <vt:lpstr>Module</vt:lpstr>
      <vt:lpstr>CHAPTER 14</vt:lpstr>
      <vt:lpstr>Computer Waste and Mistakes</vt:lpstr>
      <vt:lpstr>Computer Waste</vt:lpstr>
      <vt:lpstr>Computer-Related Mistakes</vt:lpstr>
      <vt:lpstr>Preventing Computer-Related Waste and Mistakes</vt:lpstr>
      <vt:lpstr>Establishing Policies and Procedures</vt:lpstr>
      <vt:lpstr>      Ethical Frameworks</vt:lpstr>
      <vt:lpstr>General Framework for Ethics</vt:lpstr>
      <vt:lpstr>Including Ethical Considerations in Decision Making</vt:lpstr>
      <vt:lpstr>Including Ethical Considerations in Decision Making</vt:lpstr>
      <vt:lpstr>Including Ethical Considerations in Decision Making</vt:lpstr>
      <vt:lpstr>Including Ethical Considerations in Decision Making</vt:lpstr>
      <vt:lpstr>Including Ethical Considerations in Decision Making</vt:lpstr>
      <vt:lpstr>Code of Ethics</vt:lpstr>
      <vt:lpstr>Ethics in the Corporate Environment</vt:lpstr>
      <vt:lpstr>PowerPoint Presentation</vt:lpstr>
      <vt:lpstr>PowerPoint Presentation</vt:lpstr>
      <vt:lpstr>PowerPoint Presentation</vt:lpstr>
      <vt:lpstr>PowerPoint Presentation</vt:lpstr>
      <vt:lpstr>PowerPoint Presentation</vt:lpstr>
      <vt:lpstr>Ethics and Information Technology</vt:lpstr>
      <vt:lpstr>Privacy</vt:lpstr>
      <vt:lpstr>Privacy</vt:lpstr>
      <vt:lpstr>Privacy and the Federal Government</vt:lpstr>
      <vt:lpstr>Privacy at Work</vt:lpstr>
      <vt:lpstr>Privacy and Email</vt:lpstr>
      <vt:lpstr>Privacy and Instant Messaging</vt:lpstr>
      <vt:lpstr>Privacy and Personal Sensing Devices</vt:lpstr>
      <vt:lpstr>Privacy and the Internet</vt:lpstr>
      <vt:lpstr>Privacy and Internet Libel Concerns</vt:lpstr>
      <vt:lpstr>Privacy and Fairness in Information Use</vt:lpstr>
      <vt:lpstr>Privacy and Filtering and Classifying Internet Content</vt:lpstr>
      <vt:lpstr>Corporate Privacy Policies</vt:lpstr>
      <vt:lpstr>Corporate Privacy Policies</vt:lpstr>
      <vt:lpstr>Corporate Privacy Policies</vt:lpstr>
      <vt:lpstr>Individual Efforts to Protect Privacy</vt:lpstr>
      <vt:lpstr>     Threats to Privacy</vt:lpstr>
      <vt:lpstr>      What Can You Do?</vt:lpstr>
      <vt:lpstr>Protecting Privacy</vt:lpstr>
      <vt:lpstr>     Social Networking Sites Can            Cause You Problems</vt:lpstr>
      <vt:lpstr>Electronic Surveillance</vt:lpstr>
      <vt:lpstr>Unethical vs. Illegal</vt:lpstr>
      <vt:lpstr>Work Environment</vt:lpstr>
      <vt:lpstr>Health Concerns</vt:lpstr>
      <vt:lpstr>Avoiding Health and Environmental Problems</vt:lpstr>
      <vt:lpstr>Avoiding Health and Environmental Problems</vt:lpstr>
      <vt:lpstr>Avoiding Health and Environmental Problems</vt:lpstr>
      <vt:lpstr>Avoiding Health and Environmental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2023-09-28T16:52:12Z</dcterms:created>
  <dcterms:modified xsi:type="dcterms:W3CDTF">2023-09-28T16:52:18Z</dcterms:modified>
</cp:coreProperties>
</file>