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handoutMasterIdLst>
    <p:handoutMasterId r:id="rId13"/>
  </p:handoutMasterIdLst>
  <p:sldIdLst>
    <p:sldId id="256" r:id="rId2"/>
    <p:sldId id="259" r:id="rId3"/>
    <p:sldId id="27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7077075" cy="9393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E07E02-0F89-45FB-A492-0379772B64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39DD1-0547-460C-A258-BB6E913ABD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366E546-6DF6-4FD6-9AD3-142E3DD5EA11}" type="datetimeFigureOut">
              <a:rPr lang="en-US"/>
              <a:pPr>
                <a:defRPr/>
              </a:pPr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1CD6B-D5AD-4014-BB49-06DF3E3998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23C096-51DF-46C8-BEED-B1D2AD82B8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DF9C6B-9A5A-4967-908D-DC4F0604B1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1746A4-C861-4583-A7C6-60B8A9A6AAA3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C95C2B-B4B4-462C-852F-51D39EE90053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F125B8-A4A4-4ED6-862F-7F602A6E69FE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471F5A-41FF-48AA-B4E3-DD476B1B8D09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>
            <a:extLst>
              <a:ext uri="{FF2B5EF4-FFF2-40B4-BE49-F238E27FC236}">
                <a16:creationId xmlns:a16="http://schemas.microsoft.com/office/drawing/2014/main" id="{E04C5504-5F89-4680-8A1A-28381ED9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89264532-D5AA-49CC-B209-4B4AA8447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>
            <a:extLst>
              <a:ext uri="{FF2B5EF4-FFF2-40B4-BE49-F238E27FC236}">
                <a16:creationId xmlns:a16="http://schemas.microsoft.com/office/drawing/2014/main" id="{CE7899B9-D72E-4708-A9CB-CB1F57512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B27F8CCD-8C03-4710-8DB6-8AD61B9F3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039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7B24178-E170-449A-BC8C-FA5F10F43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EA49CE1-3BAA-4750-BB82-419FDABB9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05D53C62-BF5A-44FC-BFE3-6FAA8FEF3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E5745-8D4D-46C6-B22D-AB37542A7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95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>
            <a:extLst>
              <a:ext uri="{FF2B5EF4-FFF2-40B4-BE49-F238E27FC236}">
                <a16:creationId xmlns:a16="http://schemas.microsoft.com/office/drawing/2014/main" id="{EB763424-28B7-4B32-BA11-875C6A919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1214F7CE-9AB3-4D80-96C8-838E1C25890C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14">
            <a:extLst>
              <a:ext uri="{FF2B5EF4-FFF2-40B4-BE49-F238E27FC236}">
                <a16:creationId xmlns:a16="http://schemas.microsoft.com/office/drawing/2014/main" id="{464CC25F-9195-42C4-BCD1-07BA64C6B93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BE15497-0E46-4356-AC2E-7F5BE97C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711F50-43CA-49A4-A753-3506431D0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10172D0-96A0-4458-B70A-927C8D84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3E6F1-ADFC-478A-A5F2-6E10F9C5CC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74F1DCA-ED60-41B3-8D23-AD6E20BD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81651C2-61DE-4CA1-BE1D-9CB11F595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678A876-541F-46C4-90CB-4277FD58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1F7A3-1C0A-4FE7-A673-E703696ED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76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7D3704-0A0F-4F49-847E-91B0452A2F01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B73661-4C98-4DB6-B52A-54B55101D438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594095A-2592-4DF6-ACA8-5176CA24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F7893E2-DF98-42EB-9092-2FA628A3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155BFDD-4294-4D19-8744-12BB63BA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fld id="{F3589E65-3DB1-4B4A-BA34-5C9266F02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608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2CE0F913-54F0-42FE-9FBA-419A15E1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7D27DFF-2382-4E92-8F5B-AFCC027D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C00770F-1D01-44AD-ADD6-65571077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2D77A-E262-4C63-B80A-3173B144F9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30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D90B9C40-81E2-4AD9-8633-29D22B697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1A1922B5-9AD3-4013-A7EA-483DF1E4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C36DD9AD-AA8E-4EBE-973B-3DB8D866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10FBD-8C0F-4758-94EC-5C4F6D4A8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7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8A8820A1-18BF-485C-AB4C-00440CBBDBB6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74173350-555B-4F31-B69B-6C48204C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41C56E5-00E5-44F2-B0E2-6151846E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832DC29-0FAE-4021-A936-A4FABD66C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E12EF-521D-4A21-A2E2-F563CEB5D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7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>
            <a:extLst>
              <a:ext uri="{FF2B5EF4-FFF2-40B4-BE49-F238E27FC236}">
                <a16:creationId xmlns:a16="http://schemas.microsoft.com/office/drawing/2014/main" id="{4A5DE902-F783-4F09-85A8-6AA212BC5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3790B25-CC98-4925-9205-6BEB923BAB0E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54C5C089-A71E-442F-89F1-1FE636D5E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3262FED-0F2C-48B0-BBEB-7E27FD4E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ACC62D7-0FE5-4CC7-95B3-CFC305A5A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BC321-EC2C-4D93-AC7D-884FA4D7F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09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EA70F750-C24F-421B-B94F-88AB27AA6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>
            <a:extLst>
              <a:ext uri="{FF2B5EF4-FFF2-40B4-BE49-F238E27FC236}">
                <a16:creationId xmlns:a16="http://schemas.microsoft.com/office/drawing/2014/main" id="{DAC6F5AF-4411-432E-AE09-8A979862C835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1961EBAE-5153-4AAF-AADC-00748A755B1D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6A8C6066-AAB3-46B4-8D71-5A1E7016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A2A340D-22CB-4127-B882-E2461B30D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608D1E2-14CF-4121-8CBF-06854D8E1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96FFF-6717-43E1-AE97-41F12CF0EF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59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B11D9EBC-3FFE-4F1B-9096-D906ECF0D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AE351B97-9D58-4A71-8B5B-11E2448EDCC4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B5005F-6ABA-4B1A-A7A9-11210550B7AA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8A30ED7-C56C-433C-A58E-07A13F64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E89C829-6730-4082-8470-ADA55E67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4AB0637-2A89-44BE-8426-70BFA65E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38632-F5A0-41D7-B6C8-C1A3AC8E0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89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12368F76-7C17-444A-8AF1-CC54359AB5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65C60F7D-1348-4849-93CD-40A0FFF077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AE1B638-56C2-4723-9CE6-016AB7EAE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BC9BAA-6B46-4B65-AEB9-727124D83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B6FB7DC2-AF26-4BAB-9FF3-516679CCD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11ADC1C1-C871-41E2-B27C-F73989F3572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Straight Connector 27">
            <a:extLst>
              <a:ext uri="{FF2B5EF4-FFF2-40B4-BE49-F238E27FC236}">
                <a16:creationId xmlns:a16="http://schemas.microsoft.com/office/drawing/2014/main" id="{3496BD6F-E233-4CC8-B35C-503A314C5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>
            <a:extLst>
              <a:ext uri="{FF2B5EF4-FFF2-40B4-BE49-F238E27FC236}">
                <a16:creationId xmlns:a16="http://schemas.microsoft.com/office/drawing/2014/main" id="{F94C9C20-4720-45DC-8CAE-A0911BD18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BE9BC04-507C-4A7E-B121-101DC00A46D3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0" r:id="rId2"/>
    <p:sldLayoutId id="2147483805" r:id="rId3"/>
    <p:sldLayoutId id="2147483801" r:id="rId4"/>
    <p:sldLayoutId id="2147483802" r:id="rId5"/>
    <p:sldLayoutId id="2147483806" r:id="rId6"/>
    <p:sldLayoutId id="2147483807" r:id="rId7"/>
    <p:sldLayoutId id="2147483808" r:id="rId8"/>
    <p:sldLayoutId id="2147483809" r:id="rId9"/>
    <p:sldLayoutId id="2147483803" r:id="rId10"/>
    <p:sldLayoutId id="21474838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anose="05040102010807070707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anose="05040102010807070707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anose="05040102010807070707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anose="05000000000000000000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phos.com/en-us/products/free-tools/sophos-anti-rootki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3017BA8-E1C8-4E42-94C2-A0A4D293F8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3886200"/>
            <a:ext cx="7086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/>
              <a:t>Protecting Your Information Assets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4DE9513-96C2-4A72-B1EF-EA8126693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Wireless Security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F930D7C-26AD-42AE-AD8B-7E85EA0ED9A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Hide your Service Set Identifier (SSID)</a:t>
            </a:r>
          </a:p>
          <a:p>
            <a:pPr eaLnBrk="1" hangingPunct="1"/>
            <a:r>
              <a:rPr lang="en-US" altLang="en-US"/>
              <a:t>Use encryption.</a:t>
            </a:r>
          </a:p>
          <a:p>
            <a:pPr eaLnBrk="1" hangingPunct="1"/>
            <a:r>
              <a:rPr lang="en-US" altLang="en-US"/>
              <a:t>Filter out media access control (MAC) addresses</a:t>
            </a:r>
          </a:p>
          <a:p>
            <a:pPr eaLnBrk="1" hangingPunct="1"/>
            <a:r>
              <a:rPr lang="en-US" altLang="en-US"/>
              <a:t>Limit Internet Protocol (IP) addresses.</a:t>
            </a:r>
          </a:p>
          <a:p>
            <a:pPr eaLnBrk="1" hangingPunct="1"/>
            <a:r>
              <a:rPr lang="en-US" altLang="en-US"/>
              <a:t>Sniff out intruders.</a:t>
            </a:r>
          </a:p>
          <a:p>
            <a:pPr eaLnBrk="1" hangingPunct="1"/>
            <a:r>
              <a:rPr lang="en-US" altLang="en-US"/>
              <a:t>Change the default administrator password on your wireless router to something not easily guessed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C2181ED-7157-43B3-9E17-8D382A37D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Wireless Security </a:t>
            </a:r>
            <a:r>
              <a:rPr lang="en-US" altLang="en-US" sz="2800"/>
              <a:t>(continued)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C4850F5-AF47-4A55-8E98-36FA10F5785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Use virtual private networking (VPN) technology to connect to your organization’s network.</a:t>
            </a:r>
          </a:p>
          <a:p>
            <a:pPr eaLnBrk="1" hangingPunct="1"/>
            <a:r>
              <a:rPr lang="en-US" altLang="en-US"/>
              <a:t>Use Remote Desktop to connect to a computer that is running at your home.</a:t>
            </a:r>
          </a:p>
          <a:p>
            <a:pPr eaLnBrk="1" hangingPunct="1"/>
            <a:r>
              <a:rPr lang="en-US" altLang="en-US"/>
              <a:t>Configure windows firewall to be “on with no exceptions.”</a:t>
            </a:r>
          </a:p>
          <a:p>
            <a:pPr eaLnBrk="1" hangingPunct="1"/>
            <a:r>
              <a:rPr lang="en-US" altLang="en-US"/>
              <a:t>Only use Web sites that use Secure Sockets Layer (SSL) for any financial or personal transactions Use wireless security programs.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71E532F-2AD8-40E2-9BAF-6A8AD9584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Behavioral Actions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BE37C4F-DB19-4F96-ABB4-A8248F32A7BC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Do not provide personal information to strangers in any format</a:t>
            </a:r>
          </a:p>
          <a:p>
            <a:pPr lvl="1" eaLnBrk="1" hangingPunct="1"/>
            <a:r>
              <a:rPr lang="en-US" altLang="en-US"/>
              <a:t>Protect your social security number</a:t>
            </a:r>
          </a:p>
          <a:p>
            <a:pPr eaLnBrk="1" hangingPunct="1"/>
            <a:r>
              <a:rPr lang="en-US" altLang="en-US"/>
              <a:t>Credit Cards</a:t>
            </a:r>
          </a:p>
          <a:p>
            <a:pPr lvl="1" eaLnBrk="1" hangingPunct="1"/>
            <a:r>
              <a:rPr lang="en-US" altLang="en-US"/>
              <a:t>Use credit cards with your picture on them</a:t>
            </a:r>
          </a:p>
          <a:p>
            <a:pPr lvl="1" eaLnBrk="1" hangingPunct="1"/>
            <a:r>
              <a:rPr lang="en-US" altLang="en-US"/>
              <a:t>Use virtual credit cards</a:t>
            </a:r>
          </a:p>
          <a:p>
            <a:pPr lvl="1" eaLnBrk="1" hangingPunct="1"/>
            <a:r>
              <a:rPr lang="en-US" altLang="en-US"/>
              <a:t>Know your credit card billing cycles</a:t>
            </a:r>
          </a:p>
          <a:p>
            <a:pPr eaLnBrk="1" hangingPunct="1"/>
            <a:r>
              <a:rPr lang="en-US" altLang="en-US"/>
              <a:t>Limit use of debit cards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0C7EE5-C725-4A00-934E-69F6882A1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Behavioral Actions </a:t>
            </a:r>
            <a:r>
              <a:rPr lang="en-US" altLang="en-US" sz="2800"/>
              <a:t>(continued)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2CF64E3-D9AE-4C30-B232-1489234518AE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Do not use a personal mailbox at home or at an apartment</a:t>
            </a:r>
          </a:p>
          <a:p>
            <a:pPr eaLnBrk="1" hangingPunct="1"/>
            <a:r>
              <a:rPr lang="en-US" altLang="en-US"/>
              <a:t>Use a cross-cut (confetti) shredder</a:t>
            </a:r>
          </a:p>
          <a:p>
            <a:pPr eaLnBrk="1" hangingPunct="1"/>
            <a:r>
              <a:rPr lang="en-US" altLang="en-US"/>
              <a:t>Sign up with a company that provides proactive protection of your personal information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BF53579-018C-448B-945C-C5B1C1596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Computer-Based Actions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B84CBA9-AD5F-4B8B-AA82-3BE683F7F11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Never open unrequested attachments to e-mail files, even those from people you know and trust.</a:t>
            </a:r>
          </a:p>
          <a:p>
            <a:pPr eaLnBrk="1" hangingPunct="1"/>
            <a:r>
              <a:rPr lang="en-US" altLang="en-US"/>
              <a:t>Never open attachments or Web links in e-mails from people you do not know.</a:t>
            </a:r>
          </a:p>
          <a:p>
            <a:pPr eaLnBrk="1" hangingPunct="1"/>
            <a:r>
              <a:rPr lang="en-US" altLang="en-US"/>
              <a:t>Never accept files transferred to you during Internet chat or instant messaging sessions.</a:t>
            </a:r>
          </a:p>
          <a:p>
            <a:pPr eaLnBrk="1" hangingPunct="1"/>
            <a:r>
              <a:rPr lang="en-US" altLang="en-US"/>
              <a:t>Never download any files or software over the Internet from Web site that you do not know.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859F8E3-0E79-43B9-B1FE-8FA97B14F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Computer-Based Actions </a:t>
            </a:r>
            <a:r>
              <a:rPr lang="en-US" altLang="en-US" sz="2800"/>
              <a:t>(continued)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40A1E05-EEB7-4B5E-9E0A-A09A2E6FE01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Never download files or software that you have not requested.</a:t>
            </a:r>
          </a:p>
          <a:p>
            <a:pPr eaLnBrk="1" hangingPunct="1"/>
            <a:r>
              <a:rPr lang="en-US" altLang="en-US"/>
              <a:t>Test your system.</a:t>
            </a:r>
          </a:p>
          <a:p>
            <a:pPr eaLnBrk="1" hangingPunct="1"/>
            <a:r>
              <a:rPr lang="en-US" altLang="en-US"/>
              <a:t>Run free malware scans on your computer.</a:t>
            </a:r>
          </a:p>
          <a:p>
            <a:pPr eaLnBrk="1" hangingPunct="1"/>
            <a:r>
              <a:rPr lang="en-US" altLang="en-US"/>
              <a:t>Have an anti-malware product on your computer and use it (ideally at least once per week).</a:t>
            </a:r>
          </a:p>
          <a:p>
            <a:pPr eaLnBrk="1" hangingPunct="1"/>
            <a:r>
              <a:rPr lang="en-US" altLang="en-US"/>
              <a:t>Have a firewall on your computer.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6057981-94DF-4758-928E-3075AA08F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Computer-Based Actions </a:t>
            </a:r>
            <a:r>
              <a:rPr lang="en-US" altLang="en-US" sz="2800"/>
              <a:t>(continued)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F512AE0-0E53-42CF-990B-3F25DD17235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antispyware product on your computer.</a:t>
            </a:r>
          </a:p>
          <a:p>
            <a:pPr eaLnBrk="1" hangingPunct="1"/>
            <a:r>
              <a:rPr lang="en-US" altLang="en-US">
                <a:hlinkClick r:id="rId2"/>
              </a:rPr>
              <a:t>rootkit detection </a:t>
            </a:r>
            <a:r>
              <a:rPr lang="en-US" altLang="en-US"/>
              <a:t>product on your computer.</a:t>
            </a:r>
          </a:p>
          <a:p>
            <a:pPr eaLnBrk="1" hangingPunct="1"/>
            <a:r>
              <a:rPr lang="en-US" altLang="en-US"/>
              <a:t>monitoring software on your computer.</a:t>
            </a:r>
          </a:p>
          <a:p>
            <a:pPr eaLnBrk="1" hangingPunct="1"/>
            <a:r>
              <a:rPr lang="en-US" altLang="en-US"/>
              <a:t>content filtering software on your computer.</a:t>
            </a:r>
          </a:p>
          <a:p>
            <a:pPr eaLnBrk="1" hangingPunct="1"/>
            <a:r>
              <a:rPr lang="en-US" altLang="en-US"/>
              <a:t>antispam software on your computer.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A04CEEF-A2C7-4D71-8D88-42259A10B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Computer-Based Actions </a:t>
            </a:r>
            <a:r>
              <a:rPr lang="en-US" altLang="en-US" sz="2800"/>
              <a:t>(continued)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DB77DD5-C704-4207-A4D0-6436B5AE30B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Have proactive intrusion detection and prevention software on your computer.</a:t>
            </a:r>
          </a:p>
          <a:p>
            <a:pPr eaLnBrk="1" hangingPunct="1"/>
            <a:r>
              <a:rPr lang="en-US" altLang="en-US"/>
              <a:t>Manage patches.</a:t>
            </a:r>
          </a:p>
          <a:p>
            <a:pPr eaLnBrk="1" hangingPunct="1"/>
            <a:r>
              <a:rPr lang="en-US" altLang="en-US"/>
              <a:t>Use a browser other than Internet Explorer.</a:t>
            </a:r>
          </a:p>
          <a:p>
            <a:pPr eaLnBrk="1" hangingPunct="1"/>
            <a:r>
              <a:rPr lang="en-US" altLang="en-US"/>
              <a:t>Travel with a “sterile” laptop or no laptop.</a:t>
            </a:r>
          </a:p>
          <a:p>
            <a:pPr eaLnBrk="1" hangingPunct="1"/>
            <a:r>
              <a:rPr lang="en-US" altLang="en-US"/>
              <a:t>Use two-factor authentication.</a:t>
            </a:r>
          </a:p>
          <a:p>
            <a:pPr eaLnBrk="1" hangingPunct="1"/>
            <a:r>
              <a:rPr lang="en-US" altLang="en-US"/>
              <a:t>Use encryption.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2C2BE32-4A19-4C1B-B6BD-ABACA559A0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Computer-Based Actions </a:t>
            </a:r>
            <a:r>
              <a:rPr lang="en-US" altLang="en-US" sz="2800"/>
              <a:t>(continued)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197DF58-54DA-48F7-8C41-C9B844812E48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/>
              <a:t>User laptop tracing tools or device reset/remote kill tools.</a:t>
            </a:r>
          </a:p>
          <a:p>
            <a:pPr eaLnBrk="1" hangingPunct="1"/>
            <a:r>
              <a:rPr lang="en-US" altLang="en-US"/>
              <a:t>Turn off peer-to-peer (P2P) file sharing.</a:t>
            </a:r>
          </a:p>
          <a:p>
            <a:pPr eaLnBrk="1" hangingPunct="1"/>
            <a:r>
              <a:rPr lang="en-US" altLang="en-US"/>
              <a:t>Look for new and unusual files.</a:t>
            </a:r>
          </a:p>
          <a:p>
            <a:pPr eaLnBrk="1" hangingPunct="1"/>
            <a:r>
              <a:rPr lang="en-US" altLang="en-US"/>
              <a:t>Detect fake web sites.</a:t>
            </a:r>
          </a:p>
          <a:p>
            <a:pPr eaLnBrk="1" hangingPunct="1"/>
            <a:r>
              <a:rPr lang="en-US" altLang="en-US"/>
              <a:t>Use strong passwords.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93CB17D-DEFD-4DB5-8CE8-3A18B72A5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/>
              <a:t>Computer-Based Actions </a:t>
            </a:r>
            <a:r>
              <a:rPr lang="en-US" altLang="en-US" sz="2800"/>
              <a:t>(continued)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3B08612-F728-42E7-BD37-FBA9E0E607F5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Adjust privacy settings on your computer.</a:t>
            </a:r>
          </a:p>
          <a:p>
            <a:pPr eaLnBrk="1" hangingPunct="1">
              <a:defRPr/>
            </a:pPr>
            <a:r>
              <a:rPr lang="en-US" altLang="en-US" dirty="0"/>
              <a:t>Surf the Web anonymously.</a:t>
            </a:r>
          </a:p>
          <a:p>
            <a:pPr eaLnBrk="1" hangingPunct="1">
              <a:defRPr/>
            </a:pPr>
            <a:r>
              <a:rPr lang="en-US" altLang="en-US" dirty="0"/>
              <a:t>E-mail anonymously.</a:t>
            </a:r>
          </a:p>
          <a:p>
            <a:pPr eaLnBrk="1" hangingPunct="1">
              <a:defRPr/>
            </a:pPr>
            <a:r>
              <a:rPr lang="en-US" altLang="en-US" dirty="0"/>
              <a:t>Erase your Google search history.</a:t>
            </a:r>
          </a:p>
          <a:p>
            <a:pPr marL="0" indent="0" eaLnBrk="1" hangingPunct="1">
              <a:buFont typeface="Wingdings 3" panose="05040102010807070707" pitchFamily="18" charset="2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b="1" dirty="0"/>
              <a:t>Personal disaster preparation: backup, backup, backup!</a:t>
            </a:r>
          </a:p>
          <a:p>
            <a:pPr lvl="1" eaLnBrk="1" hangingPunct="1">
              <a:defRPr/>
            </a:pPr>
            <a:r>
              <a:rPr lang="en-US" altLang="en-US" b="1" dirty="0"/>
              <a:t>Carbonite</a:t>
            </a:r>
          </a:p>
          <a:p>
            <a:pPr marL="274638" lvl="1" indent="0" eaLnBrk="1" hangingPunct="1">
              <a:buFont typeface="Wingdings 3" panose="05040102010807070707" pitchFamily="18" charset="2"/>
              <a:buNone/>
              <a:defRPr/>
            </a:pPr>
            <a:endParaRPr lang="en-US" alt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480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Gill Sans MT</vt:lpstr>
      <vt:lpstr>Wingdings 3</vt:lpstr>
      <vt:lpstr>Wingdings</vt:lpstr>
      <vt:lpstr>Calibri</vt:lpstr>
      <vt:lpstr>Origin</vt:lpstr>
      <vt:lpstr>Protecting Your Information Assets</vt:lpstr>
      <vt:lpstr>Behavioral Actions</vt:lpstr>
      <vt:lpstr>Behavioral Actions (continued)</vt:lpstr>
      <vt:lpstr>Computer-Based Actions</vt:lpstr>
      <vt:lpstr>Computer-Based Actions (continued)</vt:lpstr>
      <vt:lpstr>Computer-Based Actions (continued)</vt:lpstr>
      <vt:lpstr>Computer-Based Actions (continued)</vt:lpstr>
      <vt:lpstr>Computer-Based Actions (continued)</vt:lpstr>
      <vt:lpstr>Computer-Based Actions (continued)</vt:lpstr>
      <vt:lpstr>Wireless Security</vt:lpstr>
      <vt:lpstr>Wireless Security (continued)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Rebman</dc:creator>
  <cp:lastModifiedBy>Carl M. Rebman Jr.</cp:lastModifiedBy>
  <cp:revision>9</cp:revision>
  <cp:lastPrinted>2014-02-25T17:17:05Z</cp:lastPrinted>
  <dcterms:created xsi:type="dcterms:W3CDTF">2007-08-31T09:29:54Z</dcterms:created>
  <dcterms:modified xsi:type="dcterms:W3CDTF">2023-09-26T08:40:38Z</dcterms:modified>
</cp:coreProperties>
</file>