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95" r:id="rId1"/>
  </p:sldMasterIdLst>
  <p:notesMasterIdLst>
    <p:notesMasterId r:id="rId77"/>
  </p:notesMasterIdLst>
  <p:sldIdLst>
    <p:sldId id="256" r:id="rId2"/>
    <p:sldId id="375" r:id="rId3"/>
    <p:sldId id="376" r:id="rId4"/>
    <p:sldId id="258" r:id="rId5"/>
    <p:sldId id="257" r:id="rId6"/>
    <p:sldId id="341" r:id="rId7"/>
    <p:sldId id="385" r:id="rId8"/>
    <p:sldId id="377" r:id="rId9"/>
    <p:sldId id="378" r:id="rId10"/>
    <p:sldId id="379" r:id="rId11"/>
    <p:sldId id="380" r:id="rId12"/>
    <p:sldId id="381" r:id="rId13"/>
    <p:sldId id="343" r:id="rId14"/>
    <p:sldId id="268" r:id="rId15"/>
    <p:sldId id="346" r:id="rId16"/>
    <p:sldId id="348" r:id="rId17"/>
    <p:sldId id="270" r:id="rId18"/>
    <p:sldId id="382" r:id="rId19"/>
    <p:sldId id="383" r:id="rId20"/>
    <p:sldId id="349" r:id="rId21"/>
    <p:sldId id="384" r:id="rId22"/>
    <p:sldId id="277" r:id="rId23"/>
    <p:sldId id="278" r:id="rId24"/>
    <p:sldId id="279" r:id="rId25"/>
    <p:sldId id="280" r:id="rId26"/>
    <p:sldId id="281" r:id="rId27"/>
    <p:sldId id="283" r:id="rId28"/>
    <p:sldId id="284" r:id="rId29"/>
    <p:sldId id="285" r:id="rId30"/>
    <p:sldId id="351" r:id="rId31"/>
    <p:sldId id="291" r:id="rId32"/>
    <p:sldId id="352" r:id="rId33"/>
    <p:sldId id="292" r:id="rId34"/>
    <p:sldId id="353" r:id="rId35"/>
    <p:sldId id="289" r:id="rId36"/>
    <p:sldId id="354" r:id="rId37"/>
    <p:sldId id="269" r:id="rId38"/>
    <p:sldId id="374" r:id="rId39"/>
    <p:sldId id="363" r:id="rId40"/>
    <p:sldId id="293" r:id="rId41"/>
    <p:sldId id="294" r:id="rId42"/>
    <p:sldId id="361" r:id="rId43"/>
    <p:sldId id="362" r:id="rId44"/>
    <p:sldId id="298" r:id="rId45"/>
    <p:sldId id="299" r:id="rId46"/>
    <p:sldId id="300" r:id="rId47"/>
    <p:sldId id="302" r:id="rId48"/>
    <p:sldId id="303" r:id="rId49"/>
    <p:sldId id="304" r:id="rId50"/>
    <p:sldId id="305" r:id="rId51"/>
    <p:sldId id="306" r:id="rId52"/>
    <p:sldId id="307" r:id="rId53"/>
    <p:sldId id="259" r:id="rId54"/>
    <p:sldId id="260" r:id="rId55"/>
    <p:sldId id="261" r:id="rId56"/>
    <p:sldId id="262" r:id="rId57"/>
    <p:sldId id="264" r:id="rId58"/>
    <p:sldId id="265" r:id="rId59"/>
    <p:sldId id="369" r:id="rId60"/>
    <p:sldId id="273" r:id="rId61"/>
    <p:sldId id="274" r:id="rId62"/>
    <p:sldId id="275"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22" autoAdjust="0"/>
  </p:normalViewPr>
  <p:slideViewPr>
    <p:cSldViewPr>
      <p:cViewPr varScale="1">
        <p:scale>
          <a:sx n="73" d="100"/>
          <a:sy n="73" d="100"/>
        </p:scale>
        <p:origin x="1738"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380AF-EDA2-4F07-BE48-A707B9234EC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44E3C46-9435-4F1F-99EB-BD4E4644AB1D}">
      <dgm:prSet/>
      <dgm:spPr/>
      <dgm:t>
        <a:bodyPr/>
        <a:lstStyle/>
        <a:p>
          <a:pPr>
            <a:defRPr cap="all"/>
          </a:pPr>
          <a:r>
            <a:rPr lang="en-US"/>
            <a:t>Collaboration</a:t>
          </a:r>
        </a:p>
      </dgm:t>
    </dgm:pt>
    <dgm:pt modelId="{7C1253C5-7812-4C8F-9881-9A52FD06C2AD}" type="parTrans" cxnId="{15C9AE9A-12C3-4857-AC98-1F9C06F3CDE5}">
      <dgm:prSet/>
      <dgm:spPr/>
      <dgm:t>
        <a:bodyPr/>
        <a:lstStyle/>
        <a:p>
          <a:endParaRPr lang="en-US"/>
        </a:p>
      </dgm:t>
    </dgm:pt>
    <dgm:pt modelId="{3DB93E73-E809-455A-A864-84782FA085FD}" type="sibTrans" cxnId="{15C9AE9A-12C3-4857-AC98-1F9C06F3CDE5}">
      <dgm:prSet/>
      <dgm:spPr/>
      <dgm:t>
        <a:bodyPr/>
        <a:lstStyle/>
        <a:p>
          <a:endParaRPr lang="en-US"/>
        </a:p>
      </dgm:t>
    </dgm:pt>
    <dgm:pt modelId="{415E4DB6-2CEE-45F8-9029-C086522A7F0F}">
      <dgm:prSet/>
      <dgm:spPr/>
      <dgm:t>
        <a:bodyPr/>
        <a:lstStyle/>
        <a:p>
          <a:pPr>
            <a:defRPr cap="all"/>
          </a:pPr>
          <a:r>
            <a:rPr lang="en-US"/>
            <a:t>Backup</a:t>
          </a:r>
        </a:p>
      </dgm:t>
    </dgm:pt>
    <dgm:pt modelId="{BF29CE70-184C-4627-B011-AE6EEE9715A4}" type="parTrans" cxnId="{2848C9CE-48AC-4550-BC15-E737ABF347DB}">
      <dgm:prSet/>
      <dgm:spPr/>
      <dgm:t>
        <a:bodyPr/>
        <a:lstStyle/>
        <a:p>
          <a:endParaRPr lang="en-US"/>
        </a:p>
      </dgm:t>
    </dgm:pt>
    <dgm:pt modelId="{3E54A6C6-557A-4C3D-86C4-29C7955C2350}" type="sibTrans" cxnId="{2848C9CE-48AC-4550-BC15-E737ABF347DB}">
      <dgm:prSet/>
      <dgm:spPr/>
      <dgm:t>
        <a:bodyPr/>
        <a:lstStyle/>
        <a:p>
          <a:endParaRPr lang="en-US"/>
        </a:p>
      </dgm:t>
    </dgm:pt>
    <dgm:pt modelId="{399FAF6D-83C5-4178-B0C2-0B9A02AC7105}">
      <dgm:prSet/>
      <dgm:spPr/>
      <dgm:t>
        <a:bodyPr/>
        <a:lstStyle/>
        <a:p>
          <a:pPr>
            <a:defRPr cap="all"/>
          </a:pPr>
          <a:r>
            <a:rPr lang="en-US"/>
            <a:t>Software sharing</a:t>
          </a:r>
        </a:p>
      </dgm:t>
    </dgm:pt>
    <dgm:pt modelId="{8305F29D-27DE-43C7-AB80-2F7C8CB80252}" type="parTrans" cxnId="{895A1CF7-E2EC-4001-8673-56AF2C587555}">
      <dgm:prSet/>
      <dgm:spPr/>
      <dgm:t>
        <a:bodyPr/>
        <a:lstStyle/>
        <a:p>
          <a:endParaRPr lang="en-US"/>
        </a:p>
      </dgm:t>
    </dgm:pt>
    <dgm:pt modelId="{096F596C-476D-4775-A620-4EC39408FB3D}" type="sibTrans" cxnId="{895A1CF7-E2EC-4001-8673-56AF2C587555}">
      <dgm:prSet/>
      <dgm:spPr/>
      <dgm:t>
        <a:bodyPr/>
        <a:lstStyle/>
        <a:p>
          <a:endParaRPr lang="en-US"/>
        </a:p>
      </dgm:t>
    </dgm:pt>
    <dgm:pt modelId="{2B9C979D-27D5-49A0-9CB3-8A625848C9D5}">
      <dgm:prSet/>
      <dgm:spPr/>
      <dgm:t>
        <a:bodyPr/>
        <a:lstStyle/>
        <a:p>
          <a:pPr>
            <a:defRPr cap="all"/>
          </a:pPr>
          <a:r>
            <a:rPr lang="en-US"/>
            <a:t>Economics of sharing devices such as printers</a:t>
          </a:r>
        </a:p>
      </dgm:t>
    </dgm:pt>
    <dgm:pt modelId="{20CC7E0F-C82C-41AA-9CF4-CF3E286ECDD2}" type="parTrans" cxnId="{3BF0585E-6B13-41A8-A472-877AA013B65A}">
      <dgm:prSet/>
      <dgm:spPr/>
      <dgm:t>
        <a:bodyPr/>
        <a:lstStyle/>
        <a:p>
          <a:endParaRPr lang="en-US"/>
        </a:p>
      </dgm:t>
    </dgm:pt>
    <dgm:pt modelId="{19759401-AD46-4B98-9B23-C2A18CB49BB7}" type="sibTrans" cxnId="{3BF0585E-6B13-41A8-A472-877AA013B65A}">
      <dgm:prSet/>
      <dgm:spPr/>
      <dgm:t>
        <a:bodyPr/>
        <a:lstStyle/>
        <a:p>
          <a:endParaRPr lang="en-US"/>
        </a:p>
      </dgm:t>
    </dgm:pt>
    <dgm:pt modelId="{803AFC03-8172-41D3-8CA3-796DFDE645D6}">
      <dgm:prSet/>
      <dgm:spPr/>
      <dgm:t>
        <a:bodyPr/>
        <a:lstStyle/>
        <a:p>
          <a:pPr>
            <a:defRPr cap="all"/>
          </a:pPr>
          <a:r>
            <a:rPr lang="en-US"/>
            <a:t>Internet availability</a:t>
          </a:r>
        </a:p>
      </dgm:t>
    </dgm:pt>
    <dgm:pt modelId="{58B9E37B-731C-4B4D-9888-87F50BE347D5}" type="parTrans" cxnId="{42A3F2FF-087C-422B-BAC5-B9BBEF69F974}">
      <dgm:prSet/>
      <dgm:spPr/>
      <dgm:t>
        <a:bodyPr/>
        <a:lstStyle/>
        <a:p>
          <a:endParaRPr lang="en-US"/>
        </a:p>
      </dgm:t>
    </dgm:pt>
    <dgm:pt modelId="{085D081D-7A83-41CF-9256-38E1224E50C0}" type="sibTrans" cxnId="{42A3F2FF-087C-422B-BAC5-B9BBEF69F974}">
      <dgm:prSet/>
      <dgm:spPr/>
      <dgm:t>
        <a:bodyPr/>
        <a:lstStyle/>
        <a:p>
          <a:endParaRPr lang="en-US"/>
        </a:p>
      </dgm:t>
    </dgm:pt>
    <dgm:pt modelId="{1D761F4F-5AA1-45B1-A0A9-88CF7A0F7613}" type="pres">
      <dgm:prSet presAssocID="{A03380AF-EDA2-4F07-BE48-A707B9234EC7}" presName="root" presStyleCnt="0">
        <dgm:presLayoutVars>
          <dgm:dir/>
          <dgm:resizeHandles val="exact"/>
        </dgm:presLayoutVars>
      </dgm:prSet>
      <dgm:spPr/>
    </dgm:pt>
    <dgm:pt modelId="{8206E799-DE83-4D4C-8B14-0BAEF857F81F}" type="pres">
      <dgm:prSet presAssocID="{044E3C46-9435-4F1F-99EB-BD4E4644AB1D}" presName="compNode" presStyleCnt="0"/>
      <dgm:spPr/>
    </dgm:pt>
    <dgm:pt modelId="{0ED2E18A-03AE-4023-830F-2593939A3480}" type="pres">
      <dgm:prSet presAssocID="{044E3C46-9435-4F1F-99EB-BD4E4644AB1D}" presName="iconBgRect" presStyleLbl="bgShp" presStyleIdx="0" presStyleCnt="5"/>
      <dgm:spPr/>
    </dgm:pt>
    <dgm:pt modelId="{E70EC5F3-9FDF-483F-85D0-139AF1132488}" type="pres">
      <dgm:prSet presAssocID="{044E3C46-9435-4F1F-99EB-BD4E4644AB1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AF2F6226-93E8-4606-AA86-910DF5D3C110}" type="pres">
      <dgm:prSet presAssocID="{044E3C46-9435-4F1F-99EB-BD4E4644AB1D}" presName="spaceRect" presStyleCnt="0"/>
      <dgm:spPr/>
    </dgm:pt>
    <dgm:pt modelId="{FF1BF30F-43D1-49CD-B7FE-60F2A330CA9D}" type="pres">
      <dgm:prSet presAssocID="{044E3C46-9435-4F1F-99EB-BD4E4644AB1D}" presName="textRect" presStyleLbl="revTx" presStyleIdx="0" presStyleCnt="5">
        <dgm:presLayoutVars>
          <dgm:chMax val="1"/>
          <dgm:chPref val="1"/>
        </dgm:presLayoutVars>
      </dgm:prSet>
      <dgm:spPr/>
    </dgm:pt>
    <dgm:pt modelId="{3F08E4CC-DA4D-46FA-BA01-242B9E29CCFC}" type="pres">
      <dgm:prSet presAssocID="{3DB93E73-E809-455A-A864-84782FA085FD}" presName="sibTrans" presStyleCnt="0"/>
      <dgm:spPr/>
    </dgm:pt>
    <dgm:pt modelId="{AA644496-606D-4F91-97E7-597C7936D185}" type="pres">
      <dgm:prSet presAssocID="{415E4DB6-2CEE-45F8-9029-C086522A7F0F}" presName="compNode" presStyleCnt="0"/>
      <dgm:spPr/>
    </dgm:pt>
    <dgm:pt modelId="{862C26CD-0421-417E-A49A-FA5F2247729C}" type="pres">
      <dgm:prSet presAssocID="{415E4DB6-2CEE-45F8-9029-C086522A7F0F}" presName="iconBgRect" presStyleLbl="bgShp" presStyleIdx="1" presStyleCnt="5"/>
      <dgm:spPr/>
    </dgm:pt>
    <dgm:pt modelId="{390F285A-4FAA-40F9-9867-EAE6BCF05744}" type="pres">
      <dgm:prSet presAssocID="{415E4DB6-2CEE-45F8-9029-C086522A7F0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62729187-655F-428E-9108-78D9E9D738E9}" type="pres">
      <dgm:prSet presAssocID="{415E4DB6-2CEE-45F8-9029-C086522A7F0F}" presName="spaceRect" presStyleCnt="0"/>
      <dgm:spPr/>
    </dgm:pt>
    <dgm:pt modelId="{5A99D16F-01FC-46C0-87EE-FC3C375E8D2F}" type="pres">
      <dgm:prSet presAssocID="{415E4DB6-2CEE-45F8-9029-C086522A7F0F}" presName="textRect" presStyleLbl="revTx" presStyleIdx="1" presStyleCnt="5">
        <dgm:presLayoutVars>
          <dgm:chMax val="1"/>
          <dgm:chPref val="1"/>
        </dgm:presLayoutVars>
      </dgm:prSet>
      <dgm:spPr/>
    </dgm:pt>
    <dgm:pt modelId="{A3EA1DBD-0DF0-4B1D-8132-43246785556F}" type="pres">
      <dgm:prSet presAssocID="{3E54A6C6-557A-4C3D-86C4-29C7955C2350}" presName="sibTrans" presStyleCnt="0"/>
      <dgm:spPr/>
    </dgm:pt>
    <dgm:pt modelId="{1F3AFE5E-A8F5-467D-A1D4-ABBCC7B7C0D1}" type="pres">
      <dgm:prSet presAssocID="{399FAF6D-83C5-4178-B0C2-0B9A02AC7105}" presName="compNode" presStyleCnt="0"/>
      <dgm:spPr/>
    </dgm:pt>
    <dgm:pt modelId="{F79DE190-06F0-4DC9-9FF2-4BC4CC1337F3}" type="pres">
      <dgm:prSet presAssocID="{399FAF6D-83C5-4178-B0C2-0B9A02AC7105}" presName="iconBgRect" presStyleLbl="bgShp" presStyleIdx="2" presStyleCnt="5"/>
      <dgm:spPr/>
    </dgm:pt>
    <dgm:pt modelId="{D6E8B75B-11B4-4AFA-AB05-43D2BECE74DF}" type="pres">
      <dgm:prSet presAssocID="{399FAF6D-83C5-4178-B0C2-0B9A02AC710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19134EB7-20A1-44C0-9C4B-86B3866AEF6A}" type="pres">
      <dgm:prSet presAssocID="{399FAF6D-83C5-4178-B0C2-0B9A02AC7105}" presName="spaceRect" presStyleCnt="0"/>
      <dgm:spPr/>
    </dgm:pt>
    <dgm:pt modelId="{8C280896-9525-4578-BFB6-6C2AEE0BAFDB}" type="pres">
      <dgm:prSet presAssocID="{399FAF6D-83C5-4178-B0C2-0B9A02AC7105}" presName="textRect" presStyleLbl="revTx" presStyleIdx="2" presStyleCnt="5">
        <dgm:presLayoutVars>
          <dgm:chMax val="1"/>
          <dgm:chPref val="1"/>
        </dgm:presLayoutVars>
      </dgm:prSet>
      <dgm:spPr/>
    </dgm:pt>
    <dgm:pt modelId="{8CF27BD4-F925-4DFC-809C-758895532907}" type="pres">
      <dgm:prSet presAssocID="{096F596C-476D-4775-A620-4EC39408FB3D}" presName="sibTrans" presStyleCnt="0"/>
      <dgm:spPr/>
    </dgm:pt>
    <dgm:pt modelId="{1AFD58F5-646E-48C5-B71E-587BFD273BD7}" type="pres">
      <dgm:prSet presAssocID="{2B9C979D-27D5-49A0-9CB3-8A625848C9D5}" presName="compNode" presStyleCnt="0"/>
      <dgm:spPr/>
    </dgm:pt>
    <dgm:pt modelId="{8A9896D2-FD6B-49F6-840F-2CA2E6C2848A}" type="pres">
      <dgm:prSet presAssocID="{2B9C979D-27D5-49A0-9CB3-8A625848C9D5}" presName="iconBgRect" presStyleLbl="bgShp" presStyleIdx="3" presStyleCnt="5"/>
      <dgm:spPr/>
    </dgm:pt>
    <dgm:pt modelId="{79B1665F-CD0D-4462-84C7-71CD9D14B042}" type="pres">
      <dgm:prSet presAssocID="{2B9C979D-27D5-49A0-9CB3-8A625848C9D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inter"/>
        </a:ext>
      </dgm:extLst>
    </dgm:pt>
    <dgm:pt modelId="{CAD7A4AB-7988-4BC8-BEAD-5689CFCB1700}" type="pres">
      <dgm:prSet presAssocID="{2B9C979D-27D5-49A0-9CB3-8A625848C9D5}" presName="spaceRect" presStyleCnt="0"/>
      <dgm:spPr/>
    </dgm:pt>
    <dgm:pt modelId="{4B6A9C44-B3DB-45A6-8178-D2F8B8044D53}" type="pres">
      <dgm:prSet presAssocID="{2B9C979D-27D5-49A0-9CB3-8A625848C9D5}" presName="textRect" presStyleLbl="revTx" presStyleIdx="3" presStyleCnt="5">
        <dgm:presLayoutVars>
          <dgm:chMax val="1"/>
          <dgm:chPref val="1"/>
        </dgm:presLayoutVars>
      </dgm:prSet>
      <dgm:spPr/>
    </dgm:pt>
    <dgm:pt modelId="{03F18094-4C9A-4EBE-B50F-66C7BE8C66D6}" type="pres">
      <dgm:prSet presAssocID="{19759401-AD46-4B98-9B23-C2A18CB49BB7}" presName="sibTrans" presStyleCnt="0"/>
      <dgm:spPr/>
    </dgm:pt>
    <dgm:pt modelId="{70A2120E-8F13-4B04-948A-BD25213F9884}" type="pres">
      <dgm:prSet presAssocID="{803AFC03-8172-41D3-8CA3-796DFDE645D6}" presName="compNode" presStyleCnt="0"/>
      <dgm:spPr/>
    </dgm:pt>
    <dgm:pt modelId="{0D16A9AE-4BC8-4D18-9E4D-83EDE5F6F2B5}" type="pres">
      <dgm:prSet presAssocID="{803AFC03-8172-41D3-8CA3-796DFDE645D6}" presName="iconBgRect" presStyleLbl="bgShp" presStyleIdx="4" presStyleCnt="5"/>
      <dgm:spPr/>
    </dgm:pt>
    <dgm:pt modelId="{2BB20F68-9A06-4CC1-A08D-70D41C623074}" type="pres">
      <dgm:prSet presAssocID="{803AFC03-8172-41D3-8CA3-796DFDE645D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ireless router"/>
        </a:ext>
      </dgm:extLst>
    </dgm:pt>
    <dgm:pt modelId="{401FDD44-77B2-437B-8409-8D584177050A}" type="pres">
      <dgm:prSet presAssocID="{803AFC03-8172-41D3-8CA3-796DFDE645D6}" presName="spaceRect" presStyleCnt="0"/>
      <dgm:spPr/>
    </dgm:pt>
    <dgm:pt modelId="{49E73390-0D93-416B-AA5C-1BE22AF80013}" type="pres">
      <dgm:prSet presAssocID="{803AFC03-8172-41D3-8CA3-796DFDE645D6}" presName="textRect" presStyleLbl="revTx" presStyleIdx="4" presStyleCnt="5">
        <dgm:presLayoutVars>
          <dgm:chMax val="1"/>
          <dgm:chPref val="1"/>
        </dgm:presLayoutVars>
      </dgm:prSet>
      <dgm:spPr/>
    </dgm:pt>
  </dgm:ptLst>
  <dgm:cxnLst>
    <dgm:cxn modelId="{505D4409-EA10-43CF-BD28-D46D2183F3CD}" type="presOf" srcId="{044E3C46-9435-4F1F-99EB-BD4E4644AB1D}" destId="{FF1BF30F-43D1-49CD-B7FE-60F2A330CA9D}" srcOrd="0" destOrd="0" presId="urn:microsoft.com/office/officeart/2018/5/layout/IconCircleLabelList"/>
    <dgm:cxn modelId="{3BF0585E-6B13-41A8-A472-877AA013B65A}" srcId="{A03380AF-EDA2-4F07-BE48-A707B9234EC7}" destId="{2B9C979D-27D5-49A0-9CB3-8A625848C9D5}" srcOrd="3" destOrd="0" parTransId="{20CC7E0F-C82C-41AA-9CF4-CF3E286ECDD2}" sibTransId="{19759401-AD46-4B98-9B23-C2A18CB49BB7}"/>
    <dgm:cxn modelId="{E2FB3B55-9498-44EB-941C-4146B72CE380}" type="presOf" srcId="{415E4DB6-2CEE-45F8-9029-C086522A7F0F}" destId="{5A99D16F-01FC-46C0-87EE-FC3C375E8D2F}" srcOrd="0" destOrd="0" presId="urn:microsoft.com/office/officeart/2018/5/layout/IconCircleLabelList"/>
    <dgm:cxn modelId="{507F128C-3E92-41A0-B0BA-08E87190AD7C}" type="presOf" srcId="{803AFC03-8172-41D3-8CA3-796DFDE645D6}" destId="{49E73390-0D93-416B-AA5C-1BE22AF80013}" srcOrd="0" destOrd="0" presId="urn:microsoft.com/office/officeart/2018/5/layout/IconCircleLabelList"/>
    <dgm:cxn modelId="{15C9AE9A-12C3-4857-AC98-1F9C06F3CDE5}" srcId="{A03380AF-EDA2-4F07-BE48-A707B9234EC7}" destId="{044E3C46-9435-4F1F-99EB-BD4E4644AB1D}" srcOrd="0" destOrd="0" parTransId="{7C1253C5-7812-4C8F-9881-9A52FD06C2AD}" sibTransId="{3DB93E73-E809-455A-A864-84782FA085FD}"/>
    <dgm:cxn modelId="{269206A8-E680-4598-BFE4-889AF2E5E33A}" type="presOf" srcId="{399FAF6D-83C5-4178-B0C2-0B9A02AC7105}" destId="{8C280896-9525-4578-BFB6-6C2AEE0BAFDB}" srcOrd="0" destOrd="0" presId="urn:microsoft.com/office/officeart/2018/5/layout/IconCircleLabelList"/>
    <dgm:cxn modelId="{C162B6A8-2734-4BA6-9E5F-63DD74651B0F}" type="presOf" srcId="{A03380AF-EDA2-4F07-BE48-A707B9234EC7}" destId="{1D761F4F-5AA1-45B1-A0A9-88CF7A0F7613}" srcOrd="0" destOrd="0" presId="urn:microsoft.com/office/officeart/2018/5/layout/IconCircleLabelList"/>
    <dgm:cxn modelId="{2848C9CE-48AC-4550-BC15-E737ABF347DB}" srcId="{A03380AF-EDA2-4F07-BE48-A707B9234EC7}" destId="{415E4DB6-2CEE-45F8-9029-C086522A7F0F}" srcOrd="1" destOrd="0" parTransId="{BF29CE70-184C-4627-B011-AE6EEE9715A4}" sibTransId="{3E54A6C6-557A-4C3D-86C4-29C7955C2350}"/>
    <dgm:cxn modelId="{9011E3CF-F3C4-48D7-AB64-73CD959EF493}" type="presOf" srcId="{2B9C979D-27D5-49A0-9CB3-8A625848C9D5}" destId="{4B6A9C44-B3DB-45A6-8178-D2F8B8044D53}" srcOrd="0" destOrd="0" presId="urn:microsoft.com/office/officeart/2018/5/layout/IconCircleLabelList"/>
    <dgm:cxn modelId="{895A1CF7-E2EC-4001-8673-56AF2C587555}" srcId="{A03380AF-EDA2-4F07-BE48-A707B9234EC7}" destId="{399FAF6D-83C5-4178-B0C2-0B9A02AC7105}" srcOrd="2" destOrd="0" parTransId="{8305F29D-27DE-43C7-AB80-2F7C8CB80252}" sibTransId="{096F596C-476D-4775-A620-4EC39408FB3D}"/>
    <dgm:cxn modelId="{42A3F2FF-087C-422B-BAC5-B9BBEF69F974}" srcId="{A03380AF-EDA2-4F07-BE48-A707B9234EC7}" destId="{803AFC03-8172-41D3-8CA3-796DFDE645D6}" srcOrd="4" destOrd="0" parTransId="{58B9E37B-731C-4B4D-9888-87F50BE347D5}" sibTransId="{085D081D-7A83-41CF-9256-38E1224E50C0}"/>
    <dgm:cxn modelId="{F006DCB2-5AF7-4836-9B56-32A12CBF2DD4}" type="presParOf" srcId="{1D761F4F-5AA1-45B1-A0A9-88CF7A0F7613}" destId="{8206E799-DE83-4D4C-8B14-0BAEF857F81F}" srcOrd="0" destOrd="0" presId="urn:microsoft.com/office/officeart/2018/5/layout/IconCircleLabelList"/>
    <dgm:cxn modelId="{D462EF05-E6C3-419D-B483-DEE0621B2C22}" type="presParOf" srcId="{8206E799-DE83-4D4C-8B14-0BAEF857F81F}" destId="{0ED2E18A-03AE-4023-830F-2593939A3480}" srcOrd="0" destOrd="0" presId="urn:microsoft.com/office/officeart/2018/5/layout/IconCircleLabelList"/>
    <dgm:cxn modelId="{4AC948A5-C3B6-452E-83CE-7DC1CB5C3950}" type="presParOf" srcId="{8206E799-DE83-4D4C-8B14-0BAEF857F81F}" destId="{E70EC5F3-9FDF-483F-85D0-139AF1132488}" srcOrd="1" destOrd="0" presId="urn:microsoft.com/office/officeart/2018/5/layout/IconCircleLabelList"/>
    <dgm:cxn modelId="{B1297DC7-C3DA-41E6-98BF-4CBE91400508}" type="presParOf" srcId="{8206E799-DE83-4D4C-8B14-0BAEF857F81F}" destId="{AF2F6226-93E8-4606-AA86-910DF5D3C110}" srcOrd="2" destOrd="0" presId="urn:microsoft.com/office/officeart/2018/5/layout/IconCircleLabelList"/>
    <dgm:cxn modelId="{506076E3-3E0A-4D5A-9293-5AD56C9A5C29}" type="presParOf" srcId="{8206E799-DE83-4D4C-8B14-0BAEF857F81F}" destId="{FF1BF30F-43D1-49CD-B7FE-60F2A330CA9D}" srcOrd="3" destOrd="0" presId="urn:microsoft.com/office/officeart/2018/5/layout/IconCircleLabelList"/>
    <dgm:cxn modelId="{BAA6A080-25E9-44A4-88CE-14E1BB9AF8A6}" type="presParOf" srcId="{1D761F4F-5AA1-45B1-A0A9-88CF7A0F7613}" destId="{3F08E4CC-DA4D-46FA-BA01-242B9E29CCFC}" srcOrd="1" destOrd="0" presId="urn:microsoft.com/office/officeart/2018/5/layout/IconCircleLabelList"/>
    <dgm:cxn modelId="{8ED60862-A20D-40C5-9692-56DC2E25974D}" type="presParOf" srcId="{1D761F4F-5AA1-45B1-A0A9-88CF7A0F7613}" destId="{AA644496-606D-4F91-97E7-597C7936D185}" srcOrd="2" destOrd="0" presId="urn:microsoft.com/office/officeart/2018/5/layout/IconCircleLabelList"/>
    <dgm:cxn modelId="{322D4500-3DA5-44BA-97EA-D916C05C4166}" type="presParOf" srcId="{AA644496-606D-4F91-97E7-597C7936D185}" destId="{862C26CD-0421-417E-A49A-FA5F2247729C}" srcOrd="0" destOrd="0" presId="urn:microsoft.com/office/officeart/2018/5/layout/IconCircleLabelList"/>
    <dgm:cxn modelId="{AF37067D-CA4C-430E-9AED-BBD84702B3AD}" type="presParOf" srcId="{AA644496-606D-4F91-97E7-597C7936D185}" destId="{390F285A-4FAA-40F9-9867-EAE6BCF05744}" srcOrd="1" destOrd="0" presId="urn:microsoft.com/office/officeart/2018/5/layout/IconCircleLabelList"/>
    <dgm:cxn modelId="{109F9498-5881-42B2-ADD6-5D6A2397A17C}" type="presParOf" srcId="{AA644496-606D-4F91-97E7-597C7936D185}" destId="{62729187-655F-428E-9108-78D9E9D738E9}" srcOrd="2" destOrd="0" presId="urn:microsoft.com/office/officeart/2018/5/layout/IconCircleLabelList"/>
    <dgm:cxn modelId="{6D4FDBF3-64B1-46C8-8639-E89A4C5617E6}" type="presParOf" srcId="{AA644496-606D-4F91-97E7-597C7936D185}" destId="{5A99D16F-01FC-46C0-87EE-FC3C375E8D2F}" srcOrd="3" destOrd="0" presId="urn:microsoft.com/office/officeart/2018/5/layout/IconCircleLabelList"/>
    <dgm:cxn modelId="{8E95948F-C153-496E-AEBA-E907872B0DE8}" type="presParOf" srcId="{1D761F4F-5AA1-45B1-A0A9-88CF7A0F7613}" destId="{A3EA1DBD-0DF0-4B1D-8132-43246785556F}" srcOrd="3" destOrd="0" presId="urn:microsoft.com/office/officeart/2018/5/layout/IconCircleLabelList"/>
    <dgm:cxn modelId="{E2ED342E-7939-4B0D-9B0F-D5B20991D982}" type="presParOf" srcId="{1D761F4F-5AA1-45B1-A0A9-88CF7A0F7613}" destId="{1F3AFE5E-A8F5-467D-A1D4-ABBCC7B7C0D1}" srcOrd="4" destOrd="0" presId="urn:microsoft.com/office/officeart/2018/5/layout/IconCircleLabelList"/>
    <dgm:cxn modelId="{E714C254-0697-48F5-8009-A88004ABE731}" type="presParOf" srcId="{1F3AFE5E-A8F5-467D-A1D4-ABBCC7B7C0D1}" destId="{F79DE190-06F0-4DC9-9FF2-4BC4CC1337F3}" srcOrd="0" destOrd="0" presId="urn:microsoft.com/office/officeart/2018/5/layout/IconCircleLabelList"/>
    <dgm:cxn modelId="{AB0F8E80-C06B-47BB-A48B-CCB16B62E25A}" type="presParOf" srcId="{1F3AFE5E-A8F5-467D-A1D4-ABBCC7B7C0D1}" destId="{D6E8B75B-11B4-4AFA-AB05-43D2BECE74DF}" srcOrd="1" destOrd="0" presId="urn:microsoft.com/office/officeart/2018/5/layout/IconCircleLabelList"/>
    <dgm:cxn modelId="{0AF0F188-503F-41F8-8C94-1E5DEEEA4772}" type="presParOf" srcId="{1F3AFE5E-A8F5-467D-A1D4-ABBCC7B7C0D1}" destId="{19134EB7-20A1-44C0-9C4B-86B3866AEF6A}" srcOrd="2" destOrd="0" presId="urn:microsoft.com/office/officeart/2018/5/layout/IconCircleLabelList"/>
    <dgm:cxn modelId="{A730FF2E-CF5D-4D53-BED6-B619D6101DB3}" type="presParOf" srcId="{1F3AFE5E-A8F5-467D-A1D4-ABBCC7B7C0D1}" destId="{8C280896-9525-4578-BFB6-6C2AEE0BAFDB}" srcOrd="3" destOrd="0" presId="urn:microsoft.com/office/officeart/2018/5/layout/IconCircleLabelList"/>
    <dgm:cxn modelId="{51D03EF0-ABC2-48A3-8D49-BB8990AEC71A}" type="presParOf" srcId="{1D761F4F-5AA1-45B1-A0A9-88CF7A0F7613}" destId="{8CF27BD4-F925-4DFC-809C-758895532907}" srcOrd="5" destOrd="0" presId="urn:microsoft.com/office/officeart/2018/5/layout/IconCircleLabelList"/>
    <dgm:cxn modelId="{8AE3D724-D8AE-493E-8DD4-3F9855850F7F}" type="presParOf" srcId="{1D761F4F-5AA1-45B1-A0A9-88CF7A0F7613}" destId="{1AFD58F5-646E-48C5-B71E-587BFD273BD7}" srcOrd="6" destOrd="0" presId="urn:microsoft.com/office/officeart/2018/5/layout/IconCircleLabelList"/>
    <dgm:cxn modelId="{D4F8D2AE-BE36-4224-9A5D-D5F94FB78A86}" type="presParOf" srcId="{1AFD58F5-646E-48C5-B71E-587BFD273BD7}" destId="{8A9896D2-FD6B-49F6-840F-2CA2E6C2848A}" srcOrd="0" destOrd="0" presId="urn:microsoft.com/office/officeart/2018/5/layout/IconCircleLabelList"/>
    <dgm:cxn modelId="{73299176-EDC9-4D20-8FEE-4A9F69A35D49}" type="presParOf" srcId="{1AFD58F5-646E-48C5-B71E-587BFD273BD7}" destId="{79B1665F-CD0D-4462-84C7-71CD9D14B042}" srcOrd="1" destOrd="0" presId="urn:microsoft.com/office/officeart/2018/5/layout/IconCircleLabelList"/>
    <dgm:cxn modelId="{47E35A74-7938-4A3E-B2D4-04037B8C8F07}" type="presParOf" srcId="{1AFD58F5-646E-48C5-B71E-587BFD273BD7}" destId="{CAD7A4AB-7988-4BC8-BEAD-5689CFCB1700}" srcOrd="2" destOrd="0" presId="urn:microsoft.com/office/officeart/2018/5/layout/IconCircleLabelList"/>
    <dgm:cxn modelId="{E10CB852-9548-4AC2-858D-D4B185636575}" type="presParOf" srcId="{1AFD58F5-646E-48C5-B71E-587BFD273BD7}" destId="{4B6A9C44-B3DB-45A6-8178-D2F8B8044D53}" srcOrd="3" destOrd="0" presId="urn:microsoft.com/office/officeart/2018/5/layout/IconCircleLabelList"/>
    <dgm:cxn modelId="{DF210A39-A0C5-419B-BAC1-A1EE6C87C162}" type="presParOf" srcId="{1D761F4F-5AA1-45B1-A0A9-88CF7A0F7613}" destId="{03F18094-4C9A-4EBE-B50F-66C7BE8C66D6}" srcOrd="7" destOrd="0" presId="urn:microsoft.com/office/officeart/2018/5/layout/IconCircleLabelList"/>
    <dgm:cxn modelId="{595B0A72-B5F4-46CE-92E6-970C424E7341}" type="presParOf" srcId="{1D761F4F-5AA1-45B1-A0A9-88CF7A0F7613}" destId="{70A2120E-8F13-4B04-948A-BD25213F9884}" srcOrd="8" destOrd="0" presId="urn:microsoft.com/office/officeart/2018/5/layout/IconCircleLabelList"/>
    <dgm:cxn modelId="{9E90B0AB-8E4B-4E54-840C-B98639BEDB07}" type="presParOf" srcId="{70A2120E-8F13-4B04-948A-BD25213F9884}" destId="{0D16A9AE-4BC8-4D18-9E4D-83EDE5F6F2B5}" srcOrd="0" destOrd="0" presId="urn:microsoft.com/office/officeart/2018/5/layout/IconCircleLabelList"/>
    <dgm:cxn modelId="{6C3E6740-6DF1-4951-9AE7-CC90BED959D1}" type="presParOf" srcId="{70A2120E-8F13-4B04-948A-BD25213F9884}" destId="{2BB20F68-9A06-4CC1-A08D-70D41C623074}" srcOrd="1" destOrd="0" presId="urn:microsoft.com/office/officeart/2018/5/layout/IconCircleLabelList"/>
    <dgm:cxn modelId="{6DBED458-2E14-4346-BC6B-812732FD3286}" type="presParOf" srcId="{70A2120E-8F13-4B04-948A-BD25213F9884}" destId="{401FDD44-77B2-437B-8409-8D584177050A}" srcOrd="2" destOrd="0" presId="urn:microsoft.com/office/officeart/2018/5/layout/IconCircleLabelList"/>
    <dgm:cxn modelId="{A842C166-3182-47AB-8C7A-45C9DF17BFBF}" type="presParOf" srcId="{70A2120E-8F13-4B04-948A-BD25213F9884}" destId="{49E73390-0D93-416B-AA5C-1BE22AF8001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2E18A-03AE-4023-830F-2593939A3480}">
      <dsp:nvSpPr>
        <dsp:cNvPr id="0" name=""/>
        <dsp:cNvSpPr/>
      </dsp:nvSpPr>
      <dsp:spPr>
        <a:xfrm>
          <a:off x="281226" y="495276"/>
          <a:ext cx="868535" cy="86853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0EC5F3-9FDF-483F-85D0-139AF1132488}">
      <dsp:nvSpPr>
        <dsp:cNvPr id="0" name=""/>
        <dsp:cNvSpPr/>
      </dsp:nvSpPr>
      <dsp:spPr>
        <a:xfrm>
          <a:off x="466324" y="680374"/>
          <a:ext cx="498339" cy="4983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1BF30F-43D1-49CD-B7FE-60F2A330CA9D}">
      <dsp:nvSpPr>
        <dsp:cNvPr id="0" name=""/>
        <dsp:cNvSpPr/>
      </dsp:nvSpPr>
      <dsp:spPr>
        <a:xfrm>
          <a:off x="3580" y="1634339"/>
          <a:ext cx="1423828" cy="56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Collaboration</a:t>
          </a:r>
        </a:p>
      </dsp:txBody>
      <dsp:txXfrm>
        <a:off x="3580" y="1634339"/>
        <a:ext cx="1423828" cy="569531"/>
      </dsp:txXfrm>
    </dsp:sp>
    <dsp:sp modelId="{862C26CD-0421-417E-A49A-FA5F2247729C}">
      <dsp:nvSpPr>
        <dsp:cNvPr id="0" name=""/>
        <dsp:cNvSpPr/>
      </dsp:nvSpPr>
      <dsp:spPr>
        <a:xfrm>
          <a:off x="1954224" y="495276"/>
          <a:ext cx="868535" cy="86853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0F285A-4FAA-40F9-9867-EAE6BCF05744}">
      <dsp:nvSpPr>
        <dsp:cNvPr id="0" name=""/>
        <dsp:cNvSpPr/>
      </dsp:nvSpPr>
      <dsp:spPr>
        <a:xfrm>
          <a:off x="2139322" y="680374"/>
          <a:ext cx="498339" cy="4983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99D16F-01FC-46C0-87EE-FC3C375E8D2F}">
      <dsp:nvSpPr>
        <dsp:cNvPr id="0" name=""/>
        <dsp:cNvSpPr/>
      </dsp:nvSpPr>
      <dsp:spPr>
        <a:xfrm>
          <a:off x="1676578" y="1634339"/>
          <a:ext cx="1423828" cy="56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Backup</a:t>
          </a:r>
        </a:p>
      </dsp:txBody>
      <dsp:txXfrm>
        <a:off x="1676578" y="1634339"/>
        <a:ext cx="1423828" cy="569531"/>
      </dsp:txXfrm>
    </dsp:sp>
    <dsp:sp modelId="{F79DE190-06F0-4DC9-9FF2-4BC4CC1337F3}">
      <dsp:nvSpPr>
        <dsp:cNvPr id="0" name=""/>
        <dsp:cNvSpPr/>
      </dsp:nvSpPr>
      <dsp:spPr>
        <a:xfrm>
          <a:off x="3627222" y="495276"/>
          <a:ext cx="868535" cy="86853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E8B75B-11B4-4AFA-AB05-43D2BECE74DF}">
      <dsp:nvSpPr>
        <dsp:cNvPr id="0" name=""/>
        <dsp:cNvSpPr/>
      </dsp:nvSpPr>
      <dsp:spPr>
        <a:xfrm>
          <a:off x="3812320" y="680374"/>
          <a:ext cx="498339" cy="4983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280896-9525-4578-BFB6-6C2AEE0BAFDB}">
      <dsp:nvSpPr>
        <dsp:cNvPr id="0" name=""/>
        <dsp:cNvSpPr/>
      </dsp:nvSpPr>
      <dsp:spPr>
        <a:xfrm>
          <a:off x="3349576" y="1634339"/>
          <a:ext cx="1423828" cy="56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Software sharing</a:t>
          </a:r>
        </a:p>
      </dsp:txBody>
      <dsp:txXfrm>
        <a:off x="3349576" y="1634339"/>
        <a:ext cx="1423828" cy="569531"/>
      </dsp:txXfrm>
    </dsp:sp>
    <dsp:sp modelId="{8A9896D2-FD6B-49F6-840F-2CA2E6C2848A}">
      <dsp:nvSpPr>
        <dsp:cNvPr id="0" name=""/>
        <dsp:cNvSpPr/>
      </dsp:nvSpPr>
      <dsp:spPr>
        <a:xfrm>
          <a:off x="5300220" y="495276"/>
          <a:ext cx="868535" cy="86853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B1665F-CD0D-4462-84C7-71CD9D14B042}">
      <dsp:nvSpPr>
        <dsp:cNvPr id="0" name=""/>
        <dsp:cNvSpPr/>
      </dsp:nvSpPr>
      <dsp:spPr>
        <a:xfrm>
          <a:off x="5485318" y="680374"/>
          <a:ext cx="498339" cy="4983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6A9C44-B3DB-45A6-8178-D2F8B8044D53}">
      <dsp:nvSpPr>
        <dsp:cNvPr id="0" name=""/>
        <dsp:cNvSpPr/>
      </dsp:nvSpPr>
      <dsp:spPr>
        <a:xfrm>
          <a:off x="5022574" y="1634339"/>
          <a:ext cx="1423828" cy="56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Economics of sharing devices such as printers</a:t>
          </a:r>
        </a:p>
      </dsp:txBody>
      <dsp:txXfrm>
        <a:off x="5022574" y="1634339"/>
        <a:ext cx="1423828" cy="569531"/>
      </dsp:txXfrm>
    </dsp:sp>
    <dsp:sp modelId="{0D16A9AE-4BC8-4D18-9E4D-83EDE5F6F2B5}">
      <dsp:nvSpPr>
        <dsp:cNvPr id="0" name=""/>
        <dsp:cNvSpPr/>
      </dsp:nvSpPr>
      <dsp:spPr>
        <a:xfrm>
          <a:off x="6973219" y="495276"/>
          <a:ext cx="868535" cy="86853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B20F68-9A06-4CC1-A08D-70D41C623074}">
      <dsp:nvSpPr>
        <dsp:cNvPr id="0" name=""/>
        <dsp:cNvSpPr/>
      </dsp:nvSpPr>
      <dsp:spPr>
        <a:xfrm>
          <a:off x="7158316" y="680374"/>
          <a:ext cx="498339" cy="4983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E73390-0D93-416B-AA5C-1BE22AF80013}">
      <dsp:nvSpPr>
        <dsp:cNvPr id="0" name=""/>
        <dsp:cNvSpPr/>
      </dsp:nvSpPr>
      <dsp:spPr>
        <a:xfrm>
          <a:off x="6695572" y="1634339"/>
          <a:ext cx="1423828" cy="56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Internet availability</a:t>
          </a:r>
        </a:p>
      </dsp:txBody>
      <dsp:txXfrm>
        <a:off x="6695572" y="1634339"/>
        <a:ext cx="1423828" cy="56953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FFFC4D47-0F28-445A-A97C-A7F19A53E26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94211" name="Rectangle 3">
            <a:extLst>
              <a:ext uri="{FF2B5EF4-FFF2-40B4-BE49-F238E27FC236}">
                <a16:creationId xmlns:a16="http://schemas.microsoft.com/office/drawing/2014/main" id="{4519A783-229C-4807-A1BF-34E9EE65942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2772" name="Rectangle 4">
            <a:extLst>
              <a:ext uri="{FF2B5EF4-FFF2-40B4-BE49-F238E27FC236}">
                <a16:creationId xmlns:a16="http://schemas.microsoft.com/office/drawing/2014/main" id="{345CB88C-63C2-4A89-86CC-30CEF81D182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5">
            <a:extLst>
              <a:ext uri="{FF2B5EF4-FFF2-40B4-BE49-F238E27FC236}">
                <a16:creationId xmlns:a16="http://schemas.microsoft.com/office/drawing/2014/main" id="{D1A6D8F5-60C0-43D0-A387-B1719A82657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4214" name="Rectangle 6">
            <a:extLst>
              <a:ext uri="{FF2B5EF4-FFF2-40B4-BE49-F238E27FC236}">
                <a16:creationId xmlns:a16="http://schemas.microsoft.com/office/drawing/2014/main" id="{96174A52-8911-44D4-AFCC-64852EFEC5F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94215" name="Rectangle 7">
            <a:extLst>
              <a:ext uri="{FF2B5EF4-FFF2-40B4-BE49-F238E27FC236}">
                <a16:creationId xmlns:a16="http://schemas.microsoft.com/office/drawing/2014/main" id="{6A0EFF5E-949B-4AE2-BC9E-BE523EE5638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B45FF6D-6952-4ABC-8A7D-E076F877A7D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7270C8B-5765-4AF4-8D27-11A0F4431D8C}"/>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55FDD23B-6EEC-46A4-9292-E44E477396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 </a:t>
            </a:r>
            <a:r>
              <a:rPr lang="en-US" altLang="en-US" b="1">
                <a:latin typeface="Arial" panose="020B0604020202020204" pitchFamily="34" charset="0"/>
              </a:rPr>
              <a:t>computer network </a:t>
            </a:r>
            <a:r>
              <a:rPr lang="en-US" altLang="en-US">
                <a:latin typeface="Arial" panose="020B0604020202020204" pitchFamily="34" charset="0"/>
              </a:rPr>
              <a:t>is a system that connects computers and other devices via communications</a:t>
            </a:r>
          </a:p>
          <a:p>
            <a:r>
              <a:rPr lang="en-US" altLang="en-US">
                <a:latin typeface="Arial" panose="020B0604020202020204" pitchFamily="34" charset="0"/>
              </a:rPr>
              <a:t>media so that data and information can be transmitted among them.</a:t>
            </a:r>
          </a:p>
        </p:txBody>
      </p:sp>
      <p:sp>
        <p:nvSpPr>
          <p:cNvPr id="33796" name="Slide Number Placeholder 3">
            <a:extLst>
              <a:ext uri="{FF2B5EF4-FFF2-40B4-BE49-F238E27FC236}">
                <a16:creationId xmlns:a16="http://schemas.microsoft.com/office/drawing/2014/main" id="{E950CEB0-D8C9-4E20-9555-2578AD4ED3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47919DF-03A4-4F5E-8AF5-C6C76D1E3899}" type="slidenum">
              <a:rPr lang="en-US" altLang="en-US"/>
              <a:pPr eaLnBrk="1" hangingPunct="1">
                <a:spcBef>
                  <a:spcPct val="0"/>
                </a:spcBef>
              </a:pPr>
              <a:t>6</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Media</a:t>
            </a:r>
          </a:p>
          <a:p>
            <a:endParaRPr lang="en-US" dirty="0"/>
          </a:p>
          <a:p>
            <a:r>
              <a:rPr lang="en-US" dirty="0"/>
              <a:t>Microwave Transmission</a:t>
            </a:r>
          </a:p>
          <a:p>
            <a:pPr lvl="1"/>
            <a:r>
              <a:rPr lang="en-US" altLang="en-US" dirty="0"/>
              <a:t>Microwave is a high-frequency (300 MHz–300 GHz) signal sent through the air</a:t>
            </a:r>
          </a:p>
          <a:p>
            <a:pPr lvl="1"/>
            <a:r>
              <a:rPr lang="en-US" altLang="en-US" dirty="0"/>
              <a:t>Common forms of satellite communications:</a:t>
            </a:r>
          </a:p>
          <a:p>
            <a:pPr lvl="2"/>
            <a:r>
              <a:rPr lang="en-US" altLang="en-US" dirty="0"/>
              <a:t>Geostationary satellite</a:t>
            </a:r>
          </a:p>
          <a:p>
            <a:pPr lvl="2"/>
            <a:r>
              <a:rPr lang="en-US" altLang="en-US" dirty="0"/>
              <a:t>Low earth orbit (LEO) satellite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24</a:t>
            </a:fld>
            <a:endParaRPr lang="en-US" dirty="0"/>
          </a:p>
        </p:txBody>
      </p:sp>
    </p:spTree>
    <p:extLst>
      <p:ext uri="{BB962C8B-B14F-4D97-AF65-F5344CB8AC3E}">
        <p14:creationId xmlns:p14="http://schemas.microsoft.com/office/powerpoint/2010/main" val="2091374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Media</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25</a:t>
            </a:fld>
            <a:endParaRPr lang="en-US" dirty="0"/>
          </a:p>
        </p:txBody>
      </p:sp>
    </p:spTree>
    <p:extLst>
      <p:ext uri="{BB962C8B-B14F-4D97-AF65-F5344CB8AC3E}">
        <p14:creationId xmlns:p14="http://schemas.microsoft.com/office/powerpoint/2010/main" val="1775838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Media</a:t>
            </a:r>
          </a:p>
          <a:p>
            <a:endParaRPr lang="en-US" dirty="0"/>
          </a:p>
          <a:p>
            <a:r>
              <a:rPr lang="en-US" altLang="en-US" dirty="0"/>
              <a:t>Historical perspective</a:t>
            </a:r>
          </a:p>
          <a:p>
            <a:pPr lvl="1"/>
            <a:r>
              <a:rPr lang="en-US" altLang="en-US" dirty="0"/>
              <a:t>1G (first generation) of wireless communications standards: originated in the 1980s; based on analog communications</a:t>
            </a:r>
          </a:p>
          <a:p>
            <a:pPr lvl="1"/>
            <a:r>
              <a:rPr lang="en-US" dirty="0"/>
              <a:t>2G (second generation) employed fully digital networks; superseded 1G networks in the early1990s</a:t>
            </a:r>
          </a:p>
          <a:p>
            <a:pPr lvl="1"/>
            <a:r>
              <a:rPr lang="en-US" altLang="en-US" dirty="0"/>
              <a:t>3G supports wireless voice and broadband speed data communications in a mobile environment at speeds of 2 to 4 Mbps</a:t>
            </a:r>
          </a:p>
          <a:p>
            <a:r>
              <a:rPr lang="en-US" altLang="en-US" dirty="0"/>
              <a:t>4G wireless provides increased data transmission rates</a:t>
            </a:r>
          </a:p>
          <a:p>
            <a:pPr lvl="1"/>
            <a:r>
              <a:rPr lang="en-US" dirty="0"/>
              <a:t>3 to 20 times the speed of 3G networks for mobile devices</a:t>
            </a:r>
            <a:endParaRPr lang="en-US" altLang="en-US" dirty="0"/>
          </a:p>
          <a:p>
            <a:r>
              <a:rPr lang="en-US" altLang="en-US" dirty="0"/>
              <a:t>4G networks are based on Long Term Evolution (LTE)</a:t>
            </a:r>
          </a:p>
          <a:p>
            <a:pPr lvl="1"/>
            <a:r>
              <a:rPr lang="en-US" altLang="en-US" dirty="0"/>
              <a:t>LTE is a standard for wireless communications for mobile phones based on packet switching</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26</a:t>
            </a:fld>
            <a:endParaRPr lang="en-US" dirty="0"/>
          </a:p>
        </p:txBody>
      </p:sp>
    </p:spTree>
    <p:extLst>
      <p:ext uri="{BB962C8B-B14F-4D97-AF65-F5344CB8AC3E}">
        <p14:creationId xmlns:p14="http://schemas.microsoft.com/office/powerpoint/2010/main" val="1490495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Media</a:t>
            </a:r>
          </a:p>
          <a:p>
            <a:endParaRPr lang="en-US" dirty="0"/>
          </a:p>
          <a:p>
            <a:r>
              <a:rPr lang="en-US" altLang="en-US" dirty="0"/>
              <a:t>5G Wireless Communications</a:t>
            </a:r>
          </a:p>
          <a:p>
            <a:pPr lvl="1"/>
            <a:r>
              <a:rPr lang="en-US" altLang="en-US" dirty="0"/>
              <a:t>Expected characteristics</a:t>
            </a:r>
          </a:p>
          <a:p>
            <a:pPr lvl="2"/>
            <a:r>
              <a:rPr lang="en-US" altLang="en-US" dirty="0"/>
              <a:t>Higher data transmission rates</a:t>
            </a:r>
          </a:p>
          <a:p>
            <a:pPr lvl="2"/>
            <a:r>
              <a:rPr lang="en-US" altLang="en-US" dirty="0"/>
              <a:t>Lower power consumption</a:t>
            </a:r>
          </a:p>
          <a:p>
            <a:pPr lvl="2"/>
            <a:r>
              <a:rPr lang="en-US" altLang="en-US" dirty="0"/>
              <a:t>Higher connect reliability and more coverage</a:t>
            </a:r>
          </a:p>
          <a:p>
            <a:pPr lvl="2"/>
            <a:r>
              <a:rPr lang="en-US" altLang="en-US" dirty="0"/>
              <a:t>Lower infrastructure costs</a:t>
            </a:r>
          </a:p>
          <a:p>
            <a:pPr lvl="1"/>
            <a:r>
              <a:rPr lang="en-US" altLang="en-US" dirty="0"/>
              <a:t>Commercial deployment expected to start by 2017</a:t>
            </a:r>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27</a:t>
            </a:fld>
            <a:endParaRPr lang="en-US" dirty="0"/>
          </a:p>
        </p:txBody>
      </p:sp>
    </p:spTree>
    <p:extLst>
      <p:ext uri="{BB962C8B-B14F-4D97-AF65-F5344CB8AC3E}">
        <p14:creationId xmlns:p14="http://schemas.microsoft.com/office/powerpoint/2010/main" val="1007194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Hardware</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28</a:t>
            </a:fld>
            <a:endParaRPr lang="en-US" dirty="0"/>
          </a:p>
        </p:txBody>
      </p:sp>
    </p:spTree>
    <p:extLst>
      <p:ext uri="{BB962C8B-B14F-4D97-AF65-F5344CB8AC3E}">
        <p14:creationId xmlns:p14="http://schemas.microsoft.com/office/powerpoint/2010/main" val="1538728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Software</a:t>
            </a:r>
          </a:p>
          <a:p>
            <a:endParaRPr lang="en-US" dirty="0"/>
          </a:p>
          <a:p>
            <a:r>
              <a:rPr lang="en-US" altLang="en-US" dirty="0"/>
              <a:t>Network operating system (NOS)</a:t>
            </a:r>
          </a:p>
          <a:p>
            <a:pPr lvl="1"/>
            <a:r>
              <a:rPr lang="en-US" altLang="en-US" dirty="0"/>
              <a:t>Systems software that controls the computer systems and devices on a network </a:t>
            </a:r>
          </a:p>
          <a:p>
            <a:pPr lvl="1"/>
            <a:r>
              <a:rPr lang="en-US" altLang="en-US" dirty="0"/>
              <a:t>Linux, UNIX, Windows Server, and Mac OS X are common NOSs</a:t>
            </a:r>
          </a:p>
          <a:p>
            <a:r>
              <a:rPr lang="en-US" altLang="en-US" dirty="0"/>
              <a:t>Network-management software:</a:t>
            </a:r>
          </a:p>
          <a:p>
            <a:pPr lvl="1"/>
            <a:r>
              <a:rPr lang="en-US" altLang="en-US" dirty="0"/>
              <a:t>Protects software from being copied, modified, or downloaded illegally</a:t>
            </a:r>
          </a:p>
          <a:p>
            <a:pPr lvl="1"/>
            <a:r>
              <a:rPr lang="en-US" altLang="en-US" dirty="0"/>
              <a:t>Locates telecommunications errors and potential network problems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29</a:t>
            </a:fld>
            <a:endParaRPr lang="en-US" dirty="0"/>
          </a:p>
        </p:txBody>
      </p:sp>
    </p:spTree>
    <p:extLst>
      <p:ext uri="{BB962C8B-B14F-4D97-AF65-F5344CB8AC3E}">
        <p14:creationId xmlns:p14="http://schemas.microsoft.com/office/powerpoint/2010/main" val="3518666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E2BC7CD-22F3-4BA8-A496-109B69E925BB}"/>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096FE365-2624-48BD-9258-31F109272C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 </a:t>
            </a:r>
            <a:r>
              <a:rPr lang="en-US" altLang="en-US" b="1">
                <a:latin typeface="Arial" panose="020B0604020202020204" pitchFamily="34" charset="0"/>
              </a:rPr>
              <a:t>protocol</a:t>
            </a:r>
            <a:r>
              <a:rPr lang="en-US" altLang="en-US">
                <a:latin typeface="Arial" panose="020B0604020202020204" pitchFamily="34" charset="0"/>
              </a:rPr>
              <a:t> is the set of rules and procedures governing transmission across a network.</a:t>
            </a:r>
          </a:p>
          <a:p>
            <a:r>
              <a:rPr lang="en-US" altLang="en-US" b="1">
                <a:latin typeface="Arial" panose="020B0604020202020204" pitchFamily="34" charset="0"/>
              </a:rPr>
              <a:t>Ethernet</a:t>
            </a:r>
            <a:r>
              <a:rPr lang="en-US" altLang="en-US">
                <a:latin typeface="Arial" panose="020B0604020202020204" pitchFamily="34" charset="0"/>
              </a:rPr>
              <a:t> is a common LAN protocol.</a:t>
            </a:r>
          </a:p>
          <a:p>
            <a:r>
              <a:rPr lang="en-US" altLang="en-US" b="1">
                <a:latin typeface="Arial" panose="020B0604020202020204" pitchFamily="34" charset="0"/>
              </a:rPr>
              <a:t>Transmission Control Protocol/Internet Protocol (TCP/IP)</a:t>
            </a:r>
            <a:r>
              <a:rPr lang="en-US" altLang="en-US">
                <a:latin typeface="Arial" panose="020B0604020202020204" pitchFamily="34" charset="0"/>
              </a:rPr>
              <a:t>	is a file transfer protocol that can send large files of information across sometimes unreliable networks with assurance that the data will arrive uncorrupted</a:t>
            </a:r>
          </a:p>
        </p:txBody>
      </p:sp>
      <p:sp>
        <p:nvSpPr>
          <p:cNvPr id="35844" name="Slide Number Placeholder 3">
            <a:extLst>
              <a:ext uri="{FF2B5EF4-FFF2-40B4-BE49-F238E27FC236}">
                <a16:creationId xmlns:a16="http://schemas.microsoft.com/office/drawing/2014/main" id="{03D7B077-49B7-4794-9D37-02D05FE1C7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DDBE420-C960-4840-9DDE-8439CF60CC16}" type="slidenum">
              <a:rPr lang="en-US" altLang="en-US"/>
              <a:pPr eaLnBrk="1" hangingPunct="1">
                <a:spcBef>
                  <a:spcPct val="0"/>
                </a:spcBef>
              </a:pPr>
              <a:t>30</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 Internet Works</a:t>
            </a:r>
          </a:p>
          <a:p>
            <a:endParaRPr lang="en-US" dirty="0"/>
          </a:p>
          <a:p>
            <a:r>
              <a:rPr lang="en-US" altLang="en-US" dirty="0"/>
              <a:t>Internet backbone: one of the Internet’s high-speed, long-distance communications links</a:t>
            </a:r>
          </a:p>
          <a:p>
            <a:r>
              <a:rPr lang="en-US" altLang="en-US" dirty="0"/>
              <a:t>IP protocol</a:t>
            </a:r>
          </a:p>
          <a:p>
            <a:pPr lvl="1"/>
            <a:r>
              <a:rPr lang="en-US" altLang="en-US" dirty="0"/>
              <a:t>The set of rules used to pass packets from one host to another </a:t>
            </a:r>
          </a:p>
          <a:p>
            <a:r>
              <a:rPr lang="en-US" altLang="en-US" dirty="0"/>
              <a:t>Transmission Control Protocol (TCP): t</a:t>
            </a:r>
            <a:r>
              <a:rPr lang="en-US" dirty="0"/>
              <a:t>he widely used transport layer protocol that most Internet applications use with IP</a:t>
            </a:r>
            <a:endParaRPr lang="en-US" altLang="en-US" dirty="0"/>
          </a:p>
          <a:p>
            <a:r>
              <a:rPr lang="en-US" altLang="en-US" dirty="0"/>
              <a:t>IP address: a</a:t>
            </a:r>
            <a:r>
              <a:rPr lang="en-US" dirty="0"/>
              <a:t> 64-bit number that identifies a computer on the Internet</a:t>
            </a:r>
            <a:endParaRPr lang="en-US" alt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31</a:t>
            </a:fld>
            <a:endParaRPr lang="en-US" dirty="0"/>
          </a:p>
        </p:txBody>
      </p:sp>
    </p:spTree>
    <p:extLst>
      <p:ext uri="{BB962C8B-B14F-4D97-AF65-F5344CB8AC3E}">
        <p14:creationId xmlns:p14="http://schemas.microsoft.com/office/powerpoint/2010/main" val="4097688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 Internet Works</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33</a:t>
            </a:fld>
            <a:endParaRPr lang="en-US" dirty="0"/>
          </a:p>
        </p:txBody>
      </p:sp>
    </p:spTree>
    <p:extLst>
      <p:ext uri="{BB962C8B-B14F-4D97-AF65-F5344CB8AC3E}">
        <p14:creationId xmlns:p14="http://schemas.microsoft.com/office/powerpoint/2010/main" val="1032509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and World Wide Web</a:t>
            </a:r>
          </a:p>
          <a:p>
            <a:endParaRPr lang="en-US" dirty="0"/>
          </a:p>
          <a:p>
            <a:r>
              <a:rPr lang="en-US" altLang="en-US" dirty="0"/>
              <a:t>The Internet is international in scope with users on every continent</a:t>
            </a:r>
          </a:p>
          <a:p>
            <a:r>
              <a:rPr lang="en-US" altLang="en-US" dirty="0"/>
              <a:t>Internet sites have a profound impact on world politics</a:t>
            </a:r>
          </a:p>
          <a:p>
            <a:r>
              <a:rPr lang="en-US" altLang="en-US" dirty="0"/>
              <a:t>Internet censorship</a:t>
            </a:r>
          </a:p>
          <a:p>
            <a:pPr lvl="1"/>
            <a:r>
              <a:rPr lang="en-US" altLang="en-US" dirty="0"/>
              <a:t>Some countries try to control Internet content and services</a:t>
            </a:r>
          </a:p>
          <a:p>
            <a:r>
              <a:rPr lang="en-US" altLang="en-US" dirty="0"/>
              <a:t>ARPANET </a:t>
            </a:r>
          </a:p>
          <a:p>
            <a:pPr lvl="1"/>
            <a:r>
              <a:rPr lang="en-US" altLang="en-US" dirty="0"/>
              <a:t>Ancestor of the Internet</a:t>
            </a:r>
          </a:p>
          <a:p>
            <a:pPr lvl="1"/>
            <a:r>
              <a:rPr lang="en-US" altLang="en-US" dirty="0"/>
              <a:t>Project started by the U.S. Department of Defense (DoD) in 1969</a:t>
            </a:r>
          </a:p>
          <a:p>
            <a:r>
              <a:rPr lang="en-US" altLang="en-US" dirty="0"/>
              <a:t>Internet Protocol (IP) enables computers to route communications traffic from one network to another </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35</a:t>
            </a:fld>
            <a:endParaRPr lang="en-US" dirty="0"/>
          </a:p>
        </p:txBody>
      </p:sp>
    </p:spTree>
    <p:extLst>
      <p:ext uri="{BB962C8B-B14F-4D97-AF65-F5344CB8AC3E}">
        <p14:creationId xmlns:p14="http://schemas.microsoft.com/office/powerpoint/2010/main" val="4055610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6A54147-DDAE-433C-A9D6-0736C599B0EC}"/>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98A0D999-D4D3-4FA2-8BEE-EB299E4918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 </a:t>
            </a:r>
            <a:r>
              <a:rPr lang="en-US" altLang="en-US" b="1">
                <a:latin typeface="Arial" panose="020B0604020202020204" pitchFamily="34" charset="0"/>
              </a:rPr>
              <a:t>local area network </a:t>
            </a:r>
            <a:r>
              <a:rPr lang="en-US" altLang="en-US">
                <a:latin typeface="Arial" panose="020B0604020202020204" pitchFamily="34" charset="0"/>
              </a:rPr>
              <a:t>connects two or more devices in a limited geographical region so</a:t>
            </a:r>
          </a:p>
          <a:p>
            <a:r>
              <a:rPr lang="en-US" altLang="en-US">
                <a:latin typeface="Arial" panose="020B0604020202020204" pitchFamily="34" charset="0"/>
              </a:rPr>
              <a:t>that every device on the network can communicate with every other device.</a:t>
            </a:r>
          </a:p>
        </p:txBody>
      </p:sp>
      <p:sp>
        <p:nvSpPr>
          <p:cNvPr id="34820" name="Slide Number Placeholder 3">
            <a:extLst>
              <a:ext uri="{FF2B5EF4-FFF2-40B4-BE49-F238E27FC236}">
                <a16:creationId xmlns:a16="http://schemas.microsoft.com/office/drawing/2014/main" id="{51ABB116-B172-49DB-A93D-1BAC72AE30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467F967-20C1-446C-82E0-AF5F1AA71970}" type="slidenum">
              <a:rPr lang="en-US" altLang="en-US"/>
              <a:pPr eaLnBrk="1" hangingPunct="1">
                <a:spcBef>
                  <a:spcPct val="0"/>
                </a:spcBef>
              </a:pPr>
              <a:t>13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335DD54-2142-4228-B2DF-C207240BB99A}"/>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7A3F7A71-8820-4613-AAF0-5C00B4ECE6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a:t>
            </a:r>
            <a:r>
              <a:rPr lang="en-US" altLang="en-US" b="1">
                <a:latin typeface="Arial" panose="020B0604020202020204" pitchFamily="34" charset="0"/>
              </a:rPr>
              <a:t>first type </a:t>
            </a:r>
            <a:r>
              <a:rPr lang="en-US" altLang="en-US">
                <a:latin typeface="Arial" panose="020B0604020202020204" pitchFamily="34" charset="0"/>
              </a:rPr>
              <a:t>of peer-to-peer (P2P) processing accesses unused CPU power among networked computers.</a:t>
            </a:r>
          </a:p>
          <a:p>
            <a:r>
              <a:rPr lang="en-US" altLang="en-US">
                <a:latin typeface="Arial" panose="020B0604020202020204" pitchFamily="34" charset="0"/>
              </a:rPr>
              <a:t>The </a:t>
            </a:r>
            <a:r>
              <a:rPr lang="en-US" altLang="en-US" b="1">
                <a:latin typeface="Arial" panose="020B0604020202020204" pitchFamily="34" charset="0"/>
              </a:rPr>
              <a:t>second type </a:t>
            </a:r>
            <a:r>
              <a:rPr lang="en-US" altLang="en-US">
                <a:latin typeface="Arial" panose="020B0604020202020204" pitchFamily="34" charset="0"/>
              </a:rPr>
              <a:t>of P2P is real-time, person-to-person collaboration.</a:t>
            </a:r>
          </a:p>
          <a:p>
            <a:r>
              <a:rPr lang="en-US" altLang="en-US">
                <a:latin typeface="Arial" panose="020B0604020202020204" pitchFamily="34" charset="0"/>
              </a:rPr>
              <a:t>The </a:t>
            </a:r>
            <a:r>
              <a:rPr lang="en-US" altLang="en-US" b="1">
                <a:latin typeface="Arial" panose="020B0604020202020204" pitchFamily="34" charset="0"/>
              </a:rPr>
              <a:t>third type </a:t>
            </a:r>
            <a:r>
              <a:rPr lang="en-US" altLang="en-US">
                <a:latin typeface="Arial" panose="020B0604020202020204" pitchFamily="34" charset="0"/>
              </a:rPr>
              <a:t>of P2P is open-source, free, peer-to-peer file-sharing.</a:t>
            </a:r>
          </a:p>
          <a:p>
            <a:endParaRPr lang="en-US" altLang="en-US">
              <a:latin typeface="Arial" panose="020B0604020202020204" pitchFamily="34" charset="0"/>
            </a:endParaRPr>
          </a:p>
        </p:txBody>
      </p:sp>
      <p:sp>
        <p:nvSpPr>
          <p:cNvPr id="36868" name="Slide Number Placeholder 3">
            <a:extLst>
              <a:ext uri="{FF2B5EF4-FFF2-40B4-BE49-F238E27FC236}">
                <a16:creationId xmlns:a16="http://schemas.microsoft.com/office/drawing/2014/main" id="{724047EF-73EC-4B55-9FE7-628458B4F5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1284C8A-DB70-40D5-8A95-C065EECBA89C}" type="slidenum">
              <a:rPr lang="en-US" altLang="en-US"/>
              <a:pPr eaLnBrk="1" hangingPunct="1">
                <a:spcBef>
                  <a:spcPct val="0"/>
                </a:spcBef>
              </a:pPr>
              <a:t>36</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Client/Server Systems</a:t>
            </a:r>
          </a:p>
          <a:p>
            <a:endParaRPr lang="en-US" dirty="0"/>
          </a:p>
          <a:p>
            <a:r>
              <a:rPr lang="en-US" altLang="en-US" dirty="0"/>
              <a:t>Client/server architecture features multiple computer platforms dedicated to special functions, e.g., </a:t>
            </a:r>
            <a:r>
              <a:rPr lang="en-US" dirty="0"/>
              <a:t>database management, printing, or communications</a:t>
            </a:r>
          </a:p>
          <a:p>
            <a:r>
              <a:rPr lang="en-US" altLang="en-US" dirty="0"/>
              <a:t>A client is any computer that sends messages requesting services from the servers on the network</a:t>
            </a:r>
          </a:p>
          <a:p>
            <a:r>
              <a:rPr lang="en-US" altLang="en-US" dirty="0"/>
              <a:t>A database server sends only the data that meets a specific query</a:t>
            </a:r>
            <a:r>
              <a:rPr lang="en-US" dirty="0"/>
              <a:t>—not the entire file</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37</a:t>
            </a:fld>
            <a:endParaRPr lang="en-US" dirty="0"/>
          </a:p>
        </p:txBody>
      </p:sp>
    </p:spTree>
    <p:extLst>
      <p:ext uri="{BB962C8B-B14F-4D97-AF65-F5344CB8AC3E}">
        <p14:creationId xmlns:p14="http://schemas.microsoft.com/office/powerpoint/2010/main" val="3346023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 Internet Works</a:t>
            </a:r>
          </a:p>
          <a:p>
            <a:endParaRPr lang="en-US" dirty="0"/>
          </a:p>
          <a:p>
            <a:r>
              <a:rPr lang="en-US" dirty="0"/>
              <a:t>Uniform Resource Locator (URL): a Web address that specifies the exact location of a Web page using letters and words that map to an IP address and a host location</a:t>
            </a:r>
            <a:endParaRPr lang="en-US" altLang="en-US" dirty="0"/>
          </a:p>
          <a:p>
            <a:r>
              <a:rPr lang="en-US" altLang="en-US" dirty="0"/>
              <a:t>Internet Corporation for Assigned Names and Numbers (ICANN) is responsible for managing IP addresses and Internet domain names</a:t>
            </a:r>
          </a:p>
          <a:p>
            <a:pPr lvl="1"/>
            <a:r>
              <a:rPr lang="en-US" altLang="en-US" dirty="0"/>
              <a:t>Domain names must adhere to strict rules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40</a:t>
            </a:fld>
            <a:endParaRPr lang="en-US" dirty="0"/>
          </a:p>
        </p:txBody>
      </p:sp>
    </p:spTree>
    <p:extLst>
      <p:ext uri="{BB962C8B-B14F-4D97-AF65-F5344CB8AC3E}">
        <p14:creationId xmlns:p14="http://schemas.microsoft.com/office/powerpoint/2010/main" val="2642035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 Internet Works</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41</a:t>
            </a:fld>
            <a:endParaRPr lang="en-US" dirty="0"/>
          </a:p>
        </p:txBody>
      </p:sp>
    </p:spTree>
    <p:extLst>
      <p:ext uri="{BB962C8B-B14F-4D97-AF65-F5344CB8AC3E}">
        <p14:creationId xmlns:p14="http://schemas.microsoft.com/office/powerpoint/2010/main" val="445993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67D4DB18-0A09-41B5-AB8B-1D8A419FA6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E07EC7E-1BC1-4281-9B45-4BBB7999FC07}" type="slidenum">
              <a:rPr lang="en-US" altLang="en-US"/>
              <a:pPr eaLnBrk="1" hangingPunct="1">
                <a:spcBef>
                  <a:spcPct val="0"/>
                </a:spcBef>
              </a:pPr>
              <a:t>42</a:t>
            </a:fld>
            <a:endParaRPr lang="en-US" altLang="en-US"/>
          </a:p>
        </p:txBody>
      </p:sp>
      <p:sp>
        <p:nvSpPr>
          <p:cNvPr id="37891" name="Rectangle 2">
            <a:extLst>
              <a:ext uri="{FF2B5EF4-FFF2-40B4-BE49-F238E27FC236}">
                <a16:creationId xmlns:a16="http://schemas.microsoft.com/office/drawing/2014/main" id="{B1FF0F02-1D1D-4102-A19A-E0EC8FF4A8D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A763569-C626-416D-AA71-8E3B3A9F25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Domain names </a:t>
            </a:r>
            <a:r>
              <a:rPr lang="en-US" altLang="en-US">
                <a:latin typeface="Arial" panose="020B0604020202020204" pitchFamily="34" charset="0"/>
              </a:rPr>
              <a:t>consist of multiple parts, separated by dots, which are read from right to left.</a:t>
            </a:r>
          </a:p>
          <a:p>
            <a:pPr eaLnBrk="1" hangingPunct="1"/>
            <a:r>
              <a:rPr lang="en-US" altLang="en-US" b="1">
                <a:latin typeface="Arial" panose="020B0604020202020204" pitchFamily="34" charset="0"/>
              </a:rPr>
              <a:t>Top-level domain</a:t>
            </a:r>
            <a:r>
              <a:rPr lang="en-US" altLang="en-US">
                <a:latin typeface="Arial" panose="020B0604020202020204" pitchFamily="34" charset="0"/>
              </a:rPr>
              <a:t>: the rightmost part of an Internet name; common top-level domains are .com, .edu, .gov</a:t>
            </a:r>
          </a:p>
          <a:p>
            <a:pPr eaLnBrk="1" hangingPunct="1"/>
            <a:r>
              <a:rPr lang="en-US" altLang="en-US" b="1">
                <a:latin typeface="Arial" panose="020B0604020202020204" pitchFamily="34" charset="0"/>
              </a:rPr>
              <a:t>Name of the company</a:t>
            </a:r>
            <a:r>
              <a:rPr lang="en-US" altLang="en-US">
                <a:latin typeface="Arial" panose="020B0604020202020204" pitchFamily="34" charset="0"/>
              </a:rPr>
              <a:t>: the next section of the Internet name</a:t>
            </a:r>
          </a:p>
          <a:p>
            <a:pPr eaLnBrk="1" hangingPunct="1"/>
            <a:r>
              <a:rPr lang="en-US" altLang="en-US" b="1">
                <a:latin typeface="Arial" panose="020B0604020202020204" pitchFamily="34" charset="0"/>
              </a:rPr>
              <a:t>Name of the specific computer</a:t>
            </a:r>
            <a:r>
              <a:rPr lang="en-US" altLang="en-US">
                <a:latin typeface="Arial" panose="020B0604020202020204" pitchFamily="34" charset="0"/>
              </a:rPr>
              <a:t>: the next section of the Internet name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 Web Works</a:t>
            </a:r>
          </a:p>
          <a:p>
            <a:endParaRPr lang="en-US" dirty="0"/>
          </a:p>
          <a:p>
            <a:r>
              <a:rPr lang="en-US" altLang="en-US" dirty="0"/>
              <a:t>The Internet</a:t>
            </a:r>
          </a:p>
          <a:p>
            <a:pPr lvl="1"/>
            <a:r>
              <a:rPr lang="en-US" altLang="en-US" dirty="0"/>
              <a:t>The infrastructure on which the Web exists</a:t>
            </a:r>
          </a:p>
          <a:p>
            <a:pPr lvl="1"/>
            <a:r>
              <a:rPr lang="en-US" altLang="en-US" dirty="0"/>
              <a:t>Made up of computers, network hardware such as routers and fiber-optic cables, software, and the TCP/IP protocols</a:t>
            </a:r>
          </a:p>
          <a:p>
            <a:r>
              <a:rPr lang="en-US" dirty="0"/>
              <a:t>The World Wide Web (Web)</a:t>
            </a:r>
          </a:p>
          <a:p>
            <a:pPr lvl="1"/>
            <a:r>
              <a:rPr lang="en-US" dirty="0"/>
              <a:t>Consists of server and client software, the hypertext transfer protocol (http), standards, and markup languages that combine to deliver information and services over the Internet</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44</a:t>
            </a:fld>
            <a:endParaRPr lang="en-US" dirty="0"/>
          </a:p>
        </p:txBody>
      </p:sp>
    </p:spTree>
    <p:extLst>
      <p:ext uri="{BB962C8B-B14F-4D97-AF65-F5344CB8AC3E}">
        <p14:creationId xmlns:p14="http://schemas.microsoft.com/office/powerpoint/2010/main" val="2273046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 Web Works</a:t>
            </a:r>
          </a:p>
          <a:p>
            <a:endParaRPr lang="en-US" dirty="0"/>
          </a:p>
          <a:p>
            <a:r>
              <a:rPr lang="en-US" altLang="en-US" dirty="0"/>
              <a:t>Hyperlink: highlighted text or graphics in a Web document that, when clicked, opens a new Web page</a:t>
            </a:r>
          </a:p>
          <a:p>
            <a:r>
              <a:rPr lang="en-US" altLang="en-US" dirty="0"/>
              <a:t>Web browser: Web client software used to view Web pages</a:t>
            </a:r>
          </a:p>
          <a:p>
            <a:pPr lvl="1"/>
            <a:r>
              <a:rPr lang="en-US" altLang="en-US" dirty="0"/>
              <a:t>Examples: Internet Explorer, Firefox, Chrome, and Safari</a:t>
            </a:r>
          </a:p>
          <a:p>
            <a:r>
              <a:rPr lang="en-US" altLang="en-US" dirty="0"/>
              <a:t>Web site: a collection of pages on one particular topic, accessed under one Web domain</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45</a:t>
            </a:fld>
            <a:endParaRPr lang="en-US" dirty="0"/>
          </a:p>
        </p:txBody>
      </p:sp>
    </p:spTree>
    <p:extLst>
      <p:ext uri="{BB962C8B-B14F-4D97-AF65-F5344CB8AC3E}">
        <p14:creationId xmlns:p14="http://schemas.microsoft.com/office/powerpoint/2010/main" val="2806837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 Web Works</a:t>
            </a:r>
          </a:p>
          <a:p>
            <a:endParaRPr lang="en-US" dirty="0"/>
          </a:p>
          <a:p>
            <a:r>
              <a:rPr lang="en-US" altLang="en-US" dirty="0"/>
              <a:t>Hypertext Markup Language (HTML): the standard page description language for Web pages</a:t>
            </a:r>
          </a:p>
          <a:p>
            <a:pPr lvl="1"/>
            <a:r>
              <a:rPr lang="en-US" altLang="en-US" dirty="0"/>
              <a:t>Tells the browser how to display font characteristics, paragraph formatting, page layout, image placement, hyperlinks, and the content of a Web page</a:t>
            </a:r>
          </a:p>
          <a:p>
            <a:r>
              <a:rPr lang="en-US" altLang="en-US" dirty="0"/>
              <a:t>HTML tags tell the Web browser how to format text </a:t>
            </a:r>
            <a:r>
              <a:rPr lang="en-US" dirty="0"/>
              <a:t>and elements to be inserted</a:t>
            </a:r>
            <a:endParaRPr lang="en-US" altLang="en-US" dirty="0"/>
          </a:p>
          <a:p>
            <a:r>
              <a:rPr lang="en-US" altLang="en-US" dirty="0"/>
              <a:t>Extensible Markup Language (XML): a </a:t>
            </a:r>
            <a:r>
              <a:rPr lang="en-US" dirty="0"/>
              <a:t>markup language designed to transport and store data on the Web</a:t>
            </a:r>
            <a:endParaRPr lang="en-US" altLang="en-US" dirty="0"/>
          </a:p>
          <a:p>
            <a:r>
              <a:rPr lang="en-US" altLang="en-US" dirty="0"/>
              <a:t>Cascading Style Sheets (CSS): a file or portion of an HTML file that defines the visual appearance of content in a Web page</a:t>
            </a:r>
          </a:p>
          <a:p>
            <a:pPr lvl="1"/>
            <a:r>
              <a:rPr lang="en-US" altLang="en-US" dirty="0"/>
              <a:t>Uses special HTML tags to globally define characteristics for a variety of page elements as well as how those elements are laid out on the Web page</a:t>
            </a:r>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46</a:t>
            </a:fld>
            <a:endParaRPr lang="en-US" dirty="0"/>
          </a:p>
        </p:txBody>
      </p:sp>
    </p:spTree>
    <p:extLst>
      <p:ext uri="{BB962C8B-B14F-4D97-AF65-F5344CB8AC3E}">
        <p14:creationId xmlns:p14="http://schemas.microsoft.com/office/powerpoint/2010/main" val="1871874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 Web Works</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47</a:t>
            </a:fld>
            <a:endParaRPr lang="en-US" dirty="0"/>
          </a:p>
        </p:txBody>
      </p:sp>
    </p:spTree>
    <p:extLst>
      <p:ext uri="{BB962C8B-B14F-4D97-AF65-F5344CB8AC3E}">
        <p14:creationId xmlns:p14="http://schemas.microsoft.com/office/powerpoint/2010/main" val="1153212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Programming Languages</a:t>
            </a:r>
          </a:p>
          <a:p>
            <a:endParaRPr lang="en-US" dirty="0"/>
          </a:p>
          <a:p>
            <a:r>
              <a:rPr lang="en-US" dirty="0"/>
              <a:t>JavaScript</a:t>
            </a:r>
          </a:p>
          <a:p>
            <a:pPr lvl="1"/>
            <a:r>
              <a:rPr lang="en-US" dirty="0"/>
              <a:t>A popular programming language for client-side applications</a:t>
            </a:r>
          </a:p>
          <a:p>
            <a:pPr lvl="1"/>
            <a:r>
              <a:rPr lang="en-US" dirty="0"/>
              <a:t>Use to create Web pages that respond to user actions</a:t>
            </a:r>
          </a:p>
          <a:p>
            <a:r>
              <a:rPr lang="en-US" altLang="en-US" dirty="0"/>
              <a:t>Java</a:t>
            </a:r>
          </a:p>
          <a:p>
            <a:pPr lvl="1"/>
            <a:r>
              <a:rPr lang="en-US" altLang="en-US" dirty="0"/>
              <a:t>An object-oriented programming language from Sun Microsystems based on C++</a:t>
            </a:r>
          </a:p>
          <a:p>
            <a:pPr lvl="1"/>
            <a:r>
              <a:rPr lang="en-US" altLang="en-US" dirty="0"/>
              <a:t>Allows small programs (applets) to be embedded within an HTML document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48</a:t>
            </a:fld>
            <a:endParaRPr lang="en-US" dirty="0"/>
          </a:p>
        </p:txBody>
      </p:sp>
    </p:spTree>
    <p:extLst>
      <p:ext uri="{BB962C8B-B14F-4D97-AF65-F5344CB8AC3E}">
        <p14:creationId xmlns:p14="http://schemas.microsoft.com/office/powerpoint/2010/main" val="396225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 Types</a:t>
            </a:r>
          </a:p>
          <a:p>
            <a:endParaRPr lang="en-US" dirty="0"/>
          </a:p>
          <a:p>
            <a:r>
              <a:rPr lang="en-US" altLang="en-US" dirty="0"/>
              <a:t>A wide area network (WAN) connects large geographic regions</a:t>
            </a:r>
          </a:p>
          <a:p>
            <a:r>
              <a:rPr lang="en-US" altLang="en-US" dirty="0"/>
              <a:t>WANs </a:t>
            </a:r>
            <a:r>
              <a:rPr lang="en-US" dirty="0"/>
              <a:t>consist of:</a:t>
            </a:r>
          </a:p>
          <a:p>
            <a:pPr lvl="1"/>
            <a:r>
              <a:rPr lang="en-US" dirty="0"/>
              <a:t>Computer equipment owned by the user</a:t>
            </a:r>
          </a:p>
          <a:p>
            <a:pPr lvl="1"/>
            <a:r>
              <a:rPr lang="en-US" dirty="0"/>
              <a:t>Data communications equipment and telecommunications links provided by various carriers and service providers</a:t>
            </a:r>
          </a:p>
          <a:p>
            <a:r>
              <a:rPr lang="en-US" altLang="en-US" dirty="0"/>
              <a:t>Communications may involve transborder data flow</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14</a:t>
            </a:fld>
            <a:endParaRPr lang="en-US" dirty="0"/>
          </a:p>
        </p:txBody>
      </p:sp>
    </p:spTree>
    <p:extLst>
      <p:ext uri="{BB962C8B-B14F-4D97-AF65-F5344CB8AC3E}">
        <p14:creationId xmlns:p14="http://schemas.microsoft.com/office/powerpoint/2010/main" val="2686118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Programming Languages</a:t>
            </a:r>
          </a:p>
          <a:p>
            <a:endParaRPr lang="en-US" dirty="0"/>
          </a:p>
          <a:p>
            <a:r>
              <a:rPr lang="en-US" dirty="0"/>
              <a:t>Other client-side programming languages include:</a:t>
            </a:r>
          </a:p>
          <a:p>
            <a:pPr lvl="1"/>
            <a:r>
              <a:rPr lang="en-US" altLang="en-US" dirty="0"/>
              <a:t>ASP.NET</a:t>
            </a:r>
          </a:p>
          <a:p>
            <a:pPr lvl="1"/>
            <a:r>
              <a:rPr lang="en-US" altLang="en-US" dirty="0"/>
              <a:t>C</a:t>
            </a:r>
          </a:p>
          <a:p>
            <a:pPr lvl="1"/>
            <a:r>
              <a:rPr lang="en-US" altLang="en-US" dirty="0"/>
              <a:t>C++</a:t>
            </a:r>
          </a:p>
          <a:p>
            <a:pPr lvl="1"/>
            <a:r>
              <a:rPr lang="en-US" altLang="en-US" dirty="0"/>
              <a:t>Perl</a:t>
            </a:r>
          </a:p>
          <a:p>
            <a:pPr lvl="1"/>
            <a:r>
              <a:rPr lang="en-US" altLang="en-US" dirty="0"/>
              <a:t>PHP</a:t>
            </a:r>
          </a:p>
          <a:p>
            <a:pPr lvl="1"/>
            <a:r>
              <a:rPr lang="en-US" altLang="en-US" dirty="0"/>
              <a:t>Python</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49</a:t>
            </a:fld>
            <a:endParaRPr lang="en-US" dirty="0"/>
          </a:p>
        </p:txBody>
      </p:sp>
    </p:spTree>
    <p:extLst>
      <p:ext uri="{BB962C8B-B14F-4D97-AF65-F5344CB8AC3E}">
        <p14:creationId xmlns:p14="http://schemas.microsoft.com/office/powerpoint/2010/main" val="287998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Services</a:t>
            </a:r>
          </a:p>
          <a:p>
            <a:endParaRPr lang="en-US" dirty="0"/>
          </a:p>
          <a:p>
            <a:r>
              <a:rPr lang="en-US" altLang="en-US" dirty="0"/>
              <a:t>Standards and tools that streamline and simplify communication among Web sites</a:t>
            </a:r>
          </a:p>
          <a:p>
            <a:r>
              <a:rPr lang="en-US" altLang="en-US" dirty="0"/>
              <a:t>XML</a:t>
            </a:r>
          </a:p>
          <a:p>
            <a:pPr lvl="1"/>
            <a:r>
              <a:rPr lang="en-US" altLang="en-US" dirty="0"/>
              <a:t>The key to Web services </a:t>
            </a:r>
          </a:p>
          <a:p>
            <a:pPr lvl="1"/>
            <a:r>
              <a:rPr lang="en-US" altLang="en-US" dirty="0"/>
              <a:t>Used within a Web page to describe and transfer data between Web service applications</a:t>
            </a:r>
          </a:p>
          <a:p>
            <a:r>
              <a:rPr lang="en-US" dirty="0"/>
              <a:t>Amazon Web Services (AWS)</a:t>
            </a:r>
          </a:p>
          <a:p>
            <a:pPr lvl="1"/>
            <a:r>
              <a:rPr lang="en-US" dirty="0"/>
              <a:t>Basic infrastructure that Amazon employs to make the contents of its online catalog available to other Web sites or software applications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50</a:t>
            </a:fld>
            <a:endParaRPr lang="en-US" dirty="0"/>
          </a:p>
        </p:txBody>
      </p:sp>
    </p:spTree>
    <p:extLst>
      <p:ext uri="{BB962C8B-B14F-4D97-AF65-F5344CB8AC3E}">
        <p14:creationId xmlns:p14="http://schemas.microsoft.com/office/powerpoint/2010/main" val="523448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Web Content and Applications</a:t>
            </a:r>
          </a:p>
          <a:p>
            <a:endParaRPr lang="en-US" dirty="0"/>
          </a:p>
          <a:p>
            <a:r>
              <a:rPr lang="en-US" altLang="en-US" dirty="0"/>
              <a:t>Popular tools for creating Web pages and managing Web sites</a:t>
            </a:r>
          </a:p>
          <a:p>
            <a:pPr lvl="1"/>
            <a:r>
              <a:rPr lang="en-US" altLang="en-US" dirty="0"/>
              <a:t>Adobe Dreamweaver, RapidWeaver (for Mac developers), and </a:t>
            </a:r>
            <a:r>
              <a:rPr lang="en-US" dirty="0"/>
              <a:t>Nvu</a:t>
            </a:r>
          </a:p>
          <a:p>
            <a:r>
              <a:rPr lang="en-US" dirty="0"/>
              <a:t>Many products make it easy to develop Web content and interconnect Web services</a:t>
            </a:r>
          </a:p>
          <a:p>
            <a:pPr lvl="1"/>
            <a:r>
              <a:rPr lang="en-US" altLang="en-US" dirty="0"/>
              <a:t>Example: Microsoft’s .NET platform which allows developers to use various programming languages to create and run programs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51</a:t>
            </a:fld>
            <a:endParaRPr lang="en-US" dirty="0"/>
          </a:p>
        </p:txBody>
      </p:sp>
    </p:spTree>
    <p:extLst>
      <p:ext uri="{BB962C8B-B14F-4D97-AF65-F5344CB8AC3E}">
        <p14:creationId xmlns:p14="http://schemas.microsoft.com/office/powerpoint/2010/main" val="3407990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Internet and Web Applications</a:t>
            </a:r>
          </a:p>
          <a:p>
            <a:endParaRPr lang="en-US" dirty="0"/>
          </a:p>
          <a:p>
            <a:r>
              <a:rPr lang="en-US" dirty="0"/>
              <a:t>Web 2.0 and the Social Web</a:t>
            </a:r>
          </a:p>
          <a:p>
            <a:pPr lvl="1"/>
            <a:r>
              <a:rPr lang="en-US" dirty="0"/>
              <a:t>Web 2.0: the Web as a computing platform that supports software applications and the sharing of information among users</a:t>
            </a:r>
            <a:endParaRPr lang="en-US" altLang="en-US" dirty="0"/>
          </a:p>
          <a:p>
            <a:pPr lvl="1"/>
            <a:r>
              <a:rPr lang="en-US" altLang="en-US" dirty="0"/>
              <a:t>Social networking Web sites enable users to share information abut themselves and to find, meet, and converse with others</a:t>
            </a:r>
          </a:p>
          <a:p>
            <a:pPr lvl="1"/>
            <a:r>
              <a:rPr lang="en-US" altLang="en-US" dirty="0"/>
              <a:t>Rich Internet applications are available that run in a Web browser and do not require local installation</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52</a:t>
            </a:fld>
            <a:endParaRPr lang="en-US" dirty="0"/>
          </a:p>
        </p:txBody>
      </p:sp>
    </p:spTree>
    <p:extLst>
      <p:ext uri="{BB962C8B-B14F-4D97-AF65-F5344CB8AC3E}">
        <p14:creationId xmlns:p14="http://schemas.microsoft.com/office/powerpoint/2010/main" val="1778879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F8A95F1E-7F64-42B7-81D3-6A09136228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5AF9149-C3E3-49D1-B74F-3F89F07257A2}" type="slidenum">
              <a:rPr lang="en-US" altLang="en-US"/>
              <a:pPr eaLnBrk="1" hangingPunct="1">
                <a:spcBef>
                  <a:spcPct val="0"/>
                </a:spcBef>
              </a:pPr>
              <a:t>54</a:t>
            </a:fld>
            <a:endParaRPr lang="en-US" altLang="en-US"/>
          </a:p>
        </p:txBody>
      </p:sp>
      <p:sp>
        <p:nvSpPr>
          <p:cNvPr id="39939" name="Rectangle 2">
            <a:extLst>
              <a:ext uri="{FF2B5EF4-FFF2-40B4-BE49-F238E27FC236}">
                <a16:creationId xmlns:a16="http://schemas.microsoft.com/office/drawing/2014/main" id="{E246F743-4DA1-448E-A95D-BAFF67DD9ED6}"/>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1E3E1567-09EA-4077-A091-5DB75ACE70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Discovery </a:t>
            </a:r>
            <a:r>
              <a:rPr lang="en-US" altLang="en-US">
                <a:latin typeface="Arial" panose="020B0604020202020204" pitchFamily="34" charset="0"/>
              </a:rPr>
              <a:t>allows users to browse and search data sources, in all topic areas,</a:t>
            </a:r>
          </a:p>
          <a:p>
            <a:pPr eaLnBrk="1" hangingPunct="1"/>
            <a:r>
              <a:rPr lang="en-US" altLang="en-US">
                <a:latin typeface="Arial" panose="020B0604020202020204" pitchFamily="34" charset="0"/>
              </a:rPr>
              <a:t>on the Web.</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Search engines</a:t>
            </a:r>
            <a:r>
              <a:rPr lang="en-US" altLang="en-US">
                <a:latin typeface="Arial" panose="020B0604020202020204" pitchFamily="34" charset="0"/>
              </a:rPr>
              <a:t> are computer programs that search for specific information </a:t>
            </a:r>
          </a:p>
          <a:p>
            <a:pPr eaLnBrk="1" hangingPunct="1"/>
            <a:r>
              <a:rPr lang="en-US" altLang="en-US">
                <a:latin typeface="Arial" panose="020B0604020202020204" pitchFamily="34" charset="0"/>
              </a:rPr>
              <a:t>     by key words and report the results.</a:t>
            </a:r>
          </a:p>
          <a:p>
            <a:pPr eaLnBrk="1" hangingPunct="1"/>
            <a:endParaRPr lang="en-US" altLang="en-US">
              <a:latin typeface="Arial" panose="020B0604020202020204" pitchFamily="34" charset="0"/>
            </a:endParaRPr>
          </a:p>
          <a:p>
            <a:pPr eaLnBrk="1" hangingPunct="1"/>
            <a:r>
              <a:rPr lang="en-US" altLang="en-US" b="1">
                <a:latin typeface="Arial" panose="020B0604020202020204" pitchFamily="34" charset="0"/>
              </a:rPr>
              <a:t>Metasearch engines</a:t>
            </a:r>
            <a:r>
              <a:rPr lang="en-US" altLang="en-US">
                <a:latin typeface="Arial" panose="020B0604020202020204" pitchFamily="34" charset="0"/>
              </a:rPr>
              <a:t> search several engines at once and integrate the findings of </a:t>
            </a:r>
          </a:p>
          <a:p>
            <a:pPr eaLnBrk="1" hangingPunct="1"/>
            <a:r>
              <a:rPr lang="en-US" altLang="en-US">
                <a:latin typeface="Arial" panose="020B0604020202020204" pitchFamily="34" charset="0"/>
              </a:rPr>
              <a:t>     the various search engines to answer queries posted by users.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B35CF13-51AA-444E-89E8-07FA6432B4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0BD78C5-DF7D-4482-8918-0E425A8C43F3}" type="slidenum">
              <a:rPr lang="en-US" altLang="en-US"/>
              <a:pPr eaLnBrk="1" hangingPunct="1">
                <a:spcBef>
                  <a:spcPct val="0"/>
                </a:spcBef>
              </a:pPr>
              <a:t>55</a:t>
            </a:fld>
            <a:endParaRPr lang="en-US" altLang="en-US"/>
          </a:p>
        </p:txBody>
      </p:sp>
      <p:sp>
        <p:nvSpPr>
          <p:cNvPr id="40963" name="Rectangle 2">
            <a:extLst>
              <a:ext uri="{FF2B5EF4-FFF2-40B4-BE49-F238E27FC236}">
                <a16:creationId xmlns:a16="http://schemas.microsoft.com/office/drawing/2014/main" id="{5C14F59D-F665-4AA9-A496-63ECB52AE4C3}"/>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740C0A49-0F54-45B6-9D59-B8DCF3B36A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Portal</a:t>
            </a:r>
            <a:r>
              <a:rPr lang="en-US" altLang="en-US">
                <a:latin typeface="Arial" panose="020B0604020202020204" pitchFamily="34" charset="0"/>
              </a:rPr>
              <a:t> is a Web-based, personalized gateway to information and knowledge that provides </a:t>
            </a:r>
          </a:p>
          <a:p>
            <a:pPr eaLnBrk="1" hangingPunct="1"/>
            <a:r>
              <a:rPr lang="en-US" altLang="en-US">
                <a:latin typeface="Arial" panose="020B0604020202020204" pitchFamily="34" charset="0"/>
              </a:rPr>
              <a:t>     relevant information from different IT systems and the Internet using advanced search and </a:t>
            </a:r>
          </a:p>
          <a:p>
            <a:pPr eaLnBrk="1" hangingPunct="1"/>
            <a:r>
              <a:rPr lang="en-US" altLang="en-US">
                <a:latin typeface="Arial" panose="020B0604020202020204" pitchFamily="34" charset="0"/>
              </a:rPr>
              <a:t>     indexing techniques.</a:t>
            </a:r>
          </a:p>
          <a:p>
            <a:pPr eaLnBrk="1" hangingPunct="1"/>
            <a:r>
              <a:rPr lang="en-US" altLang="en-US" b="1">
                <a:latin typeface="Arial" panose="020B0604020202020204" pitchFamily="34" charset="0"/>
              </a:rPr>
              <a:t>Commercial (public) portals</a:t>
            </a:r>
            <a:r>
              <a:rPr lang="en-US" altLang="en-US">
                <a:latin typeface="Arial" panose="020B0604020202020204" pitchFamily="34" charset="0"/>
              </a:rPr>
              <a:t> offer content for diverse communities and are most popular portals </a:t>
            </a:r>
          </a:p>
          <a:p>
            <a:pPr eaLnBrk="1" hangingPunct="1"/>
            <a:r>
              <a:rPr lang="en-US" altLang="en-US">
                <a:latin typeface="Arial" panose="020B0604020202020204" pitchFamily="34" charset="0"/>
              </a:rPr>
              <a:t>     on the Internet.</a:t>
            </a:r>
            <a:endParaRPr lang="en-US" altLang="en-US" b="1">
              <a:latin typeface="Arial" panose="020B0604020202020204" pitchFamily="34" charset="0"/>
            </a:endParaRPr>
          </a:p>
          <a:p>
            <a:pPr eaLnBrk="1" hangingPunct="1"/>
            <a:r>
              <a:rPr lang="en-US" altLang="en-US" b="1">
                <a:latin typeface="Arial" panose="020B0604020202020204" pitchFamily="34" charset="0"/>
              </a:rPr>
              <a:t>Affinity portals</a:t>
            </a:r>
            <a:r>
              <a:rPr lang="en-US" altLang="en-US">
                <a:latin typeface="Arial" panose="020B0604020202020204" pitchFamily="34" charset="0"/>
              </a:rPr>
              <a:t> support communities such as a hobby group or a political party.</a:t>
            </a:r>
          </a:p>
          <a:p>
            <a:pPr eaLnBrk="1" hangingPunct="1"/>
            <a:r>
              <a:rPr lang="en-US" altLang="en-US" b="1">
                <a:latin typeface="Arial" panose="020B0604020202020204" pitchFamily="34" charset="0"/>
              </a:rPr>
              <a:t>Mobile portals</a:t>
            </a:r>
            <a:r>
              <a:rPr lang="en-US" altLang="en-US">
                <a:latin typeface="Arial" panose="020B0604020202020204" pitchFamily="34" charset="0"/>
              </a:rPr>
              <a:t> are accessible from mobile devices.</a:t>
            </a:r>
          </a:p>
          <a:p>
            <a:pPr eaLnBrk="1" hangingPunct="1"/>
            <a:r>
              <a:rPr lang="en-US" altLang="en-US" b="1">
                <a:latin typeface="Arial" panose="020B0604020202020204" pitchFamily="34" charset="0"/>
              </a:rPr>
              <a:t>Corporate portals</a:t>
            </a:r>
            <a:r>
              <a:rPr lang="en-US" altLang="en-US">
                <a:latin typeface="Arial" panose="020B0604020202020204" pitchFamily="34" charset="0"/>
              </a:rPr>
              <a:t> offer a personalized single point of access through a Web browser</a:t>
            </a:r>
          </a:p>
          <a:p>
            <a:pPr eaLnBrk="1" hangingPunct="1"/>
            <a:r>
              <a:rPr lang="en-US" altLang="en-US" b="1">
                <a:latin typeface="Arial" panose="020B0604020202020204" pitchFamily="34" charset="0"/>
              </a:rPr>
              <a:t>Industrywide portals </a:t>
            </a:r>
            <a:r>
              <a:rPr lang="en-US" altLang="en-US">
                <a:latin typeface="Arial" panose="020B0604020202020204" pitchFamily="34" charset="0"/>
              </a:rPr>
              <a:t>for entire industries.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28105AD-9176-48C3-B82A-ACFF3DCBFC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A7DB269-BD80-42CA-96DB-9FDC4EE4A447}" type="slidenum">
              <a:rPr lang="en-US" altLang="en-US"/>
              <a:pPr eaLnBrk="1" hangingPunct="1">
                <a:spcBef>
                  <a:spcPct val="0"/>
                </a:spcBef>
              </a:pPr>
              <a:t>56</a:t>
            </a:fld>
            <a:endParaRPr lang="en-US" altLang="en-US"/>
          </a:p>
        </p:txBody>
      </p:sp>
      <p:sp>
        <p:nvSpPr>
          <p:cNvPr id="41987" name="Rectangle 2">
            <a:extLst>
              <a:ext uri="{FF2B5EF4-FFF2-40B4-BE49-F238E27FC236}">
                <a16:creationId xmlns:a16="http://schemas.microsoft.com/office/drawing/2014/main" id="{B388EF3E-DEF5-4BE7-91A9-EB1B407D8DD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6E5A32A6-70B0-4563-AAC3-A23083BD1A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Electronic mail (e-mail)</a:t>
            </a:r>
            <a:r>
              <a:rPr lang="en-US" altLang="en-US">
                <a:latin typeface="Arial" panose="020B0604020202020204" pitchFamily="34" charset="0"/>
              </a:rPr>
              <a:t> is the largest-volume application running on the Internet.</a:t>
            </a:r>
          </a:p>
          <a:p>
            <a:pPr eaLnBrk="1" hangingPunct="1"/>
            <a:r>
              <a:rPr lang="en-US" altLang="en-US" b="1">
                <a:latin typeface="Arial" panose="020B0604020202020204" pitchFamily="34" charset="0"/>
              </a:rPr>
              <a:t>Web-based call centers (customer call center)</a:t>
            </a:r>
            <a:r>
              <a:rPr lang="en-US" altLang="en-US">
                <a:latin typeface="Arial" panose="020B0604020202020204" pitchFamily="34" charset="0"/>
              </a:rPr>
              <a:t> are services that provide effective personalize customer contact as an imporant part of Web-based customer support.</a:t>
            </a:r>
          </a:p>
          <a:p>
            <a:pPr eaLnBrk="1" hangingPunct="1"/>
            <a:r>
              <a:rPr lang="en-US" altLang="en-US" b="1">
                <a:latin typeface="Arial" panose="020B0604020202020204" pitchFamily="34" charset="0"/>
              </a:rPr>
              <a:t>Electronic chat room</a:t>
            </a:r>
            <a:r>
              <a:rPr lang="en-US" altLang="en-US">
                <a:latin typeface="Arial" panose="020B0604020202020204" pitchFamily="34" charset="0"/>
              </a:rPr>
              <a:t> is a virtual meeting place where groups of regulars come to “gab”.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156D4E2-3EB1-433B-A80A-42D4B25B85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3F43FB3-A4FD-485F-858B-6AA7DEC942DE}" type="slidenum">
              <a:rPr lang="en-US" altLang="en-US"/>
              <a:pPr eaLnBrk="1" hangingPunct="1">
                <a:spcBef>
                  <a:spcPct val="0"/>
                </a:spcBef>
              </a:pPr>
              <a:t>57</a:t>
            </a:fld>
            <a:endParaRPr lang="en-US" altLang="en-US"/>
          </a:p>
        </p:txBody>
      </p:sp>
      <p:sp>
        <p:nvSpPr>
          <p:cNvPr id="43011" name="Rectangle 2">
            <a:extLst>
              <a:ext uri="{FF2B5EF4-FFF2-40B4-BE49-F238E27FC236}">
                <a16:creationId xmlns:a16="http://schemas.microsoft.com/office/drawing/2014/main" id="{C54DD51B-EE5D-4DE5-A7E5-5484494FB869}"/>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0A6E99B-00F0-4838-8911-03444E803D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Collaboration </a:t>
            </a:r>
            <a:r>
              <a:rPr lang="en-US" altLang="en-US">
                <a:latin typeface="Arial" panose="020B0604020202020204" pitchFamily="34" charset="0"/>
              </a:rPr>
              <a:t>refers to efforts of two or more entities (individuals, teams, groups,</a:t>
            </a:r>
          </a:p>
          <a:p>
            <a:pPr eaLnBrk="1" hangingPunct="1"/>
            <a:r>
              <a:rPr lang="en-US" altLang="en-US">
                <a:latin typeface="Arial" panose="020B0604020202020204" pitchFamily="34" charset="0"/>
              </a:rPr>
              <a:t>or organizations) who work together to accomplish certain tasks.</a:t>
            </a:r>
          </a:p>
          <a:p>
            <a:pPr eaLnBrk="1" hangingPunct="1"/>
            <a:r>
              <a:rPr lang="en-US" altLang="en-US" b="1">
                <a:latin typeface="Arial" panose="020B0604020202020204" pitchFamily="34" charset="0"/>
              </a:rPr>
              <a:t>Work group</a:t>
            </a:r>
            <a:r>
              <a:rPr lang="en-US" altLang="en-US">
                <a:latin typeface="Arial" panose="020B0604020202020204" pitchFamily="34" charset="0"/>
              </a:rPr>
              <a:t> refers specifically to two or more individuals who act together to perform some task.</a:t>
            </a:r>
          </a:p>
          <a:p>
            <a:pPr eaLnBrk="1" hangingPunct="1"/>
            <a:r>
              <a:rPr lang="en-US" altLang="en-US" b="1">
                <a:latin typeface="Arial" panose="020B0604020202020204" pitchFamily="34" charset="0"/>
              </a:rPr>
              <a:t>Virtual group (team)</a:t>
            </a:r>
            <a:r>
              <a:rPr lang="en-US" altLang="en-US">
                <a:latin typeface="Arial" panose="020B0604020202020204" pitchFamily="34" charset="0"/>
              </a:rPr>
              <a:t> is when group members are in different locations.</a:t>
            </a:r>
            <a:endParaRPr lang="en-US" altLang="en-US" b="1">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4D15235-44C5-42DE-B590-33FB020D4F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21FF6BA-CEEE-49C3-B3A4-0EBF7A567D27}" type="slidenum">
              <a:rPr lang="en-US" altLang="en-US"/>
              <a:pPr eaLnBrk="1" hangingPunct="1">
                <a:spcBef>
                  <a:spcPct val="0"/>
                </a:spcBef>
              </a:pPr>
              <a:t>58</a:t>
            </a:fld>
            <a:endParaRPr lang="en-US" altLang="en-US"/>
          </a:p>
        </p:txBody>
      </p:sp>
      <p:sp>
        <p:nvSpPr>
          <p:cNvPr id="44035" name="Rectangle 2">
            <a:extLst>
              <a:ext uri="{FF2B5EF4-FFF2-40B4-BE49-F238E27FC236}">
                <a16:creationId xmlns:a16="http://schemas.microsoft.com/office/drawing/2014/main" id="{E5063BD8-6A8E-4644-83A2-BEC7FCE1F6F6}"/>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8F546209-2820-420B-9BC8-BF7A3E3D4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Virtual collaboration</a:t>
            </a:r>
            <a:r>
              <a:rPr lang="en-US" altLang="en-US">
                <a:latin typeface="Arial" panose="020B0604020202020204" pitchFamily="34" charset="0"/>
              </a:rPr>
              <a:t> is the use of digital technologies that enable organizations or individuals to collaboratively plan, design, develop, manage and research products, services and innovative applications.</a:t>
            </a:r>
          </a:p>
          <a:p>
            <a:pPr eaLnBrk="1" hangingPunct="1"/>
            <a:r>
              <a:rPr lang="en-US" altLang="en-US" b="1">
                <a:latin typeface="Arial" panose="020B0604020202020204" pitchFamily="34" charset="0"/>
              </a:rPr>
              <a:t>Workflow technologies</a:t>
            </a:r>
            <a:r>
              <a:rPr lang="en-US" altLang="en-US">
                <a:latin typeface="Arial" panose="020B0604020202020204" pitchFamily="34" charset="0"/>
              </a:rPr>
              <a:t> facilitate the movement of information as it flows through the sequence of steps that make up an organization’s work procedures. Includes workflow management and workflow systems.</a:t>
            </a:r>
          </a:p>
          <a:p>
            <a:pPr eaLnBrk="1" hangingPunct="1"/>
            <a:r>
              <a:rPr lang="en-US" altLang="en-US" b="1">
                <a:latin typeface="Arial" panose="020B0604020202020204" pitchFamily="34" charset="0"/>
              </a:rPr>
              <a:t>Groupware</a:t>
            </a:r>
            <a:r>
              <a:rPr lang="en-US" altLang="en-US">
                <a:latin typeface="Arial" panose="020B0604020202020204" pitchFamily="34" charset="0"/>
              </a:rPr>
              <a:t> refers to software products that support groups of people who share a common task or goal and who collaborate to accomplish it.</a:t>
            </a:r>
          </a:p>
          <a:p>
            <a:pPr eaLnBrk="1" hangingPunct="1"/>
            <a:r>
              <a:rPr lang="en-US" altLang="en-US" b="1">
                <a:latin typeface="Arial" panose="020B0604020202020204" pitchFamily="34" charset="0"/>
              </a:rPr>
              <a:t>Teleconferencing</a:t>
            </a:r>
            <a:r>
              <a:rPr lang="en-US" altLang="en-US">
                <a:latin typeface="Arial" panose="020B0604020202020204" pitchFamily="34" charset="0"/>
              </a:rPr>
              <a:t> is the use of electronic communication that allows two or more people at different locations to hold a simultaneous conference.</a:t>
            </a:r>
            <a:endParaRPr lang="en-US" altLang="en-US" b="1">
              <a:latin typeface="Arial" panose="020B0604020202020204" pitchFamily="34" charset="0"/>
            </a:endParaRPr>
          </a:p>
          <a:p>
            <a:pPr eaLnBrk="1" hangingPunct="1"/>
            <a:r>
              <a:rPr lang="en-US" altLang="en-US" b="1">
                <a:latin typeface="Arial" panose="020B0604020202020204" pitchFamily="34" charset="0"/>
              </a:rPr>
              <a:t>Videoconference</a:t>
            </a:r>
            <a:r>
              <a:rPr lang="en-US" altLang="en-US">
                <a:latin typeface="Arial" panose="020B0604020202020204" pitchFamily="34" charset="0"/>
              </a:rPr>
              <a:t> is when participants in one location can see participants at other locations and share data, voice, pictures, graphics and animation by electronic means.</a:t>
            </a:r>
          </a:p>
          <a:p>
            <a:pPr eaLnBrk="1" hangingPunct="1"/>
            <a:r>
              <a:rPr lang="en-US" altLang="en-US" b="1">
                <a:latin typeface="Arial" panose="020B0604020202020204" pitchFamily="34" charset="0"/>
              </a:rPr>
              <a:t>Web conferencing</a:t>
            </a:r>
            <a:r>
              <a:rPr lang="en-US" altLang="en-US">
                <a:latin typeface="Arial" panose="020B0604020202020204" pitchFamily="34" charset="0"/>
              </a:rPr>
              <a:t> is videoconferencing conducted over the Internet.</a:t>
            </a:r>
          </a:p>
          <a:p>
            <a:pPr eaLnBrk="1" hangingPunct="1"/>
            <a:r>
              <a:rPr lang="en-US" altLang="en-US" b="1">
                <a:latin typeface="Arial" panose="020B0604020202020204" pitchFamily="34" charset="0"/>
              </a:rPr>
              <a:t>Real-time collaboration tools</a:t>
            </a:r>
            <a:r>
              <a:rPr lang="en-US" altLang="en-US">
                <a:latin typeface="Arial" panose="020B0604020202020204" pitchFamily="34" charset="0"/>
              </a:rPr>
              <a:t> support synchronous communication of graphical and text-based information i.e. computer-based </a:t>
            </a:r>
            <a:r>
              <a:rPr lang="en-US" altLang="en-US" b="1">
                <a:latin typeface="Arial" panose="020B0604020202020204" pitchFamily="34" charset="0"/>
              </a:rPr>
              <a:t>whiteboards.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A99E9A1-C57A-43F8-9E13-EFC1A589661B}"/>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0040E8C9-756F-4A9D-BA84-FCA5DD1276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Crowdsourcing</a:t>
            </a:r>
            <a:r>
              <a:rPr lang="en-US" altLang="en-US">
                <a:latin typeface="Arial" panose="020B0604020202020204" pitchFamily="34" charset="0"/>
              </a:rPr>
              <a:t> refers to outsourcing a task to an undefined, generally large group of people</a:t>
            </a:r>
          </a:p>
          <a:p>
            <a:r>
              <a:rPr lang="en-US" altLang="en-US">
                <a:latin typeface="Arial" panose="020B0604020202020204" pitchFamily="34" charset="0"/>
              </a:rPr>
              <a:t>in the form of an open call.</a:t>
            </a:r>
          </a:p>
        </p:txBody>
      </p:sp>
      <p:sp>
        <p:nvSpPr>
          <p:cNvPr id="45060" name="Slide Number Placeholder 3">
            <a:extLst>
              <a:ext uri="{FF2B5EF4-FFF2-40B4-BE49-F238E27FC236}">
                <a16:creationId xmlns:a16="http://schemas.microsoft.com/office/drawing/2014/main" id="{C24C6C86-15BC-49EF-9E42-0836525D9F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5790A59-74D3-4493-AA40-43D8EDB1B12A}" type="slidenum">
              <a:rPr lang="en-US" altLang="en-US"/>
              <a:pPr eaLnBrk="1" hangingPunct="1">
                <a:spcBef>
                  <a:spcPct val="0"/>
                </a:spcBef>
              </a:pPr>
              <a:t>59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Channel Bandwidth</a:t>
            </a:r>
          </a:p>
          <a:p>
            <a:endParaRPr lang="en-US" dirty="0"/>
          </a:p>
          <a:p>
            <a:r>
              <a:rPr lang="en-US" altLang="en-US" dirty="0"/>
              <a:t>Channel bandwidth: the rate at which data is exchanged</a:t>
            </a:r>
          </a:p>
          <a:p>
            <a:pPr lvl="1"/>
            <a:r>
              <a:rPr lang="en-US" altLang="en-US" dirty="0"/>
              <a:t>Usually measured in bits/sec</a:t>
            </a:r>
          </a:p>
          <a:p>
            <a:r>
              <a:rPr lang="en-US" dirty="0"/>
              <a:t>Broadband communications: a relative term; a telecommunications system that can transmit data very quickly</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17</a:t>
            </a:fld>
            <a:endParaRPr lang="en-US" dirty="0"/>
          </a:p>
        </p:txBody>
      </p:sp>
    </p:spTree>
    <p:extLst>
      <p:ext uri="{BB962C8B-B14F-4D97-AF65-F5344CB8AC3E}">
        <p14:creationId xmlns:p14="http://schemas.microsoft.com/office/powerpoint/2010/main" val="3791678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Intranets and Extranets</a:t>
            </a:r>
          </a:p>
          <a:p>
            <a:endParaRPr lang="en-US" dirty="0"/>
          </a:p>
          <a:p>
            <a:r>
              <a:rPr lang="en-US" altLang="en-US" dirty="0"/>
              <a:t>Intranet: an internal corporate network built using Internet and World Wide Web standards and technologies</a:t>
            </a:r>
          </a:p>
          <a:p>
            <a:r>
              <a:rPr lang="en-US" altLang="en-US" dirty="0"/>
              <a:t>Extranet: a </a:t>
            </a:r>
            <a:r>
              <a:rPr lang="en-US" dirty="0"/>
              <a:t>network based on Web technologies that links resources of a company’s intranet with its customers, suppliers, or other business partners</a:t>
            </a:r>
          </a:p>
          <a:p>
            <a:r>
              <a:rPr lang="en-US" altLang="en-US" dirty="0"/>
              <a:t>Virtual private network (VPN): A secure connection between two points on the Internet</a:t>
            </a:r>
          </a:p>
          <a:p>
            <a:r>
              <a:rPr lang="en-US" altLang="en-US" dirty="0"/>
              <a:t>Tunneling: the process by which VPNs transfer information by encapsulating traffic in IP packets over the Internet</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63</a:t>
            </a:fld>
            <a:endParaRPr lang="en-US" dirty="0"/>
          </a:p>
        </p:txBody>
      </p:sp>
    </p:spTree>
    <p:extLst>
      <p:ext uri="{BB962C8B-B14F-4D97-AF65-F5344CB8AC3E}">
        <p14:creationId xmlns:p14="http://schemas.microsoft.com/office/powerpoint/2010/main" val="416782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of Things (IoT)</a:t>
            </a:r>
          </a:p>
          <a:p>
            <a:endParaRPr lang="en-US" dirty="0"/>
          </a:p>
          <a:p>
            <a:r>
              <a:rPr lang="en-US" dirty="0"/>
              <a:t>Internet of Things (IoT)</a:t>
            </a:r>
          </a:p>
          <a:p>
            <a:pPr lvl="1"/>
            <a:r>
              <a:rPr lang="en-US" dirty="0"/>
              <a:t>A network of physical objects (things) embedded with sensors, processors, software, and network connectivity capability to enable them to exchange data with the manufacturer of the device, device operators, and other connected devices</a:t>
            </a:r>
          </a:p>
          <a:p>
            <a:r>
              <a:rPr lang="en-US" dirty="0"/>
              <a:t>Sensor: a device that is capable of sensing something about its surroundings such as</a:t>
            </a:r>
          </a:p>
          <a:p>
            <a:pPr lvl="1"/>
            <a:r>
              <a:rPr lang="en-US" dirty="0"/>
              <a:t>Pressure, temperature, humidity, pH level, motion, vibration, or level of light</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64</a:t>
            </a:fld>
            <a:endParaRPr lang="en-US" dirty="0"/>
          </a:p>
        </p:txBody>
      </p:sp>
    </p:spTree>
    <p:extLst>
      <p:ext uri="{BB962C8B-B14F-4D97-AF65-F5344CB8AC3E}">
        <p14:creationId xmlns:p14="http://schemas.microsoft.com/office/powerpoint/2010/main" val="2123744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of Things (IoT)</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65</a:t>
            </a:fld>
            <a:endParaRPr lang="en-US" dirty="0"/>
          </a:p>
        </p:txBody>
      </p:sp>
    </p:spTree>
    <p:extLst>
      <p:ext uri="{BB962C8B-B14F-4D97-AF65-F5344CB8AC3E}">
        <p14:creationId xmlns:p14="http://schemas.microsoft.com/office/powerpoint/2010/main" val="8565443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of Things (IoT)</a:t>
            </a:r>
          </a:p>
          <a:p>
            <a:endParaRPr lang="en-US" dirty="0"/>
          </a:p>
          <a:p>
            <a:r>
              <a:rPr lang="en-US" dirty="0"/>
              <a:t>Examples of using sensors and the IoT to monitor and control key operational activities:</a:t>
            </a:r>
          </a:p>
          <a:p>
            <a:pPr lvl="1"/>
            <a:r>
              <a:rPr lang="en-US" dirty="0"/>
              <a:t>Asset monitoring</a:t>
            </a:r>
          </a:p>
          <a:p>
            <a:pPr lvl="1"/>
            <a:r>
              <a:rPr lang="en-US" dirty="0"/>
              <a:t>Construction</a:t>
            </a:r>
          </a:p>
          <a:p>
            <a:pPr lvl="1"/>
            <a:r>
              <a:rPr lang="en-US" dirty="0"/>
              <a:t>Agriculture</a:t>
            </a:r>
          </a:p>
          <a:p>
            <a:pPr lvl="1"/>
            <a:r>
              <a:rPr lang="en-US" dirty="0"/>
              <a:t>Manufacturing</a:t>
            </a:r>
          </a:p>
          <a:p>
            <a:pPr lvl="1"/>
            <a:r>
              <a:rPr lang="en-US" dirty="0"/>
              <a:t>Monitoring parking spaces</a:t>
            </a:r>
          </a:p>
          <a:p>
            <a:pPr lvl="1"/>
            <a:r>
              <a:rPr lang="en-US" dirty="0"/>
              <a:t>Predictive Maintenance</a:t>
            </a:r>
          </a:p>
          <a:p>
            <a:pPr lvl="1"/>
            <a:r>
              <a:rPr lang="en-US" dirty="0"/>
              <a:t>Retailing</a:t>
            </a:r>
          </a:p>
          <a:p>
            <a:pPr lvl="1"/>
            <a:r>
              <a:rPr lang="en-US" dirty="0"/>
              <a:t>Traffic monitoring</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66</a:t>
            </a:fld>
            <a:endParaRPr lang="en-US" dirty="0"/>
          </a:p>
        </p:txBody>
      </p:sp>
    </p:spTree>
    <p:extLst>
      <p:ext uri="{BB962C8B-B14F-4D97-AF65-F5344CB8AC3E}">
        <p14:creationId xmlns:p14="http://schemas.microsoft.com/office/powerpoint/2010/main" val="3067986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of Things (IoT)</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67</a:t>
            </a:fld>
            <a:endParaRPr lang="en-US" dirty="0"/>
          </a:p>
        </p:txBody>
      </p:sp>
    </p:spTree>
    <p:extLst>
      <p:ext uri="{BB962C8B-B14F-4D97-AF65-F5344CB8AC3E}">
        <p14:creationId xmlns:p14="http://schemas.microsoft.com/office/powerpoint/2010/main" val="20486668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Cloud Computing</a:t>
            </a:r>
          </a:p>
          <a:p>
            <a:endParaRPr lang="en-US" dirty="0"/>
          </a:p>
          <a:p>
            <a:r>
              <a:rPr lang="en-US" altLang="en-US" dirty="0"/>
              <a:t>Cloud computing: a computing environment in which software and storage are provided as an Internet service and accessed with a Web browser</a:t>
            </a:r>
          </a:p>
          <a:p>
            <a:r>
              <a:rPr lang="en-US" altLang="en-US" dirty="0"/>
              <a:t>Advantages to businesses:</a:t>
            </a:r>
          </a:p>
          <a:p>
            <a:pPr lvl="1"/>
            <a:r>
              <a:rPr lang="en-US" altLang="en-US" dirty="0"/>
              <a:t>Businesses can save on system design, installation, and maintenance</a:t>
            </a:r>
          </a:p>
          <a:p>
            <a:pPr lvl="1"/>
            <a:r>
              <a:rPr lang="en-US" altLang="en-US" dirty="0"/>
              <a:t>Increased efficiency and reduce the costs of new product and service launches</a:t>
            </a:r>
          </a:p>
          <a:p>
            <a:pPr lvl="1"/>
            <a:r>
              <a:rPr lang="en-US" altLang="en-US" dirty="0"/>
              <a:t>Employees can access corporate systems from any Internet-connected computer</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68</a:t>
            </a:fld>
            <a:endParaRPr lang="en-US" dirty="0"/>
          </a:p>
        </p:txBody>
      </p:sp>
    </p:spTree>
    <p:extLst>
      <p:ext uri="{BB962C8B-B14F-4D97-AF65-F5344CB8AC3E}">
        <p14:creationId xmlns:p14="http://schemas.microsoft.com/office/powerpoint/2010/main" val="2500803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Cloud Computing</a:t>
            </a:r>
          </a:p>
          <a:p>
            <a:endParaRPr lang="en-US" dirty="0"/>
          </a:p>
          <a:p>
            <a:r>
              <a:rPr lang="en-US" dirty="0"/>
              <a:t>A service provider owns and manages the infrastructure with cloud user organizations (tenants) accessing slices of shared hardware resource via the Internet</a:t>
            </a:r>
          </a:p>
          <a:p>
            <a:r>
              <a:rPr lang="en-US" dirty="0"/>
              <a:t>Public cloud computing can be a faster, cheaper, and more agile approach to building and managing your own IT infrastructure</a:t>
            </a:r>
          </a:p>
          <a:p>
            <a:r>
              <a:rPr lang="en-US" dirty="0"/>
              <a:t>However, data security is a key concern</a:t>
            </a:r>
          </a:p>
          <a:p>
            <a:pPr lvl="1"/>
            <a:r>
              <a:rPr lang="en-US" dirty="0"/>
              <a:t>Because when using a public cloud computing service, you are relying on someone else to safeguard your data</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69</a:t>
            </a:fld>
            <a:endParaRPr lang="en-US" dirty="0"/>
          </a:p>
        </p:txBody>
      </p:sp>
    </p:spTree>
    <p:extLst>
      <p:ext uri="{BB962C8B-B14F-4D97-AF65-F5344CB8AC3E}">
        <p14:creationId xmlns:p14="http://schemas.microsoft.com/office/powerpoint/2010/main" val="32378405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Cloud Computing</a:t>
            </a:r>
          </a:p>
          <a:p>
            <a:endParaRPr lang="en-US" dirty="0"/>
          </a:p>
          <a:p>
            <a:r>
              <a:rPr lang="en-US" dirty="0"/>
              <a:t>Cloud computing can be divided into three main types of services:</a:t>
            </a:r>
          </a:p>
          <a:p>
            <a:pPr lvl="1"/>
            <a:r>
              <a:rPr lang="en-US" dirty="0"/>
              <a:t>Infrastructure as a service (IaaS)</a:t>
            </a:r>
          </a:p>
          <a:p>
            <a:pPr lvl="1"/>
            <a:r>
              <a:rPr lang="en-US" dirty="0"/>
              <a:t>Software as a service (SaaS)</a:t>
            </a:r>
          </a:p>
          <a:p>
            <a:pPr lvl="1"/>
            <a:r>
              <a:rPr lang="en-US" dirty="0"/>
              <a:t>Platform as a Service (PaaS)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70</a:t>
            </a:fld>
            <a:endParaRPr lang="en-US" dirty="0"/>
          </a:p>
        </p:txBody>
      </p:sp>
    </p:spTree>
    <p:extLst>
      <p:ext uri="{BB962C8B-B14F-4D97-AF65-F5344CB8AC3E}">
        <p14:creationId xmlns:p14="http://schemas.microsoft.com/office/powerpoint/2010/main" val="871663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Cloud Computing</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71</a:t>
            </a:fld>
            <a:endParaRPr lang="en-US" dirty="0"/>
          </a:p>
        </p:txBody>
      </p:sp>
    </p:spTree>
    <p:extLst>
      <p:ext uri="{BB962C8B-B14F-4D97-AF65-F5344CB8AC3E}">
        <p14:creationId xmlns:p14="http://schemas.microsoft.com/office/powerpoint/2010/main" val="3604178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Private Cloud Computing</a:t>
            </a:r>
          </a:p>
          <a:p>
            <a:endParaRPr lang="en-US" dirty="0"/>
          </a:p>
          <a:p>
            <a:r>
              <a:rPr lang="en-US" dirty="0"/>
              <a:t>Private cloud environment</a:t>
            </a:r>
          </a:p>
          <a:p>
            <a:pPr lvl="1"/>
            <a:r>
              <a:rPr lang="en-US" dirty="0"/>
              <a:t>A single tenant cloud</a:t>
            </a:r>
          </a:p>
          <a:p>
            <a:pPr lvl="1"/>
            <a:r>
              <a:rPr lang="en-US" dirty="0"/>
              <a:t>Organization often implement due to concerns that their data will not be secure in a public cloud</a:t>
            </a:r>
          </a:p>
          <a:p>
            <a:pPr lvl="1"/>
            <a:r>
              <a:rPr lang="en-US" dirty="0"/>
              <a:t>Can be divided into two types:</a:t>
            </a:r>
          </a:p>
          <a:p>
            <a:pPr lvl="2"/>
            <a:r>
              <a:rPr lang="en-US" dirty="0"/>
              <a:t>On-premise private cloud</a:t>
            </a:r>
          </a:p>
          <a:p>
            <a:pPr lvl="2"/>
            <a:r>
              <a:rPr lang="en-US" dirty="0"/>
              <a:t>Service provider managed private cloud</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72</a:t>
            </a:fld>
            <a:endParaRPr lang="en-US" dirty="0"/>
          </a:p>
        </p:txBody>
      </p:sp>
    </p:spTree>
    <p:extLst>
      <p:ext uri="{BB962C8B-B14F-4D97-AF65-F5344CB8AC3E}">
        <p14:creationId xmlns:p14="http://schemas.microsoft.com/office/powerpoint/2010/main" val="3487139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Media</a:t>
            </a:r>
          </a:p>
          <a:p>
            <a:endParaRPr lang="en-US" dirty="0"/>
          </a:p>
          <a:p>
            <a:r>
              <a:rPr lang="en-US" altLang="en-US" dirty="0"/>
              <a:t>Two broad categories</a:t>
            </a:r>
          </a:p>
          <a:p>
            <a:pPr lvl="1"/>
            <a:r>
              <a:rPr lang="en-US" altLang="en-US" dirty="0"/>
              <a:t>Guided (wired) transmission media: signals are guided along a solid medium</a:t>
            </a:r>
          </a:p>
          <a:p>
            <a:pPr lvl="1"/>
            <a:r>
              <a:rPr lang="en-US" altLang="en-US" dirty="0"/>
              <a:t>Wireless: the signal is broadcast over airwaves as a form of electromagnetic radiation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18</a:t>
            </a:fld>
            <a:endParaRPr lang="en-US" dirty="0"/>
          </a:p>
        </p:txBody>
      </p:sp>
    </p:spTree>
    <p:extLst>
      <p:ext uri="{BB962C8B-B14F-4D97-AF65-F5344CB8AC3E}">
        <p14:creationId xmlns:p14="http://schemas.microsoft.com/office/powerpoint/2010/main" val="8481316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Hybrid Cloud Computing</a:t>
            </a:r>
          </a:p>
          <a:p>
            <a:endParaRPr lang="en-US" dirty="0"/>
          </a:p>
          <a:p>
            <a:r>
              <a:rPr lang="en-US" dirty="0"/>
              <a:t>Hybrid cloud</a:t>
            </a:r>
          </a:p>
          <a:p>
            <a:pPr lvl="1"/>
            <a:r>
              <a:rPr lang="en-US" dirty="0"/>
              <a:t>Composed of both private and public clouds integrated through networking</a:t>
            </a:r>
          </a:p>
          <a:p>
            <a:pPr lvl="1"/>
            <a:r>
              <a:rPr lang="en-US" dirty="0"/>
              <a:t>Organizations typically use the public cloud to run applications with less sensitive security requirements</a:t>
            </a:r>
          </a:p>
          <a:p>
            <a:pPr lvl="1"/>
            <a:r>
              <a:rPr lang="en-US" dirty="0"/>
              <a:t>Runs more critical applications on the private portion of the hybrid cloud</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73</a:t>
            </a:fld>
            <a:endParaRPr lang="en-US" dirty="0"/>
          </a:p>
        </p:txBody>
      </p:sp>
    </p:spTree>
    <p:extLst>
      <p:ext uri="{BB962C8B-B14F-4D97-AF65-F5344CB8AC3E}">
        <p14:creationId xmlns:p14="http://schemas.microsoft.com/office/powerpoint/2010/main" val="32312135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Autonomic Computing</a:t>
            </a:r>
          </a:p>
          <a:p>
            <a:endParaRPr lang="en-US" dirty="0"/>
          </a:p>
          <a:p>
            <a:r>
              <a:rPr lang="en-US" dirty="0"/>
              <a:t>Autonomic computing</a:t>
            </a:r>
          </a:p>
          <a:p>
            <a:pPr lvl="1"/>
            <a:r>
              <a:rPr lang="en-US" dirty="0"/>
              <a:t>The ability of IT system to manage themselves and adapt to changes in the computing environment, business policies, and operating objectives</a:t>
            </a:r>
          </a:p>
          <a:p>
            <a:r>
              <a:rPr lang="en-US" dirty="0"/>
              <a:t>The goal of autonomic computing:</a:t>
            </a:r>
          </a:p>
          <a:p>
            <a:pPr lvl="1"/>
            <a:r>
              <a:rPr lang="en-US" dirty="0"/>
              <a:t>To create complex systems that run themselves, while keeping the system’s complexity invisible to the end user</a:t>
            </a:r>
          </a:p>
          <a:p>
            <a:r>
              <a:rPr lang="en-US" dirty="0"/>
              <a:t>Addresses four key functions:</a:t>
            </a:r>
          </a:p>
          <a:p>
            <a:pPr lvl="1"/>
            <a:r>
              <a:rPr lang="en-US" dirty="0"/>
              <a:t>Self-configuring, self-healing, self-optimizing, and self-protecting</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74</a:t>
            </a:fld>
            <a:endParaRPr lang="en-US" dirty="0"/>
          </a:p>
        </p:txBody>
      </p:sp>
    </p:spTree>
    <p:extLst>
      <p:ext uri="{BB962C8B-B14F-4D97-AF65-F5344CB8AC3E}">
        <p14:creationId xmlns:p14="http://schemas.microsoft.com/office/powerpoint/2010/main" val="6699797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Summary</a:t>
            </a:r>
          </a:p>
          <a:p>
            <a:endParaRPr lang="en-US" altLang="en-US" dirty="0"/>
          </a:p>
          <a:p>
            <a:pPr eaLnBrk="1" hangingPunct="1"/>
            <a:r>
              <a:rPr lang="en-US" dirty="0"/>
              <a:t>A network has many fundamental components, which enable people to meet personal and organizational objectives</a:t>
            </a:r>
          </a:p>
          <a:p>
            <a:pPr eaLnBrk="1" hangingPunct="1"/>
            <a:r>
              <a:rPr lang="en-US" dirty="0"/>
              <a:t>Together, the Internet and the World Wide Web provide a highly effective infrastructure for delivering and accessing information and services</a:t>
            </a:r>
          </a:p>
          <a:p>
            <a:pPr eaLnBrk="1" hangingPunct="1"/>
            <a:r>
              <a:rPr lang="en-US" dirty="0"/>
              <a:t>Organizations are using the Internet of Things (IoT) to capture and analyze streams of sensor data to detect patterns and anomalies in order to have a considerable impact on the event outcome</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Cloud computing provides access to state-of-the-art technology at a fraction of the cost of ownership and without the lengthy delays that can occur when an organization tries to acquire its own resources</a:t>
            </a:r>
          </a:p>
          <a:p>
            <a:pPr eaLnBrk="1" hangingPunct="1"/>
            <a:endParaRPr lang="en-US" dirty="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9F5BF2F-5594-4432-A9D6-4F7829DDDC81}" type="slidenum">
              <a:rPr lang="en-US" altLang="en-US" smtClean="0"/>
              <a:pPr>
                <a:spcBef>
                  <a:spcPct val="0"/>
                </a:spcBef>
              </a:pPr>
              <a:t>75</a:t>
            </a:fld>
            <a:endParaRPr lang="en-US" altLang="en-US" dirty="0"/>
          </a:p>
        </p:txBody>
      </p:sp>
    </p:spTree>
    <p:extLst>
      <p:ext uri="{BB962C8B-B14F-4D97-AF65-F5344CB8AC3E}">
        <p14:creationId xmlns:p14="http://schemas.microsoft.com/office/powerpoint/2010/main" val="130538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Media</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19</a:t>
            </a:fld>
            <a:endParaRPr lang="en-US" dirty="0"/>
          </a:p>
        </p:txBody>
      </p:sp>
    </p:spTree>
    <p:extLst>
      <p:ext uri="{BB962C8B-B14F-4D97-AF65-F5344CB8AC3E}">
        <p14:creationId xmlns:p14="http://schemas.microsoft.com/office/powerpoint/2010/main" val="1467815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Media</a:t>
            </a:r>
          </a:p>
          <a:p>
            <a:endParaRPr lang="en-US" dirty="0"/>
          </a:p>
          <a:p>
            <a:r>
              <a:rPr lang="en-US" altLang="en-US" dirty="0"/>
              <a:t>Near field communication (NFC): a </a:t>
            </a:r>
            <a:r>
              <a:rPr lang="en-US" dirty="0"/>
              <a:t>very short-range wireless connectivity technology</a:t>
            </a:r>
          </a:p>
          <a:p>
            <a:pPr lvl="1"/>
            <a:r>
              <a:rPr lang="en-US" dirty="0"/>
              <a:t>Designed for consumer electronics, cell phones, and credit cards</a:t>
            </a:r>
            <a:endParaRPr lang="en-US" altLang="en-US" dirty="0"/>
          </a:p>
          <a:p>
            <a:r>
              <a:rPr lang="en-US" altLang="en-US" dirty="0"/>
              <a:t>Bluetooth: a wireless communications specification that describes how cell phones, computers, personal digital assistants, etc., can be interconnected</a:t>
            </a:r>
          </a:p>
          <a:p>
            <a:r>
              <a:rPr lang="en-US" altLang="en-US" dirty="0"/>
              <a:t>Wi-Fi</a:t>
            </a:r>
          </a:p>
          <a:p>
            <a:pPr lvl="1"/>
            <a:r>
              <a:rPr lang="en-US" altLang="en-US" dirty="0"/>
              <a:t>A wireless telecommunications technology brand owned by the Wi-Fi Alliance</a:t>
            </a:r>
          </a:p>
          <a:p>
            <a:pPr lvl="1"/>
            <a:r>
              <a:rPr lang="en-US" altLang="en-US" dirty="0"/>
              <a:t>Employs a wireless access point (a transmitter with an antenna) that receives the signal and decodes it</a:t>
            </a:r>
          </a:p>
          <a:p>
            <a:pPr lvl="2"/>
            <a:r>
              <a:rPr lang="en-US" altLang="en-US" dirty="0"/>
              <a:t>Translates signals into a radio signal and sends it to device’s wireless adapter</a:t>
            </a:r>
          </a:p>
          <a:p>
            <a:pPr lvl="1"/>
            <a:r>
              <a:rPr lang="en-US" altLang="en-US" dirty="0"/>
              <a:t>The area covered by one or more interconnected wireless access points is called a “hot spot”</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21</a:t>
            </a:fld>
            <a:endParaRPr lang="en-US" dirty="0"/>
          </a:p>
        </p:txBody>
      </p:sp>
    </p:spTree>
    <p:extLst>
      <p:ext uri="{BB962C8B-B14F-4D97-AF65-F5344CB8AC3E}">
        <p14:creationId xmlns:p14="http://schemas.microsoft.com/office/powerpoint/2010/main" val="249665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Media</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22</a:t>
            </a:fld>
            <a:endParaRPr lang="en-US" dirty="0"/>
          </a:p>
        </p:txBody>
      </p:sp>
    </p:spTree>
    <p:extLst>
      <p:ext uri="{BB962C8B-B14F-4D97-AF65-F5344CB8AC3E}">
        <p14:creationId xmlns:p14="http://schemas.microsoft.com/office/powerpoint/2010/main" val="4079894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Media</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23</a:t>
            </a:fld>
            <a:endParaRPr lang="en-US" dirty="0"/>
          </a:p>
        </p:txBody>
      </p:sp>
    </p:spTree>
    <p:extLst>
      <p:ext uri="{BB962C8B-B14F-4D97-AF65-F5344CB8AC3E}">
        <p14:creationId xmlns:p14="http://schemas.microsoft.com/office/powerpoint/2010/main" val="3592133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428E3F-402A-4066-B6A4-E7B182EA21D5}"/>
              </a:ext>
            </a:extLst>
          </p:cNvPr>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1E80DE43-B425-4F5A-A161-4FEAB738F305}"/>
              </a:ext>
            </a:extLst>
          </p:cNvPr>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4FEC36DE-345E-4A8C-A737-41240C8F07EC}"/>
              </a:ext>
            </a:extLst>
          </p:cNvPr>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8250FBC0-CCCA-428C-9A66-05E37496D44B}"/>
              </a:ext>
            </a:extLst>
          </p:cNvPr>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63A45295-7877-4260-80D0-C2B1E5157BBE}"/>
              </a:ext>
            </a:extLst>
          </p:cNvPr>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Rounded Rectangle 26">
            <a:extLst>
              <a:ext uri="{FF2B5EF4-FFF2-40B4-BE49-F238E27FC236}">
                <a16:creationId xmlns:a16="http://schemas.microsoft.com/office/drawing/2014/main" id="{22F3BAA5-A237-4BE6-9CF8-79C23D13E5E1}"/>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Rounded Rectangle 40">
            <a:extLst>
              <a:ext uri="{FF2B5EF4-FFF2-40B4-BE49-F238E27FC236}">
                <a16:creationId xmlns:a16="http://schemas.microsoft.com/office/drawing/2014/main" id="{EAC2AFBA-9834-4C10-B8D8-F84430971E6B}"/>
              </a:ext>
            </a:extLst>
          </p:cNvPr>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AE23B7A5-B202-48DC-89D9-933FE04CBF8B}"/>
              </a:ext>
            </a:extLst>
          </p:cNvPr>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822EEA68-052B-4B07-A2C8-0769B1C4026F}"/>
              </a:ext>
            </a:extLst>
          </p:cNvPr>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A5B7AA77-6DCF-4FC8-BD4A-397DE79E6E6C}"/>
              </a:ext>
            </a:extLst>
          </p:cNvPr>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8815A3CF-E018-4746-A208-451B3FB25D49}"/>
              </a:ext>
            </a:extLst>
          </p:cNvPr>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a:extLst>
              <a:ext uri="{FF2B5EF4-FFF2-40B4-BE49-F238E27FC236}">
                <a16:creationId xmlns:a16="http://schemas.microsoft.com/office/drawing/2014/main" id="{401C20F6-174B-4E7A-A2CA-61996228765D}"/>
              </a:ext>
            </a:extLst>
          </p:cNvPr>
          <p:cNvSpPr>
            <a:spLocks noGrp="1"/>
          </p:cNvSpPr>
          <p:nvPr>
            <p:ph type="dt" sz="half" idx="10"/>
          </p:nvPr>
        </p:nvSpPr>
        <p:spPr>
          <a:xfrm>
            <a:off x="6705600" y="4206875"/>
            <a:ext cx="960438" cy="457200"/>
          </a:xfrm>
        </p:spPr>
        <p:txBody>
          <a:bodyPr/>
          <a:lstStyle>
            <a:lvl1pPr>
              <a:defRPr/>
            </a:lvl1pPr>
          </a:lstStyle>
          <a:p>
            <a:pPr>
              <a:defRPr/>
            </a:pPr>
            <a:endParaRPr lang="en-US"/>
          </a:p>
        </p:txBody>
      </p:sp>
      <p:sp>
        <p:nvSpPr>
          <p:cNvPr id="18" name="Footer Placeholder 16">
            <a:extLst>
              <a:ext uri="{FF2B5EF4-FFF2-40B4-BE49-F238E27FC236}">
                <a16:creationId xmlns:a16="http://schemas.microsoft.com/office/drawing/2014/main" id="{CBFB226B-41B5-4F94-AAAB-C4F2FA00B31F}"/>
              </a:ext>
            </a:extLst>
          </p:cNvPr>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a:extLst>
              <a:ext uri="{FF2B5EF4-FFF2-40B4-BE49-F238E27FC236}">
                <a16:creationId xmlns:a16="http://schemas.microsoft.com/office/drawing/2014/main" id="{576130CF-1B64-4360-B98A-4C9C8F13D594}"/>
              </a:ext>
            </a:extLst>
          </p:cNvPr>
          <p:cNvSpPr>
            <a:spLocks noGrp="1"/>
          </p:cNvSpPr>
          <p:nvPr>
            <p:ph type="sldNum" sz="quarter" idx="12"/>
          </p:nvPr>
        </p:nvSpPr>
        <p:spPr>
          <a:xfrm>
            <a:off x="8320088" y="1588"/>
            <a:ext cx="747712" cy="365125"/>
          </a:xfrm>
        </p:spPr>
        <p:txBody>
          <a:bodyPr/>
          <a:lstStyle>
            <a:lvl1pPr>
              <a:defRPr>
                <a:solidFill>
                  <a:schemeClr val="bg1"/>
                </a:solidFill>
              </a:defRPr>
            </a:lvl1pPr>
          </a:lstStyle>
          <a:p>
            <a:fld id="{917090A3-C88F-4033-A2C0-74E34E565B4A}" type="slidenum">
              <a:rPr lang="en-US" altLang="en-US"/>
              <a:pPr/>
              <a:t>‹#›</a:t>
            </a:fld>
            <a:endParaRPr lang="en-US" altLang="en-US"/>
          </a:p>
        </p:txBody>
      </p:sp>
    </p:spTree>
    <p:extLst>
      <p:ext uri="{BB962C8B-B14F-4D97-AF65-F5344CB8AC3E}">
        <p14:creationId xmlns:p14="http://schemas.microsoft.com/office/powerpoint/2010/main" val="376866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C9B7D0E-E6E7-4835-8CD8-6503C8ECED0A}"/>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9A025B11-5592-4FF3-9C12-2E6FAED110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0590BFD7-D415-40D2-9C0A-80534408C339}"/>
              </a:ext>
            </a:extLst>
          </p:cNvPr>
          <p:cNvSpPr>
            <a:spLocks noGrp="1"/>
          </p:cNvSpPr>
          <p:nvPr>
            <p:ph type="sldNum" sz="quarter" idx="12"/>
          </p:nvPr>
        </p:nvSpPr>
        <p:spPr/>
        <p:txBody>
          <a:bodyPr/>
          <a:lstStyle>
            <a:lvl1pPr>
              <a:defRPr/>
            </a:lvl1pPr>
          </a:lstStyle>
          <a:p>
            <a:fld id="{52492E46-2914-4451-BF07-F15FE2015B55}" type="slidenum">
              <a:rPr lang="en-US" altLang="en-US"/>
              <a:pPr/>
              <a:t>‹#›</a:t>
            </a:fld>
            <a:endParaRPr lang="en-US" altLang="en-US"/>
          </a:p>
        </p:txBody>
      </p:sp>
    </p:spTree>
    <p:extLst>
      <p:ext uri="{BB962C8B-B14F-4D97-AF65-F5344CB8AC3E}">
        <p14:creationId xmlns:p14="http://schemas.microsoft.com/office/powerpoint/2010/main" val="194283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6F67C06-B53A-427E-8347-122A757C8610}"/>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C9D4458B-84E3-4C6C-AA9D-F7729117E1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222FBDAE-90F2-4528-89BD-243E286E2FC6}"/>
              </a:ext>
            </a:extLst>
          </p:cNvPr>
          <p:cNvSpPr>
            <a:spLocks noGrp="1"/>
          </p:cNvSpPr>
          <p:nvPr>
            <p:ph type="sldNum" sz="quarter" idx="12"/>
          </p:nvPr>
        </p:nvSpPr>
        <p:spPr/>
        <p:txBody>
          <a:bodyPr/>
          <a:lstStyle>
            <a:lvl1pPr>
              <a:defRPr/>
            </a:lvl1pPr>
          </a:lstStyle>
          <a:p>
            <a:fld id="{63C092E3-F733-4B77-BA52-5EBC0DCB2E5B}" type="slidenum">
              <a:rPr lang="en-US" altLang="en-US"/>
              <a:pPr/>
              <a:t>‹#›</a:t>
            </a:fld>
            <a:endParaRPr lang="en-US" altLang="en-US"/>
          </a:p>
        </p:txBody>
      </p:sp>
    </p:spTree>
    <p:extLst>
      <p:ext uri="{BB962C8B-B14F-4D97-AF65-F5344CB8AC3E}">
        <p14:creationId xmlns:p14="http://schemas.microsoft.com/office/powerpoint/2010/main" val="257822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C72976D-1A3F-481F-A628-2A29D23D30D4}"/>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B4D6ED0F-0DE3-43B8-80C2-E7C8B3A872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7CCA268C-CEDB-4861-AF1C-950EE64BEF77}"/>
              </a:ext>
            </a:extLst>
          </p:cNvPr>
          <p:cNvSpPr>
            <a:spLocks noGrp="1"/>
          </p:cNvSpPr>
          <p:nvPr>
            <p:ph type="sldNum" sz="quarter" idx="12"/>
          </p:nvPr>
        </p:nvSpPr>
        <p:spPr/>
        <p:txBody>
          <a:bodyPr/>
          <a:lstStyle>
            <a:lvl1pPr>
              <a:defRPr/>
            </a:lvl1pPr>
          </a:lstStyle>
          <a:p>
            <a:fld id="{9CCA8EC2-1A13-49A4-914D-333CF56A1054}" type="slidenum">
              <a:rPr lang="en-US" altLang="en-US"/>
              <a:pPr/>
              <a:t>‹#›</a:t>
            </a:fld>
            <a:endParaRPr lang="en-US" altLang="en-US"/>
          </a:p>
        </p:txBody>
      </p:sp>
    </p:spTree>
    <p:extLst>
      <p:ext uri="{BB962C8B-B14F-4D97-AF65-F5344CB8AC3E}">
        <p14:creationId xmlns:p14="http://schemas.microsoft.com/office/powerpoint/2010/main" val="404481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36DBB845-EAA7-4AE0-8BF2-F3936A79E254}"/>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E4BE5CEF-81E1-419A-AD2F-8F9BD637E6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B1F1EE32-EB5A-451C-BF21-C16C7092DA42}"/>
              </a:ext>
            </a:extLst>
          </p:cNvPr>
          <p:cNvSpPr>
            <a:spLocks noGrp="1"/>
          </p:cNvSpPr>
          <p:nvPr>
            <p:ph type="sldNum" sz="quarter" idx="12"/>
          </p:nvPr>
        </p:nvSpPr>
        <p:spPr/>
        <p:txBody>
          <a:bodyPr/>
          <a:lstStyle>
            <a:lvl1pPr>
              <a:defRPr/>
            </a:lvl1pPr>
          </a:lstStyle>
          <a:p>
            <a:fld id="{EE0E4FE2-6427-4AEA-B91C-3EA2CF07EF76}" type="slidenum">
              <a:rPr lang="en-US" altLang="en-US"/>
              <a:pPr/>
              <a:t>‹#›</a:t>
            </a:fld>
            <a:endParaRPr lang="en-US" altLang="en-US"/>
          </a:p>
        </p:txBody>
      </p:sp>
    </p:spTree>
    <p:extLst>
      <p:ext uri="{BB962C8B-B14F-4D97-AF65-F5344CB8AC3E}">
        <p14:creationId xmlns:p14="http://schemas.microsoft.com/office/powerpoint/2010/main" val="360074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E70767AB-DD53-40E2-9523-ED591EDA5620}"/>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16A3C83F-571E-464C-BC84-13F3DD0DAFD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77D02CDF-C396-43B7-8BA5-97CBCD188CFE}"/>
              </a:ext>
            </a:extLst>
          </p:cNvPr>
          <p:cNvSpPr>
            <a:spLocks noGrp="1"/>
          </p:cNvSpPr>
          <p:nvPr>
            <p:ph type="sldNum" sz="quarter" idx="12"/>
          </p:nvPr>
        </p:nvSpPr>
        <p:spPr/>
        <p:txBody>
          <a:bodyPr/>
          <a:lstStyle>
            <a:lvl1pPr>
              <a:defRPr/>
            </a:lvl1pPr>
          </a:lstStyle>
          <a:p>
            <a:fld id="{44DB5FFB-C00C-4143-A29A-CAC84DFF5BB0}" type="slidenum">
              <a:rPr lang="en-US" altLang="en-US"/>
              <a:pPr/>
              <a:t>‹#›</a:t>
            </a:fld>
            <a:endParaRPr lang="en-US" altLang="en-US"/>
          </a:p>
        </p:txBody>
      </p:sp>
    </p:spTree>
    <p:extLst>
      <p:ext uri="{BB962C8B-B14F-4D97-AF65-F5344CB8AC3E}">
        <p14:creationId xmlns:p14="http://schemas.microsoft.com/office/powerpoint/2010/main" val="836789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a:extLst>
              <a:ext uri="{FF2B5EF4-FFF2-40B4-BE49-F238E27FC236}">
                <a16:creationId xmlns:a16="http://schemas.microsoft.com/office/drawing/2014/main" id="{A4143796-C5B8-402C-9CE9-6F66B88061DD}"/>
              </a:ext>
            </a:extLst>
          </p:cNvPr>
          <p:cNvSpPr>
            <a:spLocks noGrp="1"/>
          </p:cNvSpPr>
          <p:nvPr>
            <p:ph type="dt" sz="half" idx="10"/>
          </p:nvPr>
        </p:nvSpPr>
        <p:spPr/>
        <p:txBody>
          <a:bodyPr rtlCol="0"/>
          <a:lstStyle>
            <a:lvl1pPr>
              <a:defRPr/>
            </a:lvl1pPr>
          </a:lstStyle>
          <a:p>
            <a:pPr>
              <a:defRPr/>
            </a:pPr>
            <a:endParaRPr lang="en-US"/>
          </a:p>
        </p:txBody>
      </p:sp>
      <p:sp>
        <p:nvSpPr>
          <p:cNvPr id="8" name="Slide Number Placeholder 26">
            <a:extLst>
              <a:ext uri="{FF2B5EF4-FFF2-40B4-BE49-F238E27FC236}">
                <a16:creationId xmlns:a16="http://schemas.microsoft.com/office/drawing/2014/main" id="{B1388FA0-B042-440D-AB49-C0B9BAFF8DFB}"/>
              </a:ext>
            </a:extLst>
          </p:cNvPr>
          <p:cNvSpPr>
            <a:spLocks noGrp="1"/>
          </p:cNvSpPr>
          <p:nvPr>
            <p:ph type="sldNum" sz="quarter" idx="11"/>
          </p:nvPr>
        </p:nvSpPr>
        <p:spPr/>
        <p:txBody>
          <a:bodyPr/>
          <a:lstStyle>
            <a:lvl1pPr>
              <a:defRPr/>
            </a:lvl1pPr>
          </a:lstStyle>
          <a:p>
            <a:fld id="{3F1A0C26-008F-40E5-B77E-150F33E4C5F6}" type="slidenum">
              <a:rPr lang="en-US" altLang="en-US"/>
              <a:pPr/>
              <a:t>‹#›</a:t>
            </a:fld>
            <a:endParaRPr lang="en-US" altLang="en-US"/>
          </a:p>
        </p:txBody>
      </p:sp>
      <p:sp>
        <p:nvSpPr>
          <p:cNvPr id="9" name="Footer Placeholder 27">
            <a:extLst>
              <a:ext uri="{FF2B5EF4-FFF2-40B4-BE49-F238E27FC236}">
                <a16:creationId xmlns:a16="http://schemas.microsoft.com/office/drawing/2014/main" id="{A287684F-A606-4103-9E57-E49ED898F552}"/>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260107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7758405A-4AC5-4FCF-BD76-14FF8751F8C6}"/>
              </a:ext>
            </a:extLst>
          </p:cNvPr>
          <p:cNvSpPr>
            <a:spLocks noGrp="1"/>
          </p:cNvSpPr>
          <p:nvPr>
            <p:ph type="dt" sz="half" idx="10"/>
          </p:nvPr>
        </p:nvSpPr>
        <p:spPr>
          <a:xfrm>
            <a:off x="6583363" y="612775"/>
            <a:ext cx="957262" cy="45720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FDB457C0-AF92-4483-BA75-6CF76F28077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5FD8E35D-E35C-4550-892A-53196ABF0B79}"/>
              </a:ext>
            </a:extLst>
          </p:cNvPr>
          <p:cNvSpPr>
            <a:spLocks noGrp="1"/>
          </p:cNvSpPr>
          <p:nvPr>
            <p:ph type="sldNum" sz="quarter" idx="12"/>
          </p:nvPr>
        </p:nvSpPr>
        <p:spPr/>
        <p:txBody>
          <a:bodyPr/>
          <a:lstStyle>
            <a:lvl1pPr>
              <a:defRPr/>
            </a:lvl1pPr>
          </a:lstStyle>
          <a:p>
            <a:fld id="{B586F2CB-4296-4F1B-A4E6-E8F54E54BF26}" type="slidenum">
              <a:rPr lang="en-US" altLang="en-US"/>
              <a:pPr/>
              <a:t>‹#›</a:t>
            </a:fld>
            <a:endParaRPr lang="en-US" altLang="en-US"/>
          </a:p>
        </p:txBody>
      </p:sp>
    </p:spTree>
    <p:extLst>
      <p:ext uri="{BB962C8B-B14F-4D97-AF65-F5344CB8AC3E}">
        <p14:creationId xmlns:p14="http://schemas.microsoft.com/office/powerpoint/2010/main" val="40446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556E4977-22F3-4F35-9D38-5CD8FAB10451}"/>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2F4EACBC-C7DE-4418-B0F9-C89AD86DB90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ED59AECC-F744-4A9E-A716-E1B22E2BA5AB}"/>
              </a:ext>
            </a:extLst>
          </p:cNvPr>
          <p:cNvSpPr>
            <a:spLocks noGrp="1"/>
          </p:cNvSpPr>
          <p:nvPr>
            <p:ph type="sldNum" sz="quarter" idx="12"/>
          </p:nvPr>
        </p:nvSpPr>
        <p:spPr/>
        <p:txBody>
          <a:bodyPr/>
          <a:lstStyle>
            <a:lvl1pPr>
              <a:defRPr/>
            </a:lvl1pPr>
          </a:lstStyle>
          <a:p>
            <a:fld id="{C3D147F5-E399-451B-B63C-A2F6BEE889F9}" type="slidenum">
              <a:rPr lang="en-US" altLang="en-US"/>
              <a:pPr/>
              <a:t>‹#›</a:t>
            </a:fld>
            <a:endParaRPr lang="en-US" altLang="en-US"/>
          </a:p>
        </p:txBody>
      </p:sp>
    </p:spTree>
    <p:extLst>
      <p:ext uri="{BB962C8B-B14F-4D97-AF65-F5344CB8AC3E}">
        <p14:creationId xmlns:p14="http://schemas.microsoft.com/office/powerpoint/2010/main" val="4140608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54F4CAE9-C73A-49B4-A8AF-05B11724BED7}"/>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AA4BC7BB-FB2D-4EEC-9A8A-A54EF2302BC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1BA763AF-B433-4554-8780-B13EECED93A1}"/>
              </a:ext>
            </a:extLst>
          </p:cNvPr>
          <p:cNvSpPr>
            <a:spLocks noGrp="1"/>
          </p:cNvSpPr>
          <p:nvPr>
            <p:ph type="sldNum" sz="quarter" idx="12"/>
          </p:nvPr>
        </p:nvSpPr>
        <p:spPr/>
        <p:txBody>
          <a:bodyPr/>
          <a:lstStyle>
            <a:lvl1pPr>
              <a:defRPr/>
            </a:lvl1pPr>
          </a:lstStyle>
          <a:p>
            <a:fld id="{8676DFA9-8401-4678-863B-70110C197824}" type="slidenum">
              <a:rPr lang="en-US" altLang="en-US"/>
              <a:pPr/>
              <a:t>‹#›</a:t>
            </a:fld>
            <a:endParaRPr lang="en-US" altLang="en-US"/>
          </a:p>
        </p:txBody>
      </p:sp>
    </p:spTree>
    <p:extLst>
      <p:ext uri="{BB962C8B-B14F-4D97-AF65-F5344CB8AC3E}">
        <p14:creationId xmlns:p14="http://schemas.microsoft.com/office/powerpoint/2010/main" val="187611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545F48C3-AAF0-4A60-A2DF-4F789F31C41F}"/>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88A59D28-E15A-4541-96AB-E45D780E13C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AA18C4FE-E502-4135-B6AB-D6284A7919C7}"/>
              </a:ext>
            </a:extLst>
          </p:cNvPr>
          <p:cNvSpPr>
            <a:spLocks noGrp="1"/>
          </p:cNvSpPr>
          <p:nvPr>
            <p:ph type="sldNum" sz="quarter" idx="12"/>
          </p:nvPr>
        </p:nvSpPr>
        <p:spPr/>
        <p:txBody>
          <a:bodyPr/>
          <a:lstStyle>
            <a:lvl1pPr>
              <a:defRPr/>
            </a:lvl1pPr>
          </a:lstStyle>
          <a:p>
            <a:fld id="{C76B65C8-7FCE-4279-82EF-C25A5D3BF971}" type="slidenum">
              <a:rPr lang="en-US" altLang="en-US"/>
              <a:pPr/>
              <a:t>‹#›</a:t>
            </a:fld>
            <a:endParaRPr lang="en-US" altLang="en-US"/>
          </a:p>
        </p:txBody>
      </p:sp>
    </p:spTree>
    <p:extLst>
      <p:ext uri="{BB962C8B-B14F-4D97-AF65-F5344CB8AC3E}">
        <p14:creationId xmlns:p14="http://schemas.microsoft.com/office/powerpoint/2010/main" val="735432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03A94F7-1B08-4F7B-AB77-6B501514454D}"/>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Rectangle 28">
            <a:extLst>
              <a:ext uri="{FF2B5EF4-FFF2-40B4-BE49-F238E27FC236}">
                <a16:creationId xmlns:a16="http://schemas.microsoft.com/office/drawing/2014/main" id="{10F1B45F-5FCB-49B5-A6F8-857F2CF67A52}"/>
              </a:ext>
            </a:extLst>
          </p:cNvPr>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0B471618-8BD5-4CA7-8136-588E9128C7B6}"/>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7B0371EE-CD6F-4462-88A3-AC34BFCB2E75}"/>
              </a:ext>
            </a:extLst>
          </p:cNvPr>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Rectangle 31">
            <a:extLst>
              <a:ext uri="{FF2B5EF4-FFF2-40B4-BE49-F238E27FC236}">
                <a16:creationId xmlns:a16="http://schemas.microsoft.com/office/drawing/2014/main" id="{F8B09CAB-7374-4F5C-93CA-1523C1FF2040}"/>
              </a:ext>
            </a:extLst>
          </p:cNvPr>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Rounded Rectangle 32">
            <a:extLst>
              <a:ext uri="{FF2B5EF4-FFF2-40B4-BE49-F238E27FC236}">
                <a16:creationId xmlns:a16="http://schemas.microsoft.com/office/drawing/2014/main" id="{F912B3B4-8B06-483F-9CFA-15D75544D093}"/>
              </a:ext>
            </a:extLst>
          </p:cNvPr>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4" name="Rounded Rectangle 33">
            <a:extLst>
              <a:ext uri="{FF2B5EF4-FFF2-40B4-BE49-F238E27FC236}">
                <a16:creationId xmlns:a16="http://schemas.microsoft.com/office/drawing/2014/main" id="{CDDE1418-B149-4077-B48D-BCAD4A58043A}"/>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Rectangle 34">
            <a:extLst>
              <a:ext uri="{FF2B5EF4-FFF2-40B4-BE49-F238E27FC236}">
                <a16:creationId xmlns:a16="http://schemas.microsoft.com/office/drawing/2014/main" id="{8B677081-9FC5-4A65-8D26-9DB224430B67}"/>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a:extLst>
              <a:ext uri="{FF2B5EF4-FFF2-40B4-BE49-F238E27FC236}">
                <a16:creationId xmlns:a16="http://schemas.microsoft.com/office/drawing/2014/main" id="{EBD011AD-EF16-4D42-8383-CE3C9341E97A}"/>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a:extLst>
              <a:ext uri="{FF2B5EF4-FFF2-40B4-BE49-F238E27FC236}">
                <a16:creationId xmlns:a16="http://schemas.microsoft.com/office/drawing/2014/main" id="{F98C2A28-C81C-4F23-8CE6-4A358E45219E}"/>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Rectangle 37">
            <a:extLst>
              <a:ext uri="{FF2B5EF4-FFF2-40B4-BE49-F238E27FC236}">
                <a16:creationId xmlns:a16="http://schemas.microsoft.com/office/drawing/2014/main" id="{ECBD59A8-979B-47EC-8EE3-9F4CC4E8A0B4}"/>
              </a:ext>
            </a:extLst>
          </p:cNvPr>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Rectangle 38">
            <a:extLst>
              <a:ext uri="{FF2B5EF4-FFF2-40B4-BE49-F238E27FC236}">
                <a16:creationId xmlns:a16="http://schemas.microsoft.com/office/drawing/2014/main" id="{C677CA33-E1D0-4316-83D1-F93EA792D38D}"/>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Rectangle 39">
            <a:extLst>
              <a:ext uri="{FF2B5EF4-FFF2-40B4-BE49-F238E27FC236}">
                <a16:creationId xmlns:a16="http://schemas.microsoft.com/office/drawing/2014/main" id="{079EDEF3-BD72-41FA-9624-FDC76147D146}"/>
              </a:ext>
            </a:extLst>
          </p:cNvPr>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39" name="Title Placeholder 21">
            <a:extLst>
              <a:ext uri="{FF2B5EF4-FFF2-40B4-BE49-F238E27FC236}">
                <a16:creationId xmlns:a16="http://schemas.microsoft.com/office/drawing/2014/main" id="{2013B20C-F6C5-45A9-A5FE-15B699193B20}"/>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a:extLst>
              <a:ext uri="{FF2B5EF4-FFF2-40B4-BE49-F238E27FC236}">
                <a16:creationId xmlns:a16="http://schemas.microsoft.com/office/drawing/2014/main" id="{C46F4FFE-2B48-43EB-911A-45B35D1F141F}"/>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867E8434-998D-485E-897D-067680255989}"/>
              </a:ext>
            </a:extLst>
          </p:cNvPr>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latin typeface="Arial" charset="0"/>
              </a:defRPr>
            </a:lvl1pPr>
          </a:lstStyle>
          <a:p>
            <a:pPr>
              <a:defRPr/>
            </a:pPr>
            <a:endParaRPr lang="en-US"/>
          </a:p>
        </p:txBody>
      </p:sp>
      <p:sp>
        <p:nvSpPr>
          <p:cNvPr id="3" name="Footer Placeholder 2">
            <a:extLst>
              <a:ext uri="{FF2B5EF4-FFF2-40B4-BE49-F238E27FC236}">
                <a16:creationId xmlns:a16="http://schemas.microsoft.com/office/drawing/2014/main" id="{C3AEC78B-0CBA-4A9A-964F-9514FB2A2D26}"/>
              </a:ext>
            </a:extLst>
          </p:cNvPr>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Arial" charset="0"/>
              </a:defRPr>
            </a:lvl1pPr>
          </a:lstStyle>
          <a:p>
            <a:pPr>
              <a:defRPr/>
            </a:pPr>
            <a:endParaRPr lang="en-US"/>
          </a:p>
        </p:txBody>
      </p:sp>
      <p:sp>
        <p:nvSpPr>
          <p:cNvPr id="23" name="Slide Number Placeholder 22">
            <a:extLst>
              <a:ext uri="{FF2B5EF4-FFF2-40B4-BE49-F238E27FC236}">
                <a16:creationId xmlns:a16="http://schemas.microsoft.com/office/drawing/2014/main" id="{505F13FC-566C-4B3F-9380-C869AB17E2D9}"/>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defRPr>
            </a:lvl1pPr>
          </a:lstStyle>
          <a:p>
            <a:fld id="{2765E402-4B8E-4807-B289-7D722A37214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18" r:id="rId1"/>
    <p:sldLayoutId id="2147484110" r:id="rId2"/>
    <p:sldLayoutId id="2147484111" r:id="rId3"/>
    <p:sldLayoutId id="2147484112" r:id="rId4"/>
    <p:sldLayoutId id="2147484119" r:id="rId5"/>
    <p:sldLayoutId id="2147484120" r:id="rId6"/>
    <p:sldLayoutId id="2147484113" r:id="rId7"/>
    <p:sldLayoutId id="2147484114" r:id="rId8"/>
    <p:sldLayoutId id="2147484115" r:id="rId9"/>
    <p:sldLayoutId id="2147484116" r:id="rId10"/>
    <p:sldLayoutId id="2147484117"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anose="020B0603020202020204" pitchFamily="34" charset="0"/>
        </a:defRPr>
      </a:lvl2pPr>
      <a:lvl3pPr algn="l" rtl="0" fontAlgn="base">
        <a:spcBef>
          <a:spcPct val="0"/>
        </a:spcBef>
        <a:spcAft>
          <a:spcPct val="0"/>
        </a:spcAft>
        <a:defRPr sz="4000">
          <a:solidFill>
            <a:schemeClr val="tx2"/>
          </a:solidFill>
          <a:latin typeface="Trebuchet MS" panose="020B0603020202020204" pitchFamily="34" charset="0"/>
        </a:defRPr>
      </a:lvl3pPr>
      <a:lvl4pPr algn="l" rtl="0" fontAlgn="base">
        <a:spcBef>
          <a:spcPct val="0"/>
        </a:spcBef>
        <a:spcAft>
          <a:spcPct val="0"/>
        </a:spcAft>
        <a:defRPr sz="4000">
          <a:solidFill>
            <a:schemeClr val="tx2"/>
          </a:solidFill>
          <a:latin typeface="Trebuchet MS" panose="020B0603020202020204" pitchFamily="34" charset="0"/>
        </a:defRPr>
      </a:lvl4pPr>
      <a:lvl5pPr algn="l" rtl="0" fontAlgn="base">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588" algn="l" rtl="0" fontAlgn="base">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8D75D3A-8EF4-480A-99F9-6DDCFD747C53}"/>
              </a:ext>
            </a:extLst>
          </p:cNvPr>
          <p:cNvSpPr>
            <a:spLocks noGrp="1" noChangeArrowheads="1"/>
          </p:cNvSpPr>
          <p:nvPr>
            <p:ph type="ctrTitle"/>
          </p:nvPr>
        </p:nvSpPr>
        <p:spPr>
          <a:xfrm>
            <a:off x="457200" y="2401888"/>
            <a:ext cx="8458200" cy="1470025"/>
          </a:xfrm>
        </p:spPr>
        <p:txBody>
          <a:bodyPr/>
          <a:lstStyle/>
          <a:p>
            <a:r>
              <a:rPr lang="en-US" altLang="en-US"/>
              <a:t>CHAPTER 6</a:t>
            </a:r>
          </a:p>
        </p:txBody>
      </p:sp>
      <p:sp>
        <p:nvSpPr>
          <p:cNvPr id="5123" name="Rectangle 3">
            <a:extLst>
              <a:ext uri="{FF2B5EF4-FFF2-40B4-BE49-F238E27FC236}">
                <a16:creationId xmlns:a16="http://schemas.microsoft.com/office/drawing/2014/main" id="{DF721ACF-07CE-4A4D-B899-2C3727C02521}"/>
              </a:ext>
            </a:extLst>
          </p:cNvPr>
          <p:cNvSpPr>
            <a:spLocks noGrp="1" noChangeArrowheads="1"/>
          </p:cNvSpPr>
          <p:nvPr>
            <p:ph type="subTitle" idx="1"/>
          </p:nvPr>
        </p:nvSpPr>
        <p:spPr>
          <a:xfrm>
            <a:off x="457200" y="3900488"/>
            <a:ext cx="4953000" cy="1752600"/>
          </a:xfrm>
        </p:spPr>
        <p:txBody>
          <a:bodyPr/>
          <a:lstStyle/>
          <a:p>
            <a:pPr marL="63500">
              <a:buFont typeface="Arial" panose="020B0604020202020204" pitchFamily="34" charset="0"/>
              <a:buNone/>
            </a:pPr>
            <a:r>
              <a:rPr lang="en-US" altLang="en-US" sz="4000" dirty="0"/>
              <a:t>Networks/Internet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descr="Bus network" title="Figure 6-2">
            <a:extLst>
              <a:ext uri="{FF2B5EF4-FFF2-40B4-BE49-F238E27FC236}">
                <a16:creationId xmlns:a16="http://schemas.microsoft.com/office/drawing/2014/main" id="{1F90BD1B-128A-402D-971E-EB0C2D9C00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81163" y="2538413"/>
            <a:ext cx="5781675" cy="2847975"/>
          </a:xfrm>
          <a:prstGeom prst="rect">
            <a:avLst/>
          </a:prstGeom>
        </p:spPr>
      </p:pic>
    </p:spTree>
    <p:extLst>
      <p:ext uri="{BB962C8B-B14F-4D97-AF65-F5344CB8AC3E}">
        <p14:creationId xmlns:p14="http://schemas.microsoft.com/office/powerpoint/2010/main" val="187491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Mesh network" title="Figure 6-3">
            <a:extLst>
              <a:ext uri="{FF2B5EF4-FFF2-40B4-BE49-F238E27FC236}">
                <a16:creationId xmlns:a16="http://schemas.microsoft.com/office/drawing/2014/main" id="{54B15D52-24BA-4B10-8767-857C3DF77C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85825" y="2419350"/>
            <a:ext cx="7372350" cy="3086100"/>
          </a:xfrm>
          <a:prstGeom prst="rect">
            <a:avLst/>
          </a:prstGeom>
        </p:spPr>
      </p:pic>
    </p:spTree>
    <p:extLst>
      <p:ext uri="{BB962C8B-B14F-4D97-AF65-F5344CB8AC3E}">
        <p14:creationId xmlns:p14="http://schemas.microsoft.com/office/powerpoint/2010/main" val="2924078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34522-805C-4560-BAE9-385F9C74E717}"/>
              </a:ext>
            </a:extLst>
          </p:cNvPr>
          <p:cNvSpPr>
            <a:spLocks noGrp="1"/>
          </p:cNvSpPr>
          <p:nvPr>
            <p:ph type="title"/>
          </p:nvPr>
        </p:nvSpPr>
        <p:spPr/>
        <p:txBody>
          <a:bodyPr/>
          <a:lstStyle/>
          <a:p>
            <a:r>
              <a:rPr lang="en-US" dirty="0"/>
              <a:t>Network Types</a:t>
            </a:r>
          </a:p>
        </p:txBody>
      </p:sp>
      <p:sp>
        <p:nvSpPr>
          <p:cNvPr id="3" name="Content Placeholder 2">
            <a:extLst>
              <a:ext uri="{FF2B5EF4-FFF2-40B4-BE49-F238E27FC236}">
                <a16:creationId xmlns:a16="http://schemas.microsoft.com/office/drawing/2014/main" id="{7F7CE489-946A-414F-AB7C-35CE9EB96DFF}"/>
              </a:ext>
            </a:extLst>
          </p:cNvPr>
          <p:cNvSpPr>
            <a:spLocks noGrp="1"/>
          </p:cNvSpPr>
          <p:nvPr>
            <p:ph idx="1"/>
          </p:nvPr>
        </p:nvSpPr>
        <p:spPr/>
        <p:txBody>
          <a:bodyPr/>
          <a:lstStyle/>
          <a:p>
            <a:r>
              <a:rPr lang="en-US" altLang="en-US" sz="2400" dirty="0"/>
              <a:t>A personal area network (PAN) supports the interconnection of information technology close to one person</a:t>
            </a:r>
          </a:p>
          <a:p>
            <a:r>
              <a:rPr lang="en-US" altLang="en-US" sz="2400" dirty="0"/>
              <a:t>A local area network (LAN) connects computer systems and devices within a small area (e.g., an office or a home)</a:t>
            </a:r>
          </a:p>
          <a:p>
            <a:r>
              <a:rPr lang="en-US" altLang="en-US" sz="2400" dirty="0"/>
              <a:t>A metropolitan area network (MAN) connects users and their devices in an area that spans a campus or city</a:t>
            </a:r>
          </a:p>
          <a:p>
            <a:endParaRPr lang="en-US" dirty="0"/>
          </a:p>
        </p:txBody>
      </p:sp>
    </p:spTree>
    <p:extLst>
      <p:ext uri="{BB962C8B-B14F-4D97-AF65-F5344CB8AC3E}">
        <p14:creationId xmlns:p14="http://schemas.microsoft.com/office/powerpoint/2010/main" val="196843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BBC727B-6732-46C8-8095-BFF4290B198A}"/>
              </a:ext>
            </a:extLst>
          </p:cNvPr>
          <p:cNvSpPr>
            <a:spLocks noGrp="1"/>
          </p:cNvSpPr>
          <p:nvPr>
            <p:ph type="title"/>
          </p:nvPr>
        </p:nvSpPr>
        <p:spPr/>
        <p:txBody>
          <a:bodyPr/>
          <a:lstStyle/>
          <a:p>
            <a:r>
              <a:rPr lang="en-US" altLang="en-US" dirty="0"/>
              <a:t>Local Area Networks</a:t>
            </a:r>
          </a:p>
        </p:txBody>
      </p:sp>
      <p:pic>
        <p:nvPicPr>
          <p:cNvPr id="7171" name="Picture 5">
            <a:extLst>
              <a:ext uri="{FF2B5EF4-FFF2-40B4-BE49-F238E27FC236}">
                <a16:creationId xmlns:a16="http://schemas.microsoft.com/office/drawing/2014/main" id="{7AA5CA8B-3FDC-44F3-ADF3-C546A649B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362200"/>
            <a:ext cx="561657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t>Network Types</a:t>
            </a:r>
          </a:p>
        </p:txBody>
      </p:sp>
      <p:sp>
        <p:nvSpPr>
          <p:cNvPr id="22533" name="Content Placeholder 2"/>
          <p:cNvSpPr>
            <a:spLocks noGrp="1"/>
          </p:cNvSpPr>
          <p:nvPr>
            <p:ph idx="1"/>
          </p:nvPr>
        </p:nvSpPr>
        <p:spPr/>
        <p:txBody>
          <a:bodyPr/>
          <a:lstStyle/>
          <a:p>
            <a:r>
              <a:rPr lang="en-US" altLang="en-US" dirty="0"/>
              <a:t>A wide area network (WAN) connects large geographic regions</a:t>
            </a:r>
          </a:p>
          <a:p>
            <a:r>
              <a:rPr lang="en-US" altLang="en-US" dirty="0"/>
              <a:t>WANs </a:t>
            </a:r>
            <a:r>
              <a:rPr lang="en-US" dirty="0"/>
              <a:t>consist of:</a:t>
            </a:r>
          </a:p>
          <a:p>
            <a:pPr lvl="1"/>
            <a:r>
              <a:rPr lang="en-US" dirty="0"/>
              <a:t>Computer equipment owned by the user</a:t>
            </a:r>
          </a:p>
          <a:p>
            <a:pPr lvl="1"/>
            <a:r>
              <a:rPr lang="en-US" dirty="0"/>
              <a:t>Data communications equipment and telecommunications links provided by various carriers and service providers</a:t>
            </a:r>
          </a:p>
          <a:p>
            <a:r>
              <a:rPr lang="en-US" altLang="en-US" dirty="0"/>
              <a:t>Communications may involve transborder data flow</a:t>
            </a:r>
          </a:p>
          <a:p>
            <a:endParaRPr lang="en-US" dirty="0"/>
          </a:p>
        </p:txBody>
      </p:sp>
    </p:spTree>
    <p:extLst>
      <p:ext uri="{BB962C8B-B14F-4D97-AF65-F5344CB8AC3E}">
        <p14:creationId xmlns:p14="http://schemas.microsoft.com/office/powerpoint/2010/main" val="3388667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7CC391A-6340-485E-9A61-5C7ECF214F70}"/>
              </a:ext>
            </a:extLst>
          </p:cNvPr>
          <p:cNvSpPr>
            <a:spLocks noGrp="1"/>
          </p:cNvSpPr>
          <p:nvPr>
            <p:ph type="title"/>
          </p:nvPr>
        </p:nvSpPr>
        <p:spPr/>
        <p:txBody>
          <a:bodyPr/>
          <a:lstStyle/>
          <a:p>
            <a:r>
              <a:rPr lang="en-US" altLang="en-US" dirty="0"/>
              <a:t>Network Fundamentals</a:t>
            </a:r>
          </a:p>
        </p:txBody>
      </p:sp>
      <p:sp>
        <p:nvSpPr>
          <p:cNvPr id="12291" name="Content Placeholder 2">
            <a:extLst>
              <a:ext uri="{FF2B5EF4-FFF2-40B4-BE49-F238E27FC236}">
                <a16:creationId xmlns:a16="http://schemas.microsoft.com/office/drawing/2014/main" id="{CFEC6A90-BDF9-4401-B32C-BA47D1EB8E69}"/>
              </a:ext>
            </a:extLst>
          </p:cNvPr>
          <p:cNvSpPr>
            <a:spLocks noGrp="1"/>
          </p:cNvSpPr>
          <p:nvPr>
            <p:ph idx="1"/>
          </p:nvPr>
        </p:nvSpPr>
        <p:spPr>
          <a:xfrm>
            <a:off x="838200" y="2133600"/>
            <a:ext cx="7772400" cy="4530725"/>
          </a:xfrm>
        </p:spPr>
        <p:txBody>
          <a:bodyPr>
            <a:normAutofit/>
          </a:bodyPr>
          <a:lstStyle/>
          <a:p>
            <a:pPr marL="457200" indent="-457200" fontAlgn="auto">
              <a:spcAft>
                <a:spcPts val="0"/>
              </a:spcAft>
              <a:buClr>
                <a:schemeClr val="accent3"/>
              </a:buClr>
              <a:buFont typeface="Georgia"/>
              <a:buChar char="•"/>
              <a:defRPr/>
            </a:pPr>
            <a:r>
              <a:rPr lang="en-US" altLang="en-US" b="1" dirty="0">
                <a:solidFill>
                  <a:schemeClr val="accent4"/>
                </a:solidFill>
                <a:latin typeface="Arial" panose="020B0604020202020204" pitchFamily="34" charset="0"/>
                <a:cs typeface="Arial" panose="020B0604020202020204" pitchFamily="34" charset="0"/>
              </a:rPr>
              <a:t>Analog and Digital Signals</a:t>
            </a:r>
          </a:p>
          <a:p>
            <a:pPr marL="457200" indent="-457200" fontAlgn="auto">
              <a:spcAft>
                <a:spcPts val="0"/>
              </a:spcAft>
              <a:buClr>
                <a:schemeClr val="accent3"/>
              </a:buClr>
              <a:buFont typeface="Georgia"/>
              <a:buChar char="•"/>
              <a:defRPr/>
            </a:pPr>
            <a:r>
              <a:rPr lang="en-US" altLang="en-US" b="1" dirty="0">
                <a:solidFill>
                  <a:schemeClr val="accent4"/>
                </a:solidFill>
                <a:latin typeface="Arial" panose="020B0604020202020204" pitchFamily="34" charset="0"/>
                <a:cs typeface="Arial" panose="020B0604020202020204" pitchFamily="34" charset="0"/>
              </a:rPr>
              <a:t>Communications Media and Channels</a:t>
            </a:r>
          </a:p>
          <a:p>
            <a:pPr marL="457200" indent="-457200" fontAlgn="auto">
              <a:spcAft>
                <a:spcPts val="0"/>
              </a:spcAft>
              <a:buClr>
                <a:schemeClr val="accent3"/>
              </a:buClr>
              <a:buFont typeface="Georgia"/>
              <a:buChar char="•"/>
              <a:defRPr/>
            </a:pPr>
            <a:r>
              <a:rPr lang="en-US" altLang="en-US" b="1" dirty="0">
                <a:solidFill>
                  <a:schemeClr val="accent4"/>
                </a:solidFill>
                <a:latin typeface="Arial" panose="020B0604020202020204" pitchFamily="34" charset="0"/>
                <a:cs typeface="Arial" panose="020B0604020202020204" pitchFamily="34" charset="0"/>
              </a:rPr>
              <a:t>Network Protocols</a:t>
            </a:r>
          </a:p>
          <a:p>
            <a:pPr marL="457200" indent="-457200" fontAlgn="auto">
              <a:spcAft>
                <a:spcPts val="0"/>
              </a:spcAft>
              <a:buClr>
                <a:schemeClr val="accent3"/>
              </a:buClr>
              <a:buFont typeface="Georgia"/>
              <a:buChar char="•"/>
              <a:defRPr/>
            </a:pPr>
            <a:r>
              <a:rPr lang="en-US" altLang="en-US" b="1" dirty="0">
                <a:solidFill>
                  <a:schemeClr val="accent4"/>
                </a:solidFill>
                <a:latin typeface="Arial" panose="020B0604020202020204" pitchFamily="34" charset="0"/>
                <a:cs typeface="Arial" panose="020B0604020202020204" pitchFamily="34" charset="0"/>
              </a:rPr>
              <a:t>Types of Network Processing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A7C23C9-31D5-41A5-9B65-CCE6E99D9B77}"/>
              </a:ext>
            </a:extLst>
          </p:cNvPr>
          <p:cNvSpPr>
            <a:spLocks noGrp="1"/>
          </p:cNvSpPr>
          <p:nvPr>
            <p:ph type="title"/>
          </p:nvPr>
        </p:nvSpPr>
        <p:spPr>
          <a:xfrm>
            <a:off x="495300" y="877888"/>
            <a:ext cx="8229600" cy="1066800"/>
          </a:xfrm>
        </p:spPr>
        <p:txBody>
          <a:bodyPr/>
          <a:lstStyle/>
          <a:p>
            <a:r>
              <a:rPr lang="en-US" altLang="en-US"/>
              <a:t>   Analog and Digital Signals</a:t>
            </a:r>
          </a:p>
        </p:txBody>
      </p:sp>
      <p:pic>
        <p:nvPicPr>
          <p:cNvPr id="9219" name="Picture 3" descr="Chapter_05_illus5">
            <a:extLst>
              <a:ext uri="{FF2B5EF4-FFF2-40B4-BE49-F238E27FC236}">
                <a16:creationId xmlns:a16="http://schemas.microsoft.com/office/drawing/2014/main" id="{847379C7-43B9-4955-81CD-BF01AC2D2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81200"/>
            <a:ext cx="49530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a:t>Channel Bandwidth</a:t>
            </a:r>
          </a:p>
        </p:txBody>
      </p:sp>
      <p:sp>
        <p:nvSpPr>
          <p:cNvPr id="24579" name="Content Placeholder 2"/>
          <p:cNvSpPr>
            <a:spLocks noGrp="1"/>
          </p:cNvSpPr>
          <p:nvPr>
            <p:ph idx="1"/>
          </p:nvPr>
        </p:nvSpPr>
        <p:spPr/>
        <p:txBody>
          <a:bodyPr/>
          <a:lstStyle/>
          <a:p>
            <a:r>
              <a:rPr lang="en-US" altLang="en-US" dirty="0"/>
              <a:t>Channel bandwidth: the rate at which data is exchanged</a:t>
            </a:r>
          </a:p>
          <a:p>
            <a:pPr lvl="1"/>
            <a:r>
              <a:rPr lang="en-US" altLang="en-US" dirty="0"/>
              <a:t>Usually measured in bits/sec</a:t>
            </a:r>
          </a:p>
          <a:p>
            <a:r>
              <a:rPr lang="en-US" dirty="0"/>
              <a:t>Broadband communications: a relative term; a telecommunications system that can transmit data very quickly</a:t>
            </a:r>
            <a:endParaRPr lang="en-US" altLang="en-US" dirty="0"/>
          </a:p>
          <a:p>
            <a:endParaRPr lang="en-US" dirty="0"/>
          </a:p>
        </p:txBody>
      </p:sp>
    </p:spTree>
    <p:extLst>
      <p:ext uri="{BB962C8B-B14F-4D97-AF65-F5344CB8AC3E}">
        <p14:creationId xmlns:p14="http://schemas.microsoft.com/office/powerpoint/2010/main" val="1569314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t>Communications Media</a:t>
            </a:r>
          </a:p>
        </p:txBody>
      </p:sp>
      <p:sp>
        <p:nvSpPr>
          <p:cNvPr id="25603" name="Content Placeholder 2"/>
          <p:cNvSpPr>
            <a:spLocks noGrp="1"/>
          </p:cNvSpPr>
          <p:nvPr>
            <p:ph idx="1"/>
          </p:nvPr>
        </p:nvSpPr>
        <p:spPr/>
        <p:txBody>
          <a:bodyPr/>
          <a:lstStyle/>
          <a:p>
            <a:r>
              <a:rPr lang="en-US" altLang="en-US" dirty="0"/>
              <a:t>Two broad categories</a:t>
            </a:r>
          </a:p>
          <a:p>
            <a:pPr lvl="1"/>
            <a:r>
              <a:rPr lang="en-US" altLang="en-US" dirty="0"/>
              <a:t>Guided (wired) transmission media: signals are guided along a solid medium</a:t>
            </a:r>
          </a:p>
          <a:p>
            <a:pPr lvl="1"/>
            <a:r>
              <a:rPr lang="en-US" altLang="en-US" dirty="0"/>
              <a:t>Wireless: the signal is broadcast over airwaves as a form of electromagnetic radiation</a:t>
            </a:r>
          </a:p>
          <a:p>
            <a:endParaRPr lang="en-US" dirty="0"/>
          </a:p>
        </p:txBody>
      </p:sp>
      <p:pic>
        <p:nvPicPr>
          <p:cNvPr id="25606" name="Picture 5" descr="Guided transmission media types" title="Table 6-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00400"/>
            <a:ext cx="75057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551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Communications Media</a:t>
            </a:r>
          </a:p>
        </p:txBody>
      </p:sp>
      <p:sp>
        <p:nvSpPr>
          <p:cNvPr id="26627" name="Content Placeholder 2"/>
          <p:cNvSpPr>
            <a:spLocks noGrp="1"/>
          </p:cNvSpPr>
          <p:nvPr>
            <p:ph idx="1"/>
          </p:nvPr>
        </p:nvSpPr>
        <p:spPr/>
        <p:txBody>
          <a:bodyPr/>
          <a:lstStyle/>
          <a:p>
            <a:r>
              <a:rPr lang="en-US" altLang="en-US" dirty="0"/>
              <a:t>Wireless Technologies</a:t>
            </a:r>
          </a:p>
          <a:p>
            <a:pPr lvl="1"/>
            <a:r>
              <a:rPr lang="en-US" altLang="en-US" dirty="0"/>
              <a:t>Wireless transmission involves the broadcast of communications in one of three frequency ranges</a:t>
            </a:r>
          </a:p>
          <a:p>
            <a:pPr lvl="2"/>
            <a:r>
              <a:rPr lang="en-US" altLang="en-US" dirty="0"/>
              <a:t>Radio, microwave, or infrared frequencies</a:t>
            </a:r>
          </a:p>
          <a:p>
            <a:pPr lvl="1"/>
            <a:r>
              <a:rPr lang="en-US" altLang="en-US" dirty="0"/>
              <a:t>In some cases, use of wireless communications is regulated</a:t>
            </a:r>
          </a:p>
          <a:p>
            <a:pPr lvl="2"/>
            <a:r>
              <a:rPr lang="en-US" altLang="en-US" dirty="0"/>
              <a:t>The signal must be broadcast within a specific frequency range to avoid interference with other wireless transmissions</a:t>
            </a:r>
          </a:p>
          <a:p>
            <a:endParaRPr lang="en-US" altLang="en-US" dirty="0"/>
          </a:p>
          <a:p>
            <a:endParaRPr lang="en-US" dirty="0"/>
          </a:p>
        </p:txBody>
      </p:sp>
      <p:pic>
        <p:nvPicPr>
          <p:cNvPr id="5" name="Picture 5" descr="Frequency ranges used for wireless communications" title="Table 6-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3657600"/>
            <a:ext cx="74866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013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9292-138A-4AAB-AF64-66F802D1471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21B03C7E-D569-4C2F-BF9D-7FF0F06230E2}"/>
              </a:ext>
            </a:extLst>
          </p:cNvPr>
          <p:cNvSpPr>
            <a:spLocks noGrp="1"/>
          </p:cNvSpPr>
          <p:nvPr>
            <p:ph idx="1"/>
          </p:nvPr>
        </p:nvSpPr>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After completing this chapter, you will be able 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Identify and briefly describe three network topologies and four different network types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Identify and briefly discuss several types of both guided and wireless communications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Identify several network hardware devices and define their functions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Briefly describe how the Internet and the Web work, including various methods for connecting to the Internet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Outline the process and tools used in developing Web content and applications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List and describe several Internet and Web applications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Explain how intranets and extranets use Internet technologies, and describe how the two differ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50033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1A65A55-7E65-4806-9C59-974819812043}"/>
              </a:ext>
            </a:extLst>
          </p:cNvPr>
          <p:cNvSpPr>
            <a:spLocks noGrp="1"/>
          </p:cNvSpPr>
          <p:nvPr>
            <p:ph type="title"/>
          </p:nvPr>
        </p:nvSpPr>
        <p:spPr>
          <a:xfrm>
            <a:off x="457200" y="533400"/>
            <a:ext cx="8229600" cy="1066800"/>
          </a:xfrm>
        </p:spPr>
        <p:txBody>
          <a:bodyPr/>
          <a:lstStyle/>
          <a:p>
            <a:r>
              <a:rPr lang="en-US" altLang="en-US" sz="3600"/>
              <a:t>Communications Media and Channels</a:t>
            </a:r>
          </a:p>
        </p:txBody>
      </p:sp>
      <p:sp>
        <p:nvSpPr>
          <p:cNvPr id="14339" name="Content Placeholder 2">
            <a:extLst>
              <a:ext uri="{FF2B5EF4-FFF2-40B4-BE49-F238E27FC236}">
                <a16:creationId xmlns:a16="http://schemas.microsoft.com/office/drawing/2014/main" id="{86555D6E-1016-46B7-B155-7F4BF9DF292F}"/>
              </a:ext>
            </a:extLst>
          </p:cNvPr>
          <p:cNvSpPr>
            <a:spLocks noGrp="1"/>
          </p:cNvSpPr>
          <p:nvPr>
            <p:ph idx="1"/>
          </p:nvPr>
        </p:nvSpPr>
        <p:spPr/>
        <p:txBody>
          <a:bodyPr>
            <a:normAutofit/>
          </a:bodyPr>
          <a:lstStyle/>
          <a:p>
            <a:pPr marL="0" indent="0" fontAlgn="auto">
              <a:spcAft>
                <a:spcPts val="0"/>
              </a:spcAft>
              <a:buClr>
                <a:schemeClr val="accent3"/>
              </a:buClr>
              <a:buFont typeface="Wingdings" pitchFamily="2" charset="2"/>
              <a:buNone/>
              <a:defRPr/>
            </a:pPr>
            <a:r>
              <a:rPr lang="en-US" altLang="en-US" sz="3200" b="1" dirty="0">
                <a:solidFill>
                  <a:schemeClr val="accent4"/>
                </a:solidFill>
                <a:latin typeface="Arial" panose="020B0604020202020204" pitchFamily="34" charset="0"/>
                <a:cs typeface="Arial" panose="020B0604020202020204" pitchFamily="34" charset="0"/>
              </a:rPr>
              <a:t>Twisted-pair wire</a:t>
            </a:r>
          </a:p>
          <a:p>
            <a:pPr marL="0" indent="0" fontAlgn="auto">
              <a:spcAft>
                <a:spcPts val="0"/>
              </a:spcAft>
              <a:buClr>
                <a:schemeClr val="accent3"/>
              </a:buClr>
              <a:buFont typeface="Wingdings" pitchFamily="2" charset="2"/>
              <a:buNone/>
              <a:defRPr/>
            </a:pPr>
            <a:endParaRPr lang="en-US" altLang="en-US" dirty="0"/>
          </a:p>
          <a:p>
            <a:pPr marL="0" indent="0" fontAlgn="auto">
              <a:spcAft>
                <a:spcPts val="0"/>
              </a:spcAft>
              <a:buClr>
                <a:schemeClr val="accent3"/>
              </a:buClr>
              <a:buFont typeface="Wingdings" pitchFamily="2" charset="2"/>
              <a:buNone/>
              <a:defRPr/>
            </a:pPr>
            <a:endParaRPr lang="en-US" altLang="en-US" dirty="0"/>
          </a:p>
          <a:p>
            <a:pPr marL="0" indent="0" fontAlgn="auto">
              <a:spcAft>
                <a:spcPts val="0"/>
              </a:spcAft>
              <a:buClr>
                <a:schemeClr val="accent3"/>
              </a:buClr>
              <a:buFont typeface="Wingdings" pitchFamily="2" charset="2"/>
              <a:buNone/>
              <a:defRPr/>
            </a:pPr>
            <a:r>
              <a:rPr lang="en-US" altLang="en-US" sz="3200" b="1" dirty="0">
                <a:solidFill>
                  <a:schemeClr val="accent4"/>
                </a:solidFill>
                <a:latin typeface="Arial" panose="020B0604020202020204" pitchFamily="34" charset="0"/>
                <a:cs typeface="Arial" panose="020B0604020202020204" pitchFamily="34" charset="0"/>
              </a:rPr>
              <a:t>Coaxial cable</a:t>
            </a:r>
          </a:p>
          <a:p>
            <a:pPr marL="0" indent="0" fontAlgn="auto">
              <a:spcAft>
                <a:spcPts val="0"/>
              </a:spcAft>
              <a:buClr>
                <a:schemeClr val="accent3"/>
              </a:buClr>
              <a:buFont typeface="Wingdings" pitchFamily="2" charset="2"/>
              <a:buNone/>
              <a:defRPr/>
            </a:pPr>
            <a:endParaRPr lang="en-US" altLang="en-US" dirty="0"/>
          </a:p>
          <a:p>
            <a:pPr marL="0" indent="0" fontAlgn="auto">
              <a:spcAft>
                <a:spcPts val="0"/>
              </a:spcAft>
              <a:buClr>
                <a:schemeClr val="accent3"/>
              </a:buClr>
              <a:buFont typeface="Wingdings" pitchFamily="2" charset="2"/>
              <a:buNone/>
              <a:defRPr/>
            </a:pPr>
            <a:endParaRPr lang="en-US" altLang="en-US" dirty="0">
              <a:solidFill>
                <a:schemeClr val="accent4"/>
              </a:solidFill>
            </a:endParaRPr>
          </a:p>
          <a:p>
            <a:pPr marL="0" indent="0" fontAlgn="auto">
              <a:spcAft>
                <a:spcPts val="0"/>
              </a:spcAft>
              <a:buClr>
                <a:schemeClr val="accent3"/>
              </a:buClr>
              <a:buFont typeface="Wingdings" pitchFamily="2" charset="2"/>
              <a:buNone/>
              <a:defRPr/>
            </a:pPr>
            <a:r>
              <a:rPr lang="en-US" altLang="en-US" sz="3200" b="1" dirty="0">
                <a:solidFill>
                  <a:schemeClr val="accent4"/>
                </a:solidFill>
                <a:latin typeface="Arial" panose="020B0604020202020204" pitchFamily="34" charset="0"/>
                <a:cs typeface="Arial" panose="020B0604020202020204" pitchFamily="34" charset="0"/>
              </a:rPr>
              <a:t>Fiber optics</a:t>
            </a:r>
          </a:p>
        </p:txBody>
      </p:sp>
      <p:pic>
        <p:nvPicPr>
          <p:cNvPr id="10244" name="Picture 5" descr="Chapter_05_illus5">
            <a:extLst>
              <a:ext uri="{FF2B5EF4-FFF2-40B4-BE49-F238E27FC236}">
                <a16:creationId xmlns:a16="http://schemas.microsoft.com/office/drawing/2014/main" id="{4D8B6060-1ACC-4232-A11D-FB59F1FFD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720850"/>
            <a:ext cx="18780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hapter_05_illus5">
            <a:extLst>
              <a:ext uri="{FF2B5EF4-FFF2-40B4-BE49-F238E27FC236}">
                <a16:creationId xmlns:a16="http://schemas.microsoft.com/office/drawing/2014/main" id="{ADE6095F-49C7-4F5C-B638-BD66ADEE8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450" y="3200400"/>
            <a:ext cx="13335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a:extLst>
              <a:ext uri="{FF2B5EF4-FFF2-40B4-BE49-F238E27FC236}">
                <a16:creationId xmlns:a16="http://schemas.microsoft.com/office/drawing/2014/main" id="{FAD8F2EA-5EE0-485C-8E6C-978903712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800600"/>
            <a:ext cx="15859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6">
            <a:extLst>
              <a:ext uri="{FF2B5EF4-FFF2-40B4-BE49-F238E27FC236}">
                <a16:creationId xmlns:a16="http://schemas.microsoft.com/office/drawing/2014/main" id="{A84DCF64-12B1-41B3-9B3E-D5DFA16E6231}"/>
              </a:ext>
            </a:extLst>
          </p:cNvPr>
          <p:cNvSpPr>
            <a:spLocks noChangeArrowheads="1"/>
          </p:cNvSpPr>
          <p:nvPr/>
        </p:nvSpPr>
        <p:spPr bwMode="auto">
          <a:xfrm>
            <a:off x="1219200" y="6324600"/>
            <a:ext cx="7543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Sources: deepspacedave/Shutterst ock, GIPhotoStock/Photo Researchers, Inc,  Philip Hatson/Photo Researchers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64331" y="490984"/>
            <a:ext cx="8229600" cy="1066800"/>
          </a:xfrm>
        </p:spPr>
        <p:txBody>
          <a:bodyPr/>
          <a:lstStyle/>
          <a:p>
            <a:r>
              <a:rPr lang="en-US" dirty="0"/>
              <a:t>Communications Media</a:t>
            </a:r>
          </a:p>
        </p:txBody>
      </p:sp>
      <p:sp>
        <p:nvSpPr>
          <p:cNvPr id="28675" name="Content Placeholder 2"/>
          <p:cNvSpPr>
            <a:spLocks noGrp="1"/>
          </p:cNvSpPr>
          <p:nvPr>
            <p:ph idx="1"/>
          </p:nvPr>
        </p:nvSpPr>
        <p:spPr>
          <a:xfrm>
            <a:off x="380097" y="2133600"/>
            <a:ext cx="8415338" cy="4385816"/>
          </a:xfrm>
        </p:spPr>
        <p:txBody>
          <a:bodyPr/>
          <a:lstStyle/>
          <a:p>
            <a:r>
              <a:rPr lang="en-US" altLang="en-US" sz="1800" dirty="0"/>
              <a:t>Near field communication (NFC): a </a:t>
            </a:r>
            <a:r>
              <a:rPr lang="en-US" sz="1800" dirty="0"/>
              <a:t>very short-range wireless connectivity technology</a:t>
            </a:r>
          </a:p>
          <a:p>
            <a:pPr lvl="1"/>
            <a:r>
              <a:rPr lang="en-US" sz="1800" dirty="0"/>
              <a:t>Designed for consumer electronics, cell phones, and credit cards</a:t>
            </a:r>
            <a:endParaRPr lang="en-US" altLang="en-US" sz="1800" dirty="0"/>
          </a:p>
          <a:p>
            <a:r>
              <a:rPr lang="en-US" altLang="en-US" sz="1800" dirty="0"/>
              <a:t>Bluetooth: a wireless communications specification that describes how cell phones, computers, personal digital assistants, etc., can be interconnected</a:t>
            </a:r>
          </a:p>
          <a:p>
            <a:r>
              <a:rPr lang="en-US" altLang="en-US" sz="1800" dirty="0"/>
              <a:t>Wi-Fi</a:t>
            </a:r>
          </a:p>
          <a:p>
            <a:pPr lvl="1"/>
            <a:r>
              <a:rPr lang="en-US" altLang="en-US" sz="1800" dirty="0"/>
              <a:t>A wireless telecommunications technology brand owned by the Wi-Fi Alliance</a:t>
            </a:r>
          </a:p>
          <a:p>
            <a:pPr lvl="1"/>
            <a:r>
              <a:rPr lang="en-US" altLang="en-US" sz="1800" dirty="0"/>
              <a:t>Employs a wireless access point (a transmitter with an antenna) that receives the signal and decodes it</a:t>
            </a:r>
          </a:p>
          <a:p>
            <a:pPr lvl="2"/>
            <a:r>
              <a:rPr lang="en-US" altLang="en-US" sz="1600" dirty="0"/>
              <a:t>Translates signals into a radio signal and sends it to device’s wireless adapter</a:t>
            </a:r>
          </a:p>
          <a:p>
            <a:pPr lvl="1"/>
            <a:r>
              <a:rPr lang="en-US" altLang="en-US" sz="1800" dirty="0"/>
              <a:t>The area covered by one or more interconnected wireless access points is called a “hot spot”</a:t>
            </a:r>
          </a:p>
          <a:p>
            <a:endParaRPr lang="en-US" altLang="en-US" sz="1800" dirty="0"/>
          </a:p>
        </p:txBody>
      </p:sp>
    </p:spTree>
    <p:extLst>
      <p:ext uri="{BB962C8B-B14F-4D97-AF65-F5344CB8AC3E}">
        <p14:creationId xmlns:p14="http://schemas.microsoft.com/office/powerpoint/2010/main" val="739516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a:t>Communications Media</a:t>
            </a:r>
          </a:p>
        </p:txBody>
      </p:sp>
      <p:pic>
        <p:nvPicPr>
          <p:cNvPr id="31747" name="Content Placeholder 5" descr="IEEE 802.11 wireless local area networking standards" title="Table 6-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2095500"/>
            <a:ext cx="7467600" cy="3657600"/>
          </a:xfrm>
        </p:spPr>
      </p:pic>
    </p:spTree>
    <p:extLst>
      <p:ext uri="{BB962C8B-B14F-4D97-AF65-F5344CB8AC3E}">
        <p14:creationId xmlns:p14="http://schemas.microsoft.com/office/powerpoint/2010/main" val="3858772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Communications Media</a:t>
            </a:r>
          </a:p>
        </p:txBody>
      </p:sp>
      <p:pic>
        <p:nvPicPr>
          <p:cNvPr id="32773" name="Content Placeholder 6" descr="Wi-Fi network" title="Figure 6-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76338" y="2214563"/>
            <a:ext cx="6791325" cy="3495675"/>
          </a:xfrm>
        </p:spPr>
      </p:pic>
    </p:spTree>
    <p:extLst>
      <p:ext uri="{BB962C8B-B14F-4D97-AF65-F5344CB8AC3E}">
        <p14:creationId xmlns:p14="http://schemas.microsoft.com/office/powerpoint/2010/main" val="135622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a:t>Communications Media</a:t>
            </a:r>
          </a:p>
        </p:txBody>
      </p:sp>
      <p:sp>
        <p:nvSpPr>
          <p:cNvPr id="33797" name="Content Placeholder 2"/>
          <p:cNvSpPr>
            <a:spLocks noGrp="1"/>
          </p:cNvSpPr>
          <p:nvPr>
            <p:ph idx="1"/>
          </p:nvPr>
        </p:nvSpPr>
        <p:spPr/>
        <p:txBody>
          <a:bodyPr/>
          <a:lstStyle/>
          <a:p>
            <a:r>
              <a:rPr lang="en-US" dirty="0"/>
              <a:t>Microwave Transmission</a:t>
            </a:r>
          </a:p>
          <a:p>
            <a:pPr lvl="1"/>
            <a:r>
              <a:rPr lang="en-US" altLang="en-US" dirty="0"/>
              <a:t>Microwave is a high-frequency (300 MHz–300 GHz) signal sent through the air</a:t>
            </a:r>
          </a:p>
          <a:p>
            <a:pPr lvl="1"/>
            <a:r>
              <a:rPr lang="en-US" altLang="en-US" dirty="0"/>
              <a:t>Common forms of satellite communications:</a:t>
            </a:r>
          </a:p>
          <a:p>
            <a:pPr lvl="2"/>
            <a:r>
              <a:rPr lang="en-US" altLang="en-US" dirty="0"/>
              <a:t>Geostationary satellite</a:t>
            </a:r>
          </a:p>
          <a:p>
            <a:pPr lvl="2"/>
            <a:r>
              <a:rPr lang="en-US" altLang="en-US" dirty="0"/>
              <a:t>Low earth orbit (LEO) satellite</a:t>
            </a:r>
          </a:p>
          <a:p>
            <a:endParaRPr lang="en-US" dirty="0"/>
          </a:p>
        </p:txBody>
      </p:sp>
    </p:spTree>
    <p:extLst>
      <p:ext uri="{BB962C8B-B14F-4D97-AF65-F5344CB8AC3E}">
        <p14:creationId xmlns:p14="http://schemas.microsoft.com/office/powerpoint/2010/main" val="2717657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a:t>Communications Media</a:t>
            </a:r>
          </a:p>
        </p:txBody>
      </p:sp>
      <p:pic>
        <p:nvPicPr>
          <p:cNvPr id="34821" name="Content Placeholder 5" descr="Satellite transmission" title="Figure 6-8"/>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52513" y="2481263"/>
            <a:ext cx="7038975" cy="2962275"/>
          </a:xfrm>
        </p:spPr>
      </p:pic>
    </p:spTree>
    <p:extLst>
      <p:ext uri="{BB962C8B-B14F-4D97-AF65-F5344CB8AC3E}">
        <p14:creationId xmlns:p14="http://schemas.microsoft.com/office/powerpoint/2010/main" val="2370984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762000"/>
            <a:ext cx="8229600" cy="1066800"/>
          </a:xfrm>
        </p:spPr>
        <p:txBody>
          <a:bodyPr/>
          <a:lstStyle/>
          <a:p>
            <a:r>
              <a:rPr lang="en-US" dirty="0"/>
              <a:t>Communications Media</a:t>
            </a:r>
          </a:p>
        </p:txBody>
      </p:sp>
      <p:sp>
        <p:nvSpPr>
          <p:cNvPr id="35843" name="Content Placeholder 2"/>
          <p:cNvSpPr>
            <a:spLocks noGrp="1"/>
          </p:cNvSpPr>
          <p:nvPr>
            <p:ph idx="1"/>
          </p:nvPr>
        </p:nvSpPr>
        <p:spPr>
          <a:xfrm>
            <a:off x="533400" y="1961022"/>
            <a:ext cx="8415338" cy="4134978"/>
          </a:xfrm>
        </p:spPr>
        <p:txBody>
          <a:bodyPr/>
          <a:lstStyle/>
          <a:p>
            <a:r>
              <a:rPr lang="en-US" altLang="en-US" sz="1800" dirty="0"/>
              <a:t>Historical perspective</a:t>
            </a:r>
          </a:p>
          <a:p>
            <a:pPr lvl="1"/>
            <a:r>
              <a:rPr lang="en-US" altLang="en-US" sz="1800" dirty="0"/>
              <a:t>1G (first generation) of wireless communications standards: originated in the 1980s; based on analog communications</a:t>
            </a:r>
          </a:p>
          <a:p>
            <a:pPr lvl="1"/>
            <a:r>
              <a:rPr lang="en-US" sz="1800" dirty="0"/>
              <a:t>2G (second generation) employed fully digital networks; superseded 1G networks in the early1990s</a:t>
            </a:r>
          </a:p>
          <a:p>
            <a:pPr lvl="1"/>
            <a:r>
              <a:rPr lang="en-US" altLang="en-US" sz="1800" dirty="0"/>
              <a:t>3G supports wireless voice and broadband speed data communications in a mobile environment at speeds of 2 to 4 Mbps</a:t>
            </a:r>
          </a:p>
          <a:p>
            <a:pPr lvl="1"/>
            <a:r>
              <a:rPr lang="en-US" altLang="en-US" sz="1800" dirty="0"/>
              <a:t>4G wireless provides increased data transmission rates</a:t>
            </a:r>
          </a:p>
          <a:p>
            <a:pPr lvl="2"/>
            <a:r>
              <a:rPr lang="en-US" sz="1600" dirty="0"/>
              <a:t>3 to 20 times the speed of 3G networks for mobile devices</a:t>
            </a:r>
            <a:endParaRPr lang="en-US" altLang="en-US" sz="1600" dirty="0"/>
          </a:p>
          <a:p>
            <a:pPr lvl="1"/>
            <a:r>
              <a:rPr lang="en-US" altLang="en-US" sz="1800" dirty="0"/>
              <a:t>4G networks are based on Long Term Evolution (LTE)</a:t>
            </a:r>
          </a:p>
          <a:p>
            <a:pPr lvl="2"/>
            <a:r>
              <a:rPr lang="en-US" altLang="en-US" sz="1600" dirty="0"/>
              <a:t>LTE is a standard for wireless communications for mobile phones based on packet switching</a:t>
            </a:r>
          </a:p>
          <a:p>
            <a:pPr lvl="1"/>
            <a:endParaRPr lang="en-US" altLang="en-US" sz="1800" dirty="0"/>
          </a:p>
          <a:p>
            <a:endParaRPr lang="en-US" sz="1800" dirty="0"/>
          </a:p>
        </p:txBody>
      </p:sp>
    </p:spTree>
    <p:extLst>
      <p:ext uri="{BB962C8B-B14F-4D97-AF65-F5344CB8AC3E}">
        <p14:creationId xmlns:p14="http://schemas.microsoft.com/office/powerpoint/2010/main" val="2022134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a:t>Communications Media</a:t>
            </a:r>
          </a:p>
        </p:txBody>
      </p:sp>
      <p:sp>
        <p:nvSpPr>
          <p:cNvPr id="37891" name="Content Placeholder 2"/>
          <p:cNvSpPr>
            <a:spLocks noGrp="1"/>
          </p:cNvSpPr>
          <p:nvPr>
            <p:ph idx="1"/>
          </p:nvPr>
        </p:nvSpPr>
        <p:spPr/>
        <p:txBody>
          <a:bodyPr/>
          <a:lstStyle/>
          <a:p>
            <a:r>
              <a:rPr lang="en-US" altLang="en-US" dirty="0"/>
              <a:t>5G Wireless Communications</a:t>
            </a:r>
          </a:p>
          <a:p>
            <a:pPr lvl="1"/>
            <a:r>
              <a:rPr lang="en-US" altLang="en-US" dirty="0"/>
              <a:t>Expected characteristics</a:t>
            </a:r>
          </a:p>
          <a:p>
            <a:pPr lvl="2"/>
            <a:r>
              <a:rPr lang="en-US" altLang="en-US" dirty="0"/>
              <a:t>Higher data transmission rates</a:t>
            </a:r>
          </a:p>
          <a:p>
            <a:pPr lvl="2"/>
            <a:r>
              <a:rPr lang="en-US" altLang="en-US" dirty="0"/>
              <a:t>Lower power consumption</a:t>
            </a:r>
          </a:p>
          <a:p>
            <a:pPr lvl="2"/>
            <a:r>
              <a:rPr lang="en-US" altLang="en-US" dirty="0"/>
              <a:t>Higher connect reliability and more coverage</a:t>
            </a:r>
          </a:p>
          <a:p>
            <a:pPr lvl="2"/>
            <a:r>
              <a:rPr lang="en-US" altLang="en-US" dirty="0"/>
              <a:t>Lower infrastructure costs</a:t>
            </a:r>
          </a:p>
          <a:p>
            <a:pPr lvl="1"/>
            <a:r>
              <a:rPr lang="en-US" altLang="en-US" dirty="0"/>
              <a:t>Commercial deployment expected to start by 2017</a:t>
            </a:r>
          </a:p>
          <a:p>
            <a:endParaRPr lang="en-US" altLang="en-US" dirty="0"/>
          </a:p>
          <a:p>
            <a:endParaRPr lang="en-US" dirty="0"/>
          </a:p>
        </p:txBody>
      </p:sp>
    </p:spTree>
    <p:extLst>
      <p:ext uri="{BB962C8B-B14F-4D97-AF65-F5344CB8AC3E}">
        <p14:creationId xmlns:p14="http://schemas.microsoft.com/office/powerpoint/2010/main" val="354227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774725"/>
            <a:ext cx="8229600" cy="1066800"/>
          </a:xfrm>
        </p:spPr>
        <p:txBody>
          <a:bodyPr/>
          <a:lstStyle/>
          <a:p>
            <a:r>
              <a:rPr lang="en-US" dirty="0"/>
              <a:t>Communications Hardware</a:t>
            </a:r>
          </a:p>
        </p:txBody>
      </p:sp>
      <p:pic>
        <p:nvPicPr>
          <p:cNvPr id="38915" name="Content Placeholder 5" descr="Common communication devices" title="Table 6-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825759"/>
            <a:ext cx="7448550" cy="3695700"/>
          </a:xfrm>
        </p:spPr>
      </p:pic>
    </p:spTree>
    <p:extLst>
      <p:ext uri="{BB962C8B-B14F-4D97-AF65-F5344CB8AC3E}">
        <p14:creationId xmlns:p14="http://schemas.microsoft.com/office/powerpoint/2010/main" val="660692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a:t>Communications Software</a:t>
            </a:r>
          </a:p>
        </p:txBody>
      </p:sp>
      <p:sp>
        <p:nvSpPr>
          <p:cNvPr id="39939" name="Content Placeholder 2"/>
          <p:cNvSpPr>
            <a:spLocks noGrp="1"/>
          </p:cNvSpPr>
          <p:nvPr>
            <p:ph idx="1"/>
          </p:nvPr>
        </p:nvSpPr>
        <p:spPr>
          <a:xfrm>
            <a:off x="295110" y="1981200"/>
            <a:ext cx="8415338" cy="2347382"/>
          </a:xfrm>
        </p:spPr>
        <p:txBody>
          <a:bodyPr/>
          <a:lstStyle/>
          <a:p>
            <a:r>
              <a:rPr lang="en-US" altLang="en-US" dirty="0"/>
              <a:t>Network operating system (NOS)</a:t>
            </a:r>
          </a:p>
          <a:p>
            <a:pPr lvl="1"/>
            <a:r>
              <a:rPr lang="en-US" altLang="en-US" dirty="0"/>
              <a:t>Systems software that controls the computer systems and devices on a network </a:t>
            </a:r>
          </a:p>
          <a:p>
            <a:pPr lvl="1"/>
            <a:r>
              <a:rPr lang="en-US" altLang="en-US" dirty="0"/>
              <a:t>Linux, UNIX, Windows Server, and Mac OS X are common NOSs</a:t>
            </a:r>
          </a:p>
          <a:p>
            <a:r>
              <a:rPr lang="en-US" altLang="en-US" dirty="0"/>
              <a:t>Network-management software:</a:t>
            </a:r>
          </a:p>
          <a:p>
            <a:pPr lvl="1"/>
            <a:r>
              <a:rPr lang="en-US" altLang="en-US" dirty="0"/>
              <a:t>Protects software from being copied, modified, or downloaded illegally</a:t>
            </a:r>
          </a:p>
          <a:p>
            <a:pPr lvl="1"/>
            <a:r>
              <a:rPr lang="en-US" altLang="en-US" dirty="0"/>
              <a:t>Locates telecommunications errors and potential network problems</a:t>
            </a:r>
          </a:p>
        </p:txBody>
      </p:sp>
    </p:spTree>
    <p:extLst>
      <p:ext uri="{BB962C8B-B14F-4D97-AF65-F5344CB8AC3E}">
        <p14:creationId xmlns:p14="http://schemas.microsoft.com/office/powerpoint/2010/main" val="123077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D324-7B6B-43EF-AD29-7F3D5652A78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211479C-DB90-4810-9E2E-68FEBDA7E7C5}"/>
              </a:ext>
            </a:extLst>
          </p:cNvPr>
          <p:cNvSpPr>
            <a:spLocks noGrp="1"/>
          </p:cNvSpPr>
          <p:nvPr>
            <p:ph idx="1"/>
          </p:nvPr>
        </p:nvSpPr>
        <p:spPr>
          <a:xfrm>
            <a:off x="457200" y="2209800"/>
            <a:ext cx="8229600" cy="4324350"/>
          </a:xfrm>
        </p:spPr>
        <p:txBody>
          <a:bodyPr/>
          <a:lstStyle/>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Define what is meant by the Internet of Things (IoT)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Identify and discuss several practical applications of the Internet of Things (IoT)</a:t>
            </a:r>
          </a:p>
          <a:p>
            <a:pPr>
              <a:defRPr/>
            </a:pPr>
            <a:r>
              <a:rPr lang="en-US" sz="1800" dirty="0">
                <a:latin typeface="Calibri" panose="020F0502020204030204" pitchFamily="34" charset="0"/>
                <a:cs typeface="Calibri" panose="020F0502020204030204" pitchFamily="34" charset="0"/>
              </a:rPr>
              <a:t>Categorize and summarize several potential issues and barriers associated with the expansion of the Internet of Things (IoT)</a:t>
            </a:r>
          </a:p>
          <a:p>
            <a:pPr>
              <a:defRPr/>
            </a:pPr>
            <a:r>
              <a:rPr lang="en-US" sz="1800" dirty="0">
                <a:latin typeface="Calibri" panose="020F0502020204030204" pitchFamily="34" charset="0"/>
                <a:cs typeface="Calibri" panose="020F0502020204030204" pitchFamily="34" charset="0"/>
              </a:rPr>
              <a:t>Discuss how cloud computing can increase the speed and reduce costs of new product launches</a:t>
            </a:r>
          </a:p>
          <a:p>
            <a:pPr>
              <a:defRPr/>
            </a:pPr>
            <a:r>
              <a:rPr lang="en-US" sz="1800" dirty="0">
                <a:latin typeface="Calibri" panose="020F0502020204030204" pitchFamily="34" charset="0"/>
                <a:cs typeface="Calibri" panose="020F0502020204030204" pitchFamily="34" charset="0"/>
              </a:rPr>
              <a:t>Summarize three common problems organizations encounter in moving to the cloud</a:t>
            </a:r>
          </a:p>
          <a:p>
            <a:pPr>
              <a:defRPr/>
            </a:pPr>
            <a:r>
              <a:rPr lang="en-US" sz="1800" dirty="0">
                <a:latin typeface="Calibri" panose="020F0502020204030204" pitchFamily="34" charset="0"/>
                <a:cs typeface="Calibri" panose="020F0502020204030204" pitchFamily="34" charset="0"/>
              </a:rPr>
              <a:t>Discuss the pros and cons of private and hybrid cloud computing compared to public cloud computing</a:t>
            </a:r>
          </a:p>
          <a:p>
            <a:pPr marL="342900" marR="0" lvl="0" indent="-34290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9958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871BC53-FA33-4A4C-8004-09B088DFBA08}"/>
              </a:ext>
            </a:extLst>
          </p:cNvPr>
          <p:cNvSpPr>
            <a:spLocks noGrp="1"/>
          </p:cNvSpPr>
          <p:nvPr>
            <p:ph type="title"/>
          </p:nvPr>
        </p:nvSpPr>
        <p:spPr/>
        <p:txBody>
          <a:bodyPr/>
          <a:lstStyle/>
          <a:p>
            <a:r>
              <a:rPr lang="en-US" altLang="en-US"/>
              <a:t>Network Protocols</a:t>
            </a:r>
          </a:p>
        </p:txBody>
      </p:sp>
      <p:sp>
        <p:nvSpPr>
          <p:cNvPr id="11267" name="Content Placeholder 2">
            <a:extLst>
              <a:ext uri="{FF2B5EF4-FFF2-40B4-BE49-F238E27FC236}">
                <a16:creationId xmlns:a16="http://schemas.microsoft.com/office/drawing/2014/main" id="{5FD422BF-B563-4346-9269-81D1563512B5}"/>
              </a:ext>
            </a:extLst>
          </p:cNvPr>
          <p:cNvSpPr>
            <a:spLocks noGrp="1"/>
          </p:cNvSpPr>
          <p:nvPr>
            <p:ph idx="1"/>
          </p:nvPr>
        </p:nvSpPr>
        <p:spPr>
          <a:xfrm>
            <a:off x="304800" y="1905000"/>
            <a:ext cx="7772400" cy="4530725"/>
          </a:xfrm>
        </p:spPr>
        <p:txBody>
          <a:bodyPr/>
          <a:lstStyle/>
          <a:p>
            <a:pPr marL="0" indent="0">
              <a:buFont typeface="Georgia" panose="02040502050405020303" pitchFamily="18" charset="0"/>
              <a:buNone/>
            </a:pPr>
            <a:r>
              <a:rPr lang="en-US" altLang="en-US">
                <a:latin typeface="Arial" panose="020B0604020202020204" pitchFamily="34" charset="0"/>
                <a:cs typeface="Arial" panose="020B0604020202020204" pitchFamily="34" charset="0"/>
              </a:rPr>
              <a:t>A </a:t>
            </a:r>
            <a:r>
              <a:rPr lang="en-US" altLang="en-US" b="1">
                <a:solidFill>
                  <a:srgbClr val="0070C0"/>
                </a:solidFill>
                <a:latin typeface="Arial" panose="020B0604020202020204" pitchFamily="34" charset="0"/>
                <a:cs typeface="Arial" panose="020B0604020202020204" pitchFamily="34" charset="0"/>
              </a:rPr>
              <a:t>protocol</a:t>
            </a:r>
            <a:r>
              <a:rPr lang="en-US" altLang="en-US">
                <a:solidFill>
                  <a:srgbClr val="0070C0"/>
                </a:solidFill>
                <a:latin typeface="Arial" panose="020B0604020202020204" pitchFamily="34" charset="0"/>
                <a:cs typeface="Arial" panose="020B0604020202020204" pitchFamily="34" charset="0"/>
              </a:rPr>
              <a:t> </a:t>
            </a:r>
            <a:r>
              <a:rPr lang="en-US" altLang="en-US" sz="2400">
                <a:latin typeface="Arial" panose="020B0604020202020204" pitchFamily="34" charset="0"/>
                <a:cs typeface="Arial" panose="020B0604020202020204" pitchFamily="34" charset="0"/>
              </a:rPr>
              <a:t>is the set of rules and procedures governing transmission across a network.</a:t>
            </a:r>
          </a:p>
          <a:p>
            <a:pPr marL="0" indent="0">
              <a:buFont typeface="Wingdings" panose="05000000000000000000" pitchFamily="2" charset="2"/>
              <a:buNone/>
            </a:pPr>
            <a:endParaRPr lang="en-US" altLang="en-US" b="1">
              <a:solidFill>
                <a:srgbClr val="0000FF"/>
              </a:solidFill>
              <a:latin typeface="Arial" panose="020B0604020202020204" pitchFamily="34" charset="0"/>
              <a:cs typeface="Arial" panose="020B0604020202020204" pitchFamily="34" charset="0"/>
            </a:endParaRPr>
          </a:p>
          <a:p>
            <a:pPr marL="0" indent="0">
              <a:buFont typeface="Georgia" panose="02040502050405020303" pitchFamily="18" charset="0"/>
              <a:buNone/>
            </a:pPr>
            <a:r>
              <a:rPr lang="en-US" altLang="en-US" b="1">
                <a:solidFill>
                  <a:srgbClr val="C00000"/>
                </a:solidFill>
                <a:latin typeface="Arial" panose="020B0604020202020204" pitchFamily="34" charset="0"/>
                <a:cs typeface="Arial" panose="020B0604020202020204" pitchFamily="34" charset="0"/>
              </a:rPr>
              <a:t>Ethernet</a:t>
            </a:r>
            <a:r>
              <a:rPr lang="en-US" altLang="en-US" b="1">
                <a:solidFill>
                  <a:srgbClr val="0000FF"/>
                </a:solidFill>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rPr>
              <a:t>is a common LAN protocol.</a:t>
            </a:r>
          </a:p>
          <a:p>
            <a:pPr marL="0" indent="0">
              <a:buFont typeface="Wingdings" panose="05000000000000000000" pitchFamily="2" charset="2"/>
              <a:buNone/>
            </a:pPr>
            <a:endParaRPr lang="en-US" altLang="en-US" b="1">
              <a:solidFill>
                <a:srgbClr val="0000FF"/>
              </a:solidFill>
              <a:latin typeface="Arial" panose="020B0604020202020204" pitchFamily="34" charset="0"/>
              <a:cs typeface="Arial" panose="020B0604020202020204" pitchFamily="34" charset="0"/>
            </a:endParaRPr>
          </a:p>
          <a:p>
            <a:pPr marL="0" indent="0">
              <a:buFont typeface="Georgia" panose="02040502050405020303" pitchFamily="18" charset="0"/>
              <a:buNone/>
            </a:pPr>
            <a:r>
              <a:rPr lang="en-US" altLang="en-US" b="1">
                <a:solidFill>
                  <a:srgbClr val="C00000"/>
                </a:solidFill>
                <a:latin typeface="Arial" panose="020B0604020202020204" pitchFamily="34" charset="0"/>
                <a:cs typeface="Arial" panose="020B0604020202020204" pitchFamily="34" charset="0"/>
              </a:rPr>
              <a:t>Transmission Control Protocol/Internet Protocol (TCP/IP) </a:t>
            </a:r>
            <a:r>
              <a:rPr lang="en-US" altLang="en-US" sz="2400">
                <a:latin typeface="Arial" panose="020B0604020202020204" pitchFamily="34" charset="0"/>
                <a:cs typeface="Arial" panose="020B0604020202020204" pitchFamily="34" charset="0"/>
              </a:rPr>
              <a:t>is a file transfer protocol that can send large files of information across sometimes unreliable networks with assurance that the data will arrive uncorrupted</a:t>
            </a:r>
          </a:p>
          <a:p>
            <a:pPr marL="0" indent="0">
              <a:buFont typeface="Wingdings" panose="05000000000000000000" pitchFamily="2" charset="2"/>
              <a:buNone/>
            </a:pPr>
            <a:endParaRPr lang="en-US" altLang="en-US" b="1">
              <a:solidFill>
                <a:srgbClr val="0000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a:t>How the Internet Works</a:t>
            </a:r>
          </a:p>
        </p:txBody>
      </p:sp>
      <p:sp>
        <p:nvSpPr>
          <p:cNvPr id="46083" name="Content Placeholder 2"/>
          <p:cNvSpPr>
            <a:spLocks noGrp="1"/>
          </p:cNvSpPr>
          <p:nvPr>
            <p:ph idx="1"/>
          </p:nvPr>
        </p:nvSpPr>
        <p:spPr/>
        <p:txBody>
          <a:bodyPr/>
          <a:lstStyle/>
          <a:p>
            <a:r>
              <a:rPr lang="en-US" altLang="en-US" dirty="0"/>
              <a:t>Internet backbone: one of the Internet’s high-speed, long-distance communications links</a:t>
            </a:r>
          </a:p>
          <a:p>
            <a:r>
              <a:rPr lang="en-US" altLang="en-US" dirty="0"/>
              <a:t>IP protocol</a:t>
            </a:r>
          </a:p>
          <a:p>
            <a:pPr lvl="1"/>
            <a:r>
              <a:rPr lang="en-US" altLang="en-US" dirty="0"/>
              <a:t>The set of rules used to pass packets from one host to another </a:t>
            </a:r>
          </a:p>
          <a:p>
            <a:r>
              <a:rPr lang="en-US" altLang="en-US" dirty="0"/>
              <a:t>Transmission Control Protocol (TCP): t</a:t>
            </a:r>
            <a:r>
              <a:rPr lang="en-US" dirty="0"/>
              <a:t>he widely used transport layer protocol that most Internet applications use with IP</a:t>
            </a:r>
            <a:endParaRPr lang="en-US" altLang="en-US" dirty="0"/>
          </a:p>
          <a:p>
            <a:r>
              <a:rPr lang="en-US" altLang="en-US" dirty="0"/>
              <a:t>IP address: a</a:t>
            </a:r>
            <a:r>
              <a:rPr lang="en-US" dirty="0"/>
              <a:t> 64-bit number that identifies a computer on the Internet</a:t>
            </a:r>
            <a:endParaRPr lang="en-US" altLang="en-US" dirty="0"/>
          </a:p>
          <a:p>
            <a:endParaRPr lang="en-US" dirty="0"/>
          </a:p>
        </p:txBody>
      </p:sp>
    </p:spTree>
    <p:extLst>
      <p:ext uri="{BB962C8B-B14F-4D97-AF65-F5344CB8AC3E}">
        <p14:creationId xmlns:p14="http://schemas.microsoft.com/office/powerpoint/2010/main" val="3547532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BB00BB5-5C13-4C92-9A41-30612A272273}"/>
              </a:ext>
            </a:extLst>
          </p:cNvPr>
          <p:cNvSpPr>
            <a:spLocks noGrp="1"/>
          </p:cNvSpPr>
          <p:nvPr>
            <p:ph type="title"/>
          </p:nvPr>
        </p:nvSpPr>
        <p:spPr/>
        <p:txBody>
          <a:bodyPr/>
          <a:lstStyle/>
          <a:p>
            <a:r>
              <a:rPr lang="en-US" altLang="en-US" sz="3600"/>
              <a:t>The Four Layers of the TCP/IP Protocol</a:t>
            </a:r>
          </a:p>
        </p:txBody>
      </p:sp>
      <p:pic>
        <p:nvPicPr>
          <p:cNvPr id="12291" name="Picture 4">
            <a:extLst>
              <a:ext uri="{FF2B5EF4-FFF2-40B4-BE49-F238E27FC236}">
                <a16:creationId xmlns:a16="http://schemas.microsoft.com/office/drawing/2014/main" id="{87E54DF9-FF6A-439C-B74C-C8691CB3A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7483475"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a:t>How the Internet Works</a:t>
            </a:r>
          </a:p>
        </p:txBody>
      </p:sp>
      <p:pic>
        <p:nvPicPr>
          <p:cNvPr id="47107" name="Content Placeholder 5" descr="Routing messages over the Internet" title="Figure 6-10"/>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00175" y="2209800"/>
            <a:ext cx="6343650" cy="3038475"/>
          </a:xfrm>
        </p:spPr>
      </p:pic>
    </p:spTree>
    <p:extLst>
      <p:ext uri="{BB962C8B-B14F-4D97-AF65-F5344CB8AC3E}">
        <p14:creationId xmlns:p14="http://schemas.microsoft.com/office/powerpoint/2010/main" val="4289239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4F6F441-EA10-4D1F-A9EB-8810636BBFA3}"/>
              </a:ext>
            </a:extLst>
          </p:cNvPr>
          <p:cNvSpPr>
            <a:spLocks noGrp="1"/>
          </p:cNvSpPr>
          <p:nvPr>
            <p:ph type="title"/>
          </p:nvPr>
        </p:nvSpPr>
        <p:spPr/>
        <p:txBody>
          <a:bodyPr/>
          <a:lstStyle/>
          <a:p>
            <a:r>
              <a:rPr lang="en-US" altLang="en-US"/>
              <a:t>          Packet Switching</a:t>
            </a:r>
          </a:p>
        </p:txBody>
      </p:sp>
      <p:pic>
        <p:nvPicPr>
          <p:cNvPr id="13315" name="Picture 3" descr="Chapter_05_illus5">
            <a:extLst>
              <a:ext uri="{FF2B5EF4-FFF2-40B4-BE49-F238E27FC236}">
                <a16:creationId xmlns:a16="http://schemas.microsoft.com/office/drawing/2014/main" id="{65EC012E-DE05-4511-8386-A4C0DBDDC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81534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23041" y="838200"/>
            <a:ext cx="8229600" cy="1066800"/>
          </a:xfrm>
        </p:spPr>
        <p:txBody>
          <a:bodyPr/>
          <a:lstStyle/>
          <a:p>
            <a:r>
              <a:rPr lang="en-US" dirty="0"/>
              <a:t>The Internet and World Wide Web</a:t>
            </a:r>
          </a:p>
        </p:txBody>
      </p:sp>
      <p:sp>
        <p:nvSpPr>
          <p:cNvPr id="44037" name="Content Placeholder 2"/>
          <p:cNvSpPr>
            <a:spLocks noGrp="1"/>
          </p:cNvSpPr>
          <p:nvPr>
            <p:ph idx="1"/>
          </p:nvPr>
        </p:nvSpPr>
        <p:spPr>
          <a:xfrm>
            <a:off x="457200" y="2057400"/>
            <a:ext cx="8415338" cy="4176528"/>
          </a:xfrm>
        </p:spPr>
        <p:txBody>
          <a:bodyPr/>
          <a:lstStyle/>
          <a:p>
            <a:r>
              <a:rPr lang="en-US" altLang="en-US" sz="2000" dirty="0"/>
              <a:t>The Internet is international in scope with users on every continent</a:t>
            </a:r>
          </a:p>
          <a:p>
            <a:r>
              <a:rPr lang="en-US" altLang="en-US" sz="2000" dirty="0"/>
              <a:t>Internet sites have a profound impact on world politics</a:t>
            </a:r>
          </a:p>
          <a:p>
            <a:r>
              <a:rPr lang="en-US" altLang="en-US" sz="2000" dirty="0"/>
              <a:t>Internet censorship</a:t>
            </a:r>
          </a:p>
          <a:p>
            <a:pPr lvl="1"/>
            <a:r>
              <a:rPr lang="en-US" altLang="en-US" sz="2000" dirty="0"/>
              <a:t>Some countries try to control Internet content and services</a:t>
            </a:r>
          </a:p>
          <a:p>
            <a:r>
              <a:rPr lang="en-US" altLang="en-US" sz="2000" dirty="0"/>
              <a:t>ARPANET </a:t>
            </a:r>
          </a:p>
          <a:p>
            <a:pPr lvl="1"/>
            <a:r>
              <a:rPr lang="en-US" altLang="en-US" sz="2000" dirty="0"/>
              <a:t>Ancestor of the Internet</a:t>
            </a:r>
          </a:p>
          <a:p>
            <a:pPr lvl="1"/>
            <a:r>
              <a:rPr lang="en-US" altLang="en-US" sz="2000" dirty="0"/>
              <a:t>Project started by the U.S. Department of Defense (DoD) in 1969</a:t>
            </a:r>
          </a:p>
          <a:p>
            <a:r>
              <a:rPr lang="en-US" altLang="en-US" sz="2000" dirty="0"/>
              <a:t>Internet Protocol (IP) enables computers to route communications traffic from one network to another </a:t>
            </a:r>
          </a:p>
          <a:p>
            <a:pPr lvl="1"/>
            <a:endParaRPr lang="en-US" altLang="en-US" sz="2000" dirty="0"/>
          </a:p>
          <a:p>
            <a:endParaRPr lang="en-US" sz="2000" dirty="0"/>
          </a:p>
        </p:txBody>
      </p:sp>
    </p:spTree>
    <p:extLst>
      <p:ext uri="{BB962C8B-B14F-4D97-AF65-F5344CB8AC3E}">
        <p14:creationId xmlns:p14="http://schemas.microsoft.com/office/powerpoint/2010/main" val="3671013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D669C4D-E2A8-4240-AA22-57248F14A174}"/>
              </a:ext>
            </a:extLst>
          </p:cNvPr>
          <p:cNvSpPr>
            <a:spLocks noGrp="1"/>
          </p:cNvSpPr>
          <p:nvPr>
            <p:ph type="title"/>
          </p:nvPr>
        </p:nvSpPr>
        <p:spPr>
          <a:xfrm>
            <a:off x="304800" y="508000"/>
            <a:ext cx="8229600" cy="1066800"/>
          </a:xfrm>
        </p:spPr>
        <p:txBody>
          <a:bodyPr/>
          <a:lstStyle/>
          <a:p>
            <a:r>
              <a:rPr lang="en-US" altLang="en-US"/>
              <a:t>Types of Network Processing</a:t>
            </a:r>
          </a:p>
        </p:txBody>
      </p:sp>
      <p:sp>
        <p:nvSpPr>
          <p:cNvPr id="19459" name="Content Placeholder 2">
            <a:extLst>
              <a:ext uri="{FF2B5EF4-FFF2-40B4-BE49-F238E27FC236}">
                <a16:creationId xmlns:a16="http://schemas.microsoft.com/office/drawing/2014/main" id="{D3FFDED4-1BF5-4F4C-9D42-D58685681C68}"/>
              </a:ext>
            </a:extLst>
          </p:cNvPr>
          <p:cNvSpPr>
            <a:spLocks noGrp="1"/>
          </p:cNvSpPr>
          <p:nvPr>
            <p:ph idx="1"/>
          </p:nvPr>
        </p:nvSpPr>
        <p:spPr>
          <a:xfrm>
            <a:off x="152400" y="1828800"/>
            <a:ext cx="8534400" cy="4745038"/>
          </a:xfrm>
        </p:spPr>
        <p:txBody>
          <a:bodyPr>
            <a:normAutofit/>
          </a:bodyPr>
          <a:lstStyle/>
          <a:p>
            <a:pPr marL="0" indent="0" fontAlgn="auto">
              <a:spcAft>
                <a:spcPts val="0"/>
              </a:spcAft>
              <a:buClr>
                <a:schemeClr val="accent3"/>
              </a:buClr>
              <a:buFont typeface="Wingdings" pitchFamily="2" charset="2"/>
              <a:buNone/>
              <a:defRPr/>
            </a:pPr>
            <a:r>
              <a:rPr lang="en-US" altLang="en-US" b="1" dirty="0">
                <a:solidFill>
                  <a:srgbClr val="0070C0"/>
                </a:solidFill>
                <a:latin typeface="Arial" panose="020B0604020202020204" pitchFamily="34" charset="0"/>
                <a:cs typeface="Arial" panose="020B0604020202020204" pitchFamily="34" charset="0"/>
              </a:rPr>
              <a:t>Client/server computing</a:t>
            </a:r>
          </a:p>
          <a:p>
            <a:pPr marL="0" indent="0" fontAlgn="auto">
              <a:spcAft>
                <a:spcPts val="0"/>
              </a:spcAft>
              <a:buClr>
                <a:schemeClr val="accent3"/>
              </a:buClr>
              <a:buFont typeface="Wingdings" pitchFamily="2" charset="2"/>
              <a:buNone/>
              <a:defRPr/>
            </a:pPr>
            <a:endParaRPr lang="en-US" altLang="en-US" dirty="0"/>
          </a:p>
          <a:p>
            <a:pPr marL="0" indent="0" fontAlgn="auto">
              <a:spcAft>
                <a:spcPts val="0"/>
              </a:spcAft>
              <a:buClr>
                <a:schemeClr val="accent3"/>
              </a:buClr>
              <a:buFont typeface="Wingdings" pitchFamily="2" charset="2"/>
              <a:buNone/>
              <a:defRPr/>
            </a:pPr>
            <a:endParaRPr lang="en-US" altLang="en-US" dirty="0"/>
          </a:p>
          <a:p>
            <a:pPr marL="0" indent="0" fontAlgn="auto">
              <a:spcAft>
                <a:spcPts val="0"/>
              </a:spcAft>
              <a:buClr>
                <a:schemeClr val="accent3"/>
              </a:buClr>
              <a:buFont typeface="Wingdings" pitchFamily="2" charset="2"/>
              <a:buNone/>
              <a:defRPr/>
            </a:pPr>
            <a:r>
              <a:rPr lang="en-US" altLang="en-US" b="1" dirty="0">
                <a:solidFill>
                  <a:srgbClr val="0070C0"/>
                </a:solidFill>
                <a:latin typeface="Arial" panose="020B0604020202020204" pitchFamily="34" charset="0"/>
                <a:cs typeface="Arial" panose="020B0604020202020204" pitchFamily="34" charset="0"/>
              </a:rPr>
              <a:t>Peer-to-peer processing</a:t>
            </a:r>
          </a:p>
          <a:p>
            <a:pPr marL="365760" indent="-256032" fontAlgn="auto">
              <a:spcAft>
                <a:spcPts val="0"/>
              </a:spcAft>
              <a:buClr>
                <a:schemeClr val="accent3"/>
              </a:buClr>
              <a:buFont typeface="Georgia"/>
              <a:buChar char="•"/>
              <a:defRPr/>
            </a:pPr>
            <a:r>
              <a:rPr lang="en-US" altLang="en-US" sz="2000" dirty="0">
                <a:latin typeface="Arial" panose="020B0604020202020204" pitchFamily="34" charset="0"/>
                <a:cs typeface="Arial" panose="020B0604020202020204" pitchFamily="34" charset="0"/>
              </a:rPr>
              <a:t>The </a:t>
            </a:r>
            <a:r>
              <a:rPr lang="en-US" altLang="en-US" sz="2000" b="1" dirty="0">
                <a:latin typeface="Arial" panose="020B0604020202020204" pitchFamily="34" charset="0"/>
                <a:cs typeface="Arial" panose="020B0604020202020204" pitchFamily="34" charset="0"/>
              </a:rPr>
              <a:t>first type </a:t>
            </a:r>
            <a:r>
              <a:rPr lang="en-US" altLang="en-US" sz="2000" dirty="0">
                <a:latin typeface="Arial" panose="020B0604020202020204" pitchFamily="34" charset="0"/>
                <a:cs typeface="Arial" panose="020B0604020202020204" pitchFamily="34" charset="0"/>
              </a:rPr>
              <a:t>of peer-to-peer (P2P) processing accesses unused CPU power among networked computers.</a:t>
            </a:r>
          </a:p>
          <a:p>
            <a:pPr marL="365760" indent="-256032" fontAlgn="auto">
              <a:spcAft>
                <a:spcPts val="0"/>
              </a:spcAft>
              <a:buClr>
                <a:schemeClr val="accent3"/>
              </a:buClr>
              <a:buFont typeface="Georgia"/>
              <a:buChar char="•"/>
              <a:defRPr/>
            </a:pPr>
            <a:r>
              <a:rPr lang="en-US" altLang="en-US" sz="2000" dirty="0">
                <a:latin typeface="Arial" panose="020B0604020202020204" pitchFamily="34" charset="0"/>
                <a:cs typeface="Arial" panose="020B0604020202020204" pitchFamily="34" charset="0"/>
              </a:rPr>
              <a:t>The </a:t>
            </a:r>
            <a:r>
              <a:rPr lang="en-US" altLang="en-US" sz="2000" b="1" dirty="0">
                <a:latin typeface="Arial" panose="020B0604020202020204" pitchFamily="34" charset="0"/>
                <a:cs typeface="Arial" panose="020B0604020202020204" pitchFamily="34" charset="0"/>
              </a:rPr>
              <a:t>second type </a:t>
            </a:r>
            <a:r>
              <a:rPr lang="en-US" altLang="en-US" sz="2000" dirty="0">
                <a:latin typeface="Arial" panose="020B0604020202020204" pitchFamily="34" charset="0"/>
                <a:cs typeface="Arial" panose="020B0604020202020204" pitchFamily="34" charset="0"/>
              </a:rPr>
              <a:t>of P2P is real-time, person-to-person collaboration.</a:t>
            </a:r>
          </a:p>
          <a:p>
            <a:pPr marL="365760" indent="-256032" fontAlgn="auto">
              <a:spcAft>
                <a:spcPts val="0"/>
              </a:spcAft>
              <a:buClr>
                <a:schemeClr val="accent3"/>
              </a:buClr>
              <a:buFont typeface="Georgia"/>
              <a:buChar char="•"/>
              <a:defRPr/>
            </a:pPr>
            <a:r>
              <a:rPr lang="en-US" altLang="en-US" sz="2000" dirty="0">
                <a:latin typeface="Arial" panose="020B0604020202020204" pitchFamily="34" charset="0"/>
                <a:cs typeface="Arial" panose="020B0604020202020204" pitchFamily="34" charset="0"/>
              </a:rPr>
              <a:t>The </a:t>
            </a:r>
            <a:r>
              <a:rPr lang="en-US" altLang="en-US" sz="2000" b="1" dirty="0">
                <a:latin typeface="Arial" panose="020B0604020202020204" pitchFamily="34" charset="0"/>
                <a:cs typeface="Arial" panose="020B0604020202020204" pitchFamily="34" charset="0"/>
              </a:rPr>
              <a:t>third type </a:t>
            </a:r>
            <a:r>
              <a:rPr lang="en-US" altLang="en-US" sz="2000" dirty="0">
                <a:latin typeface="Arial" panose="020B0604020202020204" pitchFamily="34" charset="0"/>
                <a:cs typeface="Arial" panose="020B0604020202020204" pitchFamily="34" charset="0"/>
              </a:rPr>
              <a:t>of P2P is open-source, free, peer-to-peer file-sharing.</a:t>
            </a:r>
          </a:p>
          <a:p>
            <a:pPr marL="0" indent="0" fontAlgn="auto">
              <a:spcAft>
                <a:spcPts val="0"/>
              </a:spcAft>
              <a:buClr>
                <a:schemeClr val="accent3"/>
              </a:buClr>
              <a:buFont typeface="Wingdings" pitchFamily="2" charset="2"/>
              <a:buNone/>
              <a:defRPr/>
            </a:pPr>
            <a:endParaRPr lang="en-US" altLang="en-US" b="1" dirty="0">
              <a:solidFill>
                <a:srgbClr val="0000FF"/>
              </a:solidFill>
            </a:endParaRPr>
          </a:p>
        </p:txBody>
      </p:sp>
      <p:pic>
        <p:nvPicPr>
          <p:cNvPr id="14340" name="Picture 6" descr="C:\Users\washenberg\Desktop\ESY-001048186.jpg">
            <a:extLst>
              <a:ext uri="{FF2B5EF4-FFF2-40B4-BE49-F238E27FC236}">
                <a16:creationId xmlns:a16="http://schemas.microsoft.com/office/drawing/2014/main" id="{D907A928-8885-4A2E-B760-625AB79AF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00200"/>
            <a:ext cx="2206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C:\Users\washenberg\Desktop\ESY-001861385.jpg">
            <a:extLst>
              <a:ext uri="{FF2B5EF4-FFF2-40B4-BE49-F238E27FC236}">
                <a16:creationId xmlns:a16="http://schemas.microsoft.com/office/drawing/2014/main" id="{F2C77784-8E34-41ED-A284-3384C5ECD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091113"/>
            <a:ext cx="2157413"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7">
            <a:extLst>
              <a:ext uri="{FF2B5EF4-FFF2-40B4-BE49-F238E27FC236}">
                <a16:creationId xmlns:a16="http://schemas.microsoft.com/office/drawing/2014/main" id="{A2F543FE-F41F-42D8-99CC-1F3D6315C32D}"/>
              </a:ext>
            </a:extLst>
          </p:cNvPr>
          <p:cNvSpPr>
            <a:spLocks noChangeArrowheads="1"/>
          </p:cNvSpPr>
          <p:nvPr/>
        </p:nvSpPr>
        <p:spPr bwMode="auto">
          <a:xfrm>
            <a:off x="5635625" y="2830513"/>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 Matthias Pahl/Age Fotostock America, Inc.</a:t>
            </a:r>
          </a:p>
        </p:txBody>
      </p:sp>
      <p:sp>
        <p:nvSpPr>
          <p:cNvPr id="14343" name="Rectangle 8">
            <a:extLst>
              <a:ext uri="{FF2B5EF4-FFF2-40B4-BE49-F238E27FC236}">
                <a16:creationId xmlns:a16="http://schemas.microsoft.com/office/drawing/2014/main" id="{CACB6D86-F4B4-443A-A80E-2C8B7CB1BA98}"/>
              </a:ext>
            </a:extLst>
          </p:cNvPr>
          <p:cNvSpPr>
            <a:spLocks noChangeArrowheads="1"/>
          </p:cNvSpPr>
          <p:nvPr/>
        </p:nvSpPr>
        <p:spPr bwMode="auto">
          <a:xfrm>
            <a:off x="5943600" y="640080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 Toh Kheng Ho/Age Fotostock America, Inc.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t>Client/Server Systems</a:t>
            </a:r>
          </a:p>
        </p:txBody>
      </p:sp>
      <p:sp>
        <p:nvSpPr>
          <p:cNvPr id="23555" name="Content Placeholder 2"/>
          <p:cNvSpPr>
            <a:spLocks noGrp="1"/>
          </p:cNvSpPr>
          <p:nvPr>
            <p:ph idx="1"/>
          </p:nvPr>
        </p:nvSpPr>
        <p:spPr/>
        <p:txBody>
          <a:bodyPr/>
          <a:lstStyle/>
          <a:p>
            <a:r>
              <a:rPr lang="en-US" altLang="en-US" dirty="0"/>
              <a:t>Client/server architecture features multiple computer platforms dedicated to special functions, e.g., </a:t>
            </a:r>
            <a:r>
              <a:rPr lang="en-US" dirty="0"/>
              <a:t>database management, printing, or communications</a:t>
            </a:r>
          </a:p>
          <a:p>
            <a:r>
              <a:rPr lang="en-US" altLang="en-US" dirty="0"/>
              <a:t>A client is any computer that sends messages requesting services from the servers on the network</a:t>
            </a:r>
          </a:p>
          <a:p>
            <a:r>
              <a:rPr lang="en-US" altLang="en-US" dirty="0"/>
              <a:t>A database server sends only the data that meets a specific query</a:t>
            </a:r>
            <a:r>
              <a:rPr lang="en-US" dirty="0"/>
              <a:t>—not the entire file</a:t>
            </a:r>
            <a:endParaRPr lang="en-US" altLang="en-US" dirty="0"/>
          </a:p>
          <a:p>
            <a:endParaRPr lang="en-US" dirty="0"/>
          </a:p>
        </p:txBody>
      </p:sp>
    </p:spTree>
    <p:extLst>
      <p:ext uri="{BB962C8B-B14F-4D97-AF65-F5344CB8AC3E}">
        <p14:creationId xmlns:p14="http://schemas.microsoft.com/office/powerpoint/2010/main" val="188569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88792CB-2AF7-4C69-8E1D-C6BEC8A3B7C6}"/>
              </a:ext>
            </a:extLst>
          </p:cNvPr>
          <p:cNvSpPr>
            <a:spLocks noGrp="1"/>
          </p:cNvSpPr>
          <p:nvPr>
            <p:ph type="title"/>
          </p:nvPr>
        </p:nvSpPr>
        <p:spPr>
          <a:xfrm>
            <a:off x="381000" y="838200"/>
            <a:ext cx="8229600" cy="1066800"/>
          </a:xfrm>
        </p:spPr>
        <p:txBody>
          <a:bodyPr/>
          <a:lstStyle/>
          <a:p>
            <a:r>
              <a:rPr lang="en-US" altLang="en-US"/>
              <a:t>Accessing the Internet</a:t>
            </a:r>
          </a:p>
        </p:txBody>
      </p:sp>
      <p:sp>
        <p:nvSpPr>
          <p:cNvPr id="23555" name="Content Placeholder 2">
            <a:extLst>
              <a:ext uri="{FF2B5EF4-FFF2-40B4-BE49-F238E27FC236}">
                <a16:creationId xmlns:a16="http://schemas.microsoft.com/office/drawing/2014/main" id="{684AA5EB-F084-48D0-A1C2-B59620971C22}"/>
              </a:ext>
            </a:extLst>
          </p:cNvPr>
          <p:cNvSpPr>
            <a:spLocks noGrp="1"/>
          </p:cNvSpPr>
          <p:nvPr>
            <p:ph idx="1"/>
          </p:nvPr>
        </p:nvSpPr>
        <p:spPr>
          <a:xfrm>
            <a:off x="914400" y="1905000"/>
            <a:ext cx="7772400" cy="4530725"/>
          </a:xfrm>
        </p:spPr>
        <p:txBody>
          <a:bodyPr>
            <a:normAutofit/>
          </a:bodyPr>
          <a:lstStyle/>
          <a:p>
            <a:pPr marL="0" indent="0" fontAlgn="auto">
              <a:spcAft>
                <a:spcPts val="0"/>
              </a:spcAft>
              <a:buClr>
                <a:schemeClr val="accent3"/>
              </a:buClr>
              <a:buFont typeface="Wingdings" pitchFamily="2" charset="2"/>
              <a:buNone/>
              <a:defRPr/>
            </a:pPr>
            <a:r>
              <a:rPr lang="en-US" altLang="en-US" sz="2400" b="1" dirty="0">
                <a:solidFill>
                  <a:schemeClr val="accent4"/>
                </a:solidFill>
              </a:rPr>
              <a:t>Cable Modem</a:t>
            </a:r>
          </a:p>
          <a:p>
            <a:pPr marL="0" indent="0" fontAlgn="auto">
              <a:spcAft>
                <a:spcPts val="0"/>
              </a:spcAft>
              <a:buClr>
                <a:schemeClr val="accent3"/>
              </a:buClr>
              <a:buFont typeface="Wingdings" pitchFamily="2" charset="2"/>
              <a:buNone/>
              <a:defRPr/>
            </a:pPr>
            <a:endParaRPr lang="en-US" altLang="en-US" sz="2400" b="1" dirty="0">
              <a:solidFill>
                <a:schemeClr val="accent4"/>
              </a:solidFill>
            </a:endParaRPr>
          </a:p>
          <a:p>
            <a:pPr marL="0" indent="0" fontAlgn="auto">
              <a:spcAft>
                <a:spcPts val="0"/>
              </a:spcAft>
              <a:buClr>
                <a:schemeClr val="accent3"/>
              </a:buClr>
              <a:buFont typeface="Wingdings" pitchFamily="2" charset="2"/>
              <a:buNone/>
              <a:defRPr/>
            </a:pPr>
            <a:r>
              <a:rPr lang="en-US" altLang="en-US" sz="2400" b="1" dirty="0">
                <a:solidFill>
                  <a:schemeClr val="accent4"/>
                </a:solidFill>
              </a:rPr>
              <a:t>Satellite</a:t>
            </a:r>
          </a:p>
          <a:p>
            <a:pPr marL="0" indent="0" fontAlgn="auto">
              <a:spcAft>
                <a:spcPts val="0"/>
              </a:spcAft>
              <a:buClr>
                <a:schemeClr val="accent3"/>
              </a:buClr>
              <a:buFont typeface="Wingdings" pitchFamily="2" charset="2"/>
              <a:buNone/>
              <a:defRPr/>
            </a:pPr>
            <a:endParaRPr lang="en-US" altLang="en-US" sz="2400" dirty="0">
              <a:solidFill>
                <a:schemeClr val="accent4"/>
              </a:solidFill>
            </a:endParaRPr>
          </a:p>
          <a:p>
            <a:pPr marL="0" indent="0" fontAlgn="auto">
              <a:spcAft>
                <a:spcPts val="0"/>
              </a:spcAft>
              <a:buClr>
                <a:schemeClr val="accent3"/>
              </a:buClr>
              <a:buFont typeface="Wingdings" pitchFamily="2" charset="2"/>
              <a:buNone/>
              <a:defRPr/>
            </a:pPr>
            <a:r>
              <a:rPr lang="en-US" altLang="en-US" sz="2400" b="1" dirty="0">
                <a:solidFill>
                  <a:schemeClr val="accent4"/>
                </a:solidFill>
              </a:rPr>
              <a:t>Wireless </a:t>
            </a:r>
          </a:p>
          <a:p>
            <a:pPr marL="0" indent="0" fontAlgn="auto">
              <a:spcAft>
                <a:spcPts val="0"/>
              </a:spcAft>
              <a:buClr>
                <a:schemeClr val="accent3"/>
              </a:buClr>
              <a:buFont typeface="Wingdings" pitchFamily="2" charset="2"/>
              <a:buNone/>
              <a:defRPr/>
            </a:pPr>
            <a:endParaRPr lang="en-US" altLang="en-US" sz="2400" b="1" dirty="0">
              <a:solidFill>
                <a:schemeClr val="accent4"/>
              </a:solidFill>
            </a:endParaRPr>
          </a:p>
          <a:p>
            <a:pPr marL="0" indent="0" fontAlgn="auto">
              <a:spcAft>
                <a:spcPts val="0"/>
              </a:spcAft>
              <a:buClr>
                <a:schemeClr val="accent3"/>
              </a:buClr>
              <a:buFont typeface="Wingdings" pitchFamily="2" charset="2"/>
              <a:buNone/>
              <a:defRPr/>
            </a:pPr>
            <a:r>
              <a:rPr lang="en-US" altLang="en-US" sz="2400" b="1" dirty="0">
                <a:solidFill>
                  <a:schemeClr val="accent4"/>
                </a:solidFill>
              </a:rPr>
              <a:t>Fiber to the Home </a:t>
            </a:r>
          </a:p>
          <a:p>
            <a:pPr marL="0" indent="0" fontAlgn="auto">
              <a:spcAft>
                <a:spcPts val="0"/>
              </a:spcAft>
              <a:buClr>
                <a:schemeClr val="accent3"/>
              </a:buClr>
              <a:buFont typeface="Wingdings" pitchFamily="2" charset="2"/>
              <a:buNone/>
              <a:defRPr/>
            </a:pPr>
            <a:endParaRPr lang="en-US" altLang="en-US" b="1" dirty="0">
              <a:solidFill>
                <a:srgbClr val="0000FF"/>
              </a:solidFill>
            </a:endParaRPr>
          </a:p>
        </p:txBody>
      </p:sp>
      <p:pic>
        <p:nvPicPr>
          <p:cNvPr id="15364" name="Picture 6">
            <a:extLst>
              <a:ext uri="{FF2B5EF4-FFF2-40B4-BE49-F238E27FC236}">
                <a16:creationId xmlns:a16="http://schemas.microsoft.com/office/drawing/2014/main" id="{900A3965-8B7D-4DE1-88BB-C44D8CE74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913" y="2308225"/>
            <a:ext cx="5018087"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3">
            <a:extLst>
              <a:ext uri="{FF2B5EF4-FFF2-40B4-BE49-F238E27FC236}">
                <a16:creationId xmlns:a16="http://schemas.microsoft.com/office/drawing/2014/main" id="{B02964F5-DB95-4E93-B87B-2476075FA790}"/>
              </a:ext>
            </a:extLst>
          </p:cNvPr>
          <p:cNvSpPr>
            <a:spLocks noChangeArrowheads="1"/>
          </p:cNvSpPr>
          <p:nvPr/>
        </p:nvSpPr>
        <p:spPr bwMode="auto">
          <a:xfrm>
            <a:off x="6477000" y="5965825"/>
            <a:ext cx="19240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i="1"/>
              <a:t>Source: © Mark Stay/iStockphoto)</a:t>
            </a:r>
            <a:endParaRPr lang="en-US" altLang="en-US" sz="9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B19C361-2200-4CD9-BC89-082E1838FCF8}"/>
              </a:ext>
            </a:extLst>
          </p:cNvPr>
          <p:cNvSpPr>
            <a:spLocks noGrp="1"/>
          </p:cNvSpPr>
          <p:nvPr>
            <p:ph type="title"/>
          </p:nvPr>
        </p:nvSpPr>
        <p:spPr/>
        <p:txBody>
          <a:bodyPr/>
          <a:lstStyle/>
          <a:p>
            <a:r>
              <a:rPr lang="en-US" altLang="en-US"/>
              <a:t>Addresses on the Internet</a:t>
            </a:r>
          </a:p>
        </p:txBody>
      </p:sp>
      <p:sp>
        <p:nvSpPr>
          <p:cNvPr id="16387" name="TextBox 3">
            <a:extLst>
              <a:ext uri="{FF2B5EF4-FFF2-40B4-BE49-F238E27FC236}">
                <a16:creationId xmlns:a16="http://schemas.microsoft.com/office/drawing/2014/main" id="{E332D943-B2D0-438D-9EFC-C800A80D48A0}"/>
              </a:ext>
            </a:extLst>
          </p:cNvPr>
          <p:cNvSpPr txBox="1">
            <a:spLocks noChangeArrowheads="1"/>
          </p:cNvSpPr>
          <p:nvPr/>
        </p:nvSpPr>
        <p:spPr bwMode="auto">
          <a:xfrm>
            <a:off x="1219200" y="2743200"/>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7200" b="1">
                <a:solidFill>
                  <a:srgbClr val="0000FF"/>
                </a:solidFill>
              </a:rPr>
              <a:t>IP</a:t>
            </a:r>
            <a:r>
              <a:rPr lang="en-US" altLang="en-US" sz="6000" b="1">
                <a:solidFill>
                  <a:srgbClr val="FF0000"/>
                </a:solidFill>
              </a:rPr>
              <a:t>v</a:t>
            </a:r>
            <a:r>
              <a:rPr lang="en-US" altLang="en-US" sz="7200" b="1">
                <a:solidFill>
                  <a:srgbClr val="FF0000"/>
                </a:solidFill>
              </a:rPr>
              <a:t>4</a:t>
            </a:r>
          </a:p>
        </p:txBody>
      </p:sp>
      <p:cxnSp>
        <p:nvCxnSpPr>
          <p:cNvPr id="6" name="Straight Arrow Connector 5">
            <a:extLst>
              <a:ext uri="{FF2B5EF4-FFF2-40B4-BE49-F238E27FC236}">
                <a16:creationId xmlns:a16="http://schemas.microsoft.com/office/drawing/2014/main" id="{FB223286-41FA-4C58-AF78-92A90F998E99}"/>
              </a:ext>
            </a:extLst>
          </p:cNvPr>
          <p:cNvCxnSpPr/>
          <p:nvPr/>
        </p:nvCxnSpPr>
        <p:spPr>
          <a:xfrm>
            <a:off x="3429000" y="3276600"/>
            <a:ext cx="1543050" cy="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389" name="TextBox 6">
            <a:extLst>
              <a:ext uri="{FF2B5EF4-FFF2-40B4-BE49-F238E27FC236}">
                <a16:creationId xmlns:a16="http://schemas.microsoft.com/office/drawing/2014/main" id="{DD245C4B-DEDA-4461-AE71-4834635645B2}"/>
              </a:ext>
            </a:extLst>
          </p:cNvPr>
          <p:cNvSpPr txBox="1">
            <a:spLocks noChangeArrowheads="1"/>
          </p:cNvSpPr>
          <p:nvPr/>
        </p:nvSpPr>
        <p:spPr bwMode="auto">
          <a:xfrm>
            <a:off x="1219200" y="4114800"/>
            <a:ext cx="312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FF"/>
                </a:solidFill>
              </a:rPr>
              <a:t>32 bits</a:t>
            </a:r>
          </a:p>
        </p:txBody>
      </p:sp>
      <p:sp>
        <p:nvSpPr>
          <p:cNvPr id="16390" name="TextBox 7">
            <a:extLst>
              <a:ext uri="{FF2B5EF4-FFF2-40B4-BE49-F238E27FC236}">
                <a16:creationId xmlns:a16="http://schemas.microsoft.com/office/drawing/2014/main" id="{280867AE-3E96-4565-BC12-8575CBA4246A}"/>
              </a:ext>
            </a:extLst>
          </p:cNvPr>
          <p:cNvSpPr txBox="1">
            <a:spLocks noChangeArrowheads="1"/>
          </p:cNvSpPr>
          <p:nvPr/>
        </p:nvSpPr>
        <p:spPr bwMode="auto">
          <a:xfrm>
            <a:off x="5562600" y="41148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FF"/>
                </a:solidFill>
              </a:rPr>
              <a:t>128 bits</a:t>
            </a:r>
          </a:p>
        </p:txBody>
      </p:sp>
      <p:sp>
        <p:nvSpPr>
          <p:cNvPr id="16391" name="TextBox 3">
            <a:extLst>
              <a:ext uri="{FF2B5EF4-FFF2-40B4-BE49-F238E27FC236}">
                <a16:creationId xmlns:a16="http://schemas.microsoft.com/office/drawing/2014/main" id="{63E4B116-26A8-429B-BF73-C23CD1A42DBE}"/>
              </a:ext>
            </a:extLst>
          </p:cNvPr>
          <p:cNvSpPr txBox="1">
            <a:spLocks noChangeArrowheads="1"/>
          </p:cNvSpPr>
          <p:nvPr/>
        </p:nvSpPr>
        <p:spPr bwMode="auto">
          <a:xfrm>
            <a:off x="5410200" y="2667000"/>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7200" b="1">
                <a:solidFill>
                  <a:srgbClr val="0000FF"/>
                </a:solidFill>
              </a:rPr>
              <a:t>IP</a:t>
            </a:r>
            <a:r>
              <a:rPr lang="en-US" altLang="en-US" sz="6000" b="1">
                <a:solidFill>
                  <a:srgbClr val="FF0000"/>
                </a:solidFill>
              </a:rPr>
              <a:t>v</a:t>
            </a:r>
            <a:r>
              <a:rPr lang="en-US" altLang="en-US" sz="7200" b="1">
                <a:solidFill>
                  <a:srgbClr val="FF0000"/>
                </a:solidFill>
              </a:rPr>
              <a:t>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3CBD-EF5A-A549-9DAA-63054BB79355}"/>
              </a:ext>
            </a:extLst>
          </p:cNvPr>
          <p:cNvSpPr>
            <a:spLocks noGrp="1"/>
          </p:cNvSpPr>
          <p:nvPr>
            <p:ph type="title"/>
          </p:nvPr>
        </p:nvSpPr>
        <p:spPr>
          <a:xfrm>
            <a:off x="510241" y="1422171"/>
            <a:ext cx="7210396" cy="810704"/>
          </a:xfrm>
        </p:spPr>
        <p:txBody>
          <a:bodyPr>
            <a:normAutofit fontScale="90000"/>
          </a:bodyPr>
          <a:lstStyle/>
          <a:p>
            <a:r>
              <a:rPr lang="en-US" dirty="0"/>
              <a:t>Business Advantages of Networks</a:t>
            </a:r>
          </a:p>
        </p:txBody>
      </p:sp>
      <p:graphicFrame>
        <p:nvGraphicFramePr>
          <p:cNvPr id="5" name="Content Placeholder 2">
            <a:extLst>
              <a:ext uri="{FF2B5EF4-FFF2-40B4-BE49-F238E27FC236}">
                <a16:creationId xmlns:a16="http://schemas.microsoft.com/office/drawing/2014/main" id="{F7D173F7-F65F-4508-B00E-6AD4E0707CE0}"/>
              </a:ext>
            </a:extLst>
          </p:cNvPr>
          <p:cNvGraphicFramePr>
            <a:graphicFrameLocks noGrp="1"/>
          </p:cNvGraphicFramePr>
          <p:nvPr>
            <p:ph idx="1"/>
          </p:nvPr>
        </p:nvGraphicFramePr>
        <p:xfrm>
          <a:off x="510778" y="2609851"/>
          <a:ext cx="8122981" cy="2699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581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How the Internet Works</a:t>
            </a:r>
          </a:p>
        </p:txBody>
      </p:sp>
      <p:sp>
        <p:nvSpPr>
          <p:cNvPr id="48133" name="Content Placeholder 2"/>
          <p:cNvSpPr>
            <a:spLocks noGrp="1"/>
          </p:cNvSpPr>
          <p:nvPr>
            <p:ph idx="1"/>
          </p:nvPr>
        </p:nvSpPr>
        <p:spPr/>
        <p:txBody>
          <a:bodyPr/>
          <a:lstStyle/>
          <a:p>
            <a:r>
              <a:rPr lang="en-US" dirty="0"/>
              <a:t>Uniform Resource Locator (URL): a Web address that specifies the exact location of a Web page using letters and words that map to an IP address and a host location</a:t>
            </a:r>
            <a:endParaRPr lang="en-US" altLang="en-US" dirty="0"/>
          </a:p>
          <a:p>
            <a:r>
              <a:rPr lang="en-US" altLang="en-US" dirty="0"/>
              <a:t>Internet Corporation for Assigned Names and Numbers (ICANN) is responsible for managing IP addresses and Internet domain names</a:t>
            </a:r>
          </a:p>
          <a:p>
            <a:pPr lvl="1"/>
            <a:r>
              <a:rPr lang="en-US" altLang="en-US" dirty="0"/>
              <a:t>Domain names must adhere to strict rules</a:t>
            </a:r>
          </a:p>
          <a:p>
            <a:endParaRPr lang="en-US" dirty="0"/>
          </a:p>
        </p:txBody>
      </p:sp>
    </p:spTree>
    <p:extLst>
      <p:ext uri="{BB962C8B-B14F-4D97-AF65-F5344CB8AC3E}">
        <p14:creationId xmlns:p14="http://schemas.microsoft.com/office/powerpoint/2010/main" val="1769973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a:t>How the Internet Works</a:t>
            </a:r>
          </a:p>
        </p:txBody>
      </p:sp>
      <p:pic>
        <p:nvPicPr>
          <p:cNvPr id="49157" name="Content Placeholder 5" descr="Number of domains in U.S. top-level domain affiliations - Winter 2015" title="Table 6-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42963" y="2590800"/>
            <a:ext cx="7458075" cy="2228850"/>
          </a:xfrm>
        </p:spPr>
      </p:pic>
    </p:spTree>
    <p:extLst>
      <p:ext uri="{BB962C8B-B14F-4D97-AF65-F5344CB8AC3E}">
        <p14:creationId xmlns:p14="http://schemas.microsoft.com/office/powerpoint/2010/main" val="187237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6583491-734F-4F71-B977-7A4CEE4B4097}"/>
              </a:ext>
            </a:extLst>
          </p:cNvPr>
          <p:cNvSpPr>
            <a:spLocks noGrp="1" noChangeArrowheads="1"/>
          </p:cNvSpPr>
          <p:nvPr>
            <p:ph type="title"/>
          </p:nvPr>
        </p:nvSpPr>
        <p:spPr/>
        <p:txBody>
          <a:bodyPr/>
          <a:lstStyle/>
          <a:p>
            <a:r>
              <a:rPr lang="en-US" altLang="en-US"/>
              <a:t>Addresses on the Internet</a:t>
            </a:r>
          </a:p>
        </p:txBody>
      </p:sp>
      <p:sp>
        <p:nvSpPr>
          <p:cNvPr id="25603" name="Rectangle 3">
            <a:extLst>
              <a:ext uri="{FF2B5EF4-FFF2-40B4-BE49-F238E27FC236}">
                <a16:creationId xmlns:a16="http://schemas.microsoft.com/office/drawing/2014/main" id="{ABD56E15-BD06-46B4-B64B-0D9B90A70B11}"/>
              </a:ext>
            </a:extLst>
          </p:cNvPr>
          <p:cNvSpPr>
            <a:spLocks noGrp="1" noChangeArrowheads="1"/>
          </p:cNvSpPr>
          <p:nvPr>
            <p:ph idx="1"/>
          </p:nvPr>
        </p:nvSpPr>
        <p:spPr>
          <a:xfrm>
            <a:off x="533400" y="1981200"/>
            <a:ext cx="7772400" cy="4530725"/>
          </a:xfrm>
        </p:spPr>
        <p:txBody>
          <a:bodyPr>
            <a:normAutofit fontScale="92500" lnSpcReduction="10000"/>
          </a:bodyPr>
          <a:lstStyle/>
          <a:p>
            <a:pPr marL="0" indent="0" fontAlgn="auto">
              <a:spcAft>
                <a:spcPts val="0"/>
              </a:spcAft>
              <a:buClr>
                <a:schemeClr val="accent3"/>
              </a:buClr>
              <a:buFont typeface="Georgia"/>
              <a:buNone/>
              <a:defRPr/>
            </a:pPr>
            <a:r>
              <a:rPr lang="en-US" altLang="en-US" b="1" dirty="0">
                <a:solidFill>
                  <a:srgbClr val="C00000"/>
                </a:solidFill>
              </a:rPr>
              <a:t>Domain names </a:t>
            </a:r>
            <a:r>
              <a:rPr lang="en-US" altLang="en-US" dirty="0"/>
              <a:t>consist of multiple parts, separated by dots, which are read from right to left.</a:t>
            </a:r>
          </a:p>
          <a:p>
            <a:pPr marL="0" indent="0" fontAlgn="auto">
              <a:spcAft>
                <a:spcPts val="0"/>
              </a:spcAft>
              <a:buClr>
                <a:schemeClr val="accent3"/>
              </a:buClr>
              <a:buFont typeface="Wingdings" pitchFamily="2" charset="2"/>
              <a:buNone/>
              <a:defRPr/>
            </a:pPr>
            <a:endParaRPr lang="en-US" altLang="en-US" dirty="0">
              <a:solidFill>
                <a:srgbClr val="C00000"/>
              </a:solidFill>
            </a:endParaRPr>
          </a:p>
          <a:p>
            <a:pPr marL="914400" lvl="1" indent="-457200" fontAlgn="auto">
              <a:spcAft>
                <a:spcPts val="0"/>
              </a:spcAft>
              <a:buFont typeface="Georgia"/>
              <a:buChar char="▫"/>
              <a:defRPr/>
            </a:pPr>
            <a:r>
              <a:rPr lang="en-US" altLang="en-US" b="1" dirty="0">
                <a:latin typeface="Arial" panose="020B0604020202020204" pitchFamily="34" charset="0"/>
                <a:cs typeface="Arial" panose="020B0604020202020204" pitchFamily="34" charset="0"/>
              </a:rPr>
              <a:t>Top-level domain </a:t>
            </a:r>
            <a:r>
              <a:rPr lang="en-US" altLang="en-US" dirty="0">
                <a:solidFill>
                  <a:schemeClr val="tx1"/>
                </a:solidFill>
                <a:latin typeface="Arial" panose="020B0604020202020204" pitchFamily="34" charset="0"/>
                <a:cs typeface="Arial" panose="020B0604020202020204" pitchFamily="34" charset="0"/>
              </a:rPr>
              <a:t>the rightmost part of an Internet name; common top-level domains are .com, .</a:t>
            </a:r>
            <a:r>
              <a:rPr lang="en-US" altLang="en-US" dirty="0" err="1">
                <a:solidFill>
                  <a:schemeClr val="tx1"/>
                </a:solidFill>
                <a:latin typeface="Arial" panose="020B0604020202020204" pitchFamily="34" charset="0"/>
                <a:cs typeface="Arial" panose="020B0604020202020204" pitchFamily="34" charset="0"/>
              </a:rPr>
              <a:t>edu</a:t>
            </a:r>
            <a:r>
              <a:rPr lang="en-US" altLang="en-US" dirty="0">
                <a:solidFill>
                  <a:schemeClr val="tx1"/>
                </a:solidFill>
                <a:latin typeface="Arial" panose="020B0604020202020204" pitchFamily="34" charset="0"/>
                <a:cs typeface="Arial" panose="020B0604020202020204" pitchFamily="34" charset="0"/>
              </a:rPr>
              <a:t>, .</a:t>
            </a:r>
            <a:r>
              <a:rPr lang="en-US" altLang="en-US" dirty="0" err="1">
                <a:solidFill>
                  <a:schemeClr val="tx1"/>
                </a:solidFill>
                <a:latin typeface="Arial" panose="020B0604020202020204" pitchFamily="34" charset="0"/>
                <a:cs typeface="Arial" panose="020B0604020202020204" pitchFamily="34" charset="0"/>
              </a:rPr>
              <a:t>gov</a:t>
            </a:r>
            <a:endParaRPr lang="en-US" altLang="en-US" dirty="0">
              <a:solidFill>
                <a:schemeClr val="tx1"/>
              </a:solidFill>
              <a:latin typeface="Arial" panose="020B0604020202020204" pitchFamily="34" charset="0"/>
              <a:cs typeface="Arial" panose="020B0604020202020204" pitchFamily="34" charset="0"/>
            </a:endParaRPr>
          </a:p>
          <a:p>
            <a:pPr marL="914400" lvl="1" indent="-457200" fontAlgn="auto">
              <a:spcAft>
                <a:spcPts val="0"/>
              </a:spcAft>
              <a:buFont typeface="Georgia"/>
              <a:buChar char="▫"/>
              <a:defRPr/>
            </a:pPr>
            <a:endParaRPr lang="en-US" altLang="en-US" b="1" dirty="0">
              <a:solidFill>
                <a:srgbClr val="0000FF"/>
              </a:solidFill>
              <a:latin typeface="Arial" panose="020B0604020202020204" pitchFamily="34" charset="0"/>
              <a:cs typeface="Arial" panose="020B0604020202020204" pitchFamily="34" charset="0"/>
            </a:endParaRPr>
          </a:p>
          <a:p>
            <a:pPr marL="914400" lvl="1" indent="-457200" fontAlgn="auto">
              <a:spcAft>
                <a:spcPts val="0"/>
              </a:spcAft>
              <a:buFont typeface="Georgia"/>
              <a:buChar char="▫"/>
              <a:defRPr/>
            </a:pPr>
            <a:r>
              <a:rPr lang="en-US" altLang="en-US" b="1" dirty="0">
                <a:latin typeface="Arial" panose="020B0604020202020204" pitchFamily="34" charset="0"/>
                <a:cs typeface="Arial" panose="020B0604020202020204" pitchFamily="34" charset="0"/>
              </a:rPr>
              <a:t>Name of the organization </a:t>
            </a:r>
            <a:r>
              <a:rPr lang="en-US" altLang="en-US" dirty="0">
                <a:solidFill>
                  <a:schemeClr val="tx1"/>
                </a:solidFill>
                <a:latin typeface="Arial" panose="020B0604020202020204" pitchFamily="34" charset="0"/>
                <a:cs typeface="Arial" panose="020B0604020202020204" pitchFamily="34" charset="0"/>
              </a:rPr>
              <a:t>the next section of the Internet name</a:t>
            </a:r>
          </a:p>
          <a:p>
            <a:pPr marL="914400" lvl="1" indent="-457200" fontAlgn="auto">
              <a:spcAft>
                <a:spcPts val="0"/>
              </a:spcAft>
              <a:buFont typeface="Georgia"/>
              <a:buChar char="▫"/>
              <a:defRPr/>
            </a:pPr>
            <a:endParaRPr lang="en-US" altLang="en-US" b="1" dirty="0">
              <a:solidFill>
                <a:srgbClr val="0000FF"/>
              </a:solidFill>
              <a:latin typeface="Arial" panose="020B0604020202020204" pitchFamily="34" charset="0"/>
              <a:cs typeface="Arial" panose="020B0604020202020204" pitchFamily="34" charset="0"/>
            </a:endParaRPr>
          </a:p>
          <a:p>
            <a:pPr marL="914400" lvl="1" indent="-457200" fontAlgn="auto">
              <a:spcAft>
                <a:spcPts val="0"/>
              </a:spcAft>
              <a:buFont typeface="Georgia"/>
              <a:buChar char="▫"/>
              <a:defRPr/>
            </a:pPr>
            <a:r>
              <a:rPr lang="en-US" altLang="en-US" b="1" dirty="0">
                <a:latin typeface="Arial" panose="020B0604020202020204" pitchFamily="34" charset="0"/>
                <a:cs typeface="Arial" panose="020B0604020202020204" pitchFamily="34" charset="0"/>
              </a:rPr>
              <a:t>Name of the specific computer </a:t>
            </a:r>
            <a:r>
              <a:rPr lang="en-US" altLang="en-US" dirty="0">
                <a:solidFill>
                  <a:schemeClr val="tx1"/>
                </a:solidFill>
                <a:latin typeface="Arial" panose="020B0604020202020204" pitchFamily="34" charset="0"/>
                <a:cs typeface="Arial" panose="020B0604020202020204" pitchFamily="34" charset="0"/>
              </a:rPr>
              <a:t>the next section of the Internet name</a:t>
            </a:r>
            <a:endParaRPr lang="en-US" altLang="en-US" b="1"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FA1C80C-1E1A-4952-8538-3B6ADA5DB8FA}"/>
              </a:ext>
            </a:extLst>
          </p:cNvPr>
          <p:cNvSpPr>
            <a:spLocks noGrp="1"/>
          </p:cNvSpPr>
          <p:nvPr>
            <p:ph type="title"/>
          </p:nvPr>
        </p:nvSpPr>
        <p:spPr/>
        <p:txBody>
          <a:bodyPr/>
          <a:lstStyle/>
          <a:p>
            <a:r>
              <a:rPr lang="en-US" altLang="en-US"/>
              <a:t>Internet Address example</a:t>
            </a:r>
          </a:p>
        </p:txBody>
      </p:sp>
      <p:sp>
        <p:nvSpPr>
          <p:cNvPr id="18435" name="TextBox 3">
            <a:extLst>
              <a:ext uri="{FF2B5EF4-FFF2-40B4-BE49-F238E27FC236}">
                <a16:creationId xmlns:a16="http://schemas.microsoft.com/office/drawing/2014/main" id="{7434296E-BDE2-49DB-9F76-6962037AC634}"/>
              </a:ext>
            </a:extLst>
          </p:cNvPr>
          <p:cNvSpPr txBox="1">
            <a:spLocks noChangeArrowheads="1"/>
          </p:cNvSpPr>
          <p:nvPr/>
        </p:nvSpPr>
        <p:spPr bwMode="auto">
          <a:xfrm>
            <a:off x="1143000" y="1905000"/>
            <a:ext cx="716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dirty="0">
                <a:solidFill>
                  <a:srgbClr val="0000FF"/>
                </a:solidFill>
              </a:rPr>
              <a:t>http://.carl.sandiego.edu</a:t>
            </a:r>
          </a:p>
        </p:txBody>
      </p:sp>
      <p:sp>
        <p:nvSpPr>
          <p:cNvPr id="18436" name="TextBox 4">
            <a:extLst>
              <a:ext uri="{FF2B5EF4-FFF2-40B4-BE49-F238E27FC236}">
                <a16:creationId xmlns:a16="http://schemas.microsoft.com/office/drawing/2014/main" id="{3F14BBDA-9BF5-4F8D-AECF-FC0E11C7674F}"/>
              </a:ext>
            </a:extLst>
          </p:cNvPr>
          <p:cNvSpPr txBox="1">
            <a:spLocks noChangeArrowheads="1"/>
          </p:cNvSpPr>
          <p:nvPr/>
        </p:nvSpPr>
        <p:spPr bwMode="auto">
          <a:xfrm>
            <a:off x="6553200" y="3711575"/>
            <a:ext cx="251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Top level domain: edu</a:t>
            </a:r>
          </a:p>
        </p:txBody>
      </p:sp>
      <p:sp>
        <p:nvSpPr>
          <p:cNvPr id="18437" name="TextBox 5">
            <a:extLst>
              <a:ext uri="{FF2B5EF4-FFF2-40B4-BE49-F238E27FC236}">
                <a16:creationId xmlns:a16="http://schemas.microsoft.com/office/drawing/2014/main" id="{31D6EEB9-7BFC-4211-813A-28B199D6091E}"/>
              </a:ext>
            </a:extLst>
          </p:cNvPr>
          <p:cNvSpPr txBox="1">
            <a:spLocks noChangeArrowheads="1"/>
          </p:cNvSpPr>
          <p:nvPr/>
        </p:nvSpPr>
        <p:spPr bwMode="auto">
          <a:xfrm>
            <a:off x="3505200" y="3352800"/>
            <a:ext cx="320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t>Name of the organization: </a:t>
            </a:r>
          </a:p>
          <a:p>
            <a:pPr eaLnBrk="1" hangingPunct="1"/>
            <a:r>
              <a:rPr lang="en-US" altLang="en-US" sz="2000" b="1" dirty="0"/>
              <a:t>University of San Diego</a:t>
            </a:r>
          </a:p>
        </p:txBody>
      </p:sp>
      <p:sp>
        <p:nvSpPr>
          <p:cNvPr id="18438" name="TextBox 6">
            <a:extLst>
              <a:ext uri="{FF2B5EF4-FFF2-40B4-BE49-F238E27FC236}">
                <a16:creationId xmlns:a16="http://schemas.microsoft.com/office/drawing/2014/main" id="{6BB71345-174E-40A2-8274-865677C83A11}"/>
              </a:ext>
            </a:extLst>
          </p:cNvPr>
          <p:cNvSpPr txBox="1">
            <a:spLocks noChangeArrowheads="1"/>
          </p:cNvSpPr>
          <p:nvPr/>
        </p:nvSpPr>
        <p:spPr bwMode="auto">
          <a:xfrm>
            <a:off x="685800" y="3200400"/>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t>Name of the specific computer: carl</a:t>
            </a:r>
          </a:p>
        </p:txBody>
      </p:sp>
      <p:sp>
        <p:nvSpPr>
          <p:cNvPr id="9" name="Right Arrow 8">
            <a:extLst>
              <a:ext uri="{FF2B5EF4-FFF2-40B4-BE49-F238E27FC236}">
                <a16:creationId xmlns:a16="http://schemas.microsoft.com/office/drawing/2014/main" id="{36376ABA-5496-4BBA-BE29-7AD7B9A04E37}"/>
              </a:ext>
            </a:extLst>
          </p:cNvPr>
          <p:cNvSpPr/>
          <p:nvPr/>
        </p:nvSpPr>
        <p:spPr>
          <a:xfrm rot="19753131">
            <a:off x="2058988" y="2840038"/>
            <a:ext cx="982662" cy="46037"/>
          </a:xfrm>
          <a:prstGeom prst="rightArrow">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E1"/>
              </a:solidFill>
            </a:endParaRPr>
          </a:p>
        </p:txBody>
      </p:sp>
      <p:sp>
        <p:nvSpPr>
          <p:cNvPr id="11" name="Right Arrow 10">
            <a:extLst>
              <a:ext uri="{FF2B5EF4-FFF2-40B4-BE49-F238E27FC236}">
                <a16:creationId xmlns:a16="http://schemas.microsoft.com/office/drawing/2014/main" id="{EE027C98-6680-42EE-A210-846E4E4D620F}"/>
              </a:ext>
            </a:extLst>
          </p:cNvPr>
          <p:cNvSpPr/>
          <p:nvPr/>
        </p:nvSpPr>
        <p:spPr>
          <a:xfrm rot="19536025">
            <a:off x="4189413" y="2830513"/>
            <a:ext cx="1143000" cy="76200"/>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E1"/>
              </a:solidFill>
            </a:endParaRPr>
          </a:p>
        </p:txBody>
      </p:sp>
      <p:sp>
        <p:nvSpPr>
          <p:cNvPr id="12" name="Left Arrow 11">
            <a:extLst>
              <a:ext uri="{FF2B5EF4-FFF2-40B4-BE49-F238E27FC236}">
                <a16:creationId xmlns:a16="http://schemas.microsoft.com/office/drawing/2014/main" id="{B3437078-0291-468B-8D0E-9A1854E41410}"/>
              </a:ext>
            </a:extLst>
          </p:cNvPr>
          <p:cNvSpPr/>
          <p:nvPr/>
        </p:nvSpPr>
        <p:spPr>
          <a:xfrm rot="3387218">
            <a:off x="6735763" y="2994025"/>
            <a:ext cx="1295400" cy="76200"/>
          </a:xfrm>
          <a:prstGeom prst="lef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E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a:t>How the Web Works</a:t>
            </a:r>
          </a:p>
        </p:txBody>
      </p:sp>
      <p:sp>
        <p:nvSpPr>
          <p:cNvPr id="53251" name="Content Placeholder 2"/>
          <p:cNvSpPr>
            <a:spLocks noGrp="1"/>
          </p:cNvSpPr>
          <p:nvPr>
            <p:ph idx="1"/>
          </p:nvPr>
        </p:nvSpPr>
        <p:spPr/>
        <p:txBody>
          <a:bodyPr/>
          <a:lstStyle/>
          <a:p>
            <a:r>
              <a:rPr lang="en-US" altLang="en-US" sz="2000" dirty="0"/>
              <a:t>The Internet</a:t>
            </a:r>
          </a:p>
          <a:p>
            <a:pPr lvl="1"/>
            <a:r>
              <a:rPr lang="en-US" altLang="en-US" sz="2000" dirty="0"/>
              <a:t>The infrastructure on which the Web exists</a:t>
            </a:r>
          </a:p>
          <a:p>
            <a:pPr lvl="1"/>
            <a:r>
              <a:rPr lang="en-US" altLang="en-US" sz="2000" dirty="0"/>
              <a:t>Made up of computers, network hardware such as routers and fiber-optic cables, software, and the TCP/IP protocols</a:t>
            </a:r>
          </a:p>
          <a:p>
            <a:r>
              <a:rPr lang="en-US" sz="2000" dirty="0"/>
              <a:t>The </a:t>
            </a:r>
            <a:r>
              <a:rPr lang="en-US" altLang="en-US" sz="2000" b="1" dirty="0">
                <a:solidFill>
                  <a:srgbClr val="0070C0"/>
                </a:solidFill>
              </a:rPr>
              <a:t>World wide web:</a:t>
            </a:r>
            <a:r>
              <a:rPr lang="en-US" altLang="en-US" sz="2000" dirty="0">
                <a:solidFill>
                  <a:srgbClr val="0070C0"/>
                </a:solidFill>
              </a:rPr>
              <a:t> </a:t>
            </a:r>
            <a:r>
              <a:rPr lang="en-US" sz="2000" dirty="0"/>
              <a:t>(Web)</a:t>
            </a:r>
          </a:p>
          <a:p>
            <a:pPr lvl="1"/>
            <a:r>
              <a:rPr lang="en-US" sz="2000" dirty="0"/>
              <a:t>Consists of server and client software, the hypertext transfer protocol (http), system of universally accepted standards, and markup languages that combine to deliver information and services over the Internet</a:t>
            </a:r>
          </a:p>
          <a:p>
            <a:pPr marL="365760" indent="-256032" fontAlgn="auto">
              <a:spcAft>
                <a:spcPts val="0"/>
              </a:spcAft>
              <a:buClr>
                <a:schemeClr val="accent3"/>
              </a:buClr>
              <a:buFont typeface="Georgia"/>
              <a:buChar char="•"/>
              <a:defRPr/>
            </a:pPr>
            <a:r>
              <a:rPr lang="en-US" altLang="en-US" sz="2400" b="1" i="1" dirty="0">
                <a:solidFill>
                  <a:schemeClr val="accent2"/>
                </a:solidFill>
                <a:latin typeface="Arial" panose="020B0604020202020204" pitchFamily="34" charset="0"/>
                <a:cs typeface="Arial" panose="020B0604020202020204" pitchFamily="34" charset="0"/>
              </a:rPr>
              <a:t>Not the same thing as the Internet</a:t>
            </a:r>
            <a:endParaRPr lang="en-US" altLang="en-US" sz="2400" b="1" dirty="0">
              <a:latin typeface="Arial" panose="020B0604020202020204" pitchFamily="34" charset="0"/>
              <a:cs typeface="Arial" panose="020B0604020202020204" pitchFamily="34" charset="0"/>
            </a:endParaRPr>
          </a:p>
          <a:p>
            <a:pPr lvl="1"/>
            <a:endParaRPr lang="en-US" sz="2000" dirty="0"/>
          </a:p>
        </p:txBody>
      </p:sp>
      <p:pic>
        <p:nvPicPr>
          <p:cNvPr id="4" name="Picture 5" descr="C:\Users\washenberg\Desktop\ESY-001382358.jpg">
            <a:extLst>
              <a:ext uri="{FF2B5EF4-FFF2-40B4-BE49-F238E27FC236}">
                <a16:creationId xmlns:a16="http://schemas.microsoft.com/office/drawing/2014/main" id="{95BE4B00-DF9C-457A-A774-7FA7E07D2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26038"/>
            <a:ext cx="126841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25C970F7-9C4A-4E99-ADFC-DF64B6940BF6}"/>
              </a:ext>
            </a:extLst>
          </p:cNvPr>
          <p:cNvSpPr>
            <a:spLocks noChangeArrowheads="1"/>
          </p:cNvSpPr>
          <p:nvPr/>
        </p:nvSpPr>
        <p:spPr bwMode="auto">
          <a:xfrm>
            <a:off x="6705600" y="6288088"/>
            <a:ext cx="23542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 Ilin Sergey/Age Fotostock America, Inc. </a:t>
            </a:r>
          </a:p>
        </p:txBody>
      </p:sp>
    </p:spTree>
    <p:extLst>
      <p:ext uri="{BB962C8B-B14F-4D97-AF65-F5344CB8AC3E}">
        <p14:creationId xmlns:p14="http://schemas.microsoft.com/office/powerpoint/2010/main" val="1925364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a:t>How the Web Works</a:t>
            </a:r>
          </a:p>
        </p:txBody>
      </p:sp>
      <p:sp>
        <p:nvSpPr>
          <p:cNvPr id="54275" name="Content Placeholder 2"/>
          <p:cNvSpPr>
            <a:spLocks noGrp="1"/>
          </p:cNvSpPr>
          <p:nvPr>
            <p:ph idx="1"/>
          </p:nvPr>
        </p:nvSpPr>
        <p:spPr/>
        <p:txBody>
          <a:bodyPr/>
          <a:lstStyle/>
          <a:p>
            <a:r>
              <a:rPr lang="en-US" altLang="en-US" dirty="0"/>
              <a:t>Hyperlink: highlighted text or graphics in a Web document that, when clicked, opens a new Web page</a:t>
            </a:r>
          </a:p>
          <a:p>
            <a:r>
              <a:rPr lang="en-US" altLang="en-US" dirty="0"/>
              <a:t>Web browser: Web client software used to view Web pages</a:t>
            </a:r>
          </a:p>
          <a:p>
            <a:pPr lvl="1"/>
            <a:r>
              <a:rPr lang="en-US" altLang="en-US" dirty="0"/>
              <a:t>Examples: Internet Explorer, Firefox, Chrome, and Safari</a:t>
            </a:r>
          </a:p>
          <a:p>
            <a:r>
              <a:rPr lang="en-US" altLang="en-US" dirty="0"/>
              <a:t>Web site: a collection of pages on one particular topic, accessed under one Web domain</a:t>
            </a:r>
          </a:p>
          <a:p>
            <a:endParaRPr lang="en-US" altLang="en-US" dirty="0"/>
          </a:p>
        </p:txBody>
      </p:sp>
    </p:spTree>
    <p:extLst>
      <p:ext uri="{BB962C8B-B14F-4D97-AF65-F5344CB8AC3E}">
        <p14:creationId xmlns:p14="http://schemas.microsoft.com/office/powerpoint/2010/main" val="3770853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856593"/>
            <a:ext cx="8229600" cy="1066800"/>
          </a:xfrm>
        </p:spPr>
        <p:txBody>
          <a:bodyPr/>
          <a:lstStyle/>
          <a:p>
            <a:r>
              <a:rPr lang="en-US" dirty="0"/>
              <a:t>How the Web Works</a:t>
            </a:r>
          </a:p>
        </p:txBody>
      </p:sp>
      <p:sp>
        <p:nvSpPr>
          <p:cNvPr id="55299" name="Content Placeholder 2"/>
          <p:cNvSpPr>
            <a:spLocks noGrp="1"/>
          </p:cNvSpPr>
          <p:nvPr>
            <p:ph idx="1"/>
          </p:nvPr>
        </p:nvSpPr>
        <p:spPr>
          <a:xfrm>
            <a:off x="364331" y="1905000"/>
            <a:ext cx="8415338" cy="4453527"/>
          </a:xfrm>
        </p:spPr>
        <p:txBody>
          <a:bodyPr/>
          <a:lstStyle/>
          <a:p>
            <a:r>
              <a:rPr lang="en-US" altLang="en-US" sz="1800" dirty="0"/>
              <a:t>Hypertext Markup Language (HTML): the standard page description language for Web pages</a:t>
            </a:r>
          </a:p>
          <a:p>
            <a:pPr lvl="1"/>
            <a:r>
              <a:rPr lang="en-US" altLang="en-US" sz="1800" dirty="0"/>
              <a:t>Tells the browser how to display font characteristics, paragraph formatting, page layout, image placement, hyperlinks, and the content of a Web page</a:t>
            </a:r>
          </a:p>
          <a:p>
            <a:r>
              <a:rPr lang="en-US" altLang="en-US" sz="1800" dirty="0"/>
              <a:t>HTML tags tell the Web browser how to format text </a:t>
            </a:r>
            <a:r>
              <a:rPr lang="en-US" sz="1800" dirty="0"/>
              <a:t>and elements to be inserted</a:t>
            </a:r>
            <a:endParaRPr lang="en-US" altLang="en-US" sz="1800" dirty="0"/>
          </a:p>
          <a:p>
            <a:r>
              <a:rPr lang="en-US" altLang="en-US" sz="1800" dirty="0"/>
              <a:t>Extensible Markup Language (XML): a </a:t>
            </a:r>
            <a:r>
              <a:rPr lang="en-US" sz="1800" dirty="0"/>
              <a:t>markup language designed to transport and store data on the Web</a:t>
            </a:r>
            <a:endParaRPr lang="en-US" altLang="en-US" sz="1800" dirty="0"/>
          </a:p>
          <a:p>
            <a:r>
              <a:rPr lang="en-US" altLang="en-US" sz="1800" dirty="0"/>
              <a:t>Cascading Style Sheets (CSS): a file or portion of an HTML file that defines the visual appearance of content in a Web page</a:t>
            </a:r>
          </a:p>
          <a:p>
            <a:pPr lvl="1"/>
            <a:r>
              <a:rPr lang="en-US" altLang="en-US" sz="1800" dirty="0"/>
              <a:t>Uses special HTML tags to globally define characteristics for a variety of page elements as well as how those elements are laid out on the Web page</a:t>
            </a:r>
          </a:p>
          <a:p>
            <a:endParaRPr lang="en-US" altLang="en-US" sz="1800" dirty="0"/>
          </a:p>
        </p:txBody>
      </p:sp>
    </p:spTree>
    <p:extLst>
      <p:ext uri="{BB962C8B-B14F-4D97-AF65-F5344CB8AC3E}">
        <p14:creationId xmlns:p14="http://schemas.microsoft.com/office/powerpoint/2010/main" val="3837619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81000" y="457200"/>
            <a:ext cx="8229600" cy="1066800"/>
          </a:xfrm>
        </p:spPr>
        <p:txBody>
          <a:bodyPr/>
          <a:lstStyle/>
          <a:p>
            <a:r>
              <a:rPr lang="en-US" dirty="0"/>
              <a:t>How the Web Works</a:t>
            </a:r>
          </a:p>
        </p:txBody>
      </p:sp>
      <p:pic>
        <p:nvPicPr>
          <p:cNvPr id="57347" name="Content Placeholder 5" descr="XML, CSS, and HTML" title="Figure 6-1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82825" y="1600200"/>
            <a:ext cx="4578350" cy="4572000"/>
          </a:xfrm>
        </p:spPr>
      </p:pic>
    </p:spTree>
    <p:extLst>
      <p:ext uri="{BB962C8B-B14F-4D97-AF65-F5344CB8AC3E}">
        <p14:creationId xmlns:p14="http://schemas.microsoft.com/office/powerpoint/2010/main" val="530166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609600"/>
            <a:ext cx="8229600" cy="1066800"/>
          </a:xfrm>
        </p:spPr>
        <p:txBody>
          <a:bodyPr/>
          <a:lstStyle/>
          <a:p>
            <a:r>
              <a:rPr lang="en-US" dirty="0"/>
              <a:t>Web Programming Languages</a:t>
            </a:r>
          </a:p>
        </p:txBody>
      </p:sp>
      <p:sp>
        <p:nvSpPr>
          <p:cNvPr id="58371" name="Content Placeholder 2"/>
          <p:cNvSpPr>
            <a:spLocks noGrp="1"/>
          </p:cNvSpPr>
          <p:nvPr>
            <p:ph idx="1"/>
          </p:nvPr>
        </p:nvSpPr>
        <p:spPr>
          <a:xfrm>
            <a:off x="533400" y="1676400"/>
            <a:ext cx="8229600" cy="4572000"/>
          </a:xfrm>
        </p:spPr>
        <p:txBody>
          <a:bodyPr/>
          <a:lstStyle/>
          <a:p>
            <a:r>
              <a:rPr lang="en-US" sz="2400" dirty="0"/>
              <a:t>JavaScript</a:t>
            </a:r>
          </a:p>
          <a:p>
            <a:pPr lvl="1"/>
            <a:r>
              <a:rPr lang="en-US" sz="2400" dirty="0"/>
              <a:t>A popular programming language for client-side applications</a:t>
            </a:r>
          </a:p>
          <a:p>
            <a:pPr lvl="1"/>
            <a:r>
              <a:rPr lang="en-US" sz="2400" dirty="0"/>
              <a:t>Use to create Web pages that respond to user actions</a:t>
            </a:r>
          </a:p>
          <a:p>
            <a:r>
              <a:rPr lang="en-US" altLang="en-US" sz="2400" dirty="0"/>
              <a:t>Java</a:t>
            </a:r>
          </a:p>
          <a:p>
            <a:pPr lvl="1"/>
            <a:r>
              <a:rPr lang="en-US" altLang="en-US" sz="2400" dirty="0"/>
              <a:t>An object-oriented programming language from Sun Microsystems based on C++</a:t>
            </a:r>
          </a:p>
          <a:p>
            <a:pPr lvl="1"/>
            <a:r>
              <a:rPr lang="en-US" altLang="en-US" sz="2400" dirty="0"/>
              <a:t>Allows small programs (applets) to be embedded within an HTML document</a:t>
            </a:r>
          </a:p>
          <a:p>
            <a:endParaRPr lang="en-US" sz="2400" dirty="0"/>
          </a:p>
        </p:txBody>
      </p:sp>
    </p:spTree>
    <p:extLst>
      <p:ext uri="{BB962C8B-B14F-4D97-AF65-F5344CB8AC3E}">
        <p14:creationId xmlns:p14="http://schemas.microsoft.com/office/powerpoint/2010/main" val="7135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609600"/>
            <a:ext cx="8229600" cy="1066800"/>
          </a:xfrm>
        </p:spPr>
        <p:txBody>
          <a:bodyPr/>
          <a:lstStyle/>
          <a:p>
            <a:r>
              <a:rPr lang="en-US" dirty="0"/>
              <a:t>Web Programming Languages</a:t>
            </a:r>
          </a:p>
        </p:txBody>
      </p:sp>
      <p:sp>
        <p:nvSpPr>
          <p:cNvPr id="59395" name="Content Placeholder 2"/>
          <p:cNvSpPr>
            <a:spLocks noGrp="1"/>
          </p:cNvSpPr>
          <p:nvPr>
            <p:ph idx="1"/>
          </p:nvPr>
        </p:nvSpPr>
        <p:spPr>
          <a:xfrm>
            <a:off x="533400" y="1676400"/>
            <a:ext cx="8229600" cy="4572000"/>
          </a:xfrm>
        </p:spPr>
        <p:txBody>
          <a:bodyPr/>
          <a:lstStyle/>
          <a:p>
            <a:r>
              <a:rPr lang="en-US" sz="2400" dirty="0"/>
              <a:t>Other client-side programming languages include:</a:t>
            </a:r>
          </a:p>
          <a:p>
            <a:pPr lvl="1"/>
            <a:r>
              <a:rPr lang="en-US" altLang="en-US" sz="2400" dirty="0"/>
              <a:t>ASP.NET</a:t>
            </a:r>
          </a:p>
          <a:p>
            <a:pPr lvl="1"/>
            <a:r>
              <a:rPr lang="en-US" altLang="en-US" sz="2400" dirty="0"/>
              <a:t>C</a:t>
            </a:r>
          </a:p>
          <a:p>
            <a:pPr lvl="1"/>
            <a:r>
              <a:rPr lang="en-US" altLang="en-US" sz="2400" dirty="0"/>
              <a:t>C++</a:t>
            </a:r>
          </a:p>
          <a:p>
            <a:pPr lvl="1"/>
            <a:r>
              <a:rPr lang="en-US" altLang="en-US" sz="2400" dirty="0"/>
              <a:t>Perl</a:t>
            </a:r>
          </a:p>
          <a:p>
            <a:pPr lvl="1"/>
            <a:r>
              <a:rPr lang="en-US" altLang="en-US" sz="2400" dirty="0"/>
              <a:t>PHP</a:t>
            </a:r>
          </a:p>
          <a:p>
            <a:pPr lvl="1"/>
            <a:r>
              <a:rPr lang="en-US" altLang="en-US" sz="2400" dirty="0"/>
              <a:t>Python</a:t>
            </a:r>
          </a:p>
          <a:p>
            <a:endParaRPr lang="en-US" sz="2400" dirty="0"/>
          </a:p>
        </p:txBody>
      </p:sp>
    </p:spTree>
    <p:extLst>
      <p:ext uri="{BB962C8B-B14F-4D97-AF65-F5344CB8AC3E}">
        <p14:creationId xmlns:p14="http://schemas.microsoft.com/office/powerpoint/2010/main" val="4116855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35D4-49C6-CE41-AEF9-EDCB751BFB71}"/>
              </a:ext>
            </a:extLst>
          </p:cNvPr>
          <p:cNvSpPr>
            <a:spLocks noGrp="1"/>
          </p:cNvSpPr>
          <p:nvPr>
            <p:ph type="title"/>
          </p:nvPr>
        </p:nvSpPr>
        <p:spPr>
          <a:xfrm>
            <a:off x="510241" y="1422171"/>
            <a:ext cx="7210396" cy="810704"/>
          </a:xfrm>
        </p:spPr>
        <p:txBody>
          <a:bodyPr>
            <a:normAutofit/>
          </a:bodyPr>
          <a:lstStyle/>
          <a:p>
            <a:r>
              <a:rPr lang="en-US"/>
              <a:t>Computer Network Basics</a:t>
            </a:r>
            <a:endParaRPr lang="en-US" dirty="0"/>
          </a:p>
        </p:txBody>
      </p:sp>
      <p:sp>
        <p:nvSpPr>
          <p:cNvPr id="3" name="Content Placeholder 2">
            <a:extLst>
              <a:ext uri="{FF2B5EF4-FFF2-40B4-BE49-F238E27FC236}">
                <a16:creationId xmlns:a16="http://schemas.microsoft.com/office/drawing/2014/main" id="{0C891335-CB1B-3E47-8BC9-AC76ADF6998A}"/>
              </a:ext>
            </a:extLst>
          </p:cNvPr>
          <p:cNvSpPr>
            <a:spLocks noGrp="1"/>
          </p:cNvSpPr>
          <p:nvPr>
            <p:ph idx="1"/>
          </p:nvPr>
        </p:nvSpPr>
        <p:spPr>
          <a:xfrm>
            <a:off x="271463" y="2609905"/>
            <a:ext cx="3937063" cy="2699487"/>
          </a:xfrm>
        </p:spPr>
        <p:txBody>
          <a:bodyPr>
            <a:normAutofit fontScale="92500"/>
          </a:bodyPr>
          <a:lstStyle/>
          <a:p>
            <a:r>
              <a:rPr lang="en-US" sz="1800" dirty="0"/>
              <a:t>Businesses cannot compete without sharing computer information</a:t>
            </a:r>
          </a:p>
          <a:p>
            <a:pPr lvl="1"/>
            <a:r>
              <a:rPr lang="en-US" dirty="0"/>
              <a:t>Email</a:t>
            </a:r>
          </a:p>
          <a:p>
            <a:pPr lvl="1"/>
            <a:r>
              <a:rPr lang="en-US" dirty="0"/>
              <a:t>Database information</a:t>
            </a:r>
          </a:p>
          <a:p>
            <a:pPr lvl="1"/>
            <a:r>
              <a:rPr lang="en-US" dirty="0"/>
              <a:t>Websites</a:t>
            </a:r>
          </a:p>
          <a:p>
            <a:pPr lvl="1"/>
            <a:r>
              <a:rPr lang="en-US" dirty="0"/>
              <a:t>Economies of scale</a:t>
            </a:r>
          </a:p>
          <a:p>
            <a:endParaRPr lang="en-US" sz="1500" dirty="0"/>
          </a:p>
          <a:p>
            <a:endParaRPr lang="en-US" sz="1500" dirty="0"/>
          </a:p>
          <a:p>
            <a:endParaRPr lang="en-US" sz="1500" dirty="0"/>
          </a:p>
        </p:txBody>
      </p:sp>
      <p:pic>
        <p:nvPicPr>
          <p:cNvPr id="1028" name="Picture 4">
            <a:extLst>
              <a:ext uri="{FF2B5EF4-FFF2-40B4-BE49-F238E27FC236}">
                <a16:creationId xmlns:a16="http://schemas.microsoft.com/office/drawing/2014/main" id="{ADAE2F6C-8816-BC42-B11D-0F9DD13769B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04435" y="3187404"/>
            <a:ext cx="4468103" cy="2513308"/>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5250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a:t>Web Services</a:t>
            </a:r>
          </a:p>
        </p:txBody>
      </p:sp>
      <p:sp>
        <p:nvSpPr>
          <p:cNvPr id="60419" name="Content Placeholder 2"/>
          <p:cNvSpPr>
            <a:spLocks noGrp="1"/>
          </p:cNvSpPr>
          <p:nvPr>
            <p:ph idx="1"/>
          </p:nvPr>
        </p:nvSpPr>
        <p:spPr/>
        <p:txBody>
          <a:bodyPr/>
          <a:lstStyle/>
          <a:p>
            <a:r>
              <a:rPr lang="en-US" altLang="en-US" sz="2400" dirty="0"/>
              <a:t>Standards and tools that streamline and simplify communication among Web sites</a:t>
            </a:r>
          </a:p>
          <a:p>
            <a:r>
              <a:rPr lang="en-US" altLang="en-US" sz="2400" dirty="0"/>
              <a:t>XML</a:t>
            </a:r>
          </a:p>
          <a:p>
            <a:pPr lvl="1"/>
            <a:r>
              <a:rPr lang="en-US" altLang="en-US" sz="2400" dirty="0"/>
              <a:t>The key to Web services </a:t>
            </a:r>
          </a:p>
          <a:p>
            <a:pPr lvl="1"/>
            <a:r>
              <a:rPr lang="en-US" altLang="en-US" sz="2400" dirty="0"/>
              <a:t>Used within a Web page to describe and transfer data between Web service applications</a:t>
            </a:r>
          </a:p>
          <a:p>
            <a:r>
              <a:rPr lang="en-US" sz="2400" dirty="0"/>
              <a:t>Amazon Web Services (AWS)</a:t>
            </a:r>
          </a:p>
          <a:p>
            <a:pPr lvl="1"/>
            <a:r>
              <a:rPr lang="en-US" sz="2400" dirty="0"/>
              <a:t>Basic infrastructure that Amazon employs to make the contents of its online catalog available to other Web sites or software applications</a:t>
            </a:r>
          </a:p>
        </p:txBody>
      </p:sp>
    </p:spTree>
    <p:extLst>
      <p:ext uri="{BB962C8B-B14F-4D97-AF65-F5344CB8AC3E}">
        <p14:creationId xmlns:p14="http://schemas.microsoft.com/office/powerpoint/2010/main" val="1532749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914400"/>
            <a:ext cx="8229600" cy="1066800"/>
          </a:xfrm>
        </p:spPr>
        <p:txBody>
          <a:bodyPr/>
          <a:lstStyle/>
          <a:p>
            <a:r>
              <a:rPr lang="en-US" dirty="0"/>
              <a:t>Developing Web Content and Applications</a:t>
            </a:r>
          </a:p>
        </p:txBody>
      </p:sp>
      <p:sp>
        <p:nvSpPr>
          <p:cNvPr id="61443" name="Content Placeholder 2"/>
          <p:cNvSpPr>
            <a:spLocks noGrp="1"/>
          </p:cNvSpPr>
          <p:nvPr>
            <p:ph idx="1"/>
          </p:nvPr>
        </p:nvSpPr>
        <p:spPr/>
        <p:txBody>
          <a:bodyPr/>
          <a:lstStyle/>
          <a:p>
            <a:r>
              <a:rPr lang="en-US" altLang="en-US" sz="2400" dirty="0"/>
              <a:t>Popular tools for creating Web pages and managing Web sites</a:t>
            </a:r>
          </a:p>
          <a:p>
            <a:pPr lvl="1"/>
            <a:r>
              <a:rPr lang="en-US" altLang="en-US" sz="2400" dirty="0"/>
              <a:t>Adobe Dreamweaver, RapidWeaver (for Mac developers), and </a:t>
            </a:r>
            <a:r>
              <a:rPr lang="en-US" sz="2400" dirty="0"/>
              <a:t>Nvu</a:t>
            </a:r>
          </a:p>
          <a:p>
            <a:r>
              <a:rPr lang="en-US" sz="2400" dirty="0"/>
              <a:t>Many products make it easy to develop Web content and interconnect Web services</a:t>
            </a:r>
          </a:p>
          <a:p>
            <a:pPr lvl="1"/>
            <a:r>
              <a:rPr lang="en-US" altLang="en-US" sz="2400" dirty="0"/>
              <a:t>Example: Microsoft’s .NET platform which allows developers to use various programming languages to create and run programs</a:t>
            </a:r>
          </a:p>
          <a:p>
            <a:endParaRPr lang="en-US" sz="2400" dirty="0"/>
          </a:p>
        </p:txBody>
      </p:sp>
    </p:spTree>
    <p:extLst>
      <p:ext uri="{BB962C8B-B14F-4D97-AF65-F5344CB8AC3E}">
        <p14:creationId xmlns:p14="http://schemas.microsoft.com/office/powerpoint/2010/main" val="3750281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a:t>Internet and Web Applications</a:t>
            </a:r>
          </a:p>
        </p:txBody>
      </p:sp>
      <p:sp>
        <p:nvSpPr>
          <p:cNvPr id="62467" name="Content Placeholder 2"/>
          <p:cNvSpPr>
            <a:spLocks noGrp="1"/>
          </p:cNvSpPr>
          <p:nvPr>
            <p:ph idx="1"/>
          </p:nvPr>
        </p:nvSpPr>
        <p:spPr/>
        <p:txBody>
          <a:bodyPr/>
          <a:lstStyle/>
          <a:p>
            <a:r>
              <a:rPr lang="en-US" dirty="0"/>
              <a:t>Web 2.0 and the Social Web</a:t>
            </a:r>
          </a:p>
          <a:p>
            <a:pPr lvl="1"/>
            <a:r>
              <a:rPr lang="en-US" dirty="0"/>
              <a:t>Web 2.0: the Web as a computing platform that supports software applications and the sharing of information among users</a:t>
            </a:r>
            <a:endParaRPr lang="en-US" altLang="en-US" dirty="0"/>
          </a:p>
          <a:p>
            <a:pPr lvl="1"/>
            <a:r>
              <a:rPr lang="en-US" altLang="en-US" dirty="0"/>
              <a:t>Social networking Web sites enable users to share information abut themselves and to find, meet, and converse with others</a:t>
            </a:r>
          </a:p>
          <a:p>
            <a:pPr lvl="1"/>
            <a:r>
              <a:rPr lang="en-US" altLang="en-US" dirty="0"/>
              <a:t>Rich Internet applications are available that run in a Web browser and do not require local installation</a:t>
            </a:r>
          </a:p>
          <a:p>
            <a:endParaRPr lang="en-US" dirty="0"/>
          </a:p>
        </p:txBody>
      </p:sp>
    </p:spTree>
    <p:extLst>
      <p:ext uri="{BB962C8B-B14F-4D97-AF65-F5344CB8AC3E}">
        <p14:creationId xmlns:p14="http://schemas.microsoft.com/office/powerpoint/2010/main" val="11725165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920C13E-A0D1-4CDB-89FB-9CE13761670D}"/>
              </a:ext>
            </a:extLst>
          </p:cNvPr>
          <p:cNvSpPr>
            <a:spLocks noGrp="1" noChangeArrowheads="1"/>
          </p:cNvSpPr>
          <p:nvPr>
            <p:ph type="title"/>
          </p:nvPr>
        </p:nvSpPr>
        <p:spPr/>
        <p:txBody>
          <a:bodyPr/>
          <a:lstStyle/>
          <a:p>
            <a:r>
              <a:rPr lang="en-US" altLang="en-US" dirty="0"/>
              <a:t>Internet Network Applications</a:t>
            </a:r>
          </a:p>
        </p:txBody>
      </p:sp>
      <p:sp>
        <p:nvSpPr>
          <p:cNvPr id="20483" name="Rectangle 3">
            <a:extLst>
              <a:ext uri="{FF2B5EF4-FFF2-40B4-BE49-F238E27FC236}">
                <a16:creationId xmlns:a16="http://schemas.microsoft.com/office/drawing/2014/main" id="{16FE071C-99E9-4E6F-9189-EB9507EC30B5}"/>
              </a:ext>
            </a:extLst>
          </p:cNvPr>
          <p:cNvSpPr>
            <a:spLocks noGrp="1" noChangeArrowheads="1"/>
          </p:cNvSpPr>
          <p:nvPr>
            <p:ph idx="1"/>
          </p:nvPr>
        </p:nvSpPr>
        <p:spPr>
          <a:xfrm>
            <a:off x="838200" y="1981200"/>
            <a:ext cx="7772400" cy="4530725"/>
          </a:xfrm>
        </p:spPr>
        <p:txBody>
          <a:bodyPr/>
          <a:lstStyle/>
          <a:p>
            <a:pPr marL="1270000" lvl="3" indent="-457200"/>
            <a:r>
              <a:rPr lang="en-US" altLang="en-US" sz="3000" b="1" dirty="0">
                <a:solidFill>
                  <a:schemeClr val="accent2"/>
                </a:solidFill>
                <a:latin typeface="Arial" panose="020B0604020202020204" pitchFamily="34" charset="0"/>
                <a:cs typeface="Arial" panose="020B0604020202020204" pitchFamily="34" charset="0"/>
              </a:rPr>
              <a:t>Discovery</a:t>
            </a:r>
          </a:p>
          <a:p>
            <a:pPr marL="1270000" lvl="3" indent="-457200"/>
            <a:r>
              <a:rPr lang="en-US" altLang="en-US" sz="3000" b="1" dirty="0">
                <a:solidFill>
                  <a:schemeClr val="accent2"/>
                </a:solidFill>
                <a:latin typeface="Arial" panose="020B0604020202020204" pitchFamily="34" charset="0"/>
                <a:cs typeface="Arial" panose="020B0604020202020204" pitchFamily="34" charset="0"/>
              </a:rPr>
              <a:t>Communication</a:t>
            </a:r>
          </a:p>
          <a:p>
            <a:pPr marL="1270000" lvl="3" indent="-457200"/>
            <a:r>
              <a:rPr lang="en-US" altLang="en-US" sz="3000" b="1" dirty="0">
                <a:solidFill>
                  <a:schemeClr val="accent2"/>
                </a:solidFill>
                <a:latin typeface="Arial" panose="020B0604020202020204" pitchFamily="34" charset="0"/>
                <a:cs typeface="Arial" panose="020B0604020202020204" pitchFamily="34" charset="0"/>
              </a:rPr>
              <a:t>Collaboration</a:t>
            </a:r>
          </a:p>
          <a:p>
            <a:pPr marL="1270000" lvl="3" indent="-457200"/>
            <a:r>
              <a:rPr lang="en-US" altLang="en-US" sz="3000" b="1" dirty="0">
                <a:solidFill>
                  <a:schemeClr val="accent2"/>
                </a:solidFill>
                <a:latin typeface="Arial" panose="020B0604020202020204" pitchFamily="34" charset="0"/>
                <a:cs typeface="Arial" panose="020B0604020202020204" pitchFamily="34" charset="0"/>
              </a:rPr>
              <a:t>Selling</a:t>
            </a:r>
          </a:p>
          <a:p>
            <a:pPr marL="1270000" lvl="3" indent="-457200"/>
            <a:r>
              <a:rPr lang="en-US" altLang="en-US" sz="3000" b="1" dirty="0">
                <a:solidFill>
                  <a:schemeClr val="accent2"/>
                </a:solidFill>
                <a:latin typeface="Arial" panose="020B0604020202020204" pitchFamily="34" charset="0"/>
                <a:cs typeface="Arial" panose="020B0604020202020204" pitchFamily="34" charset="0"/>
              </a:rPr>
              <a:t>Telecommuting</a:t>
            </a:r>
          </a:p>
          <a:p>
            <a:pPr marL="0" indent="0">
              <a:buFont typeface="Wingdings" panose="05000000000000000000" pitchFamily="2" charset="2"/>
              <a:buNone/>
            </a:pPr>
            <a:endParaRPr lang="en-US" altLang="en-US" b="1" dirty="0">
              <a:solidFill>
                <a:srgbClr val="0000FF"/>
              </a:solidFill>
            </a:endParaRPr>
          </a:p>
          <a:p>
            <a:pPr marL="0" indent="0">
              <a:buFont typeface="Wingdings" panose="05000000000000000000" pitchFamily="2" charset="2"/>
              <a:buNone/>
            </a:pPr>
            <a:endParaRPr lang="en-US"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377B9AF-1EFB-4042-A6F0-C2653C9A61AC}"/>
              </a:ext>
            </a:extLst>
          </p:cNvPr>
          <p:cNvSpPr>
            <a:spLocks noGrp="1" noChangeArrowheads="1"/>
          </p:cNvSpPr>
          <p:nvPr>
            <p:ph type="title"/>
          </p:nvPr>
        </p:nvSpPr>
        <p:spPr>
          <a:xfrm>
            <a:off x="436563" y="550863"/>
            <a:ext cx="8229600" cy="1066800"/>
          </a:xfrm>
        </p:spPr>
        <p:txBody>
          <a:bodyPr/>
          <a:lstStyle/>
          <a:p>
            <a:r>
              <a:rPr lang="en-US" altLang="en-US"/>
              <a:t>     Discovery</a:t>
            </a:r>
          </a:p>
        </p:txBody>
      </p:sp>
      <p:sp>
        <p:nvSpPr>
          <p:cNvPr id="21507" name="Rectangle 3">
            <a:extLst>
              <a:ext uri="{FF2B5EF4-FFF2-40B4-BE49-F238E27FC236}">
                <a16:creationId xmlns:a16="http://schemas.microsoft.com/office/drawing/2014/main" id="{30499653-71A3-49AB-BCD0-60F9869A83AE}"/>
              </a:ext>
            </a:extLst>
          </p:cNvPr>
          <p:cNvSpPr>
            <a:spLocks noGrp="1" noChangeArrowheads="1"/>
          </p:cNvSpPr>
          <p:nvPr>
            <p:ph idx="1"/>
          </p:nvPr>
        </p:nvSpPr>
        <p:spPr>
          <a:xfrm>
            <a:off x="381000" y="3692525"/>
            <a:ext cx="8305800" cy="2708275"/>
          </a:xfrm>
        </p:spPr>
        <p:txBody>
          <a:bodyPr/>
          <a:lstStyle/>
          <a:p>
            <a:pPr lvl="1"/>
            <a:r>
              <a:rPr lang="en-US" altLang="en-US" sz="2800" b="1">
                <a:latin typeface="Arial" panose="020B0604020202020204" pitchFamily="34" charset="0"/>
                <a:cs typeface="Arial" panose="020B0604020202020204" pitchFamily="34" charset="0"/>
              </a:rPr>
              <a:t>Broswer Competitioin</a:t>
            </a:r>
          </a:p>
          <a:p>
            <a:pPr lvl="1"/>
            <a:r>
              <a:rPr lang="en-US" altLang="en-US" sz="2800" b="1">
                <a:latin typeface="Arial" panose="020B0604020202020204" pitchFamily="34" charset="0"/>
                <a:cs typeface="Arial" panose="020B0604020202020204" pitchFamily="34" charset="0"/>
              </a:rPr>
              <a:t>Search engines</a:t>
            </a:r>
          </a:p>
          <a:p>
            <a:pPr lvl="1"/>
            <a:r>
              <a:rPr lang="en-US" altLang="en-US" sz="2800" b="1">
                <a:latin typeface="Arial" panose="020B0604020202020204" pitchFamily="34" charset="0"/>
                <a:cs typeface="Arial" panose="020B0604020202020204" pitchFamily="34" charset="0"/>
              </a:rPr>
              <a:t>Metasearch engines</a:t>
            </a:r>
          </a:p>
          <a:p>
            <a:pPr lvl="1"/>
            <a:r>
              <a:rPr lang="en-US" altLang="en-US" sz="2800" b="1">
                <a:latin typeface="Arial" panose="020B0604020202020204" pitchFamily="34" charset="0"/>
                <a:cs typeface="Arial" panose="020B0604020202020204" pitchFamily="34" charset="0"/>
              </a:rPr>
              <a:t>Discovery of material in foreign languages</a:t>
            </a:r>
          </a:p>
          <a:p>
            <a:pPr lvl="1"/>
            <a:r>
              <a:rPr lang="en-US" altLang="en-US" sz="2800" b="1">
                <a:latin typeface="Arial" panose="020B0604020202020204" pitchFamily="34" charset="0"/>
                <a:cs typeface="Arial" panose="020B0604020202020204" pitchFamily="34" charset="0"/>
              </a:rPr>
              <a:t>Portals</a:t>
            </a:r>
          </a:p>
        </p:txBody>
      </p:sp>
      <p:pic>
        <p:nvPicPr>
          <p:cNvPr id="21508" name="Picture 5" descr="C:\Users\washenberg\Desktop\ESY-000964365.jpg">
            <a:extLst>
              <a:ext uri="{FF2B5EF4-FFF2-40B4-BE49-F238E27FC236}">
                <a16:creationId xmlns:a16="http://schemas.microsoft.com/office/drawing/2014/main" id="{BD4B0F65-5E2D-4326-9D4F-738A5744F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00200"/>
            <a:ext cx="3921125"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04D9029-B620-4B43-A6AF-DF987AED9646}"/>
              </a:ext>
            </a:extLst>
          </p:cNvPr>
          <p:cNvSpPr>
            <a:spLocks noGrp="1" noChangeArrowheads="1"/>
          </p:cNvSpPr>
          <p:nvPr>
            <p:ph type="title"/>
          </p:nvPr>
        </p:nvSpPr>
        <p:spPr/>
        <p:txBody>
          <a:bodyPr>
            <a:noAutofit/>
          </a:bodyPr>
          <a:lstStyle/>
          <a:p>
            <a:pPr fontAlgn="auto">
              <a:spcAft>
                <a:spcPts val="0"/>
              </a:spcAft>
              <a:defRPr/>
            </a:pPr>
            <a:r>
              <a:rPr lang="en-US" sz="2800" b="1" dirty="0">
                <a:solidFill>
                  <a:schemeClr val="accent4"/>
                </a:solidFill>
              </a:rPr>
              <a:t>Portals</a:t>
            </a:r>
            <a:r>
              <a:rPr lang="en-US" sz="2800" dirty="0"/>
              <a:t> </a:t>
            </a:r>
            <a:r>
              <a:rPr lang="en-US" sz="2000" dirty="0"/>
              <a:t>- </a:t>
            </a:r>
            <a:r>
              <a:rPr lang="en-US" altLang="en-US" sz="2000" dirty="0"/>
              <a:t>is a Web-based, personalized gateway to information and knowledge that provides relevant information from different IT systems and the Internet using advanced search and indexing techniques</a:t>
            </a:r>
            <a:r>
              <a:rPr lang="en-US" altLang="en-US" sz="1800" dirty="0"/>
              <a:t>.</a:t>
            </a:r>
            <a:br>
              <a:rPr lang="en-US" altLang="en-US" sz="1800" dirty="0"/>
            </a:br>
            <a:endParaRPr lang="en-US" sz="1800" dirty="0"/>
          </a:p>
        </p:txBody>
      </p:sp>
      <p:sp>
        <p:nvSpPr>
          <p:cNvPr id="35843" name="Rectangle 3">
            <a:extLst>
              <a:ext uri="{FF2B5EF4-FFF2-40B4-BE49-F238E27FC236}">
                <a16:creationId xmlns:a16="http://schemas.microsoft.com/office/drawing/2014/main" id="{7D7FD607-064F-46D7-80FB-6828269ABE58}"/>
              </a:ext>
            </a:extLst>
          </p:cNvPr>
          <p:cNvSpPr>
            <a:spLocks noGrp="1" noChangeArrowheads="1"/>
          </p:cNvSpPr>
          <p:nvPr>
            <p:ph idx="1"/>
          </p:nvPr>
        </p:nvSpPr>
        <p:spPr>
          <a:xfrm>
            <a:off x="304800" y="2057400"/>
            <a:ext cx="7772400" cy="4149725"/>
          </a:xfrm>
        </p:spPr>
        <p:txBody>
          <a:bodyPr>
            <a:normAutofit fontScale="92500" lnSpcReduction="20000"/>
          </a:bodyPr>
          <a:lstStyle/>
          <a:p>
            <a:pPr marL="365760" indent="-256032" fontAlgn="auto">
              <a:spcAft>
                <a:spcPts val="0"/>
              </a:spcAft>
              <a:buClr>
                <a:schemeClr val="accent3"/>
              </a:buClr>
              <a:buFont typeface="Wingdings" pitchFamily="2" charset="2"/>
              <a:buNone/>
              <a:defRPr/>
            </a:pPr>
            <a:endParaRPr lang="en-US" altLang="en-US" b="1" dirty="0">
              <a:solidFill>
                <a:srgbClr val="0000FF"/>
              </a:solidFill>
            </a:endParaRPr>
          </a:p>
          <a:p>
            <a:pPr marL="365760" indent="-256032" fontAlgn="auto">
              <a:spcAft>
                <a:spcPts val="0"/>
              </a:spcAft>
              <a:buClr>
                <a:schemeClr val="accent3"/>
              </a:buClr>
              <a:buFont typeface="Georgia"/>
              <a:buChar char="•"/>
              <a:defRPr/>
            </a:pPr>
            <a:r>
              <a:rPr lang="en-US" altLang="en-US" sz="2300" b="1" dirty="0">
                <a:solidFill>
                  <a:schemeClr val="accent1"/>
                </a:solidFill>
                <a:latin typeface="Arial" panose="020B0604020202020204" pitchFamily="34" charset="0"/>
                <a:cs typeface="Arial" panose="020B0604020202020204" pitchFamily="34" charset="0"/>
              </a:rPr>
              <a:t>Commercial (public) portals- </a:t>
            </a:r>
            <a:r>
              <a:rPr lang="en-US" altLang="en-US" sz="2300" dirty="0">
                <a:latin typeface="Arial" panose="020B0604020202020204" pitchFamily="34" charset="0"/>
                <a:cs typeface="Arial" panose="020B0604020202020204" pitchFamily="34" charset="0"/>
              </a:rPr>
              <a:t>offer content for diverse communities and are most popular portals on the Internet.</a:t>
            </a:r>
          </a:p>
          <a:p>
            <a:pPr marL="109728" indent="0" fontAlgn="auto">
              <a:spcAft>
                <a:spcPts val="0"/>
              </a:spcAft>
              <a:buClr>
                <a:schemeClr val="accent3"/>
              </a:buClr>
              <a:buFont typeface="Georgia"/>
              <a:buNone/>
              <a:defRPr/>
            </a:pPr>
            <a:endParaRPr lang="en-US" altLang="en-US" sz="2300" dirty="0">
              <a:latin typeface="Arial" panose="020B0604020202020204" pitchFamily="34" charset="0"/>
              <a:cs typeface="Arial" panose="020B0604020202020204" pitchFamily="34" charset="0"/>
            </a:endParaRPr>
          </a:p>
          <a:p>
            <a:pPr marL="365760" indent="-256032" fontAlgn="auto">
              <a:spcAft>
                <a:spcPts val="0"/>
              </a:spcAft>
              <a:buClr>
                <a:schemeClr val="accent3"/>
              </a:buClr>
              <a:buFont typeface="Georgia"/>
              <a:buChar char="•"/>
              <a:defRPr/>
            </a:pPr>
            <a:r>
              <a:rPr lang="en-US" altLang="en-US" sz="2300" b="1" dirty="0">
                <a:solidFill>
                  <a:schemeClr val="accent1"/>
                </a:solidFill>
                <a:latin typeface="Arial" panose="020B0604020202020204" pitchFamily="34" charset="0"/>
                <a:cs typeface="Arial" panose="020B0604020202020204" pitchFamily="34" charset="0"/>
              </a:rPr>
              <a:t>Affinity portals </a:t>
            </a:r>
            <a:r>
              <a:rPr lang="en-US" altLang="en-US" sz="2300" dirty="0">
                <a:latin typeface="Arial" panose="020B0604020202020204" pitchFamily="34" charset="0"/>
                <a:cs typeface="Arial" panose="020B0604020202020204" pitchFamily="34" charset="0"/>
              </a:rPr>
              <a:t>support communities such as a hobby group or a political party.</a:t>
            </a:r>
          </a:p>
          <a:p>
            <a:pPr marL="109728" indent="0" fontAlgn="auto">
              <a:spcAft>
                <a:spcPts val="0"/>
              </a:spcAft>
              <a:buClr>
                <a:schemeClr val="accent3"/>
              </a:buClr>
              <a:buFont typeface="Georgia"/>
              <a:buNone/>
              <a:defRPr/>
            </a:pPr>
            <a:endParaRPr lang="en-US" altLang="en-US" sz="2300" dirty="0">
              <a:latin typeface="Arial" panose="020B0604020202020204" pitchFamily="34" charset="0"/>
              <a:cs typeface="Arial" panose="020B0604020202020204" pitchFamily="34" charset="0"/>
            </a:endParaRPr>
          </a:p>
          <a:p>
            <a:pPr marL="365760" indent="-256032" fontAlgn="auto">
              <a:spcAft>
                <a:spcPts val="0"/>
              </a:spcAft>
              <a:buClr>
                <a:schemeClr val="accent3"/>
              </a:buClr>
              <a:buFont typeface="Georgia"/>
              <a:buChar char="•"/>
              <a:defRPr/>
            </a:pPr>
            <a:r>
              <a:rPr lang="en-US" altLang="en-US" sz="2300" b="1" dirty="0">
                <a:solidFill>
                  <a:schemeClr val="accent1"/>
                </a:solidFill>
                <a:latin typeface="Arial" panose="020B0604020202020204" pitchFamily="34" charset="0"/>
                <a:cs typeface="Arial" panose="020B0604020202020204" pitchFamily="34" charset="0"/>
              </a:rPr>
              <a:t>Mobile portals </a:t>
            </a:r>
            <a:r>
              <a:rPr lang="en-US" altLang="en-US" sz="2300" dirty="0">
                <a:latin typeface="Arial" panose="020B0604020202020204" pitchFamily="34" charset="0"/>
                <a:cs typeface="Arial" panose="020B0604020202020204" pitchFamily="34" charset="0"/>
              </a:rPr>
              <a:t>are accessible from mobile devices</a:t>
            </a:r>
          </a:p>
          <a:p>
            <a:pPr marL="109728" indent="0" fontAlgn="auto">
              <a:spcAft>
                <a:spcPts val="0"/>
              </a:spcAft>
              <a:buClr>
                <a:schemeClr val="accent3"/>
              </a:buClr>
              <a:buFont typeface="Georgia"/>
              <a:buNone/>
              <a:defRPr/>
            </a:pPr>
            <a:endParaRPr lang="en-US" altLang="en-US" sz="2300" dirty="0">
              <a:latin typeface="Arial" panose="020B0604020202020204" pitchFamily="34" charset="0"/>
              <a:cs typeface="Arial" panose="020B0604020202020204" pitchFamily="34" charset="0"/>
            </a:endParaRPr>
          </a:p>
          <a:p>
            <a:pPr marL="365760" indent="-256032" fontAlgn="auto">
              <a:spcAft>
                <a:spcPts val="0"/>
              </a:spcAft>
              <a:buClr>
                <a:schemeClr val="accent3"/>
              </a:buClr>
              <a:buFont typeface="Georgia"/>
              <a:buChar char="•"/>
              <a:defRPr/>
            </a:pPr>
            <a:r>
              <a:rPr lang="en-US" altLang="en-US" sz="2300" b="1" dirty="0">
                <a:solidFill>
                  <a:schemeClr val="accent1"/>
                </a:solidFill>
                <a:latin typeface="Arial" panose="020B0604020202020204" pitchFamily="34" charset="0"/>
                <a:cs typeface="Arial" panose="020B0604020202020204" pitchFamily="34" charset="0"/>
              </a:rPr>
              <a:t>Corporate portals </a:t>
            </a:r>
            <a:r>
              <a:rPr lang="en-US" altLang="en-US" sz="2300" dirty="0">
                <a:latin typeface="Arial" panose="020B0604020202020204" pitchFamily="34" charset="0"/>
                <a:cs typeface="Arial" panose="020B0604020202020204" pitchFamily="34" charset="0"/>
              </a:rPr>
              <a:t>offer a personalized single point of access through a Web browser</a:t>
            </a:r>
          </a:p>
          <a:p>
            <a:pPr marL="109728" indent="0" fontAlgn="auto">
              <a:spcAft>
                <a:spcPts val="0"/>
              </a:spcAft>
              <a:buClr>
                <a:schemeClr val="accent3"/>
              </a:buClr>
              <a:buFont typeface="Georgia"/>
              <a:buNone/>
              <a:defRPr/>
            </a:pPr>
            <a:endParaRPr lang="en-US" altLang="en-US" sz="2300" dirty="0">
              <a:latin typeface="Arial" panose="020B0604020202020204" pitchFamily="34" charset="0"/>
              <a:cs typeface="Arial" panose="020B0604020202020204" pitchFamily="34" charset="0"/>
            </a:endParaRPr>
          </a:p>
          <a:p>
            <a:pPr marL="365760" indent="-256032" fontAlgn="auto">
              <a:spcAft>
                <a:spcPts val="0"/>
              </a:spcAft>
              <a:buClr>
                <a:schemeClr val="accent3"/>
              </a:buClr>
              <a:buFont typeface="Georgia"/>
              <a:buChar char="•"/>
              <a:defRPr/>
            </a:pPr>
            <a:r>
              <a:rPr lang="en-US" altLang="en-US" sz="2300" b="1" dirty="0">
                <a:solidFill>
                  <a:schemeClr val="accent1"/>
                </a:solidFill>
                <a:latin typeface="Arial" panose="020B0604020202020204" pitchFamily="34" charset="0"/>
                <a:cs typeface="Arial" panose="020B0604020202020204" pitchFamily="34" charset="0"/>
              </a:rPr>
              <a:t>Industry wide portals </a:t>
            </a:r>
            <a:r>
              <a:rPr lang="en-US" altLang="en-US" sz="2300" dirty="0">
                <a:latin typeface="Arial" panose="020B0604020202020204" pitchFamily="34" charset="0"/>
                <a:cs typeface="Arial" panose="020B0604020202020204" pitchFamily="34" charset="0"/>
              </a:rPr>
              <a:t>for entire industries.</a:t>
            </a:r>
          </a:p>
          <a:p>
            <a:pPr marL="658368" lvl="1" indent="-246888" fontAlgn="auto">
              <a:lnSpc>
                <a:spcPct val="150000"/>
              </a:lnSpc>
              <a:spcAft>
                <a:spcPts val="0"/>
              </a:spcAft>
              <a:buFont typeface="Georgia"/>
              <a:buChar char="▫"/>
              <a:defRPr/>
            </a:pPr>
            <a:endParaRPr lang="en-US" altLang="en-US" sz="2800" b="1" dirty="0">
              <a:solidFill>
                <a:schemeClr val="accent1"/>
              </a:solidFill>
              <a:latin typeface="Arial" panose="020B0604020202020204" pitchFamily="34" charset="0"/>
              <a:cs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6D01CEF-86B5-429C-985D-6C04182192D8}"/>
              </a:ext>
            </a:extLst>
          </p:cNvPr>
          <p:cNvSpPr>
            <a:spLocks noGrp="1" noChangeArrowheads="1"/>
          </p:cNvSpPr>
          <p:nvPr>
            <p:ph type="title"/>
          </p:nvPr>
        </p:nvSpPr>
        <p:spPr>
          <a:xfrm>
            <a:off x="330200" y="685800"/>
            <a:ext cx="8229600" cy="1066800"/>
          </a:xfrm>
        </p:spPr>
        <p:txBody>
          <a:bodyPr/>
          <a:lstStyle/>
          <a:p>
            <a:r>
              <a:rPr lang="en-US" altLang="en-US"/>
              <a:t>     Communication</a:t>
            </a:r>
          </a:p>
        </p:txBody>
      </p:sp>
      <p:sp>
        <p:nvSpPr>
          <p:cNvPr id="23555" name="Rectangle 3">
            <a:extLst>
              <a:ext uri="{FF2B5EF4-FFF2-40B4-BE49-F238E27FC236}">
                <a16:creationId xmlns:a16="http://schemas.microsoft.com/office/drawing/2014/main" id="{69B6B865-8054-434B-9CE3-0E1DCCAB2D14}"/>
              </a:ext>
            </a:extLst>
          </p:cNvPr>
          <p:cNvSpPr>
            <a:spLocks noGrp="1" noChangeArrowheads="1"/>
          </p:cNvSpPr>
          <p:nvPr>
            <p:ph idx="1"/>
          </p:nvPr>
        </p:nvSpPr>
        <p:spPr>
          <a:xfrm>
            <a:off x="381000" y="1676400"/>
            <a:ext cx="8229600" cy="4530725"/>
          </a:xfrm>
        </p:spPr>
        <p:txBody>
          <a:bodyPr/>
          <a:lstStyle/>
          <a:p>
            <a:pPr>
              <a:buFont typeface="Wingdings" panose="05000000000000000000" pitchFamily="2" charset="2"/>
              <a:buNone/>
            </a:pPr>
            <a:r>
              <a:rPr lang="en-US" altLang="en-US" b="1">
                <a:solidFill>
                  <a:schemeClr val="accent1"/>
                </a:solidFill>
                <a:latin typeface="Arial" panose="020B0604020202020204" pitchFamily="34" charset="0"/>
                <a:cs typeface="Arial" panose="020B0604020202020204" pitchFamily="34" charset="0"/>
              </a:rPr>
              <a:t>Electronic mail (e-mail)</a:t>
            </a:r>
          </a:p>
          <a:p>
            <a:pPr>
              <a:buFont typeface="Wingdings" panose="05000000000000000000" pitchFamily="2" charset="2"/>
              <a:buNone/>
            </a:pPr>
            <a:r>
              <a:rPr lang="en-US" altLang="en-US" b="1">
                <a:solidFill>
                  <a:schemeClr val="accent1"/>
                </a:solidFill>
                <a:latin typeface="Arial" panose="020B0604020202020204" pitchFamily="34" charset="0"/>
                <a:cs typeface="Arial" panose="020B0604020202020204" pitchFamily="34" charset="0"/>
              </a:rPr>
              <a:t>Web-based call centers (customer call center)</a:t>
            </a:r>
          </a:p>
          <a:p>
            <a:pPr>
              <a:buFont typeface="Wingdings" panose="05000000000000000000" pitchFamily="2" charset="2"/>
              <a:buNone/>
            </a:pPr>
            <a:r>
              <a:rPr lang="en-US" altLang="en-US" b="1">
                <a:solidFill>
                  <a:schemeClr val="accent1"/>
                </a:solidFill>
                <a:latin typeface="Arial" panose="020B0604020202020204" pitchFamily="34" charset="0"/>
                <a:cs typeface="Arial" panose="020B0604020202020204" pitchFamily="34" charset="0"/>
              </a:rPr>
              <a:t>Electronic chat room</a:t>
            </a:r>
          </a:p>
          <a:p>
            <a:pPr>
              <a:buFont typeface="Wingdings" panose="05000000000000000000" pitchFamily="2" charset="2"/>
              <a:buNone/>
            </a:pPr>
            <a:r>
              <a:rPr lang="en-US" altLang="en-US" b="1">
                <a:solidFill>
                  <a:schemeClr val="accent1"/>
                </a:solidFill>
                <a:latin typeface="Arial" panose="020B0604020202020204" pitchFamily="34" charset="0"/>
                <a:cs typeface="Arial" panose="020B0604020202020204" pitchFamily="34" charset="0"/>
              </a:rPr>
              <a:t>Voice (VOIP, SKYPE)</a:t>
            </a:r>
          </a:p>
          <a:p>
            <a:pPr>
              <a:buFont typeface="Wingdings" panose="05000000000000000000" pitchFamily="2" charset="2"/>
              <a:buNone/>
            </a:pPr>
            <a:r>
              <a:rPr lang="en-US" altLang="en-US" b="1">
                <a:solidFill>
                  <a:schemeClr val="accent1"/>
                </a:solidFill>
                <a:latin typeface="Arial" panose="020B0604020202020204" pitchFamily="34" charset="0"/>
                <a:cs typeface="Arial" panose="020B0604020202020204" pitchFamily="34" charset="0"/>
              </a:rPr>
              <a:t>Unified</a:t>
            </a:r>
            <a:r>
              <a:rPr lang="en-US" altLang="en-US">
                <a:solidFill>
                  <a:schemeClr val="accent1"/>
                </a:solidFill>
                <a:latin typeface="Arial" panose="020B0604020202020204" pitchFamily="34" charset="0"/>
                <a:cs typeface="Arial" panose="020B0604020202020204" pitchFamily="34" charset="0"/>
              </a:rPr>
              <a:t> (integrates voice, fax, chat, location, etc.)</a:t>
            </a:r>
          </a:p>
        </p:txBody>
      </p:sp>
      <p:pic>
        <p:nvPicPr>
          <p:cNvPr id="23556" name="Picture 5" descr="C:\Users\washenberg\Desktop\ESY-001555680.jpg">
            <a:extLst>
              <a:ext uri="{FF2B5EF4-FFF2-40B4-BE49-F238E27FC236}">
                <a16:creationId xmlns:a16="http://schemas.microsoft.com/office/drawing/2014/main" id="{822BB501-1289-4B0E-9D38-6F3AE7066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214813"/>
            <a:ext cx="24638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5">
            <a:extLst>
              <a:ext uri="{FF2B5EF4-FFF2-40B4-BE49-F238E27FC236}">
                <a16:creationId xmlns:a16="http://schemas.microsoft.com/office/drawing/2014/main" id="{0E34473F-D461-44C7-8076-F717C0BBA6FD}"/>
              </a:ext>
            </a:extLst>
          </p:cNvPr>
          <p:cNvSpPr>
            <a:spLocks noChangeArrowheads="1"/>
          </p:cNvSpPr>
          <p:nvPr/>
        </p:nvSpPr>
        <p:spPr bwMode="auto">
          <a:xfrm>
            <a:off x="5334000" y="594360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 Mario S Ragma Jr/Age Fotostock America, Inc.</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CD11FC7-5FE6-4ED2-8C28-E7EF96C8A7CD}"/>
              </a:ext>
            </a:extLst>
          </p:cNvPr>
          <p:cNvSpPr>
            <a:spLocks noGrp="1" noChangeArrowheads="1"/>
          </p:cNvSpPr>
          <p:nvPr>
            <p:ph type="title"/>
          </p:nvPr>
        </p:nvSpPr>
        <p:spPr/>
        <p:txBody>
          <a:bodyPr/>
          <a:lstStyle/>
          <a:p>
            <a:r>
              <a:rPr lang="en-US" altLang="en-US"/>
              <a:t>      Collaboration</a:t>
            </a:r>
          </a:p>
        </p:txBody>
      </p:sp>
      <p:sp>
        <p:nvSpPr>
          <p:cNvPr id="43011" name="Rectangle 3">
            <a:extLst>
              <a:ext uri="{FF2B5EF4-FFF2-40B4-BE49-F238E27FC236}">
                <a16:creationId xmlns:a16="http://schemas.microsoft.com/office/drawing/2014/main" id="{1EE30847-9503-44E8-9E8D-828B3ECE1881}"/>
              </a:ext>
            </a:extLst>
          </p:cNvPr>
          <p:cNvSpPr>
            <a:spLocks noGrp="1" noChangeArrowheads="1"/>
          </p:cNvSpPr>
          <p:nvPr>
            <p:ph idx="1"/>
          </p:nvPr>
        </p:nvSpPr>
        <p:spPr/>
        <p:txBody>
          <a:bodyPr>
            <a:normAutofit/>
          </a:bodyPr>
          <a:lstStyle/>
          <a:p>
            <a:pPr marL="365760" indent="-256032" fontAlgn="auto">
              <a:spcAft>
                <a:spcPts val="0"/>
              </a:spcAft>
              <a:buClr>
                <a:schemeClr val="accent3"/>
              </a:buClr>
              <a:buFont typeface="Georgia"/>
              <a:buNone/>
              <a:defRPr/>
            </a:pPr>
            <a:r>
              <a:rPr lang="en-US" altLang="en-US" sz="2400" b="1" dirty="0"/>
              <a:t>  </a:t>
            </a:r>
            <a:r>
              <a:rPr lang="en-US" altLang="en-US" sz="2400" b="1" dirty="0">
                <a:solidFill>
                  <a:schemeClr val="accent4"/>
                </a:solidFill>
              </a:rPr>
              <a:t>Work group </a:t>
            </a:r>
            <a:r>
              <a:rPr lang="en-US" altLang="en-US" sz="2400" dirty="0"/>
              <a:t>refers specifically to two or more individuals who act together to perform some task.</a:t>
            </a:r>
          </a:p>
          <a:p>
            <a:pPr marL="365760" indent="-256032" fontAlgn="auto">
              <a:spcAft>
                <a:spcPts val="0"/>
              </a:spcAft>
              <a:buClr>
                <a:schemeClr val="accent3"/>
              </a:buClr>
              <a:buFont typeface="Wingdings" pitchFamily="2" charset="2"/>
              <a:buNone/>
              <a:defRPr/>
            </a:pPr>
            <a:endParaRPr lang="en-US" altLang="en-US" sz="2400" b="1" dirty="0">
              <a:solidFill>
                <a:srgbClr val="0000FF"/>
              </a:solidFill>
            </a:endParaRPr>
          </a:p>
          <a:p>
            <a:pPr marL="365760" indent="-256032" fontAlgn="auto">
              <a:spcAft>
                <a:spcPts val="0"/>
              </a:spcAft>
              <a:buClr>
                <a:schemeClr val="accent3"/>
              </a:buClr>
              <a:buFont typeface="Wingdings" pitchFamily="2" charset="2"/>
              <a:buNone/>
              <a:defRPr/>
            </a:pPr>
            <a:r>
              <a:rPr lang="en-US" altLang="en-US" sz="2400" b="1" dirty="0">
                <a:solidFill>
                  <a:srgbClr val="0000FF"/>
                </a:solidFill>
              </a:rPr>
              <a:t>  </a:t>
            </a:r>
            <a:r>
              <a:rPr lang="en-US" altLang="en-US" sz="2400" b="1" dirty="0">
                <a:solidFill>
                  <a:schemeClr val="accent4"/>
                </a:solidFill>
              </a:rPr>
              <a:t>Virtual group (team) </a:t>
            </a:r>
            <a:r>
              <a:rPr lang="en-US" altLang="en-US" sz="2400" dirty="0"/>
              <a:t>is when group members are in different locations</a:t>
            </a:r>
            <a:r>
              <a:rPr lang="en-US" altLang="en-US" dirty="0"/>
              <a:t>.</a:t>
            </a:r>
            <a:endParaRPr lang="en-US" altLang="en-US" b="1" dirty="0">
              <a:solidFill>
                <a:srgbClr val="0000FF"/>
              </a:solidFill>
            </a:endParaRPr>
          </a:p>
        </p:txBody>
      </p:sp>
      <p:pic>
        <p:nvPicPr>
          <p:cNvPr id="24580" name="Picture 8">
            <a:extLst>
              <a:ext uri="{FF2B5EF4-FFF2-40B4-BE49-F238E27FC236}">
                <a16:creationId xmlns:a16="http://schemas.microsoft.com/office/drawing/2014/main" id="{6F26DCE9-9B8A-4AC4-85D6-09F1FA82D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962400"/>
            <a:ext cx="3465513"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8">
            <a:extLst>
              <a:ext uri="{FF2B5EF4-FFF2-40B4-BE49-F238E27FC236}">
                <a16:creationId xmlns:a16="http://schemas.microsoft.com/office/drawing/2014/main" id="{A45369F9-2FF8-4C05-AFE8-C1A875F356C9}"/>
              </a:ext>
            </a:extLst>
          </p:cNvPr>
          <p:cNvSpPr>
            <a:spLocks noChangeArrowheads="1"/>
          </p:cNvSpPr>
          <p:nvPr/>
        </p:nvSpPr>
        <p:spPr bwMode="auto">
          <a:xfrm>
            <a:off x="3581400" y="62484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i="1"/>
              <a:t>Source: Howard Kingsnorth/The Image</a:t>
            </a:r>
          </a:p>
          <a:p>
            <a:pPr eaLnBrk="1" hangingPunct="1"/>
            <a:r>
              <a:rPr lang="en-US" altLang="en-US" sz="900"/>
              <a:t>Bank/Getty Images, Inc.</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CFD2E01-DCC7-4346-911A-A00ADDBCA15F}"/>
              </a:ext>
            </a:extLst>
          </p:cNvPr>
          <p:cNvSpPr>
            <a:spLocks noGrp="1" noChangeArrowheads="1"/>
          </p:cNvSpPr>
          <p:nvPr>
            <p:ph type="title"/>
          </p:nvPr>
        </p:nvSpPr>
        <p:spPr>
          <a:xfrm>
            <a:off x="381000" y="762000"/>
            <a:ext cx="8229600" cy="1066800"/>
          </a:xfrm>
        </p:spPr>
        <p:txBody>
          <a:bodyPr/>
          <a:lstStyle/>
          <a:p>
            <a:r>
              <a:rPr lang="en-US" altLang="en-US"/>
              <a:t>Collaboration </a:t>
            </a:r>
            <a:r>
              <a:rPr lang="en-US" altLang="en-US" sz="2800"/>
              <a:t>(continued)</a:t>
            </a:r>
          </a:p>
        </p:txBody>
      </p:sp>
      <p:sp>
        <p:nvSpPr>
          <p:cNvPr id="44035" name="Rectangle 3">
            <a:extLst>
              <a:ext uri="{FF2B5EF4-FFF2-40B4-BE49-F238E27FC236}">
                <a16:creationId xmlns:a16="http://schemas.microsoft.com/office/drawing/2014/main" id="{C5AFA1C2-C80E-4122-B34A-0381F5AEB7DD}"/>
              </a:ext>
            </a:extLst>
          </p:cNvPr>
          <p:cNvSpPr>
            <a:spLocks noGrp="1" noChangeArrowheads="1"/>
          </p:cNvSpPr>
          <p:nvPr>
            <p:ph idx="1"/>
          </p:nvPr>
        </p:nvSpPr>
        <p:spPr>
          <a:xfrm>
            <a:off x="609600" y="1752600"/>
            <a:ext cx="8558213" cy="4530725"/>
          </a:xfrm>
        </p:spPr>
        <p:txBody>
          <a:bodyPr>
            <a:normAutofit lnSpcReduction="10000"/>
          </a:bodyPr>
          <a:lstStyle/>
          <a:p>
            <a:pPr marL="365760" indent="-256032" fontAlgn="auto">
              <a:spcAft>
                <a:spcPts val="0"/>
              </a:spcAft>
              <a:buClr>
                <a:schemeClr val="accent3"/>
              </a:buClr>
              <a:buFont typeface="Georgia"/>
              <a:buChar char="•"/>
              <a:defRPr/>
            </a:pPr>
            <a:r>
              <a:rPr lang="en-US" altLang="en-US" sz="2200" b="1" dirty="0"/>
              <a:t>Virtual collaboration</a:t>
            </a:r>
            <a:r>
              <a:rPr lang="en-US" altLang="en-US" sz="2200" dirty="0"/>
              <a:t> is the use of digital technologies that enable organizations or individuals to collaboratively plan, design, develop, manage and research products, services and innovative applications.</a:t>
            </a:r>
          </a:p>
          <a:p>
            <a:pPr marL="365760" indent="-256032" fontAlgn="auto">
              <a:spcAft>
                <a:spcPts val="0"/>
              </a:spcAft>
              <a:buClr>
                <a:schemeClr val="accent3"/>
              </a:buClr>
              <a:buFont typeface="Georgia"/>
              <a:buChar char="•"/>
              <a:defRPr/>
            </a:pPr>
            <a:r>
              <a:rPr lang="en-US" altLang="en-US" sz="2200" b="1" dirty="0"/>
              <a:t>Workflow technologies</a:t>
            </a:r>
            <a:r>
              <a:rPr lang="en-US" altLang="en-US" sz="2200" dirty="0"/>
              <a:t> facilitate the movement of information as it flows through the sequence of steps that make up an organization’s work procedures. Includes workflow management and workflow systems</a:t>
            </a:r>
          </a:p>
          <a:p>
            <a:pPr marL="365760" indent="-256032" fontAlgn="auto">
              <a:spcAft>
                <a:spcPts val="0"/>
              </a:spcAft>
              <a:buClr>
                <a:schemeClr val="accent3"/>
              </a:buClr>
              <a:buFont typeface="Georgia"/>
              <a:buChar char="•"/>
              <a:defRPr/>
            </a:pPr>
            <a:r>
              <a:rPr lang="en-US" altLang="en-US" sz="2400" b="1" dirty="0"/>
              <a:t>Groupware</a:t>
            </a:r>
            <a:r>
              <a:rPr lang="en-US" altLang="en-US" sz="2400" dirty="0"/>
              <a:t> refers to software products that support groups of people who share a common task or goal and who collaborate to accomplish it.</a:t>
            </a:r>
          </a:p>
          <a:p>
            <a:pPr marL="365760" indent="-256032" fontAlgn="auto">
              <a:spcAft>
                <a:spcPts val="0"/>
              </a:spcAft>
              <a:buClr>
                <a:schemeClr val="accent3"/>
              </a:buClr>
              <a:buFont typeface="Georgia"/>
              <a:buChar char="•"/>
              <a:defRPr/>
            </a:pPr>
            <a:r>
              <a:rPr lang="en-US" altLang="en-US" sz="2400" b="1" dirty="0"/>
              <a:t>Electronic Tele/Videoconferencing</a:t>
            </a:r>
          </a:p>
          <a:p>
            <a:pPr marL="365760" indent="-256032" fontAlgn="auto">
              <a:spcAft>
                <a:spcPts val="0"/>
              </a:spcAft>
              <a:buClr>
                <a:schemeClr val="accent3"/>
              </a:buClr>
              <a:buFont typeface="Georgia"/>
              <a:buChar char="•"/>
              <a:defRPr/>
            </a:pPr>
            <a:r>
              <a:rPr lang="en-US" altLang="en-US" sz="2400" b="1" dirty="0"/>
              <a:t>E-Learning and Distance Learning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246F9401-B376-4D5E-BC97-992C6F985856}"/>
              </a:ext>
            </a:extLst>
          </p:cNvPr>
          <p:cNvSpPr>
            <a:spLocks noGrp="1"/>
          </p:cNvSpPr>
          <p:nvPr>
            <p:ph type="title"/>
          </p:nvPr>
        </p:nvSpPr>
        <p:spPr>
          <a:xfrm>
            <a:off x="457200" y="1371600"/>
            <a:ext cx="8229600" cy="1066800"/>
          </a:xfrm>
        </p:spPr>
        <p:txBody>
          <a:bodyPr>
            <a:normAutofit fontScale="90000"/>
          </a:bodyPr>
          <a:lstStyle/>
          <a:p>
            <a:pPr fontAlgn="auto">
              <a:spcAft>
                <a:spcPts val="0"/>
              </a:spcAft>
              <a:defRPr/>
            </a:pPr>
            <a:r>
              <a:rPr lang="en-US" dirty="0">
                <a:solidFill>
                  <a:schemeClr val="accent4"/>
                </a:solidFill>
              </a:rPr>
              <a:t>Crowdsourcing</a:t>
            </a:r>
            <a:r>
              <a:rPr lang="en-US" dirty="0"/>
              <a:t> </a:t>
            </a:r>
            <a:r>
              <a:rPr lang="en-US" altLang="en-US" sz="3100" dirty="0"/>
              <a:t>refers to outsourcing a task to an undefined, generally large group of people</a:t>
            </a:r>
            <a:br>
              <a:rPr lang="en-US" altLang="en-US" sz="3100" dirty="0"/>
            </a:br>
            <a:r>
              <a:rPr lang="en-US" altLang="en-US" sz="3100" dirty="0"/>
              <a:t>in the form of an open call.</a:t>
            </a:r>
            <a:br>
              <a:rPr lang="en-US" altLang="en-US" sz="3100" dirty="0"/>
            </a:br>
            <a:endParaRPr lang="en-US" dirty="0"/>
          </a:p>
        </p:txBody>
      </p:sp>
      <p:pic>
        <p:nvPicPr>
          <p:cNvPr id="26627" name="Picture 4" descr="C:\Users\washenberg\Desktop\ESY-000755441.jpg">
            <a:extLst>
              <a:ext uri="{FF2B5EF4-FFF2-40B4-BE49-F238E27FC236}">
                <a16:creationId xmlns:a16="http://schemas.microsoft.com/office/drawing/2014/main" id="{48A9E428-D4D0-4A22-85BC-B99A67453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5" y="2667000"/>
            <a:ext cx="415766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a:extLst>
              <a:ext uri="{FF2B5EF4-FFF2-40B4-BE49-F238E27FC236}">
                <a16:creationId xmlns:a16="http://schemas.microsoft.com/office/drawing/2014/main" id="{978E8E92-CDDD-4A91-B562-7B36A2CF1B45}"/>
              </a:ext>
            </a:extLst>
          </p:cNvPr>
          <p:cNvSpPr>
            <a:spLocks noChangeArrowheads="1"/>
          </p:cNvSpPr>
          <p:nvPr/>
        </p:nvSpPr>
        <p:spPr bwMode="auto">
          <a:xfrm>
            <a:off x="3429000" y="601980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 YURI ACURS/Age Fotostock America, Inc.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0CD91B1-98B9-488B-AE36-243AB6002BB6}"/>
              </a:ext>
            </a:extLst>
          </p:cNvPr>
          <p:cNvSpPr>
            <a:spLocks noGrp="1"/>
          </p:cNvSpPr>
          <p:nvPr>
            <p:ph type="title"/>
          </p:nvPr>
        </p:nvSpPr>
        <p:spPr/>
        <p:txBody>
          <a:bodyPr/>
          <a:lstStyle/>
          <a:p>
            <a:r>
              <a:rPr lang="en-US" altLang="en-US" dirty="0"/>
              <a:t>What Is a Computer Network?</a:t>
            </a:r>
          </a:p>
        </p:txBody>
      </p:sp>
      <p:sp>
        <p:nvSpPr>
          <p:cNvPr id="6147" name="Rectangle 4">
            <a:extLst>
              <a:ext uri="{FF2B5EF4-FFF2-40B4-BE49-F238E27FC236}">
                <a16:creationId xmlns:a16="http://schemas.microsoft.com/office/drawing/2014/main" id="{E8CD50D5-D053-4411-9B27-94F0A012B74F}"/>
              </a:ext>
            </a:extLst>
          </p:cNvPr>
          <p:cNvSpPr>
            <a:spLocks noChangeArrowheads="1"/>
          </p:cNvSpPr>
          <p:nvPr/>
        </p:nvSpPr>
        <p:spPr bwMode="auto">
          <a:xfrm>
            <a:off x="533400" y="2274888"/>
            <a:ext cx="78486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2400" dirty="0"/>
              <a:t>A </a:t>
            </a:r>
            <a:r>
              <a:rPr lang="en-US" altLang="en-US" sz="2400" b="1" dirty="0">
                <a:solidFill>
                  <a:schemeClr val="accent5"/>
                </a:solidFill>
              </a:rPr>
              <a:t>computer network </a:t>
            </a:r>
            <a:r>
              <a:rPr lang="en-US" altLang="en-US" sz="2000" dirty="0"/>
              <a:t>is a system that connects computers and other devices via communications</a:t>
            </a:r>
          </a:p>
          <a:p>
            <a:pPr>
              <a:defRPr/>
            </a:pPr>
            <a:r>
              <a:rPr lang="en-US" altLang="en-US" sz="2000" dirty="0"/>
              <a:t>media so that data and information can be transmitted among them.</a:t>
            </a:r>
          </a:p>
          <a:p>
            <a:pPr eaLnBrk="1" hangingPunct="1">
              <a:defRPr/>
            </a:pPr>
            <a:r>
              <a:rPr lang="en-US" altLang="en-US" sz="2400" b="1" dirty="0">
                <a:solidFill>
                  <a:schemeClr val="accent2"/>
                </a:solidFill>
              </a:rPr>
              <a:t>In a computer network, connected computers: </a:t>
            </a:r>
          </a:p>
          <a:p>
            <a:pPr eaLnBrk="1" hangingPunct="1">
              <a:defRPr/>
            </a:pPr>
            <a:endParaRPr lang="en-US" altLang="en-US" dirty="0"/>
          </a:p>
          <a:p>
            <a:pPr marL="3257550" lvl="6" eaLnBrk="1" hangingPunct="1">
              <a:buFont typeface="Arial" panose="020B0604020202020204" pitchFamily="34" charset="0"/>
              <a:buChar char="•"/>
              <a:defRPr/>
            </a:pPr>
            <a:r>
              <a:rPr lang="en-US" altLang="en-US" dirty="0"/>
              <a:t>  </a:t>
            </a:r>
            <a:r>
              <a:rPr lang="en-US" altLang="en-US" sz="2400" b="1" dirty="0"/>
              <a:t>Work together</a:t>
            </a:r>
          </a:p>
          <a:p>
            <a:pPr marL="3314700" lvl="6" indent="-342900" eaLnBrk="1" hangingPunct="1">
              <a:buFont typeface="Arial" panose="020B0604020202020204" pitchFamily="34" charset="0"/>
              <a:buChar char="•"/>
              <a:defRPr/>
            </a:pPr>
            <a:endParaRPr lang="en-US" altLang="en-US" sz="2400" b="1" dirty="0"/>
          </a:p>
          <a:p>
            <a:pPr marL="3314700" lvl="6" indent="-342900" eaLnBrk="1" hangingPunct="1">
              <a:buFont typeface="Arial" panose="020B0604020202020204" pitchFamily="34" charset="0"/>
              <a:buChar char="•"/>
              <a:defRPr/>
            </a:pPr>
            <a:r>
              <a:rPr lang="en-US" altLang="en-US" sz="2400" b="1" dirty="0"/>
              <a:t>  Are interdependent</a:t>
            </a:r>
          </a:p>
          <a:p>
            <a:pPr marL="3314700" lvl="6" indent="-342900" eaLnBrk="1" hangingPunct="1">
              <a:buFont typeface="Arial" panose="020B0604020202020204" pitchFamily="34" charset="0"/>
              <a:buChar char="•"/>
              <a:defRPr/>
            </a:pPr>
            <a:endParaRPr lang="en-US" altLang="en-US" sz="2400" b="1" dirty="0"/>
          </a:p>
          <a:p>
            <a:pPr marL="3314700" lvl="6" indent="-342900" eaLnBrk="1" hangingPunct="1">
              <a:buFont typeface="Arial" panose="020B0604020202020204" pitchFamily="34" charset="0"/>
              <a:buChar char="•"/>
              <a:defRPr/>
            </a:pPr>
            <a:r>
              <a:rPr lang="en-US" altLang="en-US" sz="2400" b="1" dirty="0"/>
              <a:t>  Exchange data  with  each other</a:t>
            </a:r>
          </a:p>
        </p:txBody>
      </p:sp>
      <p:pic>
        <p:nvPicPr>
          <p:cNvPr id="6148" name="Picture 5" descr="C:\Users\washenberg\Desktop\ESY-001533222.jpg">
            <a:extLst>
              <a:ext uri="{FF2B5EF4-FFF2-40B4-BE49-F238E27FC236}">
                <a16:creationId xmlns:a16="http://schemas.microsoft.com/office/drawing/2014/main" id="{3700E0E0-34CB-4777-A2A7-3AAA89CC9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3962400"/>
            <a:ext cx="275907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4">
            <a:extLst>
              <a:ext uri="{FF2B5EF4-FFF2-40B4-BE49-F238E27FC236}">
                <a16:creationId xmlns:a16="http://schemas.microsoft.com/office/drawing/2014/main" id="{7E0D495F-C14C-492E-AB6E-F5FC099EDECA}"/>
              </a:ext>
            </a:extLst>
          </p:cNvPr>
          <p:cNvSpPr>
            <a:spLocks noChangeArrowheads="1"/>
          </p:cNvSpPr>
          <p:nvPr/>
        </p:nvSpPr>
        <p:spPr bwMode="auto">
          <a:xfrm>
            <a:off x="906463" y="6099175"/>
            <a:ext cx="23542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 Ilin Sergey/Age Fotostock America, Inc.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736A549-8753-470C-9EE4-164B0CD18BC9}"/>
              </a:ext>
            </a:extLst>
          </p:cNvPr>
          <p:cNvSpPr>
            <a:spLocks noGrp="1" noChangeArrowheads="1"/>
          </p:cNvSpPr>
          <p:nvPr>
            <p:ph type="title"/>
          </p:nvPr>
        </p:nvSpPr>
        <p:spPr/>
        <p:txBody>
          <a:bodyPr/>
          <a:lstStyle/>
          <a:p>
            <a:r>
              <a:rPr lang="en-US" altLang="en-US"/>
              <a:t>       Telecommuting</a:t>
            </a:r>
          </a:p>
        </p:txBody>
      </p:sp>
      <p:pic>
        <p:nvPicPr>
          <p:cNvPr id="29699" name="Picture 4">
            <a:extLst>
              <a:ext uri="{FF2B5EF4-FFF2-40B4-BE49-F238E27FC236}">
                <a16:creationId xmlns:a16="http://schemas.microsoft.com/office/drawing/2014/main" id="{839E1B70-F310-4A9F-A663-AEF4D6C10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0"/>
            <a:ext cx="54292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a:extLst>
              <a:ext uri="{FF2B5EF4-FFF2-40B4-BE49-F238E27FC236}">
                <a16:creationId xmlns:a16="http://schemas.microsoft.com/office/drawing/2014/main" id="{D2E514A8-A0C5-4749-85D5-F557030C0446}"/>
              </a:ext>
            </a:extLst>
          </p:cNvPr>
          <p:cNvSpPr>
            <a:spLocks noChangeArrowheads="1"/>
          </p:cNvSpPr>
          <p:nvPr/>
        </p:nvSpPr>
        <p:spPr bwMode="auto">
          <a:xfrm>
            <a:off x="3352800" y="6019800"/>
            <a:ext cx="21669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i="1"/>
              <a:t>Source: © Maria R.T. Deseo/PhotoEdit</a:t>
            </a:r>
            <a:endParaRPr lang="en-US" altLang="en-US" sz="9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EFDA0F3-33B3-43FC-9D88-53659641F297}"/>
              </a:ext>
            </a:extLst>
          </p:cNvPr>
          <p:cNvSpPr>
            <a:spLocks noGrp="1" noChangeArrowheads="1"/>
          </p:cNvSpPr>
          <p:nvPr>
            <p:ph type="title"/>
          </p:nvPr>
        </p:nvSpPr>
        <p:spPr/>
        <p:txBody>
          <a:bodyPr/>
          <a:lstStyle/>
          <a:p>
            <a:r>
              <a:rPr lang="en-US" altLang="en-US"/>
              <a:t>Telecommuting Benefits</a:t>
            </a:r>
          </a:p>
        </p:txBody>
      </p:sp>
      <p:sp>
        <p:nvSpPr>
          <p:cNvPr id="30723" name="Rectangle 3">
            <a:extLst>
              <a:ext uri="{FF2B5EF4-FFF2-40B4-BE49-F238E27FC236}">
                <a16:creationId xmlns:a16="http://schemas.microsoft.com/office/drawing/2014/main" id="{5175BAE9-2A47-4925-9887-419638636DB3}"/>
              </a:ext>
            </a:extLst>
          </p:cNvPr>
          <p:cNvSpPr>
            <a:spLocks noGrp="1" noChangeArrowheads="1"/>
          </p:cNvSpPr>
          <p:nvPr>
            <p:ph idx="1"/>
          </p:nvPr>
        </p:nvSpPr>
        <p:spPr/>
        <p:txBody>
          <a:bodyPr/>
          <a:lstStyle/>
          <a:p>
            <a:r>
              <a:rPr lang="en-US" altLang="en-US" b="1">
                <a:solidFill>
                  <a:srgbClr val="0000FF"/>
                </a:solidFill>
              </a:rPr>
              <a:t>For Employees</a:t>
            </a:r>
          </a:p>
          <a:p>
            <a:pPr lvl="1"/>
            <a:r>
              <a:rPr lang="en-US" altLang="en-US"/>
              <a:t>Reduced stress, improved family life</a:t>
            </a:r>
          </a:p>
          <a:p>
            <a:pPr lvl="1"/>
            <a:r>
              <a:rPr lang="en-US" altLang="en-US"/>
              <a:t>Employment opportunities for single parents and persons with disabilities</a:t>
            </a:r>
          </a:p>
          <a:p>
            <a:r>
              <a:rPr lang="en-US" altLang="en-US" b="1">
                <a:solidFill>
                  <a:srgbClr val="0000FF"/>
                </a:solidFill>
              </a:rPr>
              <a:t>For Employers</a:t>
            </a:r>
          </a:p>
          <a:p>
            <a:pPr lvl="1"/>
            <a:r>
              <a:rPr lang="en-US" altLang="en-US"/>
              <a:t>Increased productivity</a:t>
            </a:r>
          </a:p>
          <a:p>
            <a:pPr lvl="1"/>
            <a:r>
              <a:rPr lang="en-US" altLang="en-US"/>
              <a:t>Ability to retain skilled employees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8C11E1B-271A-4333-8657-BBC190C6D44D}"/>
              </a:ext>
            </a:extLst>
          </p:cNvPr>
          <p:cNvSpPr>
            <a:spLocks noGrp="1" noChangeArrowheads="1"/>
          </p:cNvSpPr>
          <p:nvPr>
            <p:ph type="title"/>
          </p:nvPr>
        </p:nvSpPr>
        <p:spPr/>
        <p:txBody>
          <a:bodyPr/>
          <a:lstStyle/>
          <a:p>
            <a:r>
              <a:rPr lang="en-US" altLang="en-US"/>
              <a:t>Telecommuting Disadvantages</a:t>
            </a:r>
          </a:p>
        </p:txBody>
      </p:sp>
      <p:sp>
        <p:nvSpPr>
          <p:cNvPr id="31747" name="Rectangle 3">
            <a:extLst>
              <a:ext uri="{FF2B5EF4-FFF2-40B4-BE49-F238E27FC236}">
                <a16:creationId xmlns:a16="http://schemas.microsoft.com/office/drawing/2014/main" id="{A431E43C-D33F-46D7-BA08-0C61F9DBCE9F}"/>
              </a:ext>
            </a:extLst>
          </p:cNvPr>
          <p:cNvSpPr>
            <a:spLocks noGrp="1" noChangeArrowheads="1"/>
          </p:cNvSpPr>
          <p:nvPr>
            <p:ph idx="1"/>
          </p:nvPr>
        </p:nvSpPr>
        <p:spPr/>
        <p:txBody>
          <a:bodyPr/>
          <a:lstStyle/>
          <a:p>
            <a:r>
              <a:rPr lang="en-US" altLang="en-US" b="1">
                <a:solidFill>
                  <a:srgbClr val="0000FF"/>
                </a:solidFill>
              </a:rPr>
              <a:t>For Employees</a:t>
            </a:r>
          </a:p>
          <a:p>
            <a:pPr lvl="1"/>
            <a:r>
              <a:rPr lang="en-US" altLang="en-US"/>
              <a:t>Feelings of isolation</a:t>
            </a:r>
          </a:p>
          <a:p>
            <a:pPr lvl="1"/>
            <a:r>
              <a:rPr lang="en-US" altLang="en-US"/>
              <a:t>No workplace visibility</a:t>
            </a:r>
          </a:p>
          <a:p>
            <a:pPr lvl="1"/>
            <a:r>
              <a:rPr lang="en-US" altLang="en-US"/>
              <a:t>Potential for slower promotions</a:t>
            </a:r>
          </a:p>
          <a:p>
            <a:r>
              <a:rPr lang="en-US" altLang="en-US" b="1">
                <a:solidFill>
                  <a:srgbClr val="0000FF"/>
                </a:solidFill>
              </a:rPr>
              <a:t>For Employers</a:t>
            </a:r>
          </a:p>
          <a:p>
            <a:pPr lvl="1"/>
            <a:r>
              <a:rPr lang="en-US" altLang="en-US"/>
              <a:t>Difficulties in supervising work</a:t>
            </a:r>
          </a:p>
          <a:p>
            <a:pPr lvl="1"/>
            <a:r>
              <a:rPr lang="en-US" altLang="en-US"/>
              <a:t>Potential information security problems</a:t>
            </a:r>
          </a:p>
          <a:p>
            <a:pPr lvl="1"/>
            <a:r>
              <a:rPr lang="en-US" altLang="en-US"/>
              <a:t>Additional training costs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dirty="0"/>
              <a:t>Intranets and Extranets</a:t>
            </a:r>
          </a:p>
        </p:txBody>
      </p:sp>
      <p:sp>
        <p:nvSpPr>
          <p:cNvPr id="73731" name="Content Placeholder 2"/>
          <p:cNvSpPr>
            <a:spLocks noGrp="1"/>
          </p:cNvSpPr>
          <p:nvPr>
            <p:ph idx="1"/>
          </p:nvPr>
        </p:nvSpPr>
        <p:spPr/>
        <p:txBody>
          <a:bodyPr/>
          <a:lstStyle/>
          <a:p>
            <a:r>
              <a:rPr lang="en-US" altLang="en-US" sz="2000" dirty="0"/>
              <a:t>Intranet: an internal corporate network built using Internet and World Wide Web standards and technologies</a:t>
            </a:r>
          </a:p>
          <a:p>
            <a:r>
              <a:rPr lang="en-US" altLang="en-US" sz="2000" dirty="0"/>
              <a:t>Extranet: a </a:t>
            </a:r>
            <a:r>
              <a:rPr lang="en-US" sz="2000" dirty="0"/>
              <a:t>network based on Web technologies that links resources of a company’s intranet with its customers, suppliers, or other business partners</a:t>
            </a:r>
          </a:p>
          <a:p>
            <a:r>
              <a:rPr lang="en-US" altLang="en-US" sz="2000" dirty="0"/>
              <a:t>Virtual private network (VPN): A secure connection between two points on the Internet</a:t>
            </a:r>
          </a:p>
          <a:p>
            <a:r>
              <a:rPr lang="en-US" altLang="en-US" sz="2000" dirty="0"/>
              <a:t>Tunneling: the process by which VPNs transfer information by encapsulating traffic in IP packets over the Internet</a:t>
            </a:r>
          </a:p>
          <a:p>
            <a:endParaRPr lang="en-US" altLang="en-US" sz="2000" dirty="0"/>
          </a:p>
          <a:p>
            <a:endParaRPr lang="en-US" sz="2000" dirty="0"/>
          </a:p>
        </p:txBody>
      </p:sp>
    </p:spTree>
    <p:extLst>
      <p:ext uri="{BB962C8B-B14F-4D97-AF65-F5344CB8AC3E}">
        <p14:creationId xmlns:p14="http://schemas.microsoft.com/office/powerpoint/2010/main" val="1375016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dirty="0"/>
              <a:t>The Internet of Things (IoT)</a:t>
            </a:r>
          </a:p>
        </p:txBody>
      </p:sp>
      <p:sp>
        <p:nvSpPr>
          <p:cNvPr id="74755" name="Content Placeholder 2"/>
          <p:cNvSpPr>
            <a:spLocks noGrp="1"/>
          </p:cNvSpPr>
          <p:nvPr>
            <p:ph idx="1"/>
          </p:nvPr>
        </p:nvSpPr>
        <p:spPr/>
        <p:txBody>
          <a:bodyPr/>
          <a:lstStyle/>
          <a:p>
            <a:r>
              <a:rPr lang="en-US" dirty="0"/>
              <a:t>Internet of Things (IoT)</a:t>
            </a:r>
          </a:p>
          <a:p>
            <a:pPr lvl="1"/>
            <a:r>
              <a:rPr lang="en-US" dirty="0"/>
              <a:t>A network of physical objects (things) embedded with sensors, processors, software, and network connectivity capability to enable them to exchange data with the manufacturer of the device, device operators, and other connected devices</a:t>
            </a:r>
          </a:p>
          <a:p>
            <a:r>
              <a:rPr lang="en-US" dirty="0"/>
              <a:t>Sensor: a device that is capable of sensing something about its surroundings such as</a:t>
            </a:r>
          </a:p>
          <a:p>
            <a:pPr lvl="1"/>
            <a:r>
              <a:rPr lang="en-US" dirty="0"/>
              <a:t>Pressure, temperature, humidity, pH level, motion, vibration, or level of light</a:t>
            </a:r>
          </a:p>
        </p:txBody>
      </p:sp>
    </p:spTree>
    <p:extLst>
      <p:ext uri="{BB962C8B-B14F-4D97-AF65-F5344CB8AC3E}">
        <p14:creationId xmlns:p14="http://schemas.microsoft.com/office/powerpoint/2010/main" val="419227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dirty="0"/>
              <a:t>The Internet of Things (IoT)</a:t>
            </a:r>
          </a:p>
        </p:txBody>
      </p:sp>
      <p:pic>
        <p:nvPicPr>
          <p:cNvPr id="6" name="Content Placeholder 5" descr="The Internet of Things" title="Figure 6-25"/>
          <p:cNvPicPr>
            <a:picLocks noGrp="1" noChangeAspect="1"/>
          </p:cNvPicPr>
          <p:nvPr>
            <p:ph idx="1"/>
          </p:nvPr>
        </p:nvPicPr>
        <p:blipFill>
          <a:blip r:embed="rId3"/>
          <a:stretch>
            <a:fillRect/>
          </a:stretch>
        </p:blipFill>
        <p:spPr>
          <a:xfrm>
            <a:off x="857250" y="1957388"/>
            <a:ext cx="7429500" cy="4010025"/>
          </a:xfrm>
        </p:spPr>
      </p:pic>
    </p:spTree>
    <p:extLst>
      <p:ext uri="{BB962C8B-B14F-4D97-AF65-F5344CB8AC3E}">
        <p14:creationId xmlns:p14="http://schemas.microsoft.com/office/powerpoint/2010/main" val="42053260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dirty="0"/>
              <a:t>The Internet of Things (IoT)</a:t>
            </a:r>
          </a:p>
        </p:txBody>
      </p:sp>
      <p:sp>
        <p:nvSpPr>
          <p:cNvPr id="76805" name="Content Placeholder 2"/>
          <p:cNvSpPr>
            <a:spLocks noGrp="1"/>
          </p:cNvSpPr>
          <p:nvPr>
            <p:ph idx="1"/>
          </p:nvPr>
        </p:nvSpPr>
        <p:spPr/>
        <p:txBody>
          <a:bodyPr/>
          <a:lstStyle/>
          <a:p>
            <a:r>
              <a:rPr lang="en-US" sz="2400" dirty="0"/>
              <a:t>Examples of using sensors and the IoT to monitor and control key operational activities:</a:t>
            </a:r>
          </a:p>
          <a:p>
            <a:pPr lvl="1"/>
            <a:r>
              <a:rPr lang="en-US" sz="2400" dirty="0"/>
              <a:t>Asset monitoring</a:t>
            </a:r>
          </a:p>
          <a:p>
            <a:pPr lvl="1"/>
            <a:r>
              <a:rPr lang="en-US" sz="2400" dirty="0"/>
              <a:t>Construction</a:t>
            </a:r>
          </a:p>
          <a:p>
            <a:pPr lvl="1"/>
            <a:r>
              <a:rPr lang="en-US" sz="2400" dirty="0"/>
              <a:t>Agriculture</a:t>
            </a:r>
          </a:p>
          <a:p>
            <a:pPr lvl="1"/>
            <a:r>
              <a:rPr lang="en-US" sz="2400" dirty="0"/>
              <a:t>Manufacturing</a:t>
            </a:r>
          </a:p>
          <a:p>
            <a:pPr lvl="1"/>
            <a:r>
              <a:rPr lang="en-US" sz="2400" dirty="0"/>
              <a:t>Monitoring parking spaces</a:t>
            </a:r>
          </a:p>
          <a:p>
            <a:pPr lvl="1"/>
            <a:r>
              <a:rPr lang="en-US" sz="2400" dirty="0"/>
              <a:t>Predictive Maintenance</a:t>
            </a:r>
          </a:p>
          <a:p>
            <a:pPr lvl="1"/>
            <a:r>
              <a:rPr lang="en-US" sz="2400" dirty="0"/>
              <a:t>Retailing</a:t>
            </a:r>
          </a:p>
          <a:p>
            <a:pPr lvl="1"/>
            <a:r>
              <a:rPr lang="en-US" sz="2400" dirty="0"/>
              <a:t>Traffic monitoring</a:t>
            </a:r>
          </a:p>
        </p:txBody>
      </p:sp>
    </p:spTree>
    <p:extLst>
      <p:ext uri="{BB962C8B-B14F-4D97-AF65-F5344CB8AC3E}">
        <p14:creationId xmlns:p14="http://schemas.microsoft.com/office/powerpoint/2010/main" val="15622596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dirty="0"/>
              <a:t>The Internet of Things (IoT)</a:t>
            </a:r>
          </a:p>
        </p:txBody>
      </p:sp>
      <p:pic>
        <p:nvPicPr>
          <p:cNvPr id="77829" name="Content Placeholder 5" descr="Types of IoT applications" title="Table 6-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19150" y="2800350"/>
            <a:ext cx="7505700" cy="2324100"/>
          </a:xfrm>
        </p:spPr>
      </p:pic>
    </p:spTree>
    <p:extLst>
      <p:ext uri="{BB962C8B-B14F-4D97-AF65-F5344CB8AC3E}">
        <p14:creationId xmlns:p14="http://schemas.microsoft.com/office/powerpoint/2010/main" val="24988112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dirty="0"/>
              <a:t>Cloud Computing</a:t>
            </a:r>
          </a:p>
        </p:txBody>
      </p:sp>
      <p:sp>
        <p:nvSpPr>
          <p:cNvPr id="78851" name="Content Placeholder 2"/>
          <p:cNvSpPr>
            <a:spLocks noGrp="1"/>
          </p:cNvSpPr>
          <p:nvPr>
            <p:ph idx="1"/>
          </p:nvPr>
        </p:nvSpPr>
        <p:spPr/>
        <p:txBody>
          <a:bodyPr/>
          <a:lstStyle/>
          <a:p>
            <a:r>
              <a:rPr lang="en-US" altLang="en-US" sz="2000" dirty="0"/>
              <a:t>Cloud computing: a computing environment in which software and storage are provided as an Internet service and accessed with a Web browser</a:t>
            </a:r>
          </a:p>
          <a:p>
            <a:r>
              <a:rPr lang="en-US" altLang="en-US" sz="2000" dirty="0"/>
              <a:t>Advantages to businesses:</a:t>
            </a:r>
          </a:p>
          <a:p>
            <a:pPr lvl="1"/>
            <a:r>
              <a:rPr lang="en-US" altLang="en-US" sz="2000" dirty="0"/>
              <a:t>Businesses can save on system design, installation, and maintenance</a:t>
            </a:r>
          </a:p>
          <a:p>
            <a:pPr lvl="1"/>
            <a:r>
              <a:rPr lang="en-US" altLang="en-US" sz="2000" dirty="0"/>
              <a:t>Increased efficiency and reduce the costs of new product and service launches</a:t>
            </a:r>
          </a:p>
          <a:p>
            <a:pPr lvl="1"/>
            <a:r>
              <a:rPr lang="en-US" altLang="en-US" sz="2000" dirty="0"/>
              <a:t>Employees can access corporate systems from any Internet-connected computer</a:t>
            </a:r>
          </a:p>
          <a:p>
            <a:endParaRPr lang="en-US" sz="2000" dirty="0"/>
          </a:p>
        </p:txBody>
      </p:sp>
    </p:spTree>
    <p:extLst>
      <p:ext uri="{BB962C8B-B14F-4D97-AF65-F5344CB8AC3E}">
        <p14:creationId xmlns:p14="http://schemas.microsoft.com/office/powerpoint/2010/main" val="10296943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dirty="0"/>
              <a:t>Public Cloud Computing</a:t>
            </a:r>
          </a:p>
        </p:txBody>
      </p:sp>
      <p:sp>
        <p:nvSpPr>
          <p:cNvPr id="79875" name="Content Placeholder 2"/>
          <p:cNvSpPr>
            <a:spLocks noGrp="1"/>
          </p:cNvSpPr>
          <p:nvPr>
            <p:ph idx="1"/>
          </p:nvPr>
        </p:nvSpPr>
        <p:spPr/>
        <p:txBody>
          <a:bodyPr/>
          <a:lstStyle/>
          <a:p>
            <a:r>
              <a:rPr lang="en-US" sz="2000" dirty="0"/>
              <a:t>A service provider owns and manages the infrastructure with cloud user organizations (tenants) accessing slices of shared hardware resource via the Internet</a:t>
            </a:r>
          </a:p>
          <a:p>
            <a:r>
              <a:rPr lang="en-US" sz="2000" dirty="0"/>
              <a:t>Public cloud computing can be a faster, cheaper, and more agile approach to building and managing your own IT infrastructure</a:t>
            </a:r>
          </a:p>
          <a:p>
            <a:r>
              <a:rPr lang="en-US" sz="2000" dirty="0"/>
              <a:t>However, data security is a key concern</a:t>
            </a:r>
          </a:p>
          <a:p>
            <a:pPr lvl="1"/>
            <a:r>
              <a:rPr lang="en-US" sz="2000" dirty="0"/>
              <a:t>Because when using a public cloud computing service, you are relying on someone else to safeguard your data</a:t>
            </a:r>
          </a:p>
        </p:txBody>
      </p:sp>
    </p:spTree>
    <p:extLst>
      <p:ext uri="{BB962C8B-B14F-4D97-AF65-F5344CB8AC3E}">
        <p14:creationId xmlns:p14="http://schemas.microsoft.com/office/powerpoint/2010/main" val="12293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E827-2402-1A4B-8169-F81965F452C7}"/>
              </a:ext>
            </a:extLst>
          </p:cNvPr>
          <p:cNvSpPr>
            <a:spLocks noGrp="1"/>
          </p:cNvSpPr>
          <p:nvPr>
            <p:ph type="title"/>
          </p:nvPr>
        </p:nvSpPr>
        <p:spPr>
          <a:xfrm>
            <a:off x="510241" y="1422171"/>
            <a:ext cx="7210396" cy="810704"/>
          </a:xfrm>
        </p:spPr>
        <p:txBody>
          <a:bodyPr>
            <a:normAutofit/>
          </a:bodyPr>
          <a:lstStyle/>
          <a:p>
            <a:r>
              <a:rPr lang="en-US" dirty="0">
                <a:solidFill>
                  <a:schemeClr val="tx1"/>
                </a:solidFill>
              </a:rPr>
              <a:t>Building a Computer Network</a:t>
            </a:r>
          </a:p>
        </p:txBody>
      </p:sp>
      <p:sp>
        <p:nvSpPr>
          <p:cNvPr id="3" name="Content Placeholder 2">
            <a:extLst>
              <a:ext uri="{FF2B5EF4-FFF2-40B4-BE49-F238E27FC236}">
                <a16:creationId xmlns:a16="http://schemas.microsoft.com/office/drawing/2014/main" id="{73763817-DB88-5C43-ABE2-F90AB2F82C64}"/>
              </a:ext>
            </a:extLst>
          </p:cNvPr>
          <p:cNvSpPr>
            <a:spLocks noGrp="1"/>
          </p:cNvSpPr>
          <p:nvPr>
            <p:ph idx="1"/>
          </p:nvPr>
        </p:nvSpPr>
        <p:spPr>
          <a:xfrm>
            <a:off x="510242" y="2685623"/>
            <a:ext cx="6835517" cy="2362731"/>
          </a:xfrm>
        </p:spPr>
        <p:txBody>
          <a:bodyPr>
            <a:normAutofit fontScale="70000" lnSpcReduction="20000"/>
          </a:bodyPr>
          <a:lstStyle/>
          <a:p>
            <a:r>
              <a:rPr lang="en-US" sz="2100" dirty="0"/>
              <a:t>All networks require four basic components</a:t>
            </a:r>
          </a:p>
          <a:p>
            <a:pPr marL="685800" lvl="1" indent="-342900">
              <a:lnSpc>
                <a:spcPct val="150000"/>
              </a:lnSpc>
              <a:buFont typeface="+mj-lt"/>
              <a:buAutoNum type="arabicPeriod"/>
            </a:pPr>
            <a:r>
              <a:rPr lang="en-US" dirty="0">
                <a:solidFill>
                  <a:schemeClr val="tx1"/>
                </a:solidFill>
              </a:rPr>
              <a:t>Network Interface Controller (NIC) inside each computer</a:t>
            </a:r>
          </a:p>
          <a:p>
            <a:pPr marL="685800" lvl="1" indent="-342900">
              <a:lnSpc>
                <a:spcPct val="150000"/>
              </a:lnSpc>
              <a:buFont typeface="+mj-lt"/>
              <a:buAutoNum type="arabicPeriod"/>
            </a:pPr>
            <a:r>
              <a:rPr lang="en-US" dirty="0">
                <a:solidFill>
                  <a:schemeClr val="tx1"/>
                </a:solidFill>
              </a:rPr>
              <a:t>Network Protocol such as TCP/IP to communicate</a:t>
            </a:r>
          </a:p>
          <a:p>
            <a:pPr marL="685800" lvl="1" indent="-342900">
              <a:lnSpc>
                <a:spcPct val="150000"/>
              </a:lnSpc>
              <a:buFont typeface="+mj-lt"/>
              <a:buAutoNum type="arabicPeriod"/>
            </a:pPr>
            <a:r>
              <a:rPr lang="en-US" dirty="0">
                <a:solidFill>
                  <a:schemeClr val="tx1"/>
                </a:solidFill>
              </a:rPr>
              <a:t>Cabling system to link computers together</a:t>
            </a:r>
          </a:p>
          <a:p>
            <a:pPr marL="685800" lvl="1" indent="-342900">
              <a:lnSpc>
                <a:spcPct val="150000"/>
              </a:lnSpc>
              <a:buFont typeface="+mj-lt"/>
              <a:buAutoNum type="arabicPeriod"/>
            </a:pPr>
            <a:r>
              <a:rPr lang="en-US" dirty="0">
                <a:solidFill>
                  <a:schemeClr val="tx1"/>
                </a:solidFill>
              </a:rPr>
              <a:t>Network router as traffic manager for all network connections</a:t>
            </a:r>
          </a:p>
        </p:txBody>
      </p:sp>
    </p:spTree>
    <p:extLst>
      <p:ext uri="{BB962C8B-B14F-4D97-AF65-F5344CB8AC3E}">
        <p14:creationId xmlns:p14="http://schemas.microsoft.com/office/powerpoint/2010/main" val="29554255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dirty="0"/>
              <a:t>Public Cloud Computing</a:t>
            </a:r>
          </a:p>
        </p:txBody>
      </p:sp>
      <p:sp>
        <p:nvSpPr>
          <p:cNvPr id="80899" name="Content Placeholder 2"/>
          <p:cNvSpPr>
            <a:spLocks noGrp="1"/>
          </p:cNvSpPr>
          <p:nvPr>
            <p:ph idx="1"/>
          </p:nvPr>
        </p:nvSpPr>
        <p:spPr/>
        <p:txBody>
          <a:bodyPr/>
          <a:lstStyle/>
          <a:p>
            <a:r>
              <a:rPr lang="en-US" dirty="0"/>
              <a:t>Cloud computing can be divided into three main types of services:</a:t>
            </a:r>
          </a:p>
          <a:p>
            <a:pPr lvl="1"/>
            <a:r>
              <a:rPr lang="en-US" dirty="0"/>
              <a:t>Infrastructure as a service (IaaS)</a:t>
            </a:r>
          </a:p>
          <a:p>
            <a:pPr lvl="1"/>
            <a:r>
              <a:rPr lang="en-US" dirty="0"/>
              <a:t>Software as a service (SaaS)</a:t>
            </a:r>
          </a:p>
          <a:p>
            <a:pPr lvl="1"/>
            <a:r>
              <a:rPr lang="en-US" dirty="0"/>
              <a:t>Platform as a Service (PaaS)</a:t>
            </a:r>
          </a:p>
        </p:txBody>
      </p:sp>
    </p:spTree>
    <p:extLst>
      <p:ext uri="{BB962C8B-B14F-4D97-AF65-F5344CB8AC3E}">
        <p14:creationId xmlns:p14="http://schemas.microsoft.com/office/powerpoint/2010/main" val="23359891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a:t>Public Cloud Computing</a:t>
            </a:r>
          </a:p>
        </p:txBody>
      </p:sp>
      <p:pic>
        <p:nvPicPr>
          <p:cNvPr id="81923" name="Content Placeholder 5" descr="The cloud computing environment" title="Figure 6-2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33463" y="1847850"/>
            <a:ext cx="7077075" cy="4229100"/>
          </a:xfrm>
        </p:spPr>
      </p:pic>
    </p:spTree>
    <p:extLst>
      <p:ext uri="{BB962C8B-B14F-4D97-AF65-F5344CB8AC3E}">
        <p14:creationId xmlns:p14="http://schemas.microsoft.com/office/powerpoint/2010/main" val="35197375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a:t>Private Cloud Computing</a:t>
            </a:r>
          </a:p>
        </p:txBody>
      </p:sp>
      <p:sp>
        <p:nvSpPr>
          <p:cNvPr id="82947" name="Content Placeholder 2"/>
          <p:cNvSpPr>
            <a:spLocks noGrp="1"/>
          </p:cNvSpPr>
          <p:nvPr>
            <p:ph idx="1"/>
          </p:nvPr>
        </p:nvSpPr>
        <p:spPr/>
        <p:txBody>
          <a:bodyPr/>
          <a:lstStyle/>
          <a:p>
            <a:r>
              <a:rPr lang="en-US" dirty="0"/>
              <a:t>Private cloud environment</a:t>
            </a:r>
          </a:p>
          <a:p>
            <a:pPr lvl="1"/>
            <a:r>
              <a:rPr lang="en-US" dirty="0"/>
              <a:t>A single tenant cloud</a:t>
            </a:r>
          </a:p>
          <a:p>
            <a:pPr lvl="1"/>
            <a:r>
              <a:rPr lang="en-US" dirty="0"/>
              <a:t>Organization often implement due to concerns that their data will not be secure in a public cloud</a:t>
            </a:r>
          </a:p>
          <a:p>
            <a:pPr lvl="1"/>
            <a:r>
              <a:rPr lang="en-US" dirty="0"/>
              <a:t>Can be divided into two types:</a:t>
            </a:r>
          </a:p>
          <a:p>
            <a:pPr lvl="2"/>
            <a:r>
              <a:rPr lang="en-US" dirty="0"/>
              <a:t>On-premise private cloud</a:t>
            </a:r>
          </a:p>
          <a:p>
            <a:pPr lvl="2"/>
            <a:r>
              <a:rPr lang="en-US" dirty="0"/>
              <a:t>Service provider managed private cloud</a:t>
            </a:r>
          </a:p>
        </p:txBody>
      </p:sp>
    </p:spTree>
    <p:extLst>
      <p:ext uri="{BB962C8B-B14F-4D97-AF65-F5344CB8AC3E}">
        <p14:creationId xmlns:p14="http://schemas.microsoft.com/office/powerpoint/2010/main" val="238378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dirty="0"/>
              <a:t>Hybrid Cloud Computing</a:t>
            </a:r>
          </a:p>
        </p:txBody>
      </p:sp>
      <p:sp>
        <p:nvSpPr>
          <p:cNvPr id="83971" name="Content Placeholder 2"/>
          <p:cNvSpPr>
            <a:spLocks noGrp="1"/>
          </p:cNvSpPr>
          <p:nvPr>
            <p:ph idx="1"/>
          </p:nvPr>
        </p:nvSpPr>
        <p:spPr/>
        <p:txBody>
          <a:bodyPr/>
          <a:lstStyle/>
          <a:p>
            <a:r>
              <a:rPr lang="en-US" dirty="0"/>
              <a:t>Hybrid cloud</a:t>
            </a:r>
          </a:p>
          <a:p>
            <a:pPr lvl="1"/>
            <a:r>
              <a:rPr lang="en-US" dirty="0"/>
              <a:t>Composed of both private and public clouds integrated through networking</a:t>
            </a:r>
          </a:p>
          <a:p>
            <a:pPr lvl="1"/>
            <a:r>
              <a:rPr lang="en-US" dirty="0"/>
              <a:t>Organizations typically use the public cloud to run applications with less sensitive security requirements</a:t>
            </a:r>
          </a:p>
          <a:p>
            <a:pPr lvl="1"/>
            <a:r>
              <a:rPr lang="en-US" dirty="0"/>
              <a:t>Runs more critical applications on the private portion of the hybrid cloud</a:t>
            </a:r>
          </a:p>
        </p:txBody>
      </p:sp>
    </p:spTree>
    <p:extLst>
      <p:ext uri="{BB962C8B-B14F-4D97-AF65-F5344CB8AC3E}">
        <p14:creationId xmlns:p14="http://schemas.microsoft.com/office/powerpoint/2010/main" val="39478899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dirty="0"/>
              <a:t>Autonomic Computing</a:t>
            </a:r>
          </a:p>
        </p:txBody>
      </p:sp>
      <p:sp>
        <p:nvSpPr>
          <p:cNvPr id="84995" name="Content Placeholder 2"/>
          <p:cNvSpPr>
            <a:spLocks noGrp="1"/>
          </p:cNvSpPr>
          <p:nvPr>
            <p:ph idx="1"/>
          </p:nvPr>
        </p:nvSpPr>
        <p:spPr/>
        <p:txBody>
          <a:bodyPr/>
          <a:lstStyle/>
          <a:p>
            <a:r>
              <a:rPr lang="en-US" sz="2000" dirty="0"/>
              <a:t>Autonomic computing</a:t>
            </a:r>
          </a:p>
          <a:p>
            <a:pPr lvl="1"/>
            <a:r>
              <a:rPr lang="en-US" sz="2000" dirty="0"/>
              <a:t>The ability of IT system to manage themselves and adapt to changes in the computing environment, business policies, and operating objectives</a:t>
            </a:r>
          </a:p>
          <a:p>
            <a:r>
              <a:rPr lang="en-US" sz="2000" dirty="0"/>
              <a:t>The goal of autonomic computing:</a:t>
            </a:r>
          </a:p>
          <a:p>
            <a:pPr lvl="1"/>
            <a:r>
              <a:rPr lang="en-US" sz="2000" dirty="0"/>
              <a:t>To create complex systems that run themselves, while keeping the system’s complexity invisible to the end user</a:t>
            </a:r>
          </a:p>
          <a:p>
            <a:r>
              <a:rPr lang="en-US" sz="2000" dirty="0"/>
              <a:t>Addresses four key functions:</a:t>
            </a:r>
          </a:p>
          <a:p>
            <a:pPr lvl="1"/>
            <a:r>
              <a:rPr lang="en-US" sz="2000" dirty="0"/>
              <a:t>Self-configuring, self-healing, self-optimizing, and self-protecting</a:t>
            </a:r>
          </a:p>
        </p:txBody>
      </p:sp>
    </p:spTree>
    <p:extLst>
      <p:ext uri="{BB962C8B-B14F-4D97-AF65-F5344CB8AC3E}">
        <p14:creationId xmlns:p14="http://schemas.microsoft.com/office/powerpoint/2010/main" val="16942836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dirty="0"/>
              <a:t>Summary</a:t>
            </a:r>
          </a:p>
        </p:txBody>
      </p:sp>
      <p:sp>
        <p:nvSpPr>
          <p:cNvPr id="86019" name="Rectangle 3"/>
          <p:cNvSpPr>
            <a:spLocks noGrp="1" noChangeArrowheads="1"/>
          </p:cNvSpPr>
          <p:nvPr>
            <p:ph type="body" idx="1"/>
          </p:nvPr>
        </p:nvSpPr>
        <p:spPr>
          <a:xfrm>
            <a:off x="271462" y="2057400"/>
            <a:ext cx="8415338" cy="3831818"/>
          </a:xfrm>
        </p:spPr>
        <p:txBody>
          <a:bodyPr/>
          <a:lstStyle/>
          <a:p>
            <a:pPr eaLnBrk="1" hangingPunct="1"/>
            <a:r>
              <a:rPr lang="en-US" sz="1800" dirty="0"/>
              <a:t>A network has many fundamental components, which enable people to meet personal and organizational objectives</a:t>
            </a:r>
          </a:p>
          <a:p>
            <a:pPr eaLnBrk="1" hangingPunct="1"/>
            <a:r>
              <a:rPr lang="en-US" sz="1800" dirty="0"/>
              <a:t>Together, the Internet and the World Wide Web provide a highly effective infrastructure for delivering and accessing information and services</a:t>
            </a:r>
          </a:p>
          <a:p>
            <a:pPr eaLnBrk="1" hangingPunct="1"/>
            <a:r>
              <a:rPr lang="en-US" sz="1800" dirty="0"/>
              <a:t>Organizations are using the Internet of Things (IoT) to capture and analyze streams of sensor data to detect patterns and anomalies in order to have a considerable impact on the event outcome</a:t>
            </a:r>
          </a:p>
          <a:p>
            <a:r>
              <a:rPr lang="en-US" sz="1800" dirty="0"/>
              <a:t>Cloud computing provides access to state-of-the-art technology at a fraction of the cost of ownership and without the lengthy delays that can occur when an organization tries to acquire its own resources</a:t>
            </a:r>
          </a:p>
          <a:p>
            <a:pPr eaLnBrk="1" hangingPunct="1"/>
            <a:endParaRPr lang="en-US" sz="1800" dirty="0"/>
          </a:p>
        </p:txBody>
      </p:sp>
    </p:spTree>
    <p:extLst>
      <p:ext uri="{BB962C8B-B14F-4D97-AF65-F5344CB8AC3E}">
        <p14:creationId xmlns:p14="http://schemas.microsoft.com/office/powerpoint/2010/main" val="150798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D1203-E6DE-48FC-A912-E4996D2FFD4D}"/>
              </a:ext>
            </a:extLst>
          </p:cNvPr>
          <p:cNvSpPr>
            <a:spLocks noGrp="1"/>
          </p:cNvSpPr>
          <p:nvPr>
            <p:ph type="title"/>
          </p:nvPr>
        </p:nvSpPr>
        <p:spPr/>
        <p:txBody>
          <a:bodyPr/>
          <a:lstStyle/>
          <a:p>
            <a:r>
              <a:rPr lang="en-US" dirty="0"/>
              <a:t>Network topology</a:t>
            </a:r>
          </a:p>
        </p:txBody>
      </p:sp>
      <p:sp>
        <p:nvSpPr>
          <p:cNvPr id="3" name="Content Placeholder 2">
            <a:extLst>
              <a:ext uri="{FF2B5EF4-FFF2-40B4-BE49-F238E27FC236}">
                <a16:creationId xmlns:a16="http://schemas.microsoft.com/office/drawing/2014/main" id="{19FDC131-025C-44D4-8C82-2E5A3756D525}"/>
              </a:ext>
            </a:extLst>
          </p:cNvPr>
          <p:cNvSpPr>
            <a:spLocks noGrp="1"/>
          </p:cNvSpPr>
          <p:nvPr>
            <p:ph idx="1"/>
          </p:nvPr>
        </p:nvSpPr>
        <p:spPr/>
        <p:txBody>
          <a:bodyPr/>
          <a:lstStyle/>
          <a:p>
            <a:pPr lvl="1"/>
            <a:r>
              <a:rPr lang="en-US" dirty="0"/>
              <a:t>The shape or structure of a network, including the arrangement of the communications links and hardware devices on the network</a:t>
            </a:r>
          </a:p>
          <a:p>
            <a:r>
              <a:rPr lang="en-US" dirty="0"/>
              <a:t>Three most common network topologies</a:t>
            </a:r>
          </a:p>
          <a:p>
            <a:pPr lvl="1"/>
            <a:r>
              <a:rPr lang="en-US" dirty="0"/>
              <a:t>Star network</a:t>
            </a:r>
          </a:p>
          <a:p>
            <a:pPr lvl="1"/>
            <a:r>
              <a:rPr lang="en-US" dirty="0"/>
              <a:t>Bus network</a:t>
            </a:r>
          </a:p>
          <a:p>
            <a:pPr lvl="1"/>
            <a:r>
              <a:rPr lang="en-US" dirty="0"/>
              <a:t>Mesh network</a:t>
            </a:r>
          </a:p>
          <a:p>
            <a:endParaRPr lang="en-US" dirty="0"/>
          </a:p>
        </p:txBody>
      </p:sp>
    </p:spTree>
    <p:extLst>
      <p:ext uri="{BB962C8B-B14F-4D97-AF65-F5344CB8AC3E}">
        <p14:creationId xmlns:p14="http://schemas.microsoft.com/office/powerpoint/2010/main" val="3826398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Star network" title="Figure 6-1">
            <a:extLst>
              <a:ext uri="{FF2B5EF4-FFF2-40B4-BE49-F238E27FC236}">
                <a16:creationId xmlns:a16="http://schemas.microsoft.com/office/drawing/2014/main" id="{A119618D-9CDB-4543-B955-7397C802A8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20750" y="2133600"/>
            <a:ext cx="7302500" cy="3100388"/>
          </a:xfrm>
          <a:prstGeom prst="rect">
            <a:avLst/>
          </a:prstGeom>
        </p:spPr>
      </p:pic>
    </p:spTree>
    <p:extLst>
      <p:ext uri="{BB962C8B-B14F-4D97-AF65-F5344CB8AC3E}">
        <p14:creationId xmlns:p14="http://schemas.microsoft.com/office/powerpoint/2010/main" val="792327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5715</Words>
  <Application>Microsoft Office PowerPoint</Application>
  <PresentationFormat>On-screen Show (4:3)</PresentationFormat>
  <Paragraphs>712</Paragraphs>
  <Slides>75</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Arial</vt:lpstr>
      <vt:lpstr>Calibri</vt:lpstr>
      <vt:lpstr>Georgia</vt:lpstr>
      <vt:lpstr>Times New Roman</vt:lpstr>
      <vt:lpstr>Trebuchet MS</vt:lpstr>
      <vt:lpstr>Wingdings</vt:lpstr>
      <vt:lpstr>Wingdings 2</vt:lpstr>
      <vt:lpstr>Urban</vt:lpstr>
      <vt:lpstr>CHAPTER 6</vt:lpstr>
      <vt:lpstr>Objectives</vt:lpstr>
      <vt:lpstr>Objectives</vt:lpstr>
      <vt:lpstr>Business Advantages of Networks</vt:lpstr>
      <vt:lpstr>Computer Network Basics</vt:lpstr>
      <vt:lpstr>What Is a Computer Network?</vt:lpstr>
      <vt:lpstr>Building a Computer Network</vt:lpstr>
      <vt:lpstr>Network topology</vt:lpstr>
      <vt:lpstr>PowerPoint Presentation</vt:lpstr>
      <vt:lpstr>PowerPoint Presentation</vt:lpstr>
      <vt:lpstr>PowerPoint Presentation</vt:lpstr>
      <vt:lpstr>Network Types</vt:lpstr>
      <vt:lpstr>Local Area Networks</vt:lpstr>
      <vt:lpstr>Network Types</vt:lpstr>
      <vt:lpstr>Network Fundamentals</vt:lpstr>
      <vt:lpstr>   Analog and Digital Signals</vt:lpstr>
      <vt:lpstr>Channel Bandwidth</vt:lpstr>
      <vt:lpstr>Communications Media</vt:lpstr>
      <vt:lpstr>Communications Media</vt:lpstr>
      <vt:lpstr>Communications Media and Channels</vt:lpstr>
      <vt:lpstr>Communications Media</vt:lpstr>
      <vt:lpstr>Communications Media</vt:lpstr>
      <vt:lpstr>Communications Media</vt:lpstr>
      <vt:lpstr>Communications Media</vt:lpstr>
      <vt:lpstr>Communications Media</vt:lpstr>
      <vt:lpstr>Communications Media</vt:lpstr>
      <vt:lpstr>Communications Media</vt:lpstr>
      <vt:lpstr>Communications Hardware</vt:lpstr>
      <vt:lpstr>Communications Software</vt:lpstr>
      <vt:lpstr>Network Protocols</vt:lpstr>
      <vt:lpstr>How the Internet Works</vt:lpstr>
      <vt:lpstr>The Four Layers of the TCP/IP Protocol</vt:lpstr>
      <vt:lpstr>How the Internet Works</vt:lpstr>
      <vt:lpstr>          Packet Switching</vt:lpstr>
      <vt:lpstr>The Internet and World Wide Web</vt:lpstr>
      <vt:lpstr>Types of Network Processing</vt:lpstr>
      <vt:lpstr>Client/Server Systems</vt:lpstr>
      <vt:lpstr>Accessing the Internet</vt:lpstr>
      <vt:lpstr>Addresses on the Internet</vt:lpstr>
      <vt:lpstr>How the Internet Works</vt:lpstr>
      <vt:lpstr>How the Internet Works</vt:lpstr>
      <vt:lpstr>Addresses on the Internet</vt:lpstr>
      <vt:lpstr>Internet Address example</vt:lpstr>
      <vt:lpstr>How the Web Works</vt:lpstr>
      <vt:lpstr>How the Web Works</vt:lpstr>
      <vt:lpstr>How the Web Works</vt:lpstr>
      <vt:lpstr>How the Web Works</vt:lpstr>
      <vt:lpstr>Web Programming Languages</vt:lpstr>
      <vt:lpstr>Web Programming Languages</vt:lpstr>
      <vt:lpstr>Web Services</vt:lpstr>
      <vt:lpstr>Developing Web Content and Applications</vt:lpstr>
      <vt:lpstr>Internet and Web Applications</vt:lpstr>
      <vt:lpstr>Internet Network Applications</vt:lpstr>
      <vt:lpstr>     Discovery</vt:lpstr>
      <vt:lpstr>Portals - is a Web-based, personalized gateway to information and knowledge that provides relevant information from different IT systems and the Internet using advanced search and indexing techniques. </vt:lpstr>
      <vt:lpstr>     Communication</vt:lpstr>
      <vt:lpstr>      Collaboration</vt:lpstr>
      <vt:lpstr>Collaboration (continued)</vt:lpstr>
      <vt:lpstr>Crowdsourcing refers to outsourcing a task to an undefined, generally large group of people in the form of an open call. </vt:lpstr>
      <vt:lpstr>       Telecommuting</vt:lpstr>
      <vt:lpstr>Telecommuting Benefits</vt:lpstr>
      <vt:lpstr>Telecommuting Disadvantages</vt:lpstr>
      <vt:lpstr>Intranets and Extranets</vt:lpstr>
      <vt:lpstr>The Internet of Things (IoT)</vt:lpstr>
      <vt:lpstr>The Internet of Things (IoT)</vt:lpstr>
      <vt:lpstr>The Internet of Things (IoT)</vt:lpstr>
      <vt:lpstr>The Internet of Things (IoT)</vt:lpstr>
      <vt:lpstr>Cloud Computing</vt:lpstr>
      <vt:lpstr>Public Cloud Computing</vt:lpstr>
      <vt:lpstr>Public Cloud Computing</vt:lpstr>
      <vt:lpstr>Public Cloud Computing</vt:lpstr>
      <vt:lpstr>Private Cloud Computing</vt:lpstr>
      <vt:lpstr>Hybrid Cloud Computing</vt:lpstr>
      <vt:lpstr>Autonomic Computing</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2023-09-26T08:31:36Z</dcterms:created>
  <dcterms:modified xsi:type="dcterms:W3CDTF">2023-09-26T08:35:42Z</dcterms:modified>
</cp:coreProperties>
</file>