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9"/>
  </p:notesMasterIdLst>
  <p:sldIdLst>
    <p:sldId id="256" r:id="rId5"/>
    <p:sldId id="288" r:id="rId6"/>
    <p:sldId id="365" r:id="rId7"/>
    <p:sldId id="366" r:id="rId8"/>
    <p:sldId id="314" r:id="rId9"/>
    <p:sldId id="367" r:id="rId10"/>
    <p:sldId id="368" r:id="rId11"/>
    <p:sldId id="369" r:id="rId12"/>
    <p:sldId id="381" r:id="rId13"/>
    <p:sldId id="382" r:id="rId14"/>
    <p:sldId id="370" r:id="rId15"/>
    <p:sldId id="383" r:id="rId16"/>
    <p:sldId id="371" r:id="rId17"/>
    <p:sldId id="373" r:id="rId18"/>
    <p:sldId id="384" r:id="rId19"/>
    <p:sldId id="386" r:id="rId20"/>
    <p:sldId id="289" r:id="rId21"/>
    <p:sldId id="290" r:id="rId22"/>
    <p:sldId id="291" r:id="rId23"/>
    <p:sldId id="292" r:id="rId24"/>
    <p:sldId id="293" r:id="rId25"/>
    <p:sldId id="387" r:id="rId26"/>
    <p:sldId id="391" r:id="rId27"/>
    <p:sldId id="390" r:id="rId28"/>
    <p:sldId id="388" r:id="rId29"/>
    <p:sldId id="389" r:id="rId30"/>
    <p:sldId id="284" r:id="rId31"/>
    <p:sldId id="285" r:id="rId32"/>
    <p:sldId id="395" r:id="rId33"/>
    <p:sldId id="396" r:id="rId34"/>
    <p:sldId id="343" r:id="rId35"/>
    <p:sldId id="377" r:id="rId36"/>
    <p:sldId id="378" r:id="rId37"/>
    <p:sldId id="350" r:id="rId38"/>
    <p:sldId id="351" r:id="rId39"/>
    <p:sldId id="392" r:id="rId40"/>
    <p:sldId id="393" r:id="rId41"/>
    <p:sldId id="353" r:id="rId42"/>
    <p:sldId id="287" r:id="rId43"/>
    <p:sldId id="301" r:id="rId44"/>
    <p:sldId id="302" r:id="rId45"/>
    <p:sldId id="303" r:id="rId46"/>
    <p:sldId id="304" r:id="rId47"/>
    <p:sldId id="25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7327DD-6E61-4CDF-8FCE-BA369A86D216}">
          <p14:sldIdLst>
            <p14:sldId id="256"/>
          </p14:sldIdLst>
        </p14:section>
        <p14:section name="cutomer relationship mgmt" id="{AC054266-4F95-47D8-915A-4ECECC126DE6}">
          <p14:sldIdLst>
            <p14:sldId id="288"/>
            <p14:sldId id="365"/>
            <p14:sldId id="366"/>
            <p14:sldId id="314"/>
            <p14:sldId id="367"/>
            <p14:sldId id="368"/>
            <p14:sldId id="369"/>
            <p14:sldId id="381"/>
            <p14:sldId id="382"/>
            <p14:sldId id="370"/>
            <p14:sldId id="383"/>
            <p14:sldId id="371"/>
            <p14:sldId id="373"/>
            <p14:sldId id="384"/>
            <p14:sldId id="386"/>
            <p14:sldId id="289"/>
            <p14:sldId id="290"/>
            <p14:sldId id="291"/>
            <p14:sldId id="292"/>
            <p14:sldId id="293"/>
            <p14:sldId id="387"/>
          </p14:sldIdLst>
        </p14:section>
        <p14:section name="supply chain" id="{91D6B629-2307-4BCB-AD4D-67BCCAA55C9E}">
          <p14:sldIdLst>
            <p14:sldId id="391"/>
            <p14:sldId id="390"/>
            <p14:sldId id="388"/>
            <p14:sldId id="389"/>
            <p14:sldId id="284"/>
            <p14:sldId id="285"/>
            <p14:sldId id="395"/>
            <p14:sldId id="396"/>
            <p14:sldId id="343"/>
            <p14:sldId id="377"/>
            <p14:sldId id="378"/>
            <p14:sldId id="350"/>
            <p14:sldId id="351"/>
            <p14:sldId id="392"/>
            <p14:sldId id="393"/>
            <p14:sldId id="353"/>
            <p14:sldId id="287"/>
          </p14:sldIdLst>
        </p14:section>
        <p14:section name="enterprise systems" id="{452ED5DA-D83E-481C-AC47-BE128CBDD00E}">
          <p14:sldIdLst>
            <p14:sldId id="301"/>
            <p14:sldId id="302"/>
            <p14:sldId id="303"/>
            <p14:sldId id="304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C576-7C82-4C2A-8468-79D479D2703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C20C2-2DF2-4E18-BEA6-FFC6BF78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41B880-672E-430A-9F92-0A7EC2C95A3F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Principles of Information Systems, Thirteenth Edition</a:t>
            </a:r>
            <a:br>
              <a:rPr lang="en-US" altLang="en-US" sz="1100" dirty="0"/>
            </a:br>
            <a:endParaRPr lang="en-US" altLang="en-US" sz="1100" dirty="0"/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Chapter 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 Enterprise Systems</a:t>
            </a:r>
          </a:p>
        </p:txBody>
      </p:sp>
    </p:spTree>
    <p:extLst>
      <p:ext uri="{BB962C8B-B14F-4D97-AF65-F5344CB8AC3E}">
        <p14:creationId xmlns:p14="http://schemas.microsoft.com/office/powerpoint/2010/main" val="1003514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In </a:t>
            </a:r>
            <a:r>
              <a:rPr lang="en-US" altLang="en-US" b="1" dirty="0"/>
              <a:t>customer-touching applications</a:t>
            </a:r>
            <a:r>
              <a:rPr lang="en-US" altLang="en-US" dirty="0"/>
              <a:t>, customers interact directly with online technologies and applications </a:t>
            </a:r>
          </a:p>
          <a:p>
            <a:r>
              <a:rPr lang="en-US" altLang="en-US" dirty="0"/>
              <a:t>rather than interact with a company representative.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C033C0-BD6A-42B5-B4D7-79A876151244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76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2F43E2-1663-46EA-8ECC-2BE72EF9372C}" type="slidenum">
              <a:rPr lang="en-US" smtClean="0"/>
              <a:pPr eaLnBrk="1" hangingPunct="1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9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Customer Relationship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31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Customer Relationship Management</a:t>
            </a:r>
          </a:p>
          <a:p>
            <a:endParaRPr lang="en-US" dirty="0"/>
          </a:p>
          <a:p>
            <a:r>
              <a:rPr lang="en-US" altLang="en-US" dirty="0"/>
              <a:t>Key features of a CRM system include:</a:t>
            </a:r>
          </a:p>
          <a:p>
            <a:pPr lvl="1"/>
            <a:r>
              <a:rPr lang="en-US" altLang="en-US" dirty="0"/>
              <a:t>Contact management</a:t>
            </a:r>
          </a:p>
          <a:p>
            <a:pPr lvl="1"/>
            <a:r>
              <a:rPr lang="en-US" altLang="en-US" dirty="0"/>
              <a:t>Sales management</a:t>
            </a:r>
          </a:p>
          <a:p>
            <a:pPr lvl="1"/>
            <a:r>
              <a:rPr lang="en-US" altLang="en-US" dirty="0"/>
              <a:t>Customer support</a:t>
            </a:r>
          </a:p>
          <a:p>
            <a:pPr lvl="1"/>
            <a:r>
              <a:rPr lang="en-US" altLang="en-US" dirty="0"/>
              <a:t>Marketing automation</a:t>
            </a:r>
          </a:p>
          <a:p>
            <a:pPr lvl="1"/>
            <a:r>
              <a:rPr lang="en-US" altLang="en-US" dirty="0"/>
              <a:t>Analysis</a:t>
            </a:r>
          </a:p>
          <a:p>
            <a:pPr lvl="1"/>
            <a:r>
              <a:rPr lang="en-US" altLang="en-US" dirty="0"/>
              <a:t>Social networking</a:t>
            </a:r>
          </a:p>
          <a:p>
            <a:pPr lvl="1"/>
            <a:r>
              <a:rPr lang="en-US" altLang="en-US" dirty="0"/>
              <a:t>Access by smartphones</a:t>
            </a:r>
          </a:p>
          <a:p>
            <a:pPr lvl="1"/>
            <a:r>
              <a:rPr lang="en-US" altLang="en-US" dirty="0"/>
              <a:t>Import contact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70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Customer Relationship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79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Customer Relationship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90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Customer Relationship Management</a:t>
            </a:r>
          </a:p>
          <a:p>
            <a:endParaRPr lang="en-US" dirty="0"/>
          </a:p>
          <a:p>
            <a:r>
              <a:rPr lang="en-US" dirty="0"/>
              <a:t>Due to the popularity of mobile devices</a:t>
            </a:r>
          </a:p>
          <a:p>
            <a:pPr lvl="1"/>
            <a:r>
              <a:rPr lang="en-US" dirty="0"/>
              <a:t>Shoppers can easily compare products and prices on their mobile phones</a:t>
            </a:r>
          </a:p>
          <a:p>
            <a:pPr lvl="1"/>
            <a:r>
              <a:rPr lang="en-US" dirty="0"/>
              <a:t>Shopper can also tweet their experiences with a brand to dozens of friends</a:t>
            </a:r>
          </a:p>
          <a:p>
            <a:r>
              <a:rPr lang="en-US" dirty="0"/>
              <a:t>Savvy retailers use their CRM systems to stay on top of what these customers are saying on social networks</a:t>
            </a:r>
          </a:p>
          <a:p>
            <a:r>
              <a:rPr lang="en-US" dirty="0"/>
              <a:t>Most CRM systems can now be accessed via smartphones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50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Cross selling </a:t>
            </a:r>
            <a:r>
              <a:rPr lang="en-US" altLang="en-US" dirty="0"/>
              <a:t>is the practice of marketing additional, related products to customers based on</a:t>
            </a:r>
          </a:p>
          <a:p>
            <a:r>
              <a:rPr lang="en-US" altLang="en-US" dirty="0"/>
              <a:t>their previous purchases.</a:t>
            </a:r>
          </a:p>
          <a:p>
            <a:r>
              <a:rPr lang="en-US" altLang="en-US" b="1" dirty="0"/>
              <a:t>Up selling </a:t>
            </a:r>
            <a:r>
              <a:rPr lang="en-US" altLang="en-US" dirty="0"/>
              <a:t>is a sales strategy in which the sales person will provide customers the opportunity</a:t>
            </a:r>
          </a:p>
          <a:p>
            <a:r>
              <a:rPr lang="en-US" altLang="en-US" dirty="0"/>
              <a:t>to purchase higher-value related products or services as opposed to, or along with, the consumer’s </a:t>
            </a:r>
          </a:p>
          <a:p>
            <a:r>
              <a:rPr lang="en-US" altLang="en-US" dirty="0"/>
              <a:t>initial product or service selection.</a:t>
            </a:r>
          </a:p>
          <a:p>
            <a:r>
              <a:rPr lang="en-US" altLang="en-US" b="1" dirty="0"/>
              <a:t>Bundling</a:t>
            </a:r>
            <a:r>
              <a:rPr lang="en-US" altLang="en-US" dirty="0"/>
              <a:t> is a form of cross selling in which a business sells a group of products or services together at a price that is lower than the combined individual prices of the products.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921BCB-EABD-4AA5-8594-94A188D15A22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178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/>
              <a:t>Supply chain management (SCM)</a:t>
            </a:r>
            <a:r>
              <a:rPr lang="en-US" dirty="0"/>
              <a:t> is the function of planning, organizing and optimizing </a:t>
            </a:r>
          </a:p>
          <a:p>
            <a:r>
              <a:rPr lang="en-US" dirty="0"/>
              <a:t>     the supply chain’s activities.</a:t>
            </a:r>
          </a:p>
          <a:p>
            <a:r>
              <a:rPr lang="en-US" b="1" dirty="0"/>
              <a:t>Interorganizational information system (IOS)</a:t>
            </a:r>
            <a:r>
              <a:rPr lang="en-US" dirty="0"/>
              <a:t> involves information flows among two </a:t>
            </a:r>
          </a:p>
          <a:p>
            <a:r>
              <a:rPr lang="en-US" dirty="0"/>
              <a:t>     or more organizations.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78CDA4-31F1-4E82-8793-49A2E3742F95}" type="slidenum">
              <a:rPr lang="en-US" smtClean="0"/>
              <a:pPr eaLnBrk="1" hangingPunct="1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04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C94B97-08A2-4650-8CFF-B9EE28CA2559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/>
              <a:t>Material flows </a:t>
            </a:r>
            <a:r>
              <a:rPr lang="en-US" altLang="en-US"/>
              <a:t>are the physical products, raw materials, supplies and so forth that flow along </a:t>
            </a:r>
          </a:p>
          <a:p>
            <a:pPr eaLnBrk="1" hangingPunct="1"/>
            <a:r>
              <a:rPr lang="en-US" altLang="en-US"/>
              <a:t>     the chain.</a:t>
            </a:r>
          </a:p>
          <a:p>
            <a:pPr eaLnBrk="1" hangingPunct="1"/>
            <a:r>
              <a:rPr lang="en-US" altLang="en-US" b="1"/>
              <a:t>Information flows</a:t>
            </a:r>
            <a:r>
              <a:rPr lang="en-US" altLang="en-US"/>
              <a:t> are all data related to demand, shipments, orders, returns and schedules </a:t>
            </a:r>
          </a:p>
          <a:p>
            <a:pPr eaLnBrk="1" hangingPunct="1"/>
            <a:r>
              <a:rPr lang="en-US" altLang="en-US"/>
              <a:t>     as well as changes in any of these data.</a:t>
            </a:r>
          </a:p>
          <a:p>
            <a:pPr eaLnBrk="1" hangingPunct="1"/>
            <a:r>
              <a:rPr lang="en-US" altLang="en-US" b="1"/>
              <a:t>Financial flows</a:t>
            </a:r>
            <a:r>
              <a:rPr lang="en-US" altLang="en-US"/>
              <a:t> are all transfers of money, payments and credit-related data.</a:t>
            </a:r>
          </a:p>
          <a:p>
            <a:pPr eaLnBrk="1" hangingPunct="1"/>
            <a:r>
              <a:rPr lang="en-US" altLang="en-US"/>
              <a:t>A supply chain involves a </a:t>
            </a:r>
            <a:r>
              <a:rPr lang="en-US" altLang="en-US" b="1"/>
              <a:t>product life cycle</a:t>
            </a:r>
            <a:r>
              <a:rPr lang="en-US" altLang="en-US"/>
              <a:t> approach, from “dirt to dust”.</a:t>
            </a:r>
            <a:endParaRPr lang="en-US" altLang="en-US" b="1" i="1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06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Customer Relationship Management</a:t>
            </a:r>
          </a:p>
          <a:p>
            <a:endParaRPr lang="en-US" dirty="0"/>
          </a:p>
          <a:p>
            <a:r>
              <a:rPr lang="en-US" dirty="0"/>
              <a:t>Customer relationship management (CRM) system</a:t>
            </a:r>
          </a:p>
          <a:p>
            <a:pPr lvl="1"/>
            <a:r>
              <a:rPr lang="en-US" dirty="0"/>
              <a:t>Helps a company manage all aspects of customer encounters, including marketing, sales, distribution, accounting, and customer service</a:t>
            </a:r>
          </a:p>
          <a:p>
            <a:r>
              <a:rPr lang="en-US" altLang="en-US" dirty="0"/>
              <a:t>The goal of CRM is to understand and anticipate the needs of current and potential customers</a:t>
            </a:r>
          </a:p>
          <a:p>
            <a:r>
              <a:rPr lang="en-US" altLang="en-US" dirty="0"/>
              <a:t>CRM is used primarily in sales, marketing, and service organizations: </a:t>
            </a:r>
          </a:p>
          <a:p>
            <a:pPr lvl="1"/>
            <a:r>
              <a:rPr lang="en-US" altLang="en-US" dirty="0"/>
              <a:t>To capture and view data about customers and to improve communications</a:t>
            </a:r>
          </a:p>
          <a:p>
            <a:r>
              <a:rPr lang="en-US" altLang="en-US" dirty="0"/>
              <a:t>CRM software:</a:t>
            </a:r>
          </a:p>
          <a:p>
            <a:pPr lvl="1"/>
            <a:r>
              <a:rPr lang="en-US" altLang="en-US" dirty="0"/>
              <a:t>Automates and integrates the functions of sales, marketing, and service in an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59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C6866A-47C5-402A-A692-CFB8EB09914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50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Supply Chain Management</a:t>
            </a:r>
          </a:p>
          <a:p>
            <a:endParaRPr lang="en-US" dirty="0"/>
          </a:p>
          <a:p>
            <a:r>
              <a:rPr lang="en-US" dirty="0"/>
              <a:t>Supply chain management (SCM) is a system that includes </a:t>
            </a:r>
            <a:r>
              <a:rPr lang="en-US" altLang="en-US" dirty="0"/>
              <a:t>planning, executing, and controlling all activities involved in:</a:t>
            </a:r>
          </a:p>
          <a:p>
            <a:pPr lvl="1"/>
            <a:r>
              <a:rPr lang="en-US" altLang="en-US" dirty="0"/>
              <a:t>Sourcing and procurement of raw materials</a:t>
            </a:r>
          </a:p>
          <a:p>
            <a:pPr lvl="1"/>
            <a:r>
              <a:rPr lang="en-US" altLang="en-US" dirty="0"/>
              <a:t>Converting raw materials to finished products</a:t>
            </a:r>
          </a:p>
          <a:p>
            <a:pPr lvl="1"/>
            <a:r>
              <a:rPr lang="en-US" altLang="en-US" dirty="0"/>
              <a:t>Warehousing and delivering finished product to customers</a:t>
            </a:r>
          </a:p>
          <a:p>
            <a:r>
              <a:rPr lang="en-US" dirty="0"/>
              <a:t>SCM manages materials, information, and finances as they move from:</a:t>
            </a:r>
          </a:p>
          <a:p>
            <a:pPr lvl="1"/>
            <a:r>
              <a:rPr lang="en-US" dirty="0"/>
              <a:t>Supplier  -&gt;  Manufacturer  -&gt;  Wholesaler  -&gt;  Retailer  -&gt;  Consumer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75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Supply Chain Management</a:t>
            </a:r>
          </a:p>
          <a:p>
            <a:endParaRPr lang="en-US" dirty="0"/>
          </a:p>
          <a:p>
            <a:r>
              <a:rPr lang="en-US" altLang="en-US" dirty="0"/>
              <a:t>Process for developing a production plan</a:t>
            </a:r>
          </a:p>
          <a:p>
            <a:pPr lvl="1"/>
            <a:r>
              <a:rPr lang="en-US" altLang="en-US" dirty="0"/>
              <a:t>Sales forecasting</a:t>
            </a:r>
          </a:p>
          <a:p>
            <a:pPr lvl="1"/>
            <a:r>
              <a:rPr lang="en-US" altLang="en-US" dirty="0"/>
              <a:t>Sales and operations plan (S&amp;OP)</a:t>
            </a:r>
          </a:p>
          <a:p>
            <a:pPr lvl="1"/>
            <a:r>
              <a:rPr lang="en-US" altLang="en-US" dirty="0"/>
              <a:t>Demand management</a:t>
            </a:r>
          </a:p>
          <a:p>
            <a:pPr lvl="1"/>
            <a:r>
              <a:rPr lang="en-US" altLang="en-US" dirty="0"/>
              <a:t>Detailed scheduling</a:t>
            </a:r>
          </a:p>
          <a:p>
            <a:pPr lvl="1"/>
            <a:r>
              <a:rPr lang="en-US" altLang="en-US" dirty="0"/>
              <a:t>Materials requirement planning (MRP)</a:t>
            </a:r>
          </a:p>
          <a:p>
            <a:pPr lvl="1"/>
            <a:r>
              <a:rPr lang="en-US" altLang="en-US" dirty="0"/>
              <a:t>Purchasing</a:t>
            </a:r>
          </a:p>
          <a:p>
            <a:pPr lvl="1"/>
            <a:r>
              <a:rPr lang="en-US" altLang="en-US" dirty="0"/>
              <a:t>Production</a:t>
            </a:r>
          </a:p>
          <a:p>
            <a:pPr lvl="1"/>
            <a:r>
              <a:rPr lang="en-US" altLang="en-US" dirty="0"/>
              <a:t>Sales ordering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81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/>
              <a:t>Supply chain:</a:t>
            </a:r>
            <a:r>
              <a:rPr lang="en-US" altLang="en-US"/>
              <a:t> refers to the flow of materials, information, money, and services from raw material</a:t>
            </a:r>
          </a:p>
          <a:p>
            <a:r>
              <a:rPr lang="en-US" altLang="en-US"/>
              <a:t>suppliers, through factories and warehouses, to the end consumers.</a:t>
            </a:r>
            <a:endParaRPr lang="en-US" altLang="en-US" b="1"/>
          </a:p>
          <a:p>
            <a:r>
              <a:rPr lang="en-US" altLang="en-US" b="1"/>
              <a:t>Upstream component of a supply chain</a:t>
            </a:r>
            <a:r>
              <a:rPr lang="en-US" altLang="en-US"/>
              <a:t>: sourcing or procurement takes place.</a:t>
            </a:r>
          </a:p>
          <a:p>
            <a:r>
              <a:rPr lang="en-US" altLang="en-US" b="1"/>
              <a:t>Internal component of a supply chain</a:t>
            </a:r>
            <a:r>
              <a:rPr lang="en-US" altLang="en-US"/>
              <a:t>: packaging, assembly, or manufacturing takes place.</a:t>
            </a:r>
          </a:p>
          <a:p>
            <a:r>
              <a:rPr lang="en-US" altLang="en-US" b="1"/>
              <a:t>Downstream component of a supply chain</a:t>
            </a:r>
            <a:r>
              <a:rPr lang="en-US" altLang="en-US"/>
              <a:t>: distribution takes place.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6EC7A2-CBD6-4268-813D-4EE69D7066E6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397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Figure 10.2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1E1541-377E-45F2-B207-4CD47BB9A585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110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/>
              <a:t>Just-in-time inventory</a:t>
            </a:r>
            <a:r>
              <a:rPr lang="en-US" dirty="0"/>
              <a:t>: a system in which a supplier delivers the precise number of parts to</a:t>
            </a:r>
          </a:p>
          <a:p>
            <a:r>
              <a:rPr lang="en-US" dirty="0"/>
              <a:t>be assembled into a finished product at precisely the right time.</a:t>
            </a:r>
          </a:p>
          <a:p>
            <a:r>
              <a:rPr lang="en-US" b="1" dirty="0"/>
              <a:t>Vendor-managed inventory</a:t>
            </a:r>
            <a:r>
              <a:rPr lang="en-US" dirty="0"/>
              <a:t>: an inventory strategy where the supplier monitors a vendor’s</a:t>
            </a:r>
          </a:p>
          <a:p>
            <a:r>
              <a:rPr lang="en-US" dirty="0"/>
              <a:t>inventory for a product or group of products and replenishes products when needed.  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84352E-7642-4E14-AC4A-C2C6FAD3AAA5}" type="slidenum">
              <a:rPr lang="en-US" smtClean="0"/>
              <a:pPr eaLnBrk="1" hangingPunct="1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54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/>
              <a:t>Just-in-time inventory</a:t>
            </a:r>
            <a:r>
              <a:rPr lang="en-US" dirty="0"/>
              <a:t>: a system in which a supplier delivers the precise number of parts to</a:t>
            </a:r>
          </a:p>
          <a:p>
            <a:r>
              <a:rPr lang="en-US" dirty="0"/>
              <a:t>be assembled into a finished product at precisely the right time.</a:t>
            </a:r>
          </a:p>
          <a:p>
            <a:r>
              <a:rPr lang="en-US" b="1" dirty="0"/>
              <a:t>Vendor-managed inventory</a:t>
            </a:r>
            <a:r>
              <a:rPr lang="en-US" dirty="0"/>
              <a:t>: an inventory strategy where the supplier monitors a vendor’s</a:t>
            </a:r>
          </a:p>
          <a:p>
            <a:r>
              <a:rPr lang="en-US" dirty="0"/>
              <a:t>inventory for a product or group of products and replenishes products when needed.  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84352E-7642-4E14-AC4A-C2C6FAD3AAA5}" type="slidenum">
              <a:rPr lang="en-US" smtClean="0"/>
              <a:pPr eaLnBrk="1" hangingPunct="1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47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Electronic data interchange (EDI)</a:t>
            </a:r>
            <a:r>
              <a:rPr lang="en-US" altLang="en-US" dirty="0"/>
              <a:t> is a communication standard that enables</a:t>
            </a:r>
          </a:p>
          <a:p>
            <a:r>
              <a:rPr lang="en-US" altLang="en-US" dirty="0"/>
              <a:t>     business partners to exchange routine documents, such as purchase orders, </a:t>
            </a:r>
          </a:p>
          <a:p>
            <a:r>
              <a:rPr lang="en-US" altLang="en-US" dirty="0"/>
              <a:t>     electronically.</a:t>
            </a:r>
          </a:p>
          <a:p>
            <a:r>
              <a:rPr lang="en-US" altLang="en-US" b="1" dirty="0"/>
              <a:t>Extranets</a:t>
            </a:r>
            <a:r>
              <a:rPr lang="en-US" altLang="en-US" dirty="0"/>
              <a:t> link business partners to one another over the Internet by providing</a:t>
            </a:r>
          </a:p>
          <a:p>
            <a:r>
              <a:rPr lang="en-US" altLang="en-US" dirty="0"/>
              <a:t>     access to certain areas of each other’s corporate intranets.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8265FA-0245-4001-A422-B2449B7FB053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141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Supply Chain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23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Overcoming Challenges in Implementing Enterprise Systems</a:t>
            </a:r>
          </a:p>
          <a:p>
            <a:endParaRPr lang="en-US" dirty="0"/>
          </a:p>
          <a:p>
            <a:r>
              <a:rPr lang="en-US" dirty="0"/>
              <a:t>Tips for avoiding a failed implementation</a:t>
            </a:r>
          </a:p>
          <a:p>
            <a:pPr lvl="1"/>
            <a:r>
              <a:rPr lang="en-US" dirty="0"/>
              <a:t>Assign a full-time executive to manage the project</a:t>
            </a:r>
          </a:p>
          <a:p>
            <a:pPr lvl="1"/>
            <a:r>
              <a:rPr lang="en-US" dirty="0"/>
              <a:t>Appoint an experienced, independent resource to provide project over- sight and to verify and validate system performance</a:t>
            </a:r>
          </a:p>
          <a:p>
            <a:pPr lvl="1"/>
            <a:r>
              <a:rPr lang="en-US" dirty="0"/>
              <a:t>Allow sufficient time to transition from the old way of doing things to the new system and new processes</a:t>
            </a:r>
          </a:p>
          <a:p>
            <a:pPr lvl="1"/>
            <a:r>
              <a:rPr lang="en-US" dirty="0"/>
              <a:t>Allocate sufficient time and money training people</a:t>
            </a:r>
          </a:p>
          <a:p>
            <a:pPr lvl="1"/>
            <a:r>
              <a:rPr lang="en-US" dirty="0"/>
              <a:t>Define metrics to assess project progress and to identify project-related risks</a:t>
            </a:r>
          </a:p>
          <a:p>
            <a:pPr lvl="1"/>
            <a:r>
              <a:rPr lang="en-US" dirty="0"/>
              <a:t>Keep the scope of the project well defined and contained to essential business processes</a:t>
            </a:r>
          </a:p>
          <a:p>
            <a:pPr lvl="1"/>
            <a:r>
              <a:rPr lang="en-US" dirty="0"/>
              <a:t>Be wary of modifying the enterprise system software to conform to your firm’s business practices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9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Customer relationship management (CRM) </a:t>
            </a:r>
            <a:r>
              <a:rPr lang="en-US" altLang="en-US" dirty="0"/>
              <a:t>is an organizational strategy that is customer-focused</a:t>
            </a:r>
          </a:p>
          <a:p>
            <a:pPr eaLnBrk="1" hangingPunct="1"/>
            <a:r>
              <a:rPr lang="en-US" altLang="en-US" dirty="0"/>
              <a:t>and customer-driven.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C5CA9-7599-4401-9907-413713DECED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995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Hosted Software Model for Enterprise Software</a:t>
            </a:r>
          </a:p>
          <a:p>
            <a:endParaRPr lang="en-US" dirty="0"/>
          </a:p>
          <a:p>
            <a:r>
              <a:rPr lang="en-US" altLang="en-US" dirty="0"/>
              <a:t>Many business application software vendors are pushing the use of the hosted software model for businesses</a:t>
            </a:r>
          </a:p>
          <a:p>
            <a:pPr lvl="1"/>
            <a:r>
              <a:rPr lang="en-US" altLang="en-US" dirty="0"/>
              <a:t>The goal is to help customers acquire, use, and benefit from the new technology while avoiding much of the associated complexity and high start-up costs</a:t>
            </a:r>
          </a:p>
          <a:p>
            <a:r>
              <a:rPr lang="en-US" altLang="en-US" dirty="0"/>
              <a:t>Using the hosted software model enables businesses to:</a:t>
            </a:r>
          </a:p>
          <a:p>
            <a:pPr lvl="1"/>
            <a:r>
              <a:rPr lang="en-US" altLang="en-US" dirty="0"/>
              <a:t>Experiment with powerful software capabilities without making a major financial investment</a:t>
            </a:r>
          </a:p>
          <a:p>
            <a:pPr lvl="1"/>
            <a:r>
              <a:rPr lang="en-US" altLang="en-US" dirty="0"/>
              <a:t>Avoid employing a full-time IT person to maintain key business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73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Hosted Software Model for Enterprise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089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Summary</a:t>
            </a:r>
          </a:p>
          <a:p>
            <a:endParaRPr lang="en-US" altLang="en-US" dirty="0"/>
          </a:p>
          <a:p>
            <a:r>
              <a:rPr lang="en-US" dirty="0"/>
              <a:t>An organization must have information systems that support routine, day-to-day activities and that help a company add value to its products and services</a:t>
            </a:r>
          </a:p>
          <a:p>
            <a:r>
              <a:rPr lang="en-US" dirty="0"/>
              <a:t>An organization that implements an enterprise system is creating a highly integrated set of systems, which can lead to many business benefits</a:t>
            </a:r>
          </a:p>
          <a:p>
            <a:pPr eaLnBrk="1" hangingPunct="1"/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60081C-0034-49B6-89A6-41B2FD77FBE2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607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4A3BBB-B3E4-47CD-BD35-A3AB31176767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4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>
              <a:buFont typeface="Wingdings" pitchFamily="2" charset="2"/>
              <a:buNone/>
            </a:pPr>
            <a:r>
              <a:rPr lang="en-US" altLang="en-US" sz="2400" b="0" dirty="0">
                <a:solidFill>
                  <a:srgbClr val="0000FF"/>
                </a:solidFill>
              </a:rPr>
              <a:t>One-to-one relationship between a customer and a seller.</a:t>
            </a:r>
          </a:p>
          <a:p>
            <a:endParaRPr lang="en-US" alt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674D27-54B8-453A-A01D-6A8B999324AE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142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DA8B6A-06ED-46B3-8A1A-2D25C8259A16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74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Figure 9.1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50158C-5C09-48CB-91B8-DD5957BD0B12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11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DE302E-9805-4FE0-89BB-C55DF8225824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316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Customer-facing applications </a:t>
            </a:r>
            <a:r>
              <a:rPr lang="en-US" altLang="en-US" dirty="0"/>
              <a:t>are those applications where an organization’s sales, field service,</a:t>
            </a:r>
          </a:p>
          <a:p>
            <a:r>
              <a:rPr lang="en-US" altLang="en-US" dirty="0"/>
              <a:t>and customer interaction center representatives actually interact with customers.</a:t>
            </a:r>
          </a:p>
          <a:p>
            <a:r>
              <a:rPr lang="en-US" altLang="en-US" b="1" dirty="0"/>
              <a:t>Customer service and support </a:t>
            </a:r>
            <a:r>
              <a:rPr lang="en-US" altLang="en-US" dirty="0"/>
              <a:t>refers to systems that automate requests, complaints, product returns,</a:t>
            </a:r>
          </a:p>
          <a:p>
            <a:r>
              <a:rPr lang="en-US" altLang="en-US" dirty="0"/>
              <a:t>and requests for information.</a:t>
            </a:r>
          </a:p>
          <a:p>
            <a:r>
              <a:rPr lang="en-US" altLang="en-US" b="1" dirty="0"/>
              <a:t>Sales force automation </a:t>
            </a:r>
            <a:r>
              <a:rPr lang="en-US" altLang="en-US" dirty="0"/>
              <a:t>automatically records all the aspects in a sales transaction process.</a:t>
            </a:r>
          </a:p>
          <a:p>
            <a:r>
              <a:rPr lang="en-US" altLang="en-US" b="1" dirty="0"/>
              <a:t>Campaign management applications </a:t>
            </a:r>
            <a:r>
              <a:rPr lang="en-US" altLang="en-US" dirty="0"/>
              <a:t>help organizations plan campaigns so that the right messages are</a:t>
            </a:r>
          </a:p>
          <a:p>
            <a:r>
              <a:rPr lang="en-US" altLang="en-US" dirty="0"/>
              <a:t>sent to the right people through the right channels.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8CA506-4464-4AA6-8A8B-BB88983D24B1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55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Leve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812800" y="6324600"/>
            <a:ext cx="113792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8971" y="609600"/>
            <a:ext cx="10751828" cy="13716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800" baseline="0">
                <a:solidFill>
                  <a:schemeClr val="accent1">
                    <a:lumMod val="75000"/>
                  </a:schemeClr>
                </a:solidFill>
                <a:latin typeface="Rockwell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Level 3 Topic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2057400"/>
            <a:ext cx="113792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11200" y="2133600"/>
            <a:ext cx="10871200" cy="4038600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  <a:latin typeface="Rockwell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10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2500" y="1410804"/>
            <a:ext cx="7747000" cy="167892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 dirty="0"/>
              <a:t>IS in the Organization:</a:t>
            </a:r>
            <a:br>
              <a:rPr lang="en-US" altLang="en-US" sz="4400" dirty="0"/>
            </a:br>
            <a:r>
              <a:rPr lang="en-US" altLang="en-US" sz="4400" dirty="0"/>
              <a:t>CRM SCM </a:t>
            </a:r>
            <a:br>
              <a:rPr lang="en-US" altLang="en-US" sz="4000" dirty="0"/>
            </a:b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4167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Customer Touch </a:t>
            </a:r>
            <a:r>
              <a:rPr lang="en-US" dirty="0">
                <a:solidFill>
                  <a:srgbClr val="0000FF"/>
                </a:solidFill>
              </a:rPr>
              <a:t>Points</a:t>
            </a:r>
          </a:p>
        </p:txBody>
      </p:sp>
      <p:pic>
        <p:nvPicPr>
          <p:cNvPr id="16387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1" t="28490" r="26495" b="5270"/>
          <a:stretch>
            <a:fillRect/>
          </a:stretch>
        </p:blipFill>
        <p:spPr bwMode="auto">
          <a:xfrm>
            <a:off x="3429000" y="1952626"/>
            <a:ext cx="59436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Data Consolidation</a:t>
            </a:r>
          </a:p>
        </p:txBody>
      </p:sp>
      <p:sp>
        <p:nvSpPr>
          <p:cNvPr id="17411" name="TextBox 11"/>
          <p:cNvSpPr txBox="1">
            <a:spLocks noChangeArrowheads="1"/>
          </p:cNvSpPr>
          <p:nvPr/>
        </p:nvSpPr>
        <p:spPr bwMode="auto">
          <a:xfrm>
            <a:off x="2514600" y="1905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Accounting</a:t>
            </a:r>
          </a:p>
        </p:txBody>
      </p:sp>
      <p:sp>
        <p:nvSpPr>
          <p:cNvPr id="17412" name="TextBox 12"/>
          <p:cNvSpPr txBox="1">
            <a:spLocks noChangeArrowheads="1"/>
          </p:cNvSpPr>
          <p:nvPr/>
        </p:nvSpPr>
        <p:spPr bwMode="auto">
          <a:xfrm>
            <a:off x="2590800" y="28956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Finance</a:t>
            </a:r>
          </a:p>
        </p:txBody>
      </p:sp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8686800" y="38862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Marketing</a:t>
            </a:r>
          </a:p>
        </p:txBody>
      </p:sp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2895600" y="4419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MIS</a:t>
            </a:r>
          </a:p>
        </p:txBody>
      </p:sp>
      <p:sp>
        <p:nvSpPr>
          <p:cNvPr id="17415" name="TextBox 16"/>
          <p:cNvSpPr txBox="1">
            <a:spLocks noChangeArrowheads="1"/>
          </p:cNvSpPr>
          <p:nvPr/>
        </p:nvSpPr>
        <p:spPr bwMode="auto">
          <a:xfrm>
            <a:off x="8991600" y="2133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HR</a:t>
            </a:r>
          </a:p>
        </p:txBody>
      </p:sp>
      <p:pic>
        <p:nvPicPr>
          <p:cNvPr id="17416" name="Picture 5" descr="http://i.ehow.com/images/GlobalPhoto/Articles/2264964/360-main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429000" cy="35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7"/>
          <p:cNvSpPr txBox="1">
            <a:spLocks noChangeArrowheads="1"/>
          </p:cNvSpPr>
          <p:nvPr/>
        </p:nvSpPr>
        <p:spPr bwMode="auto">
          <a:xfrm>
            <a:off x="5029200" y="3429001"/>
            <a:ext cx="220980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</a:rPr>
              <a:t>Customer</a:t>
            </a:r>
          </a:p>
        </p:txBody>
      </p:sp>
      <p:sp>
        <p:nvSpPr>
          <p:cNvPr id="17418" name="Rectangle 18"/>
          <p:cNvSpPr>
            <a:spLocks noChangeArrowheads="1"/>
          </p:cNvSpPr>
          <p:nvPr/>
        </p:nvSpPr>
        <p:spPr bwMode="auto">
          <a:xfrm>
            <a:off x="2247900" y="5553077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Data Consolidation = 360-Degree View of Customers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types of CRM </a:t>
            </a:r>
            <a:r>
              <a:rPr lang="en-US" dirty="0">
                <a:solidFill>
                  <a:srgbClr val="FF0000"/>
                </a:solidFill>
              </a:rPr>
              <a:t>applications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–</a:t>
            </a:r>
          </a:p>
          <a:p>
            <a:pPr lvl="1"/>
            <a:r>
              <a:rPr lang="en-US" dirty="0"/>
              <a:t>Customer Facing </a:t>
            </a:r>
            <a:r>
              <a:rPr lang="en-US" dirty="0">
                <a:solidFill>
                  <a:srgbClr val="FF0000"/>
                </a:solidFill>
              </a:rPr>
              <a:t>applications</a:t>
            </a:r>
          </a:p>
          <a:p>
            <a:pPr lvl="1"/>
            <a:r>
              <a:rPr lang="en-US" dirty="0"/>
              <a:t>Customer Touching </a:t>
            </a:r>
            <a:r>
              <a:rPr lang="en-US" dirty="0">
                <a:solidFill>
                  <a:srgbClr val="FF0000"/>
                </a:solidFill>
              </a:rPr>
              <a:t>applications</a:t>
            </a:r>
          </a:p>
          <a:p>
            <a:pPr lvl="1"/>
            <a:endParaRPr lang="en-US" dirty="0"/>
          </a:p>
          <a:p>
            <a:r>
              <a:rPr lang="en-US" dirty="0"/>
              <a:t>Analytical- </a:t>
            </a:r>
          </a:p>
          <a:p>
            <a:pPr lvl="1"/>
            <a:r>
              <a:rPr lang="en-US" dirty="0"/>
              <a:t>Data Mining</a:t>
            </a:r>
          </a:p>
          <a:p>
            <a:pPr lvl="1"/>
            <a:r>
              <a:rPr lang="en-US" dirty="0"/>
              <a:t>Decision Support</a:t>
            </a:r>
          </a:p>
          <a:p>
            <a:pPr lvl="1"/>
            <a:r>
              <a:rPr lang="en-US" dirty="0"/>
              <a:t>Business Intelligence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1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Customer-Facing Applications</a:t>
            </a: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1564697" y="1957327"/>
            <a:ext cx="48768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Customer service and support</a:t>
            </a:r>
          </a:p>
          <a:p>
            <a:r>
              <a:rPr lang="en-US" dirty="0"/>
              <a:t>refers to systems that automate requests, complaints, product returns, and requests for information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1564697" y="3347615"/>
            <a:ext cx="4267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Sales force automation </a:t>
            </a:r>
            <a:r>
              <a:rPr lang="en-US" altLang="en-US" dirty="0"/>
              <a:t>automatically records all the aspects in a sales transaction process.</a:t>
            </a:r>
          </a:p>
          <a:p>
            <a:pPr eaLnBrk="1" hangingPunct="1"/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1564697" y="4537185"/>
            <a:ext cx="441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</a:rPr>
              <a:t>Campaign management </a:t>
            </a:r>
            <a:r>
              <a:rPr lang="en-US" altLang="en-US" sz="1600" b="1" dirty="0"/>
              <a:t>applications </a:t>
            </a:r>
            <a:r>
              <a:rPr lang="en-US" altLang="en-US" sz="1600" dirty="0"/>
              <a:t>help organizations plan campaigns so that the right messages are</a:t>
            </a:r>
          </a:p>
          <a:p>
            <a:r>
              <a:rPr lang="en-US" altLang="en-US" sz="1600" dirty="0"/>
              <a:t>sent to the right people through the right channels.</a:t>
            </a:r>
          </a:p>
          <a:p>
            <a:pPr eaLnBrk="1" hangingPunct="1"/>
            <a:endParaRPr lang="en-US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19463" name="Picture 8" descr="C:\Users\WASHEN~1\AppData\Local\Temp\2ed38106\ESY-0010527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2743201"/>
            <a:ext cx="27019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467600" y="5562600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© Mustafa Almir Mahmoud/Age Fotostock America, Inc.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Customer-Touching Applications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2590800" y="1905000"/>
            <a:ext cx="472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Search and comparison capabilities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514600" y="2971801"/>
            <a:ext cx="472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Technical and other information and services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2514600" y="4191000"/>
            <a:ext cx="487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Customized products and services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2743200" y="5410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Loyalty programs</a:t>
            </a: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09801"/>
            <a:ext cx="25717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8077200" y="6096000"/>
            <a:ext cx="20129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i="1"/>
              <a:t>Source: © Spencer Grant/PhotoEdit</a:t>
            </a:r>
            <a:endParaRPr lang="en-US" altLang="en-US" sz="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CRM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81200" y="1819921"/>
            <a:ext cx="7772400" cy="450097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0000FF"/>
                </a:solidFill>
              </a:rPr>
              <a:t>    Analytical CRM </a:t>
            </a:r>
            <a:r>
              <a:rPr lang="en-US" dirty="0"/>
              <a:t>systems analyze customer behavior and perceptions in order to provide actionable business intelligence.</a:t>
            </a:r>
          </a:p>
          <a:p>
            <a:endParaRPr lang="en-US" dirty="0"/>
          </a:p>
        </p:txBody>
      </p:sp>
      <p:pic>
        <p:nvPicPr>
          <p:cNvPr id="16388" name="Picture 4" descr="http://www.tx3.biz/Solutions/Business%20Intellignece%20He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11564"/>
            <a:ext cx="24955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http://www.maximumquest.com/images/thinkHea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75" y="3429000"/>
            <a:ext cx="2465388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048463" y="2473948"/>
            <a:ext cx="22098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295863" y="2473947"/>
            <a:ext cx="17526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3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CRM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95870" y="1965665"/>
            <a:ext cx="7772400" cy="4530725"/>
          </a:xfrm>
        </p:spPr>
        <p:txBody>
          <a:bodyPr>
            <a:normAutofit/>
          </a:bodyPr>
          <a:lstStyle/>
          <a:p>
            <a:r>
              <a:rPr lang="en-US" sz="2400" dirty="0"/>
              <a:t>Design and execute targeted marketing campaigns</a:t>
            </a:r>
          </a:p>
          <a:p>
            <a:r>
              <a:rPr lang="en-US" sz="2400" dirty="0"/>
              <a:t>Increase customer acquisition, cross selling and upselling</a:t>
            </a:r>
          </a:p>
          <a:p>
            <a:r>
              <a:rPr lang="en-US" sz="2400" dirty="0"/>
              <a:t>Provide guidelines for future product development</a:t>
            </a:r>
          </a:p>
          <a:p>
            <a:r>
              <a:rPr lang="en-US" sz="2400" dirty="0"/>
              <a:t>Provide financial forecasting and customer profitability analysis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4176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Relationship Management</a:t>
            </a:r>
          </a:p>
        </p:txBody>
      </p:sp>
      <p:pic>
        <p:nvPicPr>
          <p:cNvPr id="7" name="Picture 6" descr="Customer relationship management system" title="Figure 8-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664" y="2064382"/>
            <a:ext cx="5425736" cy="39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85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Relationship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9730" y="2186889"/>
            <a:ext cx="8415338" cy="3459409"/>
          </a:xfrm>
        </p:spPr>
        <p:txBody>
          <a:bodyPr>
            <a:normAutofit/>
          </a:bodyPr>
          <a:lstStyle/>
          <a:p>
            <a:r>
              <a:rPr lang="en-US" altLang="en-US" dirty="0"/>
              <a:t>Key features of a CRM system include:</a:t>
            </a:r>
          </a:p>
          <a:p>
            <a:pPr lvl="1"/>
            <a:r>
              <a:rPr lang="en-US" altLang="en-US" dirty="0"/>
              <a:t>Contact management</a:t>
            </a:r>
          </a:p>
          <a:p>
            <a:pPr lvl="1"/>
            <a:r>
              <a:rPr lang="en-US" altLang="en-US" dirty="0"/>
              <a:t>Sales management</a:t>
            </a:r>
          </a:p>
          <a:p>
            <a:pPr lvl="1"/>
            <a:r>
              <a:rPr lang="en-US" altLang="en-US" dirty="0"/>
              <a:t>Customer support</a:t>
            </a:r>
          </a:p>
          <a:p>
            <a:pPr lvl="1"/>
            <a:r>
              <a:rPr lang="en-US" altLang="en-US" dirty="0"/>
              <a:t>Marketing automation</a:t>
            </a:r>
          </a:p>
          <a:p>
            <a:pPr lvl="1"/>
            <a:r>
              <a:rPr lang="en-US" altLang="en-US" dirty="0"/>
              <a:t>Analysis</a:t>
            </a:r>
          </a:p>
          <a:p>
            <a:pPr lvl="1"/>
            <a:r>
              <a:rPr lang="en-US" altLang="en-US" dirty="0"/>
              <a:t>Social networking</a:t>
            </a:r>
          </a:p>
          <a:p>
            <a:pPr lvl="1"/>
            <a:r>
              <a:rPr lang="en-US" altLang="en-US" dirty="0"/>
              <a:t>Access by smartphones</a:t>
            </a:r>
          </a:p>
          <a:p>
            <a:pPr lvl="1"/>
            <a:r>
              <a:rPr lang="en-US" altLang="en-US" dirty="0"/>
              <a:t>Import contact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82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Relationship Management</a:t>
            </a:r>
          </a:p>
        </p:txBody>
      </p:sp>
      <p:pic>
        <p:nvPicPr>
          <p:cNvPr id="5" name="Picture 4" descr="SAP Contact Manager" title="Figure 8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230" y="2187099"/>
            <a:ext cx="5524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7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Relationship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79" y="2133870"/>
            <a:ext cx="8415338" cy="3916457"/>
          </a:xfrm>
        </p:spPr>
        <p:txBody>
          <a:bodyPr>
            <a:normAutofit/>
          </a:bodyPr>
          <a:lstStyle/>
          <a:p>
            <a:r>
              <a:rPr lang="en-US" dirty="0"/>
              <a:t>Customer relationship management (CRM) system</a:t>
            </a:r>
          </a:p>
          <a:p>
            <a:pPr lvl="1"/>
            <a:r>
              <a:rPr lang="en-US" dirty="0"/>
              <a:t>Helps a company manage all aspects of customer encounters, including marketing, sales, distribution, accounting, and customer service</a:t>
            </a:r>
          </a:p>
          <a:p>
            <a:r>
              <a:rPr lang="en-US" altLang="en-US" dirty="0"/>
              <a:t>The goal of CRM is to understand and anticipate the needs of current and potential customers</a:t>
            </a:r>
          </a:p>
          <a:p>
            <a:r>
              <a:rPr lang="en-US" altLang="en-US" dirty="0"/>
              <a:t>CRM is used primarily in sales, marketing, and service organizations: </a:t>
            </a:r>
          </a:p>
          <a:p>
            <a:pPr lvl="1"/>
            <a:r>
              <a:rPr lang="en-US" altLang="en-US" dirty="0"/>
              <a:t>To capture and view data about customers and to improve communications</a:t>
            </a:r>
          </a:p>
          <a:p>
            <a:r>
              <a:rPr lang="en-US" altLang="en-US" dirty="0"/>
              <a:t>CRM software:</a:t>
            </a:r>
          </a:p>
          <a:p>
            <a:pPr lvl="1"/>
            <a:r>
              <a:rPr lang="en-US" altLang="en-US" dirty="0"/>
              <a:t>Automates and integrates the functions of sales, marketing, and service in an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63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Relationship Management</a:t>
            </a:r>
          </a:p>
        </p:txBody>
      </p:sp>
      <p:pic>
        <p:nvPicPr>
          <p:cNvPr id="2" name="Picture 1" descr="Highly rated CRM systems" title="Table 8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063" y="1995488"/>
            <a:ext cx="50958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25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Relationship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9933" y="2275665"/>
            <a:ext cx="8415338" cy="21575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Due to the popularity of mobile devices</a:t>
            </a:r>
          </a:p>
          <a:p>
            <a:pPr lvl="1"/>
            <a:r>
              <a:rPr lang="en-US" dirty="0"/>
              <a:t>Shoppers can easily compare products and prices on their mobile phones</a:t>
            </a:r>
          </a:p>
          <a:p>
            <a:pPr lvl="1"/>
            <a:r>
              <a:rPr lang="en-US" dirty="0"/>
              <a:t>Shopper can also tweet their experiences with a brand to dozens of friends</a:t>
            </a:r>
          </a:p>
          <a:p>
            <a:r>
              <a:rPr lang="en-US" dirty="0"/>
              <a:t>Savvy retailers use their CRM systems to stay on top of what these customers are saying on social networks</a:t>
            </a:r>
          </a:p>
          <a:p>
            <a:r>
              <a:rPr lang="en-US" dirty="0"/>
              <a:t>Most CRM systems can now be accessed via smartphones</a:t>
            </a:r>
          </a:p>
        </p:txBody>
      </p:sp>
    </p:spTree>
    <p:extLst>
      <p:ext uri="{BB962C8B-B14F-4D97-AF65-F5344CB8AC3E}">
        <p14:creationId xmlns:p14="http://schemas.microsoft.com/office/powerpoint/2010/main" val="1669854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Marketing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1" y="2040672"/>
            <a:ext cx="7772400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00FF"/>
                </a:solidFill>
              </a:rPr>
              <a:t>Cross selling </a:t>
            </a:r>
            <a:r>
              <a:rPr lang="en-US" altLang="en-US" sz="2000" dirty="0"/>
              <a:t>is the practice of marketing additional, related products to customers based on their previous purchases.</a:t>
            </a:r>
          </a:p>
          <a:p>
            <a:r>
              <a:rPr lang="en-US" altLang="en-US" b="1" dirty="0">
                <a:solidFill>
                  <a:srgbClr val="0000FF"/>
                </a:solidFill>
              </a:rPr>
              <a:t>Up selling </a:t>
            </a:r>
            <a:r>
              <a:rPr lang="en-US" altLang="en-US" sz="2000" dirty="0"/>
              <a:t>is a sales strategy in which the sales person will provide customers the opportunity to purchase higher-value related products or services as opposed to, or along with, the consumer’s  initial product or service selection.</a:t>
            </a:r>
          </a:p>
          <a:p>
            <a:r>
              <a:rPr lang="en-US" altLang="en-US" b="1" dirty="0">
                <a:solidFill>
                  <a:srgbClr val="0000FF"/>
                </a:solidFill>
              </a:rPr>
              <a:t>Bundling </a:t>
            </a:r>
            <a:r>
              <a:rPr lang="en-US" altLang="en-US" sz="2000" dirty="0"/>
              <a:t>is a form of cross selling in which a business sells a group of products or services together at a price that is lower than the combined individual prices of the products.</a:t>
            </a:r>
          </a:p>
          <a:p>
            <a:endParaRPr lang="en-US" altLang="en-US" b="1" dirty="0">
              <a:solidFill>
                <a:srgbClr val="0000FF"/>
              </a:solidFill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64176"/>
            <a:ext cx="3048000" cy="238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7772401" y="5486400"/>
            <a:ext cx="17319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i="1"/>
              <a:t>Source: © Amy Eira/PhotoEdit</a:t>
            </a:r>
            <a:endParaRPr lang="en-US" altLang="en-US" sz="900"/>
          </a:p>
        </p:txBody>
      </p:sp>
    </p:spTree>
    <p:extLst>
      <p:ext uri="{BB962C8B-B14F-4D97-AF65-F5344CB8AC3E}">
        <p14:creationId xmlns:p14="http://schemas.microsoft.com/office/powerpoint/2010/main" val="2753543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/>
              <a:t>Supply Chain Management 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04295" y="1979505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0000FF"/>
                </a:solidFill>
              </a:rPr>
              <a:t>Supply chain management (SCM) </a:t>
            </a:r>
          </a:p>
          <a:p>
            <a:pPr marL="0" indent="0">
              <a:buNone/>
            </a:pPr>
            <a:r>
              <a:rPr lang="en-US" sz="1600" dirty="0"/>
              <a:t>is the function of planning, organizing and optimizing  the supply chain’s activities.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0000FF"/>
                </a:solidFill>
              </a:rPr>
              <a:t>Interorganizational information system (IOS)</a:t>
            </a:r>
          </a:p>
          <a:p>
            <a:pPr marL="0" indent="0">
              <a:buNone/>
            </a:pPr>
            <a:r>
              <a:rPr lang="en-US" sz="1800" dirty="0"/>
              <a:t>involves information flows among two or more organizations.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43" y="2774737"/>
            <a:ext cx="4419600" cy="29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961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Flows of the Supply Chain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676401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1905000" y="1933099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Material flows     Information flows     Financial flows  </a:t>
            </a:r>
          </a:p>
        </p:txBody>
      </p:sp>
      <p:pic>
        <p:nvPicPr>
          <p:cNvPr id="30725" name="Picture 6" descr="C:\Users\WASHEN~1\AppData\Local\Temp\2ed38106\ESY-001696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1"/>
            <a:ext cx="54864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800600" y="6324600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© Toh Kheng Ho/Age Fotostock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4115828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Management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…refers to the </a:t>
            </a:r>
            <a:r>
              <a:rPr lang="en-US" sz="2400" dirty="0">
                <a:solidFill>
                  <a:srgbClr val="FF0000"/>
                </a:solidFill>
              </a:rPr>
              <a:t>flow of materials, information, money</a:t>
            </a:r>
            <a:r>
              <a:rPr lang="en-US" sz="2400" dirty="0"/>
              <a:t> from: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Raw material suppliers                 Factories                    Warehouses                 End consumers.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5486400" y="35814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343400" y="41910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302369" y="3591938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5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Upstream component of a supply chain</a:t>
            </a:r>
            <a:r>
              <a:rPr lang="en-US" dirty="0"/>
              <a:t>: sourcing or procurement takes place.</a:t>
            </a:r>
          </a:p>
          <a:p>
            <a:r>
              <a:rPr lang="en-US" b="1" dirty="0"/>
              <a:t>Internal component of a supply chain</a:t>
            </a:r>
            <a:r>
              <a:rPr lang="en-US" dirty="0"/>
              <a:t>: packaging, assembly, or manufacturing takes place.</a:t>
            </a:r>
          </a:p>
          <a:p>
            <a:r>
              <a:rPr lang="en-US" b="1" dirty="0"/>
              <a:t>Downstream component of a supply chain</a:t>
            </a:r>
            <a:r>
              <a:rPr lang="en-US" dirty="0"/>
              <a:t>: distribution takes place.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7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0853" y="2604139"/>
            <a:ext cx="8415338" cy="23914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Supply chain management (SCM) is a system that includes </a:t>
            </a:r>
            <a:r>
              <a:rPr lang="en-US" altLang="en-US" dirty="0"/>
              <a:t>planning, executing, and controlling all activities involved in:</a:t>
            </a:r>
          </a:p>
          <a:p>
            <a:pPr lvl="1"/>
            <a:r>
              <a:rPr lang="en-US" altLang="en-US" dirty="0"/>
              <a:t>Sourcing and procurement of raw materials</a:t>
            </a:r>
          </a:p>
          <a:p>
            <a:pPr lvl="1"/>
            <a:r>
              <a:rPr lang="en-US" altLang="en-US" dirty="0"/>
              <a:t>Converting raw materials to finished products</a:t>
            </a:r>
          </a:p>
          <a:p>
            <a:pPr lvl="1"/>
            <a:r>
              <a:rPr lang="en-US" altLang="en-US" dirty="0"/>
              <a:t>Warehousing and delivering finished product to customers</a:t>
            </a:r>
          </a:p>
          <a:p>
            <a:r>
              <a:rPr lang="en-US" dirty="0"/>
              <a:t>SCM manages materials, information, and finances as they move from:</a:t>
            </a:r>
          </a:p>
          <a:p>
            <a:pPr lvl="1"/>
            <a:r>
              <a:rPr lang="en-US" dirty="0"/>
              <a:t>Supplier  -&gt;  Manufacturer  -&gt;  Wholesaler  -&gt;  Retailer  -&gt;  Consumer</a:t>
            </a:r>
          </a:p>
        </p:txBody>
      </p:sp>
    </p:spTree>
    <p:extLst>
      <p:ext uri="{BB962C8B-B14F-4D97-AF65-F5344CB8AC3E}">
        <p14:creationId xmlns:p14="http://schemas.microsoft.com/office/powerpoint/2010/main" val="1172770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7587" y="2107508"/>
            <a:ext cx="8415338" cy="301313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Process for developing a production plan</a:t>
            </a:r>
          </a:p>
          <a:p>
            <a:pPr lvl="1"/>
            <a:r>
              <a:rPr lang="en-US" altLang="en-US" dirty="0"/>
              <a:t>Sales forecasting</a:t>
            </a:r>
          </a:p>
          <a:p>
            <a:pPr lvl="1"/>
            <a:r>
              <a:rPr lang="en-US" altLang="en-US" dirty="0"/>
              <a:t>Sales and operations plan (S&amp;OP)</a:t>
            </a:r>
          </a:p>
          <a:p>
            <a:pPr lvl="1"/>
            <a:r>
              <a:rPr lang="en-US" altLang="en-US" dirty="0"/>
              <a:t>Demand management</a:t>
            </a:r>
          </a:p>
          <a:p>
            <a:pPr lvl="1"/>
            <a:r>
              <a:rPr lang="en-US" altLang="en-US" dirty="0"/>
              <a:t>Detailed scheduling</a:t>
            </a:r>
          </a:p>
          <a:p>
            <a:pPr lvl="1"/>
            <a:r>
              <a:rPr lang="en-US" altLang="en-US" dirty="0"/>
              <a:t>Materials requirement planning (MRP)</a:t>
            </a:r>
          </a:p>
          <a:p>
            <a:pPr lvl="1"/>
            <a:r>
              <a:rPr lang="en-US" altLang="en-US" dirty="0"/>
              <a:t>Purchasing</a:t>
            </a:r>
          </a:p>
          <a:p>
            <a:pPr lvl="1"/>
            <a:r>
              <a:rPr lang="en-US" altLang="en-US" dirty="0"/>
              <a:t>Production</a:t>
            </a:r>
          </a:p>
          <a:p>
            <a:pPr lvl="1"/>
            <a:r>
              <a:rPr lang="en-US" altLang="en-US" dirty="0"/>
              <a:t>Sales ordering</a:t>
            </a:r>
          </a:p>
        </p:txBody>
      </p:sp>
    </p:spTree>
    <p:extLst>
      <p:ext uri="{BB962C8B-B14F-4D97-AF65-F5344CB8AC3E}">
        <p14:creationId xmlns:p14="http://schemas.microsoft.com/office/powerpoint/2010/main" val="3945138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Five Basic Components of Supply Chain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Plan</a:t>
            </a:r>
          </a:p>
          <a:p>
            <a:r>
              <a:rPr lang="en-US" dirty="0">
                <a:latin typeface="+mn-lt"/>
              </a:rPr>
              <a:t>Source</a:t>
            </a:r>
          </a:p>
          <a:p>
            <a:r>
              <a:rPr lang="en-US" dirty="0">
                <a:latin typeface="+mn-lt"/>
              </a:rPr>
              <a:t>Make</a:t>
            </a:r>
          </a:p>
          <a:p>
            <a:r>
              <a:rPr lang="en-US" dirty="0">
                <a:latin typeface="+mn-lt"/>
              </a:rPr>
              <a:t>Deliver</a:t>
            </a:r>
          </a:p>
          <a:p>
            <a:r>
              <a:rPr lang="en-US" dirty="0">
                <a:latin typeface="+mn-lt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122295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Defining Customer Relationship Management</a:t>
            </a:r>
          </a:p>
        </p:txBody>
      </p:sp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9808346" y="4164367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Personal</a:t>
            </a:r>
          </a:p>
        </p:txBody>
      </p:sp>
      <p:pic>
        <p:nvPicPr>
          <p:cNvPr id="10244" name="Picture 5" descr="C:\Users\WASHEN~1\AppData\Local\Temp\2ed38106\ESY-000293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88" y="1909957"/>
            <a:ext cx="540385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876800" y="5562600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© MONKEY BUSINESS-LBR/Age Fotostock America, Inc.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Interorganizational Information Systems (IOS)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190595" y="2453196"/>
            <a:ext cx="10871200" cy="40386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Enable the partners to perform the following:</a:t>
            </a:r>
          </a:p>
          <a:p>
            <a:pPr lvl="1"/>
            <a:r>
              <a:rPr lang="en-US" dirty="0">
                <a:latin typeface="+mn-lt"/>
              </a:rPr>
              <a:t>Reduce the costs of routine business transactions</a:t>
            </a:r>
          </a:p>
          <a:p>
            <a:pPr lvl="1"/>
            <a:r>
              <a:rPr lang="en-US" dirty="0">
                <a:latin typeface="+mn-lt"/>
              </a:rPr>
              <a:t>Improve the quality of the information flow by reducing or eliminating errors</a:t>
            </a:r>
          </a:p>
          <a:p>
            <a:pPr lvl="1"/>
            <a:r>
              <a:rPr lang="en-US" dirty="0">
                <a:latin typeface="+mn-lt"/>
              </a:rPr>
              <a:t>Compress the cycle time involved in fulfilling business transactions</a:t>
            </a:r>
          </a:p>
          <a:p>
            <a:pPr lvl="1"/>
            <a:r>
              <a:rPr lang="en-US" dirty="0">
                <a:latin typeface="+mn-lt"/>
              </a:rPr>
              <a:t>Eliminate paper processing and its associated inefficiencies and costs</a:t>
            </a:r>
          </a:p>
          <a:p>
            <a:pPr lvl="1"/>
            <a:r>
              <a:rPr lang="en-US" dirty="0">
                <a:latin typeface="+mn-lt"/>
              </a:rPr>
              <a:t>Make the transfer and processing of information easier for users</a:t>
            </a:r>
          </a:p>
        </p:txBody>
      </p:sp>
    </p:spTree>
    <p:extLst>
      <p:ext uri="{BB962C8B-B14F-4D97-AF65-F5344CB8AC3E}">
        <p14:creationId xmlns:p14="http://schemas.microsoft.com/office/powerpoint/2010/main" val="3374872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Generic Supply Chain</a:t>
            </a:r>
          </a:p>
        </p:txBody>
      </p:sp>
      <p:pic>
        <p:nvPicPr>
          <p:cNvPr id="28675" name="Picture 5" descr="Chapter_08_illus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09" y="2544438"/>
            <a:ext cx="7952928" cy="2418179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Push Model</a:t>
            </a:r>
          </a:p>
        </p:txBody>
      </p:sp>
      <p:pic>
        <p:nvPicPr>
          <p:cNvPr id="3277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0" t="40028" r="37433" b="30057"/>
          <a:stretch>
            <a:fillRect/>
          </a:stretch>
        </p:blipFill>
        <p:spPr bwMode="auto">
          <a:xfrm>
            <a:off x="2873864" y="1973802"/>
            <a:ext cx="5257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Pull Model</a:t>
            </a:r>
          </a:p>
        </p:txBody>
      </p:sp>
      <p:pic>
        <p:nvPicPr>
          <p:cNvPr id="3379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7" t="37749" r="15508" b="31055"/>
          <a:stretch>
            <a:fillRect/>
          </a:stretch>
        </p:blipFill>
        <p:spPr bwMode="auto">
          <a:xfrm>
            <a:off x="2974020" y="2096294"/>
            <a:ext cx="5486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5410200" y="5867400"/>
            <a:ext cx="21478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i="1"/>
              <a:t>Source: © Milan Zeremski/iStockphoto</a:t>
            </a:r>
            <a:endParaRPr lang="en-US" altLang="en-US" sz="9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Problems Along the Supply Chain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905001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</a:rPr>
              <a:t>Poor customer service</a:t>
            </a:r>
          </a:p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</a:rPr>
              <a:t>Poor quality product</a:t>
            </a:r>
          </a:p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</a:rPr>
              <a:t>High inventory costs</a:t>
            </a:r>
          </a:p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</a:rPr>
              <a:t>Loss of revenues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1524001" y="609600"/>
            <a:ext cx="6348413" cy="1320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       The Bullwhip Effect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915319" y="3661569"/>
            <a:ext cx="1379538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90800" y="4351338"/>
            <a:ext cx="170815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5" name="TextBox 19"/>
          <p:cNvSpPr txBox="1">
            <a:spLocks noChangeArrowheads="1"/>
          </p:cNvSpPr>
          <p:nvPr/>
        </p:nvSpPr>
        <p:spPr bwMode="auto">
          <a:xfrm>
            <a:off x="2057401" y="2209801"/>
            <a:ext cx="1135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Order</a:t>
            </a:r>
          </a:p>
          <a:p>
            <a:pPr algn="ctr" eaLnBrk="1" hangingPunct="1"/>
            <a:r>
              <a:rPr lang="en-US" altLang="en-US"/>
              <a:t>Quantity</a:t>
            </a:r>
          </a:p>
        </p:txBody>
      </p:sp>
      <p:sp>
        <p:nvSpPr>
          <p:cNvPr id="35846" name="TextBox 20"/>
          <p:cNvSpPr txBox="1">
            <a:spLocks noChangeArrowheads="1"/>
          </p:cNvSpPr>
          <p:nvPr/>
        </p:nvSpPr>
        <p:spPr bwMode="auto">
          <a:xfrm>
            <a:off x="3048001" y="4427538"/>
            <a:ext cx="688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Time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2388" y="4867275"/>
            <a:ext cx="17065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Customer Sales</a:t>
            </a:r>
          </a:p>
        </p:txBody>
      </p:sp>
      <p:sp>
        <p:nvSpPr>
          <p:cNvPr id="37" name="Freeform 36"/>
          <p:cNvSpPr/>
          <p:nvPr/>
        </p:nvSpPr>
        <p:spPr>
          <a:xfrm>
            <a:off x="2722563" y="4021138"/>
            <a:ext cx="1427162" cy="207962"/>
          </a:xfrm>
          <a:custGeom>
            <a:avLst/>
            <a:gdLst>
              <a:gd name="connsiteX0" fmla="*/ 0 w 1845129"/>
              <a:gd name="connsiteY0" fmla="*/ 269421 h 269421"/>
              <a:gd name="connsiteX1" fmla="*/ 195943 w 1845129"/>
              <a:gd name="connsiteY1" fmla="*/ 89807 h 269421"/>
              <a:gd name="connsiteX2" fmla="*/ 310243 w 1845129"/>
              <a:gd name="connsiteY2" fmla="*/ 204107 h 269421"/>
              <a:gd name="connsiteX3" fmla="*/ 489857 w 1845129"/>
              <a:gd name="connsiteY3" fmla="*/ 106135 h 269421"/>
              <a:gd name="connsiteX4" fmla="*/ 620486 w 1845129"/>
              <a:gd name="connsiteY4" fmla="*/ 187778 h 269421"/>
              <a:gd name="connsiteX5" fmla="*/ 849086 w 1845129"/>
              <a:gd name="connsiteY5" fmla="*/ 57150 h 269421"/>
              <a:gd name="connsiteX6" fmla="*/ 1028700 w 1845129"/>
              <a:gd name="connsiteY6" fmla="*/ 187778 h 269421"/>
              <a:gd name="connsiteX7" fmla="*/ 1257300 w 1845129"/>
              <a:gd name="connsiteY7" fmla="*/ 8164 h 269421"/>
              <a:gd name="connsiteX8" fmla="*/ 1453243 w 1845129"/>
              <a:gd name="connsiteY8" fmla="*/ 138793 h 269421"/>
              <a:gd name="connsiteX9" fmla="*/ 1616529 w 1845129"/>
              <a:gd name="connsiteY9" fmla="*/ 187778 h 269421"/>
              <a:gd name="connsiteX10" fmla="*/ 1681843 w 1845129"/>
              <a:gd name="connsiteY10" fmla="*/ 73478 h 269421"/>
              <a:gd name="connsiteX11" fmla="*/ 1845129 w 1845129"/>
              <a:gd name="connsiteY11" fmla="*/ 204107 h 26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5129" h="269421">
                <a:moveTo>
                  <a:pt x="0" y="269421"/>
                </a:moveTo>
                <a:cubicBezTo>
                  <a:pt x="72118" y="185057"/>
                  <a:pt x="144236" y="100693"/>
                  <a:pt x="195943" y="89807"/>
                </a:cubicBezTo>
                <a:cubicBezTo>
                  <a:pt x="247650" y="78921"/>
                  <a:pt x="261257" y="201386"/>
                  <a:pt x="310243" y="204107"/>
                </a:cubicBezTo>
                <a:cubicBezTo>
                  <a:pt x="359229" y="206828"/>
                  <a:pt x="438150" y="108857"/>
                  <a:pt x="489857" y="106135"/>
                </a:cubicBezTo>
                <a:cubicBezTo>
                  <a:pt x="541564" y="103414"/>
                  <a:pt x="560615" y="195942"/>
                  <a:pt x="620486" y="187778"/>
                </a:cubicBezTo>
                <a:cubicBezTo>
                  <a:pt x="680358" y="179614"/>
                  <a:pt x="781050" y="57150"/>
                  <a:pt x="849086" y="57150"/>
                </a:cubicBezTo>
                <a:cubicBezTo>
                  <a:pt x="917122" y="57150"/>
                  <a:pt x="960664" y="195942"/>
                  <a:pt x="1028700" y="187778"/>
                </a:cubicBezTo>
                <a:cubicBezTo>
                  <a:pt x="1096736" y="179614"/>
                  <a:pt x="1186543" y="16328"/>
                  <a:pt x="1257300" y="8164"/>
                </a:cubicBezTo>
                <a:cubicBezTo>
                  <a:pt x="1328057" y="0"/>
                  <a:pt x="1393372" y="108857"/>
                  <a:pt x="1453243" y="138793"/>
                </a:cubicBezTo>
                <a:cubicBezTo>
                  <a:pt x="1513114" y="168729"/>
                  <a:pt x="1578429" y="198664"/>
                  <a:pt x="1616529" y="187778"/>
                </a:cubicBezTo>
                <a:cubicBezTo>
                  <a:pt x="1654629" y="176892"/>
                  <a:pt x="1643743" y="70757"/>
                  <a:pt x="1681843" y="73478"/>
                </a:cubicBezTo>
                <a:cubicBezTo>
                  <a:pt x="1719943" y="76199"/>
                  <a:pt x="1782536" y="140153"/>
                  <a:pt x="1845129" y="204107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3896519" y="3661569"/>
            <a:ext cx="1379538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597400" y="4351338"/>
            <a:ext cx="170973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1" name="TextBox 65"/>
          <p:cNvSpPr txBox="1">
            <a:spLocks noChangeArrowheads="1"/>
          </p:cNvSpPr>
          <p:nvPr/>
        </p:nvSpPr>
        <p:spPr bwMode="auto">
          <a:xfrm>
            <a:off x="4038601" y="2209801"/>
            <a:ext cx="1135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Order</a:t>
            </a:r>
          </a:p>
          <a:p>
            <a:pPr algn="ctr" eaLnBrk="1" hangingPunct="1"/>
            <a:r>
              <a:rPr lang="en-US" altLang="en-US" dirty="0"/>
              <a:t>Quantity</a:t>
            </a:r>
          </a:p>
        </p:txBody>
      </p:sp>
      <p:sp>
        <p:nvSpPr>
          <p:cNvPr id="35852" name="TextBox 66"/>
          <p:cNvSpPr txBox="1">
            <a:spLocks noChangeArrowheads="1"/>
          </p:cNvSpPr>
          <p:nvPr/>
        </p:nvSpPr>
        <p:spPr bwMode="auto">
          <a:xfrm>
            <a:off x="5054601" y="4427538"/>
            <a:ext cx="688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Time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78821" y="4867276"/>
            <a:ext cx="15468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Retail Orders</a:t>
            </a:r>
          </a:p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To Wholesaler</a:t>
            </a:r>
          </a:p>
        </p:txBody>
      </p:sp>
      <p:cxnSp>
        <p:nvCxnSpPr>
          <p:cNvPr id="71" name="Straight Connector 70"/>
          <p:cNvCxnSpPr/>
          <p:nvPr/>
        </p:nvCxnSpPr>
        <p:spPr>
          <a:xfrm rot="5400000">
            <a:off x="5885656" y="3661569"/>
            <a:ext cx="1379538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575425" y="4351338"/>
            <a:ext cx="170815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6" name="TextBox 72"/>
          <p:cNvSpPr txBox="1">
            <a:spLocks noChangeArrowheads="1"/>
          </p:cNvSpPr>
          <p:nvPr/>
        </p:nvSpPr>
        <p:spPr bwMode="auto">
          <a:xfrm>
            <a:off x="6027738" y="2209801"/>
            <a:ext cx="1135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Order</a:t>
            </a:r>
          </a:p>
          <a:p>
            <a:pPr algn="ctr" eaLnBrk="1" hangingPunct="1"/>
            <a:r>
              <a:rPr lang="en-US" altLang="en-US"/>
              <a:t>Quantity</a:t>
            </a:r>
          </a:p>
        </p:txBody>
      </p:sp>
      <p:sp>
        <p:nvSpPr>
          <p:cNvPr id="35857" name="TextBox 73"/>
          <p:cNvSpPr txBox="1">
            <a:spLocks noChangeArrowheads="1"/>
          </p:cNvSpPr>
          <p:nvPr/>
        </p:nvSpPr>
        <p:spPr bwMode="auto">
          <a:xfrm>
            <a:off x="7032626" y="4427538"/>
            <a:ext cx="688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Time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675344" y="4867275"/>
            <a:ext cx="15099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Wholesaler</a:t>
            </a:r>
          </a:p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Orders to</a:t>
            </a:r>
          </a:p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Manufacturer</a:t>
            </a:r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7866856" y="3661569"/>
            <a:ext cx="1379538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8553450" y="4351338"/>
            <a:ext cx="170815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1" name="TextBox 79"/>
          <p:cNvSpPr txBox="1">
            <a:spLocks noChangeArrowheads="1"/>
          </p:cNvSpPr>
          <p:nvPr/>
        </p:nvSpPr>
        <p:spPr bwMode="auto">
          <a:xfrm>
            <a:off x="8008938" y="2209801"/>
            <a:ext cx="1135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Order</a:t>
            </a:r>
          </a:p>
          <a:p>
            <a:pPr algn="ctr" eaLnBrk="1" hangingPunct="1"/>
            <a:r>
              <a:rPr lang="en-US" altLang="en-US"/>
              <a:t>Quantity</a:t>
            </a:r>
          </a:p>
        </p:txBody>
      </p:sp>
      <p:sp>
        <p:nvSpPr>
          <p:cNvPr id="35862" name="TextBox 80"/>
          <p:cNvSpPr txBox="1">
            <a:spLocks noChangeArrowheads="1"/>
          </p:cNvSpPr>
          <p:nvPr/>
        </p:nvSpPr>
        <p:spPr bwMode="auto">
          <a:xfrm>
            <a:off x="9010651" y="4427538"/>
            <a:ext cx="688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Time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653369" y="4867275"/>
            <a:ext cx="15099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Manufacturer</a:t>
            </a:r>
          </a:p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Orders to</a:t>
            </a:r>
          </a:p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Supplier</a:t>
            </a:r>
          </a:p>
        </p:txBody>
      </p:sp>
      <p:sp>
        <p:nvSpPr>
          <p:cNvPr id="84" name="Freeform 83"/>
          <p:cNvSpPr/>
          <p:nvPr/>
        </p:nvSpPr>
        <p:spPr>
          <a:xfrm>
            <a:off x="4757738" y="3733801"/>
            <a:ext cx="1422400" cy="454025"/>
          </a:xfrm>
          <a:custGeom>
            <a:avLst/>
            <a:gdLst>
              <a:gd name="connsiteX0" fmla="*/ 0 w 1422400"/>
              <a:gd name="connsiteY0" fmla="*/ 290688 h 454377"/>
              <a:gd name="connsiteX1" fmla="*/ 84666 w 1422400"/>
              <a:gd name="connsiteY1" fmla="*/ 392288 h 454377"/>
              <a:gd name="connsiteX2" fmla="*/ 220133 w 1422400"/>
              <a:gd name="connsiteY2" fmla="*/ 290688 h 454377"/>
              <a:gd name="connsiteX3" fmla="*/ 304800 w 1422400"/>
              <a:gd name="connsiteY3" fmla="*/ 324555 h 454377"/>
              <a:gd name="connsiteX4" fmla="*/ 372533 w 1422400"/>
              <a:gd name="connsiteY4" fmla="*/ 155221 h 454377"/>
              <a:gd name="connsiteX5" fmla="*/ 541866 w 1422400"/>
              <a:gd name="connsiteY5" fmla="*/ 256821 h 454377"/>
              <a:gd name="connsiteX6" fmla="*/ 711200 w 1422400"/>
              <a:gd name="connsiteY6" fmla="*/ 36688 h 454377"/>
              <a:gd name="connsiteX7" fmla="*/ 812800 w 1422400"/>
              <a:gd name="connsiteY7" fmla="*/ 70555 h 454377"/>
              <a:gd name="connsiteX8" fmla="*/ 846666 w 1422400"/>
              <a:gd name="connsiteY8" fmla="*/ 138288 h 454377"/>
              <a:gd name="connsiteX9" fmla="*/ 982133 w 1422400"/>
              <a:gd name="connsiteY9" fmla="*/ 19755 h 454377"/>
              <a:gd name="connsiteX10" fmla="*/ 1066800 w 1422400"/>
              <a:gd name="connsiteY10" fmla="*/ 256821 h 454377"/>
              <a:gd name="connsiteX11" fmla="*/ 1219200 w 1422400"/>
              <a:gd name="connsiteY11" fmla="*/ 155221 h 454377"/>
              <a:gd name="connsiteX12" fmla="*/ 1388533 w 1422400"/>
              <a:gd name="connsiteY12" fmla="*/ 409221 h 454377"/>
              <a:gd name="connsiteX13" fmla="*/ 1422400 w 1422400"/>
              <a:gd name="connsiteY13" fmla="*/ 426155 h 45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2400" h="454377">
                <a:moveTo>
                  <a:pt x="0" y="290688"/>
                </a:moveTo>
                <a:cubicBezTo>
                  <a:pt x="23988" y="341488"/>
                  <a:pt x="47977" y="392288"/>
                  <a:pt x="84666" y="392288"/>
                </a:cubicBezTo>
                <a:cubicBezTo>
                  <a:pt x="121355" y="392288"/>
                  <a:pt x="183444" y="301977"/>
                  <a:pt x="220133" y="290688"/>
                </a:cubicBezTo>
                <a:cubicBezTo>
                  <a:pt x="256822" y="279399"/>
                  <a:pt x="279400" y="347133"/>
                  <a:pt x="304800" y="324555"/>
                </a:cubicBezTo>
                <a:cubicBezTo>
                  <a:pt x="330200" y="301977"/>
                  <a:pt x="333022" y="166510"/>
                  <a:pt x="372533" y="155221"/>
                </a:cubicBezTo>
                <a:cubicBezTo>
                  <a:pt x="412044" y="143932"/>
                  <a:pt x="485422" y="276576"/>
                  <a:pt x="541866" y="256821"/>
                </a:cubicBezTo>
                <a:cubicBezTo>
                  <a:pt x="598310" y="237066"/>
                  <a:pt x="666044" y="67732"/>
                  <a:pt x="711200" y="36688"/>
                </a:cubicBezTo>
                <a:cubicBezTo>
                  <a:pt x="756356" y="5644"/>
                  <a:pt x="790222" y="53622"/>
                  <a:pt x="812800" y="70555"/>
                </a:cubicBezTo>
                <a:cubicBezTo>
                  <a:pt x="835378" y="87488"/>
                  <a:pt x="818444" y="146755"/>
                  <a:pt x="846666" y="138288"/>
                </a:cubicBezTo>
                <a:cubicBezTo>
                  <a:pt x="874888" y="129821"/>
                  <a:pt x="945444" y="0"/>
                  <a:pt x="982133" y="19755"/>
                </a:cubicBezTo>
                <a:cubicBezTo>
                  <a:pt x="1018822" y="39511"/>
                  <a:pt x="1027289" y="234243"/>
                  <a:pt x="1066800" y="256821"/>
                </a:cubicBezTo>
                <a:cubicBezTo>
                  <a:pt x="1106311" y="279399"/>
                  <a:pt x="1165578" y="129821"/>
                  <a:pt x="1219200" y="155221"/>
                </a:cubicBezTo>
                <a:cubicBezTo>
                  <a:pt x="1272822" y="180621"/>
                  <a:pt x="1354666" y="364065"/>
                  <a:pt x="1388533" y="409221"/>
                </a:cubicBezTo>
                <a:cubicBezTo>
                  <a:pt x="1422400" y="454377"/>
                  <a:pt x="1422400" y="440266"/>
                  <a:pt x="1422400" y="426155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6756401" y="3465514"/>
            <a:ext cx="1439863" cy="725487"/>
          </a:xfrm>
          <a:custGeom>
            <a:avLst/>
            <a:gdLst>
              <a:gd name="connsiteX0" fmla="*/ 0 w 1439333"/>
              <a:gd name="connsiteY0" fmla="*/ 476955 h 725311"/>
              <a:gd name="connsiteX1" fmla="*/ 84667 w 1439333"/>
              <a:gd name="connsiteY1" fmla="*/ 646289 h 725311"/>
              <a:gd name="connsiteX2" fmla="*/ 203200 w 1439333"/>
              <a:gd name="connsiteY2" fmla="*/ 493889 h 725311"/>
              <a:gd name="connsiteX3" fmla="*/ 304800 w 1439333"/>
              <a:gd name="connsiteY3" fmla="*/ 578555 h 725311"/>
              <a:gd name="connsiteX4" fmla="*/ 474133 w 1439333"/>
              <a:gd name="connsiteY4" fmla="*/ 493889 h 725311"/>
              <a:gd name="connsiteX5" fmla="*/ 558800 w 1439333"/>
              <a:gd name="connsiteY5" fmla="*/ 578555 h 725311"/>
              <a:gd name="connsiteX6" fmla="*/ 677333 w 1439333"/>
              <a:gd name="connsiteY6" fmla="*/ 206022 h 725311"/>
              <a:gd name="connsiteX7" fmla="*/ 812800 w 1439333"/>
              <a:gd name="connsiteY7" fmla="*/ 324555 h 725311"/>
              <a:gd name="connsiteX8" fmla="*/ 948267 w 1439333"/>
              <a:gd name="connsiteY8" fmla="*/ 53622 h 725311"/>
              <a:gd name="connsiteX9" fmla="*/ 1117600 w 1439333"/>
              <a:gd name="connsiteY9" fmla="*/ 646289 h 725311"/>
              <a:gd name="connsiteX10" fmla="*/ 1185333 w 1439333"/>
              <a:gd name="connsiteY10" fmla="*/ 527755 h 725311"/>
              <a:gd name="connsiteX11" fmla="*/ 1270000 w 1439333"/>
              <a:gd name="connsiteY11" fmla="*/ 629355 h 725311"/>
              <a:gd name="connsiteX12" fmla="*/ 1354667 w 1439333"/>
              <a:gd name="connsiteY12" fmla="*/ 527755 h 725311"/>
              <a:gd name="connsiteX13" fmla="*/ 1439333 w 1439333"/>
              <a:gd name="connsiteY13" fmla="*/ 680155 h 72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9333" h="725311">
                <a:moveTo>
                  <a:pt x="0" y="476955"/>
                </a:moveTo>
                <a:cubicBezTo>
                  <a:pt x="25400" y="560211"/>
                  <a:pt x="50800" y="643467"/>
                  <a:pt x="84667" y="646289"/>
                </a:cubicBezTo>
                <a:cubicBezTo>
                  <a:pt x="118534" y="649111"/>
                  <a:pt x="166511" y="505178"/>
                  <a:pt x="203200" y="493889"/>
                </a:cubicBezTo>
                <a:cubicBezTo>
                  <a:pt x="239889" y="482600"/>
                  <a:pt x="259645" y="578555"/>
                  <a:pt x="304800" y="578555"/>
                </a:cubicBezTo>
                <a:cubicBezTo>
                  <a:pt x="349955" y="578555"/>
                  <a:pt x="431800" y="493889"/>
                  <a:pt x="474133" y="493889"/>
                </a:cubicBezTo>
                <a:cubicBezTo>
                  <a:pt x="516466" y="493889"/>
                  <a:pt x="524933" y="626533"/>
                  <a:pt x="558800" y="578555"/>
                </a:cubicBezTo>
                <a:cubicBezTo>
                  <a:pt x="592667" y="530577"/>
                  <a:pt x="635000" y="248355"/>
                  <a:pt x="677333" y="206022"/>
                </a:cubicBezTo>
                <a:cubicBezTo>
                  <a:pt x="719666" y="163689"/>
                  <a:pt x="767644" y="349955"/>
                  <a:pt x="812800" y="324555"/>
                </a:cubicBezTo>
                <a:cubicBezTo>
                  <a:pt x="857956" y="299155"/>
                  <a:pt x="897467" y="0"/>
                  <a:pt x="948267" y="53622"/>
                </a:cubicBezTo>
                <a:cubicBezTo>
                  <a:pt x="999067" y="107244"/>
                  <a:pt x="1078089" y="567267"/>
                  <a:pt x="1117600" y="646289"/>
                </a:cubicBezTo>
                <a:cubicBezTo>
                  <a:pt x="1157111" y="725311"/>
                  <a:pt x="1159933" y="530577"/>
                  <a:pt x="1185333" y="527755"/>
                </a:cubicBezTo>
                <a:cubicBezTo>
                  <a:pt x="1210733" y="524933"/>
                  <a:pt x="1241778" y="629355"/>
                  <a:pt x="1270000" y="629355"/>
                </a:cubicBezTo>
                <a:cubicBezTo>
                  <a:pt x="1298222" y="629355"/>
                  <a:pt x="1326445" y="519288"/>
                  <a:pt x="1354667" y="527755"/>
                </a:cubicBezTo>
                <a:cubicBezTo>
                  <a:pt x="1382889" y="536222"/>
                  <a:pt x="1411111" y="608188"/>
                  <a:pt x="1439333" y="680155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8704263" y="2982913"/>
            <a:ext cx="1473200" cy="1281112"/>
          </a:xfrm>
          <a:custGeom>
            <a:avLst/>
            <a:gdLst>
              <a:gd name="connsiteX0" fmla="*/ 0 w 1473200"/>
              <a:gd name="connsiteY0" fmla="*/ 1190978 h 1281289"/>
              <a:gd name="connsiteX1" fmla="*/ 67734 w 1473200"/>
              <a:gd name="connsiteY1" fmla="*/ 987778 h 1281289"/>
              <a:gd name="connsiteX2" fmla="*/ 135467 w 1473200"/>
              <a:gd name="connsiteY2" fmla="*/ 1089378 h 1281289"/>
              <a:gd name="connsiteX3" fmla="*/ 220134 w 1473200"/>
              <a:gd name="connsiteY3" fmla="*/ 953911 h 1281289"/>
              <a:gd name="connsiteX4" fmla="*/ 355600 w 1473200"/>
              <a:gd name="connsiteY4" fmla="*/ 1207911 h 1281289"/>
              <a:gd name="connsiteX5" fmla="*/ 508000 w 1473200"/>
              <a:gd name="connsiteY5" fmla="*/ 513644 h 1281289"/>
              <a:gd name="connsiteX6" fmla="*/ 677334 w 1473200"/>
              <a:gd name="connsiteY6" fmla="*/ 733778 h 1281289"/>
              <a:gd name="connsiteX7" fmla="*/ 931334 w 1473200"/>
              <a:gd name="connsiteY7" fmla="*/ 39511 h 1281289"/>
              <a:gd name="connsiteX8" fmla="*/ 1473200 w 1473200"/>
              <a:gd name="connsiteY8" fmla="*/ 970844 h 128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3200" h="1281289">
                <a:moveTo>
                  <a:pt x="0" y="1190978"/>
                </a:moveTo>
                <a:cubicBezTo>
                  <a:pt x="22578" y="1097844"/>
                  <a:pt x="45156" y="1004711"/>
                  <a:pt x="67734" y="987778"/>
                </a:cubicBezTo>
                <a:cubicBezTo>
                  <a:pt x="90312" y="970845"/>
                  <a:pt x="110067" y="1095023"/>
                  <a:pt x="135467" y="1089378"/>
                </a:cubicBezTo>
                <a:cubicBezTo>
                  <a:pt x="160867" y="1083734"/>
                  <a:pt x="183445" y="934156"/>
                  <a:pt x="220134" y="953911"/>
                </a:cubicBezTo>
                <a:cubicBezTo>
                  <a:pt x="256823" y="973667"/>
                  <a:pt x="307622" y="1281289"/>
                  <a:pt x="355600" y="1207911"/>
                </a:cubicBezTo>
                <a:cubicBezTo>
                  <a:pt x="403578" y="1134533"/>
                  <a:pt x="454378" y="592666"/>
                  <a:pt x="508000" y="513644"/>
                </a:cubicBezTo>
                <a:cubicBezTo>
                  <a:pt x="561622" y="434622"/>
                  <a:pt x="606778" y="812800"/>
                  <a:pt x="677334" y="733778"/>
                </a:cubicBezTo>
                <a:cubicBezTo>
                  <a:pt x="747890" y="654756"/>
                  <a:pt x="798690" y="0"/>
                  <a:pt x="931334" y="39511"/>
                </a:cubicBezTo>
                <a:cubicBezTo>
                  <a:pt x="1063978" y="79022"/>
                  <a:pt x="1268589" y="524933"/>
                  <a:pt x="1473200" y="970844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Solutions to Supply Chain Problems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691196" y="2064642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Using inventories </a:t>
            </a:r>
          </a:p>
          <a:p>
            <a:pPr lvl="1"/>
            <a:r>
              <a:rPr lang="en-US" dirty="0"/>
              <a:t>Just-in-time inventory</a:t>
            </a:r>
            <a:r>
              <a:rPr lang="en-US" sz="1800" dirty="0"/>
              <a:t> a system in which a supplier delivers the precise number of parts to be assembled into a finished product at precisely the right time.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Information sharing</a:t>
            </a:r>
          </a:p>
          <a:p>
            <a:r>
              <a:rPr lang="en-US" dirty="0"/>
              <a:t>Vendor-managed inventory-</a:t>
            </a:r>
            <a:r>
              <a:rPr lang="en-US" sz="1800" dirty="0"/>
              <a:t>an inventory strategy where the supplier monitors a vendor’s inventory for a product and replenishes products when needed.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52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Solutions to Supply Chain Problems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904260" y="2064642"/>
            <a:ext cx="77724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Portals </a:t>
            </a:r>
          </a:p>
          <a:p>
            <a:r>
              <a:rPr lang="en-US" b="1" dirty="0">
                <a:solidFill>
                  <a:schemeClr val="accent1"/>
                </a:solidFill>
              </a:rPr>
              <a:t>Procurement</a:t>
            </a:r>
            <a:r>
              <a:rPr lang="en-US" sz="2000" b="1" dirty="0">
                <a:solidFill>
                  <a:schemeClr val="accent1"/>
                </a:solidFill>
              </a:rPr>
              <a:t>-</a:t>
            </a:r>
            <a:r>
              <a:rPr lang="en-US" sz="2000" dirty="0"/>
              <a:t> purchasing products between a single buyer and multiple suppliers.  </a:t>
            </a:r>
          </a:p>
          <a:p>
            <a:pPr lvl="2"/>
            <a:r>
              <a:rPr lang="en-US" sz="2400" dirty="0">
                <a:solidFill>
                  <a:srgbClr val="0000FF"/>
                </a:solidFill>
              </a:rPr>
              <a:t>Boeing has deployed a portal which it conducts business with its suppliers</a:t>
            </a:r>
          </a:p>
          <a:p>
            <a:pPr lvl="1"/>
            <a:endParaRPr lang="en-US" sz="2800" dirty="0"/>
          </a:p>
          <a:p>
            <a:r>
              <a:rPr lang="en-US" b="1" dirty="0">
                <a:solidFill>
                  <a:schemeClr val="accent4"/>
                </a:solidFill>
              </a:rPr>
              <a:t>Distribution</a:t>
            </a:r>
            <a:r>
              <a:rPr lang="en-US" dirty="0"/>
              <a:t> – </a:t>
            </a:r>
            <a:r>
              <a:rPr lang="en-US" sz="2000" dirty="0"/>
              <a:t>selling from a single supplier to multiple buyers</a:t>
            </a:r>
            <a:r>
              <a:rPr lang="en-US" dirty="0"/>
              <a:t>.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Dell services its business customers through its distribution portal</a:t>
            </a:r>
          </a:p>
        </p:txBody>
      </p:sp>
    </p:spTree>
    <p:extLst>
      <p:ext uri="{BB962C8B-B14F-4D97-AF65-F5344CB8AC3E}">
        <p14:creationId xmlns:p14="http://schemas.microsoft.com/office/powerpoint/2010/main" val="2607005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800" dirty="0"/>
              <a:t>Information Technology Support for Supply Chain Management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2057401"/>
            <a:ext cx="7772400" cy="4149725"/>
          </a:xfrm>
        </p:spPr>
        <p:txBody>
          <a:bodyPr/>
          <a:lstStyle/>
          <a:p>
            <a:r>
              <a:rPr lang="en-US" b="1" dirty="0"/>
              <a:t>Electronic data interchange (EDI)</a:t>
            </a:r>
            <a:r>
              <a:rPr lang="en-US" dirty="0"/>
              <a:t> is a communication standard that enables business partners to exchange routine documents, such as purchase orders, electronically.</a:t>
            </a:r>
          </a:p>
          <a:p>
            <a:r>
              <a:rPr lang="en-US" altLang="en-US" b="1" dirty="0"/>
              <a:t>Extranets</a:t>
            </a:r>
            <a:r>
              <a:rPr lang="en-US" altLang="en-US" dirty="0"/>
              <a:t> link business partners to one another over the Internet by providing access to certain areas of each other’s corporate intranets</a:t>
            </a:r>
          </a:p>
          <a:p>
            <a:r>
              <a:rPr lang="en-US" b="1" dirty="0"/>
              <a:t>Portals and Exchanges </a:t>
            </a:r>
            <a:r>
              <a:rPr lang="en-US" dirty="0"/>
              <a:t>– a single point of access through a Web Browser to critical information in an organization</a:t>
            </a:r>
          </a:p>
          <a:p>
            <a:pPr marL="11430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Management</a:t>
            </a:r>
          </a:p>
        </p:txBody>
      </p:sp>
      <p:pic>
        <p:nvPicPr>
          <p:cNvPr id="5" name="Content Placeholder 4" descr="Sales order entry window" title="Figure 8-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2213" y="2177257"/>
            <a:ext cx="72675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3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 Today….. </a:t>
            </a:r>
          </a:p>
        </p:txBody>
      </p:sp>
      <p:sp>
        <p:nvSpPr>
          <p:cNvPr id="11267" name="TextBox 11"/>
          <p:cNvSpPr txBox="1">
            <a:spLocks noChangeArrowheads="1"/>
          </p:cNvSpPr>
          <p:nvPr/>
        </p:nvSpPr>
        <p:spPr bwMode="auto">
          <a:xfrm>
            <a:off x="8925757" y="5270500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Impersonal</a:t>
            </a: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7010400" y="51816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Giant malls</a:t>
            </a: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3505200" y="50292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The Web</a:t>
            </a: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2971800" y="20574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Mobile population</a:t>
            </a:r>
          </a:p>
        </p:txBody>
      </p:sp>
      <p:pic>
        <p:nvPicPr>
          <p:cNvPr id="1127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514600"/>
            <a:ext cx="3127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C:\Users\WASHEN~1\AppData\Local\Temp\2ed38106\ESY-0017867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33601"/>
            <a:ext cx="23622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Overcoming Challenges in Implementing Enterprise Systems</a:t>
            </a:r>
          </a:p>
        </p:txBody>
      </p:sp>
      <p:pic>
        <p:nvPicPr>
          <p:cNvPr id="6" name="Picture 5" descr="Challenges to successful enterprise system implementation" title="Table 8-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681" y="1665198"/>
            <a:ext cx="5143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60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Overcoming Challenges in Implementing Enterprise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7385" y="2044846"/>
            <a:ext cx="8415338" cy="4171911"/>
          </a:xfrm>
        </p:spPr>
        <p:txBody>
          <a:bodyPr>
            <a:normAutofit/>
          </a:bodyPr>
          <a:lstStyle/>
          <a:p>
            <a:r>
              <a:rPr lang="en-US" dirty="0"/>
              <a:t>Tips for avoiding a failed implementation</a:t>
            </a:r>
          </a:p>
          <a:p>
            <a:pPr lvl="1"/>
            <a:r>
              <a:rPr lang="en-US" dirty="0"/>
              <a:t>Assign a full-time executive to manage the project</a:t>
            </a:r>
          </a:p>
          <a:p>
            <a:pPr lvl="1"/>
            <a:r>
              <a:rPr lang="en-US" dirty="0"/>
              <a:t>Appoint an experienced, independent resource to provide project over- sight and to verify and validate system performance</a:t>
            </a:r>
          </a:p>
          <a:p>
            <a:pPr lvl="1"/>
            <a:r>
              <a:rPr lang="en-US" dirty="0"/>
              <a:t>Allow sufficient time to transition from the old way of doing things to the new system and new processes</a:t>
            </a:r>
          </a:p>
          <a:p>
            <a:pPr lvl="1"/>
            <a:r>
              <a:rPr lang="en-US" dirty="0"/>
              <a:t>Allocate sufficient time and money training people</a:t>
            </a:r>
          </a:p>
          <a:p>
            <a:pPr lvl="1"/>
            <a:r>
              <a:rPr lang="en-US" dirty="0"/>
              <a:t>Define metrics to assess project progress and to identify project-related risks</a:t>
            </a:r>
          </a:p>
          <a:p>
            <a:pPr lvl="1"/>
            <a:r>
              <a:rPr lang="en-US" dirty="0"/>
              <a:t>Keep the scope of the project well defined and contained to essential business processes</a:t>
            </a:r>
          </a:p>
          <a:p>
            <a:pPr lvl="1"/>
            <a:r>
              <a:rPr lang="en-US" dirty="0"/>
              <a:t>Be wary of modifying the enterprise system software to conform to your firm’s business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10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Hosted Software Model for Enterprise Software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7183" y="2355565"/>
            <a:ext cx="8415338" cy="3023905"/>
          </a:xfrm>
        </p:spPr>
        <p:txBody>
          <a:bodyPr>
            <a:normAutofit/>
          </a:bodyPr>
          <a:lstStyle/>
          <a:p>
            <a:r>
              <a:rPr lang="en-US" altLang="en-US" dirty="0"/>
              <a:t>Many business application software vendors are pushing the use of the hosted software model for businesses</a:t>
            </a:r>
          </a:p>
          <a:p>
            <a:pPr lvl="1"/>
            <a:r>
              <a:rPr lang="en-US" altLang="en-US" dirty="0"/>
              <a:t>The goal is to help customers acquire, use, and benefit from the new technology while avoiding much of the associated complexity and high start-up costs</a:t>
            </a:r>
          </a:p>
          <a:p>
            <a:r>
              <a:rPr lang="en-US" altLang="en-US" dirty="0"/>
              <a:t>Using the hosted software model enables businesses to:</a:t>
            </a:r>
          </a:p>
          <a:p>
            <a:pPr lvl="1"/>
            <a:r>
              <a:rPr lang="en-US" altLang="en-US" dirty="0"/>
              <a:t>Experiment with powerful software capabilities without making a major financial investment</a:t>
            </a:r>
          </a:p>
          <a:p>
            <a:pPr lvl="1"/>
            <a:r>
              <a:rPr lang="en-US" altLang="en-US" dirty="0"/>
              <a:t>Avoid employing a full-time IT person to maintain key business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37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Hosted Software Model for Enterprise Software</a:t>
            </a:r>
          </a:p>
        </p:txBody>
      </p:sp>
      <p:pic>
        <p:nvPicPr>
          <p:cNvPr id="5" name="Picture 4" descr="Advantages and disadvantages of hosted software model" title="Table 8-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683" y="2590800"/>
            <a:ext cx="58007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77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organization must have information systems that support routine, day-to-day activities and that help a company add value to its products and services</a:t>
            </a:r>
          </a:p>
          <a:p>
            <a:r>
              <a:rPr lang="en-US" dirty="0"/>
              <a:t>An organization that implements an enterprise system is creating a highly integrated set of systems, which can lead to many business benefits</a:t>
            </a:r>
          </a:p>
        </p:txBody>
      </p:sp>
    </p:spTree>
    <p:extLst>
      <p:ext uri="{BB962C8B-B14F-4D97-AF65-F5344CB8AC3E}">
        <p14:creationId xmlns:p14="http://schemas.microsoft.com/office/powerpoint/2010/main" val="240327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The Need for CRM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altLang="en-US" dirty="0"/>
              <a:t>It costs </a:t>
            </a:r>
            <a:r>
              <a:rPr lang="en-US" altLang="en-US" b="1" dirty="0">
                <a:solidFill>
                  <a:srgbClr val="0000FF"/>
                </a:solidFill>
              </a:rPr>
              <a:t>six times more </a:t>
            </a:r>
            <a:r>
              <a:rPr lang="en-US" altLang="en-US" dirty="0"/>
              <a:t>to sell to a new customer than to sell to an existing one.</a:t>
            </a:r>
          </a:p>
          <a:p>
            <a:pPr marL="0" indent="0">
              <a:lnSpc>
                <a:spcPct val="75000"/>
              </a:lnSpc>
              <a:buNone/>
            </a:pPr>
            <a:endParaRPr lang="en-US" altLang="en-US" dirty="0"/>
          </a:p>
          <a:p>
            <a:pPr marL="0" indent="0">
              <a:lnSpc>
                <a:spcPct val="75000"/>
              </a:lnSpc>
              <a:buNone/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00FF"/>
                </a:solidFill>
              </a:rPr>
              <a:t>typical dissatisfied customer </a:t>
            </a:r>
            <a:r>
              <a:rPr lang="en-US" altLang="en-US" dirty="0"/>
              <a:t>will tell </a:t>
            </a:r>
            <a:r>
              <a:rPr lang="en-US" altLang="en-US" b="1" dirty="0">
                <a:solidFill>
                  <a:srgbClr val="0000FF"/>
                </a:solidFill>
              </a:rPr>
              <a:t>8-10</a:t>
            </a:r>
            <a:r>
              <a:rPr lang="en-US" altLang="en-US" dirty="0"/>
              <a:t> people.</a:t>
            </a:r>
          </a:p>
          <a:p>
            <a:pPr marL="0" indent="0">
              <a:lnSpc>
                <a:spcPct val="75000"/>
              </a:lnSpc>
              <a:buNone/>
            </a:pPr>
            <a:endParaRPr lang="en-US" altLang="en-US" dirty="0"/>
          </a:p>
          <a:p>
            <a:pPr marL="0" indent="0">
              <a:lnSpc>
                <a:spcPct val="75000"/>
              </a:lnSpc>
              <a:buNone/>
            </a:pPr>
            <a:r>
              <a:rPr lang="en-US" altLang="en-US" dirty="0"/>
              <a:t>By </a:t>
            </a:r>
            <a:r>
              <a:rPr lang="en-US" altLang="en-US" b="1" dirty="0">
                <a:solidFill>
                  <a:srgbClr val="0000FF"/>
                </a:solidFill>
              </a:rPr>
              <a:t>increasing the customer retention rate </a:t>
            </a:r>
            <a:r>
              <a:rPr lang="en-US" altLang="en-US" dirty="0"/>
              <a:t>by </a:t>
            </a:r>
            <a:r>
              <a:rPr lang="en-US" altLang="en-US" b="1" dirty="0">
                <a:solidFill>
                  <a:srgbClr val="0000FF"/>
                </a:solidFill>
              </a:rPr>
              <a:t>5%</a:t>
            </a:r>
            <a:r>
              <a:rPr lang="en-US" altLang="en-US" dirty="0"/>
              <a:t>, profits could increase by 85%.</a:t>
            </a:r>
          </a:p>
          <a:p>
            <a:pPr marL="0" indent="0">
              <a:lnSpc>
                <a:spcPct val="75000"/>
              </a:lnSpc>
              <a:buNone/>
            </a:pPr>
            <a:endParaRPr lang="en-US" altLang="en-US" dirty="0"/>
          </a:p>
          <a:p>
            <a:pPr marL="0" indent="0">
              <a:lnSpc>
                <a:spcPct val="75000"/>
              </a:lnSpc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Odds</a:t>
            </a:r>
            <a:r>
              <a:rPr lang="en-US" altLang="en-US" dirty="0"/>
              <a:t> of selling to new customers = </a:t>
            </a:r>
            <a:r>
              <a:rPr lang="en-US" altLang="en-US" b="1" dirty="0">
                <a:solidFill>
                  <a:srgbClr val="0000FF"/>
                </a:solidFill>
              </a:rPr>
              <a:t>15%</a:t>
            </a:r>
            <a:r>
              <a:rPr lang="en-US" altLang="en-US" dirty="0"/>
              <a:t>,  compared to the odds of selling to existing customers (</a:t>
            </a:r>
            <a:r>
              <a:rPr lang="en-US" altLang="en-US" b="1" dirty="0">
                <a:solidFill>
                  <a:srgbClr val="0000FF"/>
                </a:solidFill>
              </a:rPr>
              <a:t>50%</a:t>
            </a:r>
            <a:r>
              <a:rPr lang="en-US" altLang="en-US" dirty="0"/>
              <a:t>)</a:t>
            </a:r>
          </a:p>
          <a:p>
            <a:pPr marL="0" indent="0">
              <a:lnSpc>
                <a:spcPct val="75000"/>
              </a:lnSpc>
              <a:buNone/>
            </a:pPr>
            <a:endParaRPr lang="en-US" altLang="en-US" dirty="0"/>
          </a:p>
          <a:p>
            <a:pPr marL="0" indent="0">
              <a:lnSpc>
                <a:spcPct val="75000"/>
              </a:lnSpc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70% </a:t>
            </a:r>
            <a:r>
              <a:rPr lang="en-US" altLang="en-US" dirty="0"/>
              <a:t>of complaining customers will remain loyal if </a:t>
            </a:r>
            <a:r>
              <a:rPr lang="en-US" altLang="en-US" b="1" dirty="0">
                <a:solidFill>
                  <a:srgbClr val="0000FF"/>
                </a:solidFill>
              </a:rPr>
              <a:t>their problem is solved</a:t>
            </a:r>
          </a:p>
          <a:p>
            <a:pPr marL="0" indent="0">
              <a:lnSpc>
                <a:spcPct val="75000"/>
              </a:lnSpc>
            </a:pPr>
            <a:endParaRPr lang="en-US" altLang="en-US" dirty="0"/>
          </a:p>
          <a:p>
            <a:pPr marL="0" indent="0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00" dirty="0"/>
              <a:t>           Goal of a CRM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1"/>
            <a:ext cx="5877757" cy="2561947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2400" b="1" dirty="0">
              <a:solidFill>
                <a:srgbClr val="0000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FF"/>
                </a:solidFill>
              </a:rPr>
              <a:t>Treat different customers differently.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0000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FF"/>
                </a:solidFill>
              </a:rPr>
              <a:t>Keep profitable customers and maximize lifetime revenue from them.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Lifetime Customer Value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5943601" y="6248400"/>
            <a:ext cx="1711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Source:  Kzenon/Shutterstock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0" y="2413339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/>
              <a:t>The value of a customer </a:t>
            </a:r>
            <a:r>
              <a:rPr lang="en-US" altLang="en-US" dirty="0"/>
              <a:t>to a company depends on </a:t>
            </a:r>
            <a:r>
              <a:rPr lang="en-US" altLang="en-US" b="1" dirty="0">
                <a:solidFill>
                  <a:srgbClr val="0000FF"/>
                </a:solidFill>
              </a:rPr>
              <a:t>three</a:t>
            </a:r>
            <a:r>
              <a:rPr lang="en-US" altLang="en-US" dirty="0"/>
              <a:t> dimensions: </a:t>
            </a:r>
          </a:p>
          <a:p>
            <a:endParaRPr lang="en-US" altLang="en-US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the duration of the relationship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the number of relationships (e.g., the number of products from a company that a customer purchases) 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the profitability of the relationship.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0182" y="275208"/>
            <a:ext cx="6646416" cy="5450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26781" r="19337" b="10970"/>
          <a:stretch>
            <a:fillRect/>
          </a:stretch>
        </p:blipFill>
        <p:spPr bwMode="auto">
          <a:xfrm>
            <a:off x="3351848" y="797511"/>
            <a:ext cx="5320895" cy="413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 Strategy to Systems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successful CRM’s share two basic elements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lvl="1"/>
            <a:r>
              <a:rPr lang="en-US" dirty="0"/>
              <a:t>Identify customer touch pts.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Consolidate data about each customer</a:t>
            </a:r>
          </a:p>
        </p:txBody>
      </p:sp>
    </p:spTree>
    <p:extLst>
      <p:ext uri="{BB962C8B-B14F-4D97-AF65-F5344CB8AC3E}">
        <p14:creationId xmlns:p14="http://schemas.microsoft.com/office/powerpoint/2010/main" val="40662321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{7F48C668-E336-4724-9B25-EF30E8069BA6}tf33845126_win32</Template>
  <TotalTime>62</TotalTime>
  <Words>2614</Words>
  <Application>Microsoft Office PowerPoint</Application>
  <PresentationFormat>Widescreen</PresentationFormat>
  <Paragraphs>384</Paragraphs>
  <Slides>44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Bookman Old Style</vt:lpstr>
      <vt:lpstr>Calibri</vt:lpstr>
      <vt:lpstr>Franklin Gothic Book</vt:lpstr>
      <vt:lpstr>Rockwell</vt:lpstr>
      <vt:lpstr>Times New Roman</vt:lpstr>
      <vt:lpstr>Wingdings</vt:lpstr>
      <vt:lpstr>1_RetrospectVTI</vt:lpstr>
      <vt:lpstr>IS in the Organization: CRM SCM  </vt:lpstr>
      <vt:lpstr>Customer Relationship Management</vt:lpstr>
      <vt:lpstr>Defining Customer Relationship Management</vt:lpstr>
      <vt:lpstr>To Today….. </vt:lpstr>
      <vt:lpstr>    The Need for CRM</vt:lpstr>
      <vt:lpstr>           Goal of a CRM</vt:lpstr>
      <vt:lpstr>         Lifetime Customer Value</vt:lpstr>
      <vt:lpstr>PowerPoint Presentation</vt:lpstr>
      <vt:lpstr>CRM Strategy to Systems</vt:lpstr>
      <vt:lpstr>Customer Touch Points</vt:lpstr>
      <vt:lpstr>        Data Consolidation</vt:lpstr>
      <vt:lpstr>2 types of CRM applications </vt:lpstr>
      <vt:lpstr>Customer-Facing Applications</vt:lpstr>
      <vt:lpstr>Customer-Touching Applications</vt:lpstr>
      <vt:lpstr>Analytical CRM</vt:lpstr>
      <vt:lpstr>Analytical CRM</vt:lpstr>
      <vt:lpstr>Customer Relationship Management</vt:lpstr>
      <vt:lpstr>Customer Relationship Management</vt:lpstr>
      <vt:lpstr>Customer Relationship Management</vt:lpstr>
      <vt:lpstr>Customer Relationship Management</vt:lpstr>
      <vt:lpstr>Customer Relationship Management</vt:lpstr>
      <vt:lpstr>            Marketing</vt:lpstr>
      <vt:lpstr>Supply Chain Management  </vt:lpstr>
      <vt:lpstr>The Flows of the Supply Chain</vt:lpstr>
      <vt:lpstr>Supply Chain Management</vt:lpstr>
      <vt:lpstr>SCM</vt:lpstr>
      <vt:lpstr>Supply Chain Management</vt:lpstr>
      <vt:lpstr>Supply Chain Management</vt:lpstr>
      <vt:lpstr>PowerPoint Presentation</vt:lpstr>
      <vt:lpstr>PowerPoint Presentation</vt:lpstr>
      <vt:lpstr>      Generic Supply Chain</vt:lpstr>
      <vt:lpstr>              Push Model</vt:lpstr>
      <vt:lpstr>               Pull Model</vt:lpstr>
      <vt:lpstr>Problems Along the Supply Chain</vt:lpstr>
      <vt:lpstr>       The Bullwhip Effect</vt:lpstr>
      <vt:lpstr>Solutions to Supply Chain Problems</vt:lpstr>
      <vt:lpstr>Solutions to Supply Chain Problems</vt:lpstr>
      <vt:lpstr>Information Technology Support for Supply Chain Management</vt:lpstr>
      <vt:lpstr>Supply Chain Management</vt:lpstr>
      <vt:lpstr>Overcoming Challenges in Implementing Enterprise Systems</vt:lpstr>
      <vt:lpstr>Overcoming Challenges in Implementing Enterprise Systems</vt:lpstr>
      <vt:lpstr>Hosted Software Model for Enterprise Software</vt:lpstr>
      <vt:lpstr>Hosted Software Model for Enterprise Software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in the Organization: TPS, CRM, SCM, ERP</dc:title>
  <dc:creator>Carl M. Rebman Jr.</dc:creator>
  <cp:lastModifiedBy>Carl M. Rebman Jr.</cp:lastModifiedBy>
  <cp:revision>5</cp:revision>
  <dcterms:created xsi:type="dcterms:W3CDTF">2023-09-19T16:56:08Z</dcterms:created>
  <dcterms:modified xsi:type="dcterms:W3CDTF">2023-09-21T07:12:59Z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