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437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85648D-267C-4F54-90B5-C36298A60516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19DE-AD3E-43EC-9BB9-242B9B630DBF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18ED-F282-4139-8BFA-1571845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19DE-AD3E-43EC-9BB9-242B9B630DBF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18ED-F282-4139-8BFA-1571845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19DE-AD3E-43EC-9BB9-242B9B630DBF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18ED-F282-4139-8BFA-157184519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648D-267C-4F54-90B5-C36298A60516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19DE-AD3E-43EC-9BB9-242B9B630DBF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18ED-F282-4139-8BFA-157184519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19DE-AD3E-43EC-9BB9-242B9B630DBF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18ED-F282-4139-8BFA-1571845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19DE-AD3E-43EC-9BB9-242B9B630DBF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18ED-F282-4139-8BFA-157184519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19DE-AD3E-43EC-9BB9-242B9B630DBF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18ED-F282-4139-8BFA-1571845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87319DE-AD3E-43EC-9BB9-242B9B630DBF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87319DE-AD3E-43EC-9BB9-242B9B630DBF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3018ED-F282-4139-8BFA-157184519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987319DE-AD3E-43EC-9BB9-242B9B630DBF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43018ED-F282-4139-8BFA-1571845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blueprintrsp.com/" TargetMode="External"/><Relationship Id="rId3" Type="http://schemas.openxmlformats.org/officeDocument/2006/relationships/hyperlink" Target="http://www.umm.edu/orthopaedic/rsr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articles/PMC2600997/" TargetMode="External"/><Relationship Id="rId4" Type="http://schemas.openxmlformats.org/officeDocument/2006/relationships/hyperlink" Target="http://www.umm.edu/orthopaedic/rsr.htm" TargetMode="External"/><Relationship Id="rId5" Type="http://schemas.openxmlformats.org/officeDocument/2006/relationships/hyperlink" Target="http://www.blueprintrsp.com/" TargetMode="External"/><Relationship Id="rId6" Type="http://schemas.openxmlformats.org/officeDocument/2006/relationships/hyperlink" Target="http://www.mayoclinic.org/medicalprofs/reverse-shoulder-arthroplasty.html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prohealthcare.org/services/orthopediccenter/reverse-shoulder-replaceme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30000">
              <a:schemeClr val="bg2">
                <a:lumMod val="50000"/>
              </a:schemeClr>
            </a:gs>
            <a:gs pos="100000">
              <a:srgbClr val="FFFFFF"/>
            </a:gs>
            <a:gs pos="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543800" cy="2209799"/>
          </a:xfrm>
        </p:spPr>
        <p:txBody>
          <a:bodyPr anchor="ctr">
            <a:normAutofit/>
          </a:bodyPr>
          <a:lstStyle/>
          <a:p>
            <a:pPr algn="ctr"/>
            <a:r>
              <a:rPr lang="en-US" sz="6600" dirty="0" smtClean="0"/>
              <a:t>Reverse Shoulder Prosthesis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410200"/>
            <a:ext cx="6461760" cy="14478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Sean </a:t>
            </a:r>
            <a:r>
              <a:rPr lang="en-US" sz="4000" b="1" dirty="0" err="1" smtClean="0"/>
              <a:t>Frankle</a:t>
            </a:r>
            <a:endParaRPr lang="en-US" sz="4000" b="1" dirty="0" smtClean="0"/>
          </a:p>
          <a:p>
            <a:pPr algn="l"/>
            <a:r>
              <a:rPr lang="en-US" sz="4000" b="1" dirty="0" smtClean="0"/>
              <a:t>ITMG Section 06</a:t>
            </a:r>
            <a:endParaRPr lang="en-US" sz="4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971800" y="2438400"/>
            <a:ext cx="2743200" cy="268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448932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Artificial joint used to replace damaged or malfunctioning shoulder joints in patients</a:t>
            </a:r>
          </a:p>
          <a:p>
            <a:r>
              <a:rPr lang="en-US" dirty="0" smtClean="0"/>
              <a:t>Breakthrough in medical technology with </a:t>
            </a:r>
            <a:r>
              <a:rPr lang="en-US" dirty="0" smtClean="0"/>
              <a:t>its </a:t>
            </a:r>
            <a:r>
              <a:rPr lang="en-US" dirty="0" smtClean="0"/>
              <a:t>invention in 2005</a:t>
            </a:r>
          </a:p>
          <a:p>
            <a:r>
              <a:rPr lang="en-US" dirty="0" smtClean="0"/>
              <a:t>Exponential increase in usage since 2005 as it is the most popular shoulder joint in orthopedics to this day</a:t>
            </a:r>
          </a:p>
          <a:p>
            <a:r>
              <a:rPr lang="en-US" dirty="0" smtClean="0"/>
              <a:t>Composed of titanium, cobalt chrome, stainless steel, and polyethylene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Reverse Shoulder Prosthesis?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144287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Device Itself &amp; Components</a:t>
            </a:r>
            <a:endParaRPr lang="en-US" dirty="0"/>
          </a:p>
        </p:txBody>
      </p:sp>
      <p:pic>
        <p:nvPicPr>
          <p:cNvPr id="8" name="Content Placeholder 7" descr="Screen shot 2012-11-13 at 2.57.49 AM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5927" r="-5927"/>
          <a:stretch>
            <a:fillRect/>
          </a:stretch>
        </p:blipFill>
        <p:spPr>
          <a:xfrm>
            <a:off x="457200" y="1524000"/>
            <a:ext cx="7848600" cy="3124200"/>
          </a:xfrm>
        </p:spPr>
      </p:pic>
      <p:sp>
        <p:nvSpPr>
          <p:cNvPr id="9" name="TextBox 8"/>
          <p:cNvSpPr txBox="1"/>
          <p:nvPr/>
        </p:nvSpPr>
        <p:spPr>
          <a:xfrm>
            <a:off x="990600" y="51054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Left to Right: Humeral stem, </a:t>
            </a:r>
            <a:r>
              <a:rPr lang="en-US" dirty="0" err="1" smtClean="0"/>
              <a:t>metaphysis</a:t>
            </a:r>
            <a:r>
              <a:rPr lang="en-US" dirty="0" smtClean="0"/>
              <a:t>, the </a:t>
            </a:r>
            <a:r>
              <a:rPr lang="en-US" dirty="0" err="1" smtClean="0"/>
              <a:t>polyethlene</a:t>
            </a:r>
            <a:r>
              <a:rPr lang="en-US" dirty="0" smtClean="0"/>
              <a:t> humeral concavity insert, </a:t>
            </a:r>
            <a:r>
              <a:rPr lang="en-US" dirty="0" err="1" smtClean="0"/>
              <a:t>glenoshpere</a:t>
            </a:r>
            <a:r>
              <a:rPr lang="en-US" dirty="0" smtClean="0"/>
              <a:t>, and the </a:t>
            </a:r>
            <a:r>
              <a:rPr lang="en-US" dirty="0" err="1" smtClean="0"/>
              <a:t>metaglene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replace a biological shoulder that no longer functions properly due to arthritis or damage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dirty="0" smtClean="0"/>
              <a:t>Ideal candidates for this implant include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Elderly individuals with </a:t>
            </a:r>
            <a:r>
              <a:rPr lang="en-US" sz="1800" dirty="0" smtClean="0"/>
              <a:t>arthritis</a:t>
            </a:r>
            <a:endParaRPr lang="en-US" sz="1800" dirty="0" smtClean="0"/>
          </a:p>
          <a:p>
            <a:pPr lvl="1">
              <a:buFont typeface="Arial"/>
              <a:buChar char="•"/>
            </a:pPr>
            <a:r>
              <a:rPr lang="en-US" sz="1800" dirty="0" smtClean="0"/>
              <a:t>Shoulders torn or dislocated by injury</a:t>
            </a:r>
            <a:endParaRPr lang="en-US" sz="1800" dirty="0"/>
          </a:p>
        </p:txBody>
      </p:sp>
      <p:pic>
        <p:nvPicPr>
          <p:cNvPr id="5" name="Content Placeholder 4" descr="Copeland1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3713" b="-33713"/>
          <a:stretch>
            <a:fillRect/>
          </a:stretch>
        </p:blipFill>
        <p:spPr>
          <a:xfrm>
            <a:off x="4648200" y="1143000"/>
            <a:ext cx="4038600" cy="5715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Use in Orthopedics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242479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143000" y="4953000"/>
            <a:ext cx="7467600" cy="121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Reverses the normal anatomy of the biological shoulder by switching the ball and socket locations</a:t>
            </a:r>
            <a:endParaRPr lang="en-US" dirty="0"/>
          </a:p>
        </p:txBody>
      </p:sp>
      <p:pic>
        <p:nvPicPr>
          <p:cNvPr id="5" name="Content Placeholder 4" descr="healthy_shoulder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424" r="-2424"/>
          <a:stretch>
            <a:fillRect/>
          </a:stretch>
        </p:blipFill>
        <p:spPr>
          <a:xfrm>
            <a:off x="609600" y="1219200"/>
            <a:ext cx="4038600" cy="35814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pic>
        <p:nvPicPr>
          <p:cNvPr id="6" name="Picture 5" descr="Delta_CTA-imag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143000"/>
            <a:ext cx="3556000" cy="373380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Drastically reduces discomfort and pain</a:t>
            </a:r>
          </a:p>
          <a:p>
            <a:r>
              <a:rPr lang="en-US" dirty="0" smtClean="0"/>
              <a:t>Increases range of motion</a:t>
            </a:r>
          </a:p>
          <a:p>
            <a:r>
              <a:rPr lang="en-US" dirty="0" smtClean="0"/>
              <a:t>Reduces stress on joint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Potential complications in implantation of device</a:t>
            </a:r>
          </a:p>
          <a:p>
            <a:r>
              <a:rPr lang="en-US" dirty="0" smtClean="0"/>
              <a:t>Potential risk of dislocation</a:t>
            </a:r>
          </a:p>
          <a:p>
            <a:r>
              <a:rPr lang="en-US" dirty="0" smtClean="0"/>
              <a:t>Possible Bone fractures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Advantages        Disadvantages</a:t>
            </a:r>
            <a:endParaRPr lang="en-US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>
        <mp:cube dir="u"/>
      </mp:transition>
    </mc:Choice>
    <mc:Fallback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523997"/>
          <a:ext cx="8077200" cy="3648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501469">
                <a:tc>
                  <a:txBody>
                    <a:bodyPr/>
                    <a:lstStyle/>
                    <a:p>
                      <a:r>
                        <a:rPr lang="en-US" dirty="0" smtClean="0"/>
                        <a:t>Complications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Patients out of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</a:t>
                      </a:r>
                      <a:r>
                        <a:rPr lang="en-US" baseline="0" dirty="0" smtClean="0"/>
                        <a:t> of Patients</a:t>
                      </a:r>
                      <a:endParaRPr lang="en-US" dirty="0"/>
                    </a:p>
                  </a:txBody>
                  <a:tcPr/>
                </a:tc>
              </a:tr>
              <a:tr h="501469">
                <a:tc>
                  <a:txBody>
                    <a:bodyPr/>
                    <a:lstStyle/>
                    <a:p>
                      <a:r>
                        <a:rPr lang="en-US" dirty="0" smtClean="0"/>
                        <a:t>Bone Fractures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501469">
                <a:tc>
                  <a:txBody>
                    <a:bodyPr/>
                    <a:lstStyle/>
                    <a:p>
                      <a:r>
                        <a:rPr lang="en-US" dirty="0" smtClean="0"/>
                        <a:t>Poor Screw Fixation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501469">
                <a:tc>
                  <a:txBody>
                    <a:bodyPr/>
                    <a:lstStyle/>
                    <a:p>
                      <a:r>
                        <a:rPr lang="en-US" dirty="0" smtClean="0"/>
                        <a:t>Metal</a:t>
                      </a:r>
                      <a:r>
                        <a:rPr lang="en-US" baseline="0" dirty="0" smtClean="0"/>
                        <a:t> Stem Size Misfit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501469">
                <a:tc>
                  <a:txBody>
                    <a:bodyPr/>
                    <a:lstStyle/>
                    <a:p>
                      <a:r>
                        <a:rPr lang="en-US" dirty="0" smtClean="0"/>
                        <a:t>Dislocation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</a:tr>
              <a:tr h="501469">
                <a:tc>
                  <a:txBody>
                    <a:bodyPr/>
                    <a:lstStyle/>
                    <a:p>
                      <a:r>
                        <a:rPr lang="en-US" dirty="0" smtClean="0"/>
                        <a:t>Wound</a:t>
                      </a:r>
                      <a:r>
                        <a:rPr lang="en-US" baseline="0" dirty="0" smtClean="0"/>
                        <a:t> Infection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</a:tr>
              <a:tr h="50146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Stich</a:t>
                      </a:r>
                      <a:r>
                        <a:rPr lang="en-US" baseline="0" dirty="0" smtClean="0"/>
                        <a:t> Abscess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Drawbacks</a:t>
            </a:r>
            <a:endParaRPr lang="en-US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>
        <mp:cube dir="r"/>
      </mp:transition>
    </mc:Choice>
    <mc:Fallback>
      <p:transition>
        <p:cover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7924800" cy="45259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DJO Surgical Webpage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Reverse Shoulder Replacement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find out more info?</a:t>
            </a:r>
            <a:endParaRPr lang="en-US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>
        <mp:cube dir="d"/>
      </mp:transition>
    </mc:Choice>
    <mc:Fallback>
      <p:transition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153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>
                <a:hlinkClick r:id="rId2"/>
              </a:rPr>
              <a:t>http://www.prohealthcare.org/services/orthopediccenter/reverse-shoulder-replacement/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http://www.ncbi.nlm.nih.gov/pmc/articles/PMC2600997/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http://www.umm.edu/orthopaedic/rsr.htm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http://www.blueprintrsp.com/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http://www.mayoclinic.org/medicalprofs/reverse-shoulder-arthroplasty.html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91</TotalTime>
  <Words>292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Reverse Shoulder Prosthesis</vt:lpstr>
      <vt:lpstr>What is the Reverse Shoulder Prosthesis?</vt:lpstr>
      <vt:lpstr>The Device Itself &amp; Components</vt:lpstr>
      <vt:lpstr>Primary Use in Orthopedics</vt:lpstr>
      <vt:lpstr>How it works</vt:lpstr>
      <vt:lpstr>    Advantages        Disadvantages</vt:lpstr>
      <vt:lpstr>Common Drawbacks</vt:lpstr>
      <vt:lpstr>How Can I find out more info?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Reverse Shoulder Prosthesis</dc:title>
  <dc:creator>Patron</dc:creator>
  <cp:lastModifiedBy>Sean Frankle</cp:lastModifiedBy>
  <cp:revision>7</cp:revision>
  <dcterms:created xsi:type="dcterms:W3CDTF">2012-11-13T10:13:20Z</dcterms:created>
  <dcterms:modified xsi:type="dcterms:W3CDTF">2012-11-13T11:28:09Z</dcterms:modified>
</cp:coreProperties>
</file>