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0"/>
  </p:notesMasterIdLst>
  <p:sldIdLst>
    <p:sldId id="374" r:id="rId2"/>
    <p:sldId id="375" r:id="rId3"/>
    <p:sldId id="376" r:id="rId4"/>
    <p:sldId id="262" r:id="rId5"/>
    <p:sldId id="377" r:id="rId6"/>
    <p:sldId id="264" r:id="rId7"/>
    <p:sldId id="342" r:id="rId8"/>
    <p:sldId id="363" r:id="rId9"/>
    <p:sldId id="315" r:id="rId10"/>
    <p:sldId id="378" r:id="rId11"/>
    <p:sldId id="322" r:id="rId12"/>
    <p:sldId id="270" r:id="rId13"/>
    <p:sldId id="274" r:id="rId14"/>
    <p:sldId id="317" r:id="rId15"/>
    <p:sldId id="279" r:id="rId16"/>
    <p:sldId id="283" r:id="rId17"/>
    <p:sldId id="368" r:id="rId18"/>
    <p:sldId id="350" r:id="rId19"/>
    <p:sldId id="286" r:id="rId20"/>
    <p:sldId id="345" r:id="rId21"/>
    <p:sldId id="291" r:id="rId22"/>
    <p:sldId id="371" r:id="rId23"/>
    <p:sldId id="372" r:id="rId24"/>
    <p:sldId id="373" r:id="rId25"/>
    <p:sldId id="348" r:id="rId26"/>
    <p:sldId id="351" r:id="rId27"/>
    <p:sldId id="311" r:id="rId28"/>
    <p:sldId id="3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46" autoAdjust="0"/>
  </p:normalViewPr>
  <p:slideViewPr>
    <p:cSldViewPr>
      <p:cViewPr varScale="1">
        <p:scale>
          <a:sx n="78" d="100"/>
          <a:sy n="78" d="100"/>
        </p:scale>
        <p:origin x="152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4605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6-18: display of VLOOKUP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74089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298485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1673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6-61: display of DAVERAGE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6-63: display of SUMIF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6-64: display of COUNTIF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6-65: display of INDEX and MATCH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6-66: display of Table command and “Convert to Range” command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6-69: display of second outlining column header</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6-71: display of Insert tab, “Insert Hierarchy Chart” button and Treemap</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12323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6335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6-1a: display of worksheet using the proper guidelines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6-2: Guidelines for Creating a Table in Excel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238179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199439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6-18: display of VLOOKUP function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6927785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478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480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94165" y="1489824"/>
            <a:ext cx="7911636" cy="1894473"/>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944DF5E9-8C4F-4ECB-8F72-8189A1F15ECC}"/>
              </a:ext>
            </a:extLst>
          </p:cNvPr>
          <p:cNvSpPr>
            <a:spLocks noGrp="1"/>
          </p:cNvSpPr>
          <p:nvPr>
            <p:ph sz="quarter" idx="10"/>
          </p:nvPr>
        </p:nvSpPr>
        <p:spPr>
          <a:xfrm>
            <a:off x="393700" y="3657600"/>
            <a:ext cx="79121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12442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4291405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350865"/>
          </a:xfrm>
        </p:spPr>
        <p:txBody>
          <a:bodyPr/>
          <a:lstStyle/>
          <a:p>
            <a:r>
              <a:rPr lang="en-US" sz="2400" dirty="0">
                <a:solidFill>
                  <a:schemeClr val="bg2">
                    <a:lumMod val="50000"/>
                  </a:schemeClr>
                </a:solidFill>
              </a:rPr>
              <a:t>Module 6: Creating, Sorting, and Querying a Table</a:t>
            </a:r>
          </a:p>
        </p:txBody>
      </p:sp>
      <p:sp>
        <p:nvSpPr>
          <p:cNvPr id="5" name="Text Placeholder 4"/>
          <p:cNvSpPr>
            <a:spLocks noGrp="1"/>
          </p:cNvSpPr>
          <p:nvPr>
            <p:ph type="body" sz="quarter" idx="10"/>
          </p:nvPr>
        </p:nvSpPr>
        <p:spPr>
          <a:xfrm>
            <a:off x="793097" y="6229932"/>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29872246"/>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a Lookup Table (2 of 2)</a:t>
            </a:r>
          </a:p>
        </p:txBody>
      </p:sp>
      <p:sp>
        <p:nvSpPr>
          <p:cNvPr id="7" name="Content Placeholder 1"/>
          <p:cNvSpPr>
            <a:spLocks noGrp="1"/>
          </p:cNvSpPr>
          <p:nvPr>
            <p:ph idx="1"/>
          </p:nvPr>
        </p:nvSpPr>
        <p:spPr>
          <a:xfrm>
            <a:off x="533400" y="1393611"/>
            <a:ext cx="7911636" cy="1273389"/>
          </a:xfrm>
        </p:spPr>
        <p:txBody>
          <a:bodyPr>
            <a:normAutofit/>
          </a:bodyPr>
          <a:lstStyle/>
          <a:p>
            <a:r>
              <a:rPr lang="en-US" dirty="0"/>
              <a:t>To Use the VLOOKUP Function</a:t>
            </a:r>
          </a:p>
          <a:p>
            <a:pPr lvl="1"/>
            <a:r>
              <a:rPr lang="en-US" dirty="0"/>
              <a:t>With the desired cell selected, type the VLOOKUP function</a:t>
            </a:r>
          </a:p>
          <a:p>
            <a:pPr lvl="2"/>
            <a:r>
              <a:rPr lang="en-US" dirty="0"/>
              <a:t>Ex: =vlookup(f9, $1$3:$m$6, 2)</a:t>
            </a:r>
          </a:p>
        </p:txBody>
      </p:sp>
      <p:pic>
        <p:nvPicPr>
          <p:cNvPr id="6" name="Picture 2" descr="Cell G9 is the active cell. The formula for the VLOOKUP function, equals vlookup left parentheses f9 comma dollar sign L dollar sign 3 colon dollar sign m dollar sign 6 comma 2 right parentheses is entered in cell G9 and appears in the formula bar. In the formula, the cell to look up, F9, is highlighted in blue. The lookup range, L3 to M6, is highlighted in pink in the formula and in the worksheet. In the formula, 2 refers to the second column in the lookup table, the return value.">
            <a:extLst>
              <a:ext uri="{FF2B5EF4-FFF2-40B4-BE49-F238E27FC236}">
                <a16:creationId xmlns:a16="http://schemas.microsoft.com/office/drawing/2014/main" id="{61D33FFF-59D5-4E9C-A996-A497137D30EF}"/>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538244" y="2895600"/>
            <a:ext cx="6067511" cy="312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38037"/>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Calculated Fields to the Table</a:t>
            </a:r>
            <a:endParaRPr lang="en-US" sz="1200" dirty="0"/>
          </a:p>
        </p:txBody>
      </p:sp>
      <p:sp>
        <p:nvSpPr>
          <p:cNvPr id="6" name="Content Placeholder 1"/>
          <p:cNvSpPr>
            <a:spLocks noGrp="1"/>
          </p:cNvSpPr>
          <p:nvPr>
            <p:ph idx="1"/>
          </p:nvPr>
        </p:nvSpPr>
        <p:spPr/>
        <p:txBody>
          <a:bodyPr>
            <a:normAutofit/>
          </a:bodyPr>
          <a:lstStyle/>
          <a:p>
            <a:r>
              <a:rPr lang="en-US" dirty="0"/>
              <a:t>To Create Calculated Fields</a:t>
            </a:r>
          </a:p>
          <a:p>
            <a:pPr lvl="1"/>
            <a:r>
              <a:rPr lang="en-US" dirty="0"/>
              <a:t>Click the desired cell</a:t>
            </a:r>
          </a:p>
          <a:p>
            <a:pPr lvl="1"/>
            <a:r>
              <a:rPr lang="en-US" dirty="0"/>
              <a:t>Click the “Accounting Number Format” button so that data in the selected column is displayed as a dollar amount with two decimal places</a:t>
            </a:r>
          </a:p>
          <a:p>
            <a:pPr lvl="1"/>
            <a:r>
              <a:rPr lang="en-US" dirty="0"/>
              <a:t>Double-click Specialty to select the field to use for the IF function</a:t>
            </a:r>
          </a:p>
          <a:p>
            <a:pPr lvl="1"/>
            <a:r>
              <a:rPr lang="en-US" dirty="0"/>
              <a:t>Type </a:t>
            </a:r>
            <a:r>
              <a:rPr lang="en-US" b="1" dirty="0"/>
              <a:t>=IF([Specialty]=“Loans”,[Account Values] * .0025, 0) </a:t>
            </a:r>
            <a:r>
              <a:rPr lang="en-US" dirty="0"/>
              <a:t>to complete the structured reference and then click the Enter button to create the calculated column</a:t>
            </a:r>
          </a:p>
        </p:txBody>
      </p:sp>
    </p:spTree>
    <p:extLst>
      <p:ext uri="{BB962C8B-B14F-4D97-AF65-F5344CB8AC3E}">
        <p14:creationId xmlns:p14="http://schemas.microsoft.com/office/powerpoint/2010/main" val="607811188"/>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Conditional Formatting</a:t>
            </a:r>
            <a:endParaRPr lang="en-US" sz="1200" dirty="0"/>
          </a:p>
        </p:txBody>
      </p:sp>
      <p:sp>
        <p:nvSpPr>
          <p:cNvPr id="6" name="Content Placeholder 1"/>
          <p:cNvSpPr>
            <a:spLocks noGrp="1"/>
          </p:cNvSpPr>
          <p:nvPr>
            <p:ph idx="1"/>
          </p:nvPr>
        </p:nvSpPr>
        <p:spPr/>
        <p:txBody>
          <a:bodyPr>
            <a:noAutofit/>
          </a:bodyPr>
          <a:lstStyle/>
          <a:p>
            <a:pPr>
              <a:lnSpc>
                <a:spcPct val="100000"/>
              </a:lnSpc>
            </a:pPr>
            <a:r>
              <a:rPr lang="en-US" sz="2200" dirty="0"/>
              <a:t>To Add a Conditional Formatting Rule with an Icon Set</a:t>
            </a:r>
          </a:p>
          <a:p>
            <a:pPr lvl="1">
              <a:lnSpc>
                <a:spcPct val="100000"/>
              </a:lnSpc>
            </a:pPr>
            <a:r>
              <a:rPr lang="en-US" sz="2000" dirty="0"/>
              <a:t>Select the range to contain the conditional formatting</a:t>
            </a:r>
          </a:p>
          <a:p>
            <a:pPr lvl="1">
              <a:lnSpc>
                <a:spcPct val="100000"/>
              </a:lnSpc>
            </a:pPr>
            <a:r>
              <a:rPr lang="en-US" sz="2000" dirty="0"/>
              <a:t>Click the Conditional Formatting button to display the Conditional Formatting gallery</a:t>
            </a:r>
          </a:p>
          <a:p>
            <a:pPr lvl="1">
              <a:lnSpc>
                <a:spcPct val="100000"/>
              </a:lnSpc>
            </a:pPr>
            <a:r>
              <a:rPr lang="en-US" sz="2000" dirty="0"/>
              <a:t>Click New Rule in the Conditional Formatting gallery to display the New Formatting Rule dialog box</a:t>
            </a:r>
          </a:p>
          <a:p>
            <a:pPr lvl="1">
              <a:lnSpc>
                <a:spcPct val="100000"/>
              </a:lnSpc>
            </a:pPr>
            <a:r>
              <a:rPr lang="en-US" sz="2000" dirty="0"/>
              <a:t>Click the Format Style button to display the Format Style list</a:t>
            </a:r>
          </a:p>
          <a:p>
            <a:pPr lvl="1">
              <a:lnSpc>
                <a:spcPct val="100000"/>
              </a:lnSpc>
            </a:pPr>
            <a:r>
              <a:rPr lang="en-US" sz="2000" dirty="0"/>
              <a:t>Click Icon Sets in the Format Style list to display the Icon Style area</a:t>
            </a:r>
          </a:p>
          <a:p>
            <a:pPr lvl="1">
              <a:lnSpc>
                <a:spcPct val="100000"/>
              </a:lnSpc>
            </a:pPr>
            <a:r>
              <a:rPr lang="en-US" sz="2000" dirty="0"/>
              <a:t>Click the Icon Style arrow to display the Icon Style list and then click the desired icon style</a:t>
            </a:r>
          </a:p>
          <a:p>
            <a:pPr lvl="1">
              <a:lnSpc>
                <a:spcPct val="100000"/>
              </a:lnSpc>
            </a:pPr>
            <a:r>
              <a:rPr lang="en-US" sz="2000" dirty="0"/>
              <a:t>Enter the desired values for each icon in the Value box</a:t>
            </a:r>
          </a:p>
          <a:p>
            <a:pPr lvl="1">
              <a:lnSpc>
                <a:spcPct val="100000"/>
              </a:lnSpc>
            </a:pPr>
            <a:r>
              <a:rPr lang="en-US" sz="2000" dirty="0"/>
              <a:t>Click OK to display icons in each row of the table</a:t>
            </a:r>
          </a:p>
        </p:txBody>
      </p:sp>
    </p:spTree>
    <p:extLst>
      <p:ext uri="{BB962C8B-B14F-4D97-AF65-F5344CB8AC3E}">
        <p14:creationId xmlns:p14="http://schemas.microsoft.com/office/powerpoint/2010/main" val="4237805166"/>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Working with Tables in Excel</a:t>
            </a:r>
          </a:p>
        </p:txBody>
      </p:sp>
      <p:sp>
        <p:nvSpPr>
          <p:cNvPr id="7" name="Content Placeholder 1"/>
          <p:cNvSpPr>
            <a:spLocks noGrp="1"/>
          </p:cNvSpPr>
          <p:nvPr>
            <p:ph idx="1"/>
          </p:nvPr>
        </p:nvSpPr>
        <p:spPr>
          <a:xfrm>
            <a:off x="579193" y="1371599"/>
            <a:ext cx="8336207" cy="3505201"/>
          </a:xfrm>
        </p:spPr>
        <p:txBody>
          <a:bodyPr>
            <a:normAutofit/>
          </a:bodyPr>
          <a:lstStyle/>
          <a:p>
            <a:r>
              <a:rPr lang="en-US" dirty="0"/>
              <a:t>To Insert a Total Row</a:t>
            </a:r>
          </a:p>
          <a:p>
            <a:pPr lvl="1"/>
            <a:r>
              <a:rPr lang="en-US" dirty="0"/>
              <a:t>Click anywhere in the table and then display the Table Tools Design tab</a:t>
            </a:r>
          </a:p>
          <a:p>
            <a:pPr lvl="1"/>
            <a:r>
              <a:rPr lang="en-US" dirty="0"/>
              <a:t>Click the Total Row check box to display the total row and display the sum in the last column of the table</a:t>
            </a:r>
          </a:p>
          <a:p>
            <a:pPr lvl="1"/>
            <a:r>
              <a:rPr lang="en-US" dirty="0"/>
              <a:t>Click the arrow on the right side of the cell to display a list of available functions. Select the Sum function for the selected cell in the total row</a:t>
            </a:r>
          </a:p>
        </p:txBody>
      </p:sp>
    </p:spTree>
    <p:extLst>
      <p:ext uri="{BB962C8B-B14F-4D97-AF65-F5344CB8AC3E}">
        <p14:creationId xmlns:p14="http://schemas.microsoft.com/office/powerpoint/2010/main" val="4186457139"/>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Sorting a Table (1 of 2)</a:t>
            </a:r>
          </a:p>
        </p:txBody>
      </p:sp>
      <p:sp>
        <p:nvSpPr>
          <p:cNvPr id="6" name="Content Placeholder 1"/>
          <p:cNvSpPr>
            <a:spLocks noGrp="1"/>
          </p:cNvSpPr>
          <p:nvPr>
            <p:ph idx="1"/>
          </p:nvPr>
        </p:nvSpPr>
        <p:spPr/>
        <p:txBody>
          <a:bodyPr>
            <a:normAutofit/>
          </a:bodyPr>
          <a:lstStyle/>
          <a:p>
            <a:r>
              <a:rPr lang="en-US" dirty="0"/>
              <a:t>To Sort Ascending</a:t>
            </a:r>
          </a:p>
          <a:p>
            <a:pPr lvl="1"/>
            <a:r>
              <a:rPr lang="en-US" dirty="0"/>
              <a:t>Click a cell in the column to be sorted, and then click the Sort &amp; Filter button to display the Sort &amp; Filter menu</a:t>
            </a:r>
          </a:p>
          <a:p>
            <a:pPr lvl="1"/>
            <a:r>
              <a:rPr lang="en-US" dirty="0"/>
              <a:t>Click “Sort A to Z” to sort the table in ascending order by the selected field</a:t>
            </a:r>
          </a:p>
          <a:p>
            <a:r>
              <a:rPr lang="en-US" dirty="0"/>
              <a:t>To Sort Descending</a:t>
            </a:r>
          </a:p>
          <a:p>
            <a:pPr lvl="1"/>
            <a:r>
              <a:rPr lang="en-US" dirty="0"/>
              <a:t>Click a cell in the column to be sorted and display the DATA tab </a:t>
            </a:r>
          </a:p>
          <a:p>
            <a:pPr lvl="1"/>
            <a:r>
              <a:rPr lang="en-US" dirty="0"/>
              <a:t>Click the “Sort Largest to Smallest” button to sort the table in descending sequence by the selected field</a:t>
            </a:r>
          </a:p>
        </p:txBody>
      </p:sp>
    </p:spTree>
    <p:extLst>
      <p:ext uri="{BB962C8B-B14F-4D97-AF65-F5344CB8AC3E}">
        <p14:creationId xmlns:p14="http://schemas.microsoft.com/office/powerpoint/2010/main" val="2688144198"/>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Sorting a Table (2 of 2)</a:t>
            </a:r>
          </a:p>
        </p:txBody>
      </p:sp>
      <p:sp>
        <p:nvSpPr>
          <p:cNvPr id="7" name="Content Placeholder 1"/>
          <p:cNvSpPr>
            <a:spLocks noGrp="1"/>
          </p:cNvSpPr>
          <p:nvPr>
            <p:ph idx="1"/>
          </p:nvPr>
        </p:nvSpPr>
        <p:spPr/>
        <p:txBody>
          <a:bodyPr>
            <a:normAutofit lnSpcReduction="10000"/>
          </a:bodyPr>
          <a:lstStyle/>
          <a:p>
            <a:pPr>
              <a:lnSpc>
                <a:spcPct val="100000"/>
              </a:lnSpc>
            </a:pPr>
            <a:r>
              <a:rPr lang="en-US" dirty="0"/>
              <a:t>To Custom Sort a Table</a:t>
            </a:r>
          </a:p>
          <a:p>
            <a:pPr lvl="1">
              <a:lnSpc>
                <a:spcPct val="100000"/>
              </a:lnSpc>
            </a:pPr>
            <a:r>
              <a:rPr lang="en-US" dirty="0"/>
              <a:t>With a cell in the table active, click the “Sort &amp; Filter” button on to display the Sort &amp; Filter menu</a:t>
            </a:r>
          </a:p>
          <a:p>
            <a:pPr lvl="1">
              <a:lnSpc>
                <a:spcPct val="100000"/>
              </a:lnSpc>
            </a:pPr>
            <a:r>
              <a:rPr lang="en-US" dirty="0"/>
              <a:t>Click Custom Sort on the Sort &amp; Filter menu to display the Sort dialog box</a:t>
            </a:r>
          </a:p>
          <a:p>
            <a:pPr lvl="1">
              <a:lnSpc>
                <a:spcPct val="100000"/>
              </a:lnSpc>
            </a:pPr>
            <a:r>
              <a:rPr lang="en-US" dirty="0"/>
              <a:t>Click the “Column Sort by” button to display the field names in the table</a:t>
            </a:r>
          </a:p>
          <a:p>
            <a:pPr lvl="1">
              <a:lnSpc>
                <a:spcPct val="100000"/>
              </a:lnSpc>
            </a:pPr>
            <a:r>
              <a:rPr lang="en-US" dirty="0"/>
              <a:t>Click the first field on which to sort to select the first sort level</a:t>
            </a:r>
          </a:p>
          <a:p>
            <a:pPr lvl="1">
              <a:lnSpc>
                <a:spcPct val="100000"/>
              </a:lnSpc>
            </a:pPr>
            <a:r>
              <a:rPr lang="en-US" dirty="0"/>
              <a:t>Select the desired options for Sort On and Order</a:t>
            </a:r>
          </a:p>
          <a:p>
            <a:pPr lvl="1">
              <a:lnSpc>
                <a:spcPct val="100000"/>
              </a:lnSpc>
            </a:pPr>
            <a:r>
              <a:rPr lang="en-US" dirty="0"/>
              <a:t>Click the Add Level button to ask a second sort level, and then repeat the previous two steps</a:t>
            </a:r>
          </a:p>
          <a:p>
            <a:pPr lvl="1">
              <a:lnSpc>
                <a:spcPct val="100000"/>
              </a:lnSpc>
            </a:pPr>
            <a:r>
              <a:rPr lang="en-US" dirty="0"/>
              <a:t>Click OK to sort the table</a:t>
            </a:r>
          </a:p>
        </p:txBody>
      </p:sp>
    </p:spTree>
    <p:extLst>
      <p:ext uri="{BB962C8B-B14F-4D97-AF65-F5344CB8AC3E}">
        <p14:creationId xmlns:p14="http://schemas.microsoft.com/office/powerpoint/2010/main" val="2367957363"/>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87573"/>
            <a:ext cx="8077200" cy="936253"/>
          </a:xfrm>
        </p:spPr>
        <p:txBody>
          <a:bodyPr>
            <a:noAutofit/>
          </a:bodyPr>
          <a:lstStyle/>
          <a:p>
            <a:r>
              <a:rPr lang="en-US" dirty="0"/>
              <a:t>Querying a Table Using AutoFilter (1 of 3)</a:t>
            </a:r>
          </a:p>
        </p:txBody>
      </p:sp>
      <p:sp>
        <p:nvSpPr>
          <p:cNvPr id="7" name="Content Placeholder 1"/>
          <p:cNvSpPr>
            <a:spLocks noGrp="1"/>
          </p:cNvSpPr>
          <p:nvPr>
            <p:ph idx="1"/>
          </p:nvPr>
        </p:nvSpPr>
        <p:spPr>
          <a:xfrm>
            <a:off x="579193" y="1371599"/>
            <a:ext cx="8336207" cy="4419601"/>
          </a:xfrm>
        </p:spPr>
        <p:txBody>
          <a:bodyPr>
            <a:normAutofit/>
          </a:bodyPr>
          <a:lstStyle/>
          <a:p>
            <a:r>
              <a:rPr lang="en-US" dirty="0"/>
              <a:t>To Sort a Table Using AutoFilter</a:t>
            </a:r>
          </a:p>
          <a:p>
            <a:pPr lvl="1"/>
            <a:r>
              <a:rPr lang="en-US" dirty="0"/>
              <a:t>Click the filter button in the desired column to display the filter menu</a:t>
            </a:r>
          </a:p>
          <a:p>
            <a:pPr lvl="1"/>
            <a:r>
              <a:rPr lang="en-US" dirty="0"/>
              <a:t>Click “Sort Smallest to Largest” on the filter menu to sort the </a:t>
            </a:r>
            <a:br>
              <a:rPr lang="en-US" dirty="0"/>
            </a:br>
            <a:r>
              <a:rPr lang="en-US" dirty="0"/>
              <a:t>table in ascending sequence by the selected field. </a:t>
            </a:r>
          </a:p>
          <a:p>
            <a:r>
              <a:rPr lang="en-US" dirty="0"/>
              <a:t>To Query a Table Using AutoFilter</a:t>
            </a:r>
          </a:p>
          <a:p>
            <a:pPr lvl="1"/>
            <a:r>
              <a:rPr lang="en-US" dirty="0"/>
              <a:t>Click the filter button to display the filter menu for the desired column</a:t>
            </a:r>
          </a:p>
          <a:p>
            <a:pPr lvl="1"/>
            <a:r>
              <a:rPr lang="en-US" dirty="0"/>
              <a:t>Remove the check marks next to the fields you wish to hide</a:t>
            </a:r>
          </a:p>
          <a:p>
            <a:pPr lvl="1"/>
            <a:r>
              <a:rPr lang="en-US" dirty="0"/>
              <a:t>Click OK to apply the AutoFilter criterion</a:t>
            </a:r>
          </a:p>
        </p:txBody>
      </p:sp>
    </p:spTree>
    <p:extLst>
      <p:ext uri="{BB962C8B-B14F-4D97-AF65-F5344CB8AC3E}">
        <p14:creationId xmlns:p14="http://schemas.microsoft.com/office/powerpoint/2010/main" val="2198489111"/>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85287"/>
            <a:ext cx="8001000" cy="936253"/>
          </a:xfrm>
        </p:spPr>
        <p:txBody>
          <a:bodyPr>
            <a:noAutofit/>
          </a:bodyPr>
          <a:lstStyle/>
          <a:p>
            <a:r>
              <a:rPr lang="en-US" dirty="0"/>
              <a:t>Querying a Table Using AutoFilter (2 of 3)</a:t>
            </a:r>
          </a:p>
        </p:txBody>
      </p:sp>
      <p:sp>
        <p:nvSpPr>
          <p:cNvPr id="7" name="Content Placeholder 1"/>
          <p:cNvSpPr>
            <a:spLocks noGrp="1"/>
          </p:cNvSpPr>
          <p:nvPr>
            <p:ph idx="1"/>
          </p:nvPr>
        </p:nvSpPr>
        <p:spPr/>
        <p:txBody>
          <a:bodyPr>
            <a:normAutofit/>
          </a:bodyPr>
          <a:lstStyle/>
          <a:p>
            <a:pPr>
              <a:lnSpc>
                <a:spcPct val="100000"/>
              </a:lnSpc>
            </a:pPr>
            <a:r>
              <a:rPr lang="en-US" dirty="0"/>
              <a:t>To Remove Filters</a:t>
            </a:r>
          </a:p>
          <a:p>
            <a:pPr lvl="1">
              <a:lnSpc>
                <a:spcPct val="100000"/>
              </a:lnSpc>
            </a:pPr>
            <a:r>
              <a:rPr lang="en-US" dirty="0"/>
              <a:t>Display the DATA tab</a:t>
            </a:r>
          </a:p>
          <a:p>
            <a:pPr lvl="1">
              <a:lnSpc>
                <a:spcPct val="100000"/>
              </a:lnSpc>
            </a:pPr>
            <a:r>
              <a:rPr lang="en-US" dirty="0"/>
              <a:t>Click the Clear button to display all of the records in the table</a:t>
            </a:r>
          </a:p>
          <a:p>
            <a:pPr>
              <a:lnSpc>
                <a:spcPct val="100000"/>
              </a:lnSpc>
            </a:pPr>
            <a:r>
              <a:rPr lang="en-US" dirty="0"/>
              <a:t>To Search a Table Using AutoFilter</a:t>
            </a:r>
          </a:p>
          <a:p>
            <a:pPr lvl="1">
              <a:lnSpc>
                <a:spcPct val="100000"/>
              </a:lnSpc>
            </a:pPr>
            <a:r>
              <a:rPr lang="en-US" dirty="0"/>
              <a:t>Click the filter button in the desired column to display the filter menu</a:t>
            </a:r>
          </a:p>
          <a:p>
            <a:pPr lvl="1">
              <a:lnSpc>
                <a:spcPct val="100000"/>
              </a:lnSpc>
            </a:pPr>
            <a:r>
              <a:rPr lang="en-US" dirty="0"/>
              <a:t>Click the Search box, and then type the desired search string</a:t>
            </a:r>
          </a:p>
          <a:p>
            <a:pPr lvl="1">
              <a:lnSpc>
                <a:spcPct val="100000"/>
              </a:lnSpc>
            </a:pPr>
            <a:r>
              <a:rPr lang="en-US" dirty="0"/>
              <a:t>Click OK to perform the search</a:t>
            </a:r>
          </a:p>
        </p:txBody>
      </p:sp>
    </p:spTree>
    <p:extLst>
      <p:ext uri="{BB962C8B-B14F-4D97-AF65-F5344CB8AC3E}">
        <p14:creationId xmlns:p14="http://schemas.microsoft.com/office/powerpoint/2010/main" val="1433026743"/>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Querying a Table Using AutoFilter (3 of 3)</a:t>
            </a:r>
          </a:p>
        </p:txBody>
      </p:sp>
      <p:sp>
        <p:nvSpPr>
          <p:cNvPr id="7" name="Content Placeholder 1"/>
          <p:cNvSpPr>
            <a:spLocks noGrp="1"/>
          </p:cNvSpPr>
          <p:nvPr>
            <p:ph idx="1"/>
          </p:nvPr>
        </p:nvSpPr>
        <p:spPr/>
        <p:txBody>
          <a:bodyPr>
            <a:normAutofit fontScale="70000" lnSpcReduction="20000"/>
          </a:bodyPr>
          <a:lstStyle/>
          <a:p>
            <a:pPr>
              <a:lnSpc>
                <a:spcPct val="120000"/>
              </a:lnSpc>
            </a:pPr>
            <a:r>
              <a:rPr lang="en-US" sz="3400" dirty="0"/>
              <a:t>To Enter Custom Criteria Using AutoFilter</a:t>
            </a:r>
          </a:p>
          <a:p>
            <a:pPr lvl="1">
              <a:lnSpc>
                <a:spcPct val="120000"/>
              </a:lnSpc>
            </a:pPr>
            <a:r>
              <a:rPr lang="en-US" sz="3200" dirty="0"/>
              <a:t>Click the filter button in the desired cell to display the filter menu </a:t>
            </a:r>
          </a:p>
          <a:p>
            <a:pPr lvl="1">
              <a:lnSpc>
                <a:spcPct val="120000"/>
              </a:lnSpc>
            </a:pPr>
            <a:r>
              <a:rPr lang="en-US" sz="3200" dirty="0"/>
              <a:t>Point to Number Filters to display the Number Filters submenu</a:t>
            </a:r>
          </a:p>
          <a:p>
            <a:pPr lvl="1">
              <a:lnSpc>
                <a:spcPct val="120000"/>
              </a:lnSpc>
            </a:pPr>
            <a:r>
              <a:rPr lang="en-US" sz="3200" dirty="0"/>
              <a:t>Click Custom Filter to display the Custom AutoFilter dialog box</a:t>
            </a:r>
          </a:p>
          <a:p>
            <a:pPr lvl="1">
              <a:lnSpc>
                <a:spcPct val="120000"/>
              </a:lnSpc>
            </a:pPr>
            <a:r>
              <a:rPr lang="en-US" sz="3200" dirty="0"/>
              <a:t>Select the desired options for the AutoFilter</a:t>
            </a:r>
          </a:p>
          <a:p>
            <a:pPr lvl="1">
              <a:lnSpc>
                <a:spcPct val="120000"/>
              </a:lnSpc>
            </a:pPr>
            <a:r>
              <a:rPr lang="en-US" sz="3200" dirty="0"/>
              <a:t>Click OK to display records in the table that match the custom AutoFilter criteria</a:t>
            </a:r>
          </a:p>
          <a:p>
            <a:pPr>
              <a:lnSpc>
                <a:spcPct val="120000"/>
              </a:lnSpc>
            </a:pPr>
            <a:r>
              <a:rPr lang="en-US" sz="3400" dirty="0"/>
              <a:t>To Turn Off AutoFilter</a:t>
            </a:r>
          </a:p>
          <a:p>
            <a:pPr lvl="1">
              <a:lnSpc>
                <a:spcPct val="120000"/>
              </a:lnSpc>
            </a:pPr>
            <a:r>
              <a:rPr lang="en-US" sz="3200" dirty="0"/>
              <a:t>Click the Filter button to hide the filter buttons in the table</a:t>
            </a:r>
          </a:p>
          <a:p>
            <a:pPr lvl="1">
              <a:lnSpc>
                <a:spcPct val="120000"/>
              </a:lnSpc>
            </a:pPr>
            <a:r>
              <a:rPr lang="en-US" sz="3200" dirty="0"/>
              <a:t>Click the Filter button again to show the filter buttons in the table</a:t>
            </a:r>
          </a:p>
        </p:txBody>
      </p:sp>
    </p:spTree>
    <p:extLst>
      <p:ext uri="{BB962C8B-B14F-4D97-AF65-F5344CB8AC3E}">
        <p14:creationId xmlns:p14="http://schemas.microsoft.com/office/powerpoint/2010/main" val="4267725018"/>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27497"/>
            <a:ext cx="7620000" cy="475066"/>
          </a:xfrm>
        </p:spPr>
        <p:txBody>
          <a:bodyPr/>
          <a:lstStyle/>
          <a:p>
            <a:r>
              <a:rPr lang="en-US" dirty="0"/>
              <a:t>Using Criteria and Extract Ranges (1 of 2)</a:t>
            </a:r>
          </a:p>
        </p:txBody>
      </p:sp>
      <p:sp>
        <p:nvSpPr>
          <p:cNvPr id="8" name="Content Placeholder 1"/>
          <p:cNvSpPr>
            <a:spLocks noGrp="1"/>
          </p:cNvSpPr>
          <p:nvPr>
            <p:ph idx="1"/>
          </p:nvPr>
        </p:nvSpPr>
        <p:spPr/>
        <p:txBody>
          <a:bodyPr>
            <a:normAutofit/>
          </a:bodyPr>
          <a:lstStyle/>
          <a:p>
            <a:r>
              <a:rPr lang="en-US" dirty="0"/>
              <a:t>To Query Using a Criteria Range</a:t>
            </a:r>
          </a:p>
          <a:p>
            <a:pPr lvl="1"/>
            <a:r>
              <a:rPr lang="en-US" dirty="0"/>
              <a:t>Enter the criteria data in the desired cells</a:t>
            </a:r>
          </a:p>
          <a:p>
            <a:pPr lvl="1"/>
            <a:r>
              <a:rPr lang="en-US" dirty="0"/>
              <a:t>Click the table to make it active</a:t>
            </a:r>
          </a:p>
          <a:p>
            <a:pPr lvl="1"/>
            <a:r>
              <a:rPr lang="en-US" dirty="0"/>
              <a:t>Click the Advanced button to display the Advanced Filter dialog box</a:t>
            </a:r>
          </a:p>
          <a:p>
            <a:pPr lvl="1"/>
            <a:r>
              <a:rPr lang="en-US" dirty="0"/>
              <a:t>Click OK to hide all records that do not meet the comparison criteria</a:t>
            </a:r>
          </a:p>
        </p:txBody>
      </p:sp>
    </p:spTree>
    <p:extLst>
      <p:ext uri="{BB962C8B-B14F-4D97-AF65-F5344CB8AC3E}">
        <p14:creationId xmlns:p14="http://schemas.microsoft.com/office/powerpoint/2010/main" val="4165516056"/>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19924"/>
            <a:ext cx="8282940" cy="834226"/>
          </a:xfrm>
        </p:spPr>
        <p:txBody>
          <a:bodyPr/>
          <a:lstStyle/>
          <a:p>
            <a:r>
              <a:rPr lang="en-US" dirty="0"/>
              <a:t>Objectives (1 of 2)</a:t>
            </a:r>
          </a:p>
        </p:txBody>
      </p:sp>
      <p:sp>
        <p:nvSpPr>
          <p:cNvPr id="14" name="Content Placeholder 13"/>
          <p:cNvSpPr>
            <a:spLocks noGrp="1"/>
          </p:cNvSpPr>
          <p:nvPr>
            <p:ph idx="1"/>
          </p:nvPr>
        </p:nvSpPr>
        <p:spPr>
          <a:xfrm>
            <a:off x="579193" y="1371599"/>
            <a:ext cx="8260007" cy="4724401"/>
          </a:xfrm>
        </p:spPr>
        <p:txBody>
          <a:bodyPr>
            <a:normAutofit/>
          </a:bodyPr>
          <a:lstStyle/>
          <a:p>
            <a:r>
              <a:rPr lang="en-US" dirty="0"/>
              <a:t>Create and manipulate a table</a:t>
            </a:r>
          </a:p>
          <a:p>
            <a:r>
              <a:rPr lang="en-US" dirty="0"/>
              <a:t>Delete duplicate records</a:t>
            </a:r>
          </a:p>
          <a:p>
            <a:r>
              <a:rPr lang="en-US" dirty="0"/>
              <a:t>Add calculated columns to a table with structured references</a:t>
            </a:r>
          </a:p>
          <a:p>
            <a:r>
              <a:rPr lang="en-US" dirty="0"/>
              <a:t>Use the VLOOKUP function to look up a value in a table</a:t>
            </a:r>
          </a:p>
          <a:p>
            <a:r>
              <a:rPr lang="en-US" dirty="0"/>
              <a:t>Use icon sets with conditional formatting</a:t>
            </a:r>
          </a:p>
          <a:p>
            <a:r>
              <a:rPr lang="en-US" dirty="0"/>
              <a:t>Insert a total row</a:t>
            </a:r>
          </a:p>
          <a:p>
            <a:r>
              <a:rPr lang="en-US" dirty="0"/>
              <a:t>Sort a table on one field or multiple fields</a:t>
            </a:r>
          </a:p>
          <a:p>
            <a:r>
              <a:rPr lang="en-US" dirty="0"/>
              <a:t>Sort, query, and search a table using AutoFilter</a:t>
            </a:r>
          </a:p>
        </p:txBody>
      </p:sp>
    </p:spTree>
    <p:extLst>
      <p:ext uri="{BB962C8B-B14F-4D97-AF65-F5344CB8AC3E}">
        <p14:creationId xmlns:p14="http://schemas.microsoft.com/office/powerpoint/2010/main" val="194760117"/>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Criteria and Extract Ranges (2 of 2)</a:t>
            </a:r>
          </a:p>
        </p:txBody>
      </p:sp>
      <p:sp>
        <p:nvSpPr>
          <p:cNvPr id="8" name="Content Placeholder 1"/>
          <p:cNvSpPr>
            <a:spLocks noGrp="1"/>
          </p:cNvSpPr>
          <p:nvPr>
            <p:ph idx="1"/>
          </p:nvPr>
        </p:nvSpPr>
        <p:spPr/>
        <p:txBody>
          <a:bodyPr>
            <a:normAutofit/>
          </a:bodyPr>
          <a:lstStyle/>
          <a:p>
            <a:r>
              <a:rPr lang="en-US" dirty="0"/>
              <a:t>To Extract Records</a:t>
            </a:r>
          </a:p>
          <a:p>
            <a:pPr lvl="1"/>
            <a:r>
              <a:rPr lang="en-US" dirty="0"/>
              <a:t>Click the table to make it active</a:t>
            </a:r>
          </a:p>
          <a:p>
            <a:pPr lvl="1"/>
            <a:r>
              <a:rPr lang="en-US" dirty="0"/>
              <a:t>Click the Advanced button to display the Advanced Filter dialog box</a:t>
            </a:r>
          </a:p>
          <a:p>
            <a:pPr lvl="1"/>
            <a:r>
              <a:rPr lang="en-US" dirty="0"/>
              <a:t>Click “Copy to another location” in the Action area to cause the records that meet the criteria to be copied to a different location on the worksheet</a:t>
            </a:r>
          </a:p>
          <a:p>
            <a:pPr lvl="1"/>
            <a:r>
              <a:rPr lang="en-US" dirty="0"/>
              <a:t>Click OK to copy any records that meet the comparison criteria in the criteria range from the table to the extract range</a:t>
            </a:r>
          </a:p>
        </p:txBody>
      </p:sp>
    </p:spTree>
    <p:extLst>
      <p:ext uri="{BB962C8B-B14F-4D97-AF65-F5344CB8AC3E}">
        <p14:creationId xmlns:p14="http://schemas.microsoft.com/office/powerpoint/2010/main" val="3283049637"/>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Database Functions</a:t>
            </a:r>
          </a:p>
        </p:txBody>
      </p:sp>
      <p:sp>
        <p:nvSpPr>
          <p:cNvPr id="6" name="Content Placeholder 1"/>
          <p:cNvSpPr>
            <a:spLocks noGrp="1"/>
          </p:cNvSpPr>
          <p:nvPr>
            <p:ph idx="1"/>
          </p:nvPr>
        </p:nvSpPr>
        <p:spPr/>
        <p:txBody>
          <a:bodyPr>
            <a:normAutofit fontScale="92500" lnSpcReduction="10000"/>
          </a:bodyPr>
          <a:lstStyle/>
          <a:p>
            <a:pPr>
              <a:lnSpc>
                <a:spcPct val="120000"/>
              </a:lnSpc>
            </a:pPr>
            <a:r>
              <a:rPr lang="en-US" sz="2400" dirty="0"/>
              <a:t>To Use the DAVERAGE and DCOUNT Database Functions</a:t>
            </a:r>
          </a:p>
          <a:p>
            <a:pPr lvl="1">
              <a:lnSpc>
                <a:spcPct val="120000"/>
              </a:lnSpc>
            </a:pPr>
            <a:r>
              <a:rPr lang="en-US" sz="2200" dirty="0"/>
              <a:t>With the desired cell selected, type the DAVERAGE function or DCOUNT function</a:t>
            </a:r>
          </a:p>
          <a:p>
            <a:pPr lvl="2">
              <a:lnSpc>
                <a:spcPct val="120000"/>
              </a:lnSpc>
            </a:pPr>
            <a:r>
              <a:rPr lang="en-US" sz="1900" dirty="0"/>
              <a:t>Ex: =DAVERAGE(a8:i22, “Supervisor Review”,o12:o13) </a:t>
            </a:r>
          </a:p>
          <a:p>
            <a:pPr lvl="2">
              <a:lnSpc>
                <a:spcPct val="120000"/>
              </a:lnSpc>
            </a:pPr>
            <a:r>
              <a:rPr lang="en-US" sz="1900" dirty="0"/>
              <a:t>Ex: =DCOUNT (a8:i22, “Supervisor Review” m2:m3)</a:t>
            </a:r>
          </a:p>
        </p:txBody>
      </p:sp>
      <p:pic>
        <p:nvPicPr>
          <p:cNvPr id="8" name="Picture 2" descr="The value, 9.08, appears in cell Q2. The value, 8.63, appears in cell Q3. The formula, equals sign DAVERAGE left parentheses A8 colon I22 comma quote Supervisor Review end quote comma Q12 colon Q13 right parentheses, appears in cell Q4. The data range in the function is A8 to I22. The column to average is Supervisor Review. The criteria range is Q12 to Q13.">
            <a:extLst>
              <a:ext uri="{FF2B5EF4-FFF2-40B4-BE49-F238E27FC236}">
                <a16:creationId xmlns:a16="http://schemas.microsoft.com/office/drawing/2014/main" id="{C995205E-49B6-4446-B6EA-285C42C1F2FC}"/>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087972" y="3544557"/>
            <a:ext cx="5624130" cy="250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36242"/>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Sumif, Countif, Match and Index Function (1 of 3)</a:t>
            </a:r>
          </a:p>
        </p:txBody>
      </p:sp>
      <p:sp>
        <p:nvSpPr>
          <p:cNvPr id="7" name="Content Placeholder 1"/>
          <p:cNvSpPr>
            <a:spLocks noGrp="1"/>
          </p:cNvSpPr>
          <p:nvPr>
            <p:ph idx="1"/>
          </p:nvPr>
        </p:nvSpPr>
        <p:spPr>
          <a:xfrm>
            <a:off x="394165" y="1489825"/>
            <a:ext cx="7683035" cy="1253375"/>
          </a:xfrm>
        </p:spPr>
        <p:txBody>
          <a:bodyPr>
            <a:normAutofit/>
          </a:bodyPr>
          <a:lstStyle/>
          <a:p>
            <a:r>
              <a:rPr lang="en-US" dirty="0"/>
              <a:t>To Use the SUMIF Function</a:t>
            </a:r>
          </a:p>
          <a:p>
            <a:pPr lvl="1"/>
            <a:r>
              <a:rPr lang="en-US" dirty="0"/>
              <a:t>With the desired cell selected, type the SUMIF Function</a:t>
            </a:r>
          </a:p>
          <a:p>
            <a:pPr lvl="2"/>
            <a:r>
              <a:rPr lang="en-US" dirty="0"/>
              <a:t>Ex:  =sumif(d9:d22, ”Checking/Savings”, e9:e22)</a:t>
            </a:r>
          </a:p>
        </p:txBody>
      </p:sp>
      <p:pic>
        <p:nvPicPr>
          <p:cNvPr id="6" name="Picture 2" descr="Cell Q6 is the active cell. The SUM IF function was entered. The formula reads: equals sign SUMIF left parentheses D9 colon D22 comma quote Checking slash savings end quote comma E9 colon E22 right parentheses. The Accounting Number Format button in the Number group on the Home tab was used to format the answer, $1,721,540.00, with a dollar sign and two decimal places.">
            <a:extLst>
              <a:ext uri="{FF2B5EF4-FFF2-40B4-BE49-F238E27FC236}">
                <a16:creationId xmlns:a16="http://schemas.microsoft.com/office/drawing/2014/main" id="{4FA4379E-F59D-44E8-99B7-B16EBE60E6F6}"/>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474983" y="2907212"/>
            <a:ext cx="5749534" cy="331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4965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Sumif, Countif, Match and Index Function (2 of 3)</a:t>
            </a:r>
          </a:p>
        </p:txBody>
      </p:sp>
      <p:sp>
        <p:nvSpPr>
          <p:cNvPr id="7" name="Content Placeholder 1"/>
          <p:cNvSpPr>
            <a:spLocks noGrp="1"/>
          </p:cNvSpPr>
          <p:nvPr>
            <p:ph idx="1"/>
          </p:nvPr>
        </p:nvSpPr>
        <p:spPr>
          <a:xfrm>
            <a:off x="394165" y="1489825"/>
            <a:ext cx="7911636" cy="1481976"/>
          </a:xfrm>
        </p:spPr>
        <p:txBody>
          <a:bodyPr>
            <a:normAutofit/>
          </a:bodyPr>
          <a:lstStyle/>
          <a:p>
            <a:r>
              <a:rPr lang="en-US" dirty="0"/>
              <a:t>To Use the COUNTIF Functions</a:t>
            </a:r>
          </a:p>
          <a:p>
            <a:pPr lvl="1"/>
            <a:r>
              <a:rPr lang="en-US" dirty="0"/>
              <a:t>With the desired cell selected, type the COUNTIF function</a:t>
            </a:r>
          </a:p>
          <a:p>
            <a:pPr lvl="2"/>
            <a:r>
              <a:rPr lang="en-US" dirty="0"/>
              <a:t>Ex: =countif(d9:d22, ”Loans”)</a:t>
            </a:r>
          </a:p>
        </p:txBody>
      </p:sp>
      <p:pic>
        <p:nvPicPr>
          <p:cNvPr id="6" name="Picture 2" descr="Cell Q7 is the active cell. The COUNT IF function was entered. The formula reads: equals sign COUNTIF left parentheses D9 colon D22 comma quote Loans end quote right parentheses. The value, 4, displays in cell Q7.">
            <a:extLst>
              <a:ext uri="{FF2B5EF4-FFF2-40B4-BE49-F238E27FC236}">
                <a16:creationId xmlns:a16="http://schemas.microsoft.com/office/drawing/2014/main" id="{9261CFE6-6B92-46E5-AEB4-932922517572}"/>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244880" y="3143864"/>
            <a:ext cx="6209741" cy="28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262362"/>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SUMIF, Countif, Match and Index Function (3 of 3)</a:t>
            </a:r>
          </a:p>
        </p:txBody>
      </p:sp>
      <p:sp>
        <p:nvSpPr>
          <p:cNvPr id="7" name="Content Placeholder 1"/>
          <p:cNvSpPr>
            <a:spLocks noGrp="1"/>
          </p:cNvSpPr>
          <p:nvPr>
            <p:ph idx="1"/>
          </p:nvPr>
        </p:nvSpPr>
        <p:spPr>
          <a:xfrm>
            <a:off x="394165" y="1489825"/>
            <a:ext cx="7911636" cy="1253376"/>
          </a:xfrm>
        </p:spPr>
        <p:txBody>
          <a:bodyPr>
            <a:normAutofit/>
          </a:bodyPr>
          <a:lstStyle/>
          <a:p>
            <a:r>
              <a:rPr lang="en-US" dirty="0"/>
              <a:t>To Use the MATCH and INDEX Functions</a:t>
            </a:r>
          </a:p>
          <a:p>
            <a:pPr lvl="1"/>
            <a:r>
              <a:rPr lang="en-US" dirty="0"/>
              <a:t>With the desired cell selected, type a lookup value</a:t>
            </a:r>
          </a:p>
          <a:p>
            <a:pPr lvl="2"/>
            <a:r>
              <a:rPr lang="en-US" dirty="0"/>
              <a:t>Ex: =index (a9:i22, match(q9, a9:a22, 0), 3)</a:t>
            </a:r>
          </a:p>
        </p:txBody>
      </p:sp>
      <p:pic>
        <p:nvPicPr>
          <p:cNvPr id="6" name="Content Placeholder 5" descr="The Employee ID value, 18481, was entered in cell Q9, as the lookup value. Cell Q10 is the active cell. The index and match functions were entered. The formula reads: equals sign index left parentheses A9 colon I22 comma match left parentheses q9, comma, A9 colon I22 comma 0 right parentheses comma 3 right parentheses. The value, Avon, displays in cell Q10, which is the combination of the Index and match functions, which returns the branch location of the manager in the lookup field.">
            <a:extLst>
              <a:ext uri="{FF2B5EF4-FFF2-40B4-BE49-F238E27FC236}">
                <a16:creationId xmlns:a16="http://schemas.microsoft.com/office/drawing/2014/main" id="{53286CFB-A8FB-412F-BD49-86501829926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58536" y="2950339"/>
            <a:ext cx="5182427" cy="3128453"/>
          </a:xfrm>
          <a:prstGeom prst="rect">
            <a:avLst/>
          </a:prstGeom>
        </p:spPr>
      </p:pic>
    </p:spTree>
    <p:extLst>
      <p:ext uri="{BB962C8B-B14F-4D97-AF65-F5344CB8AC3E}">
        <p14:creationId xmlns:p14="http://schemas.microsoft.com/office/powerpoint/2010/main" val="2430499524"/>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Summarizing Data (1 of 3)</a:t>
            </a:r>
          </a:p>
        </p:txBody>
      </p:sp>
      <p:sp>
        <p:nvSpPr>
          <p:cNvPr id="7" name="Content Placeholder 1"/>
          <p:cNvSpPr>
            <a:spLocks noGrp="1"/>
          </p:cNvSpPr>
          <p:nvPr>
            <p:ph idx="1"/>
          </p:nvPr>
        </p:nvSpPr>
        <p:spPr/>
        <p:txBody>
          <a:bodyPr>
            <a:normAutofit fontScale="92500"/>
          </a:bodyPr>
          <a:lstStyle/>
          <a:p>
            <a:r>
              <a:rPr lang="en-US" dirty="0"/>
              <a:t>To Convert a Table to a Range</a:t>
            </a:r>
          </a:p>
          <a:p>
            <a:pPr lvl="1"/>
            <a:r>
              <a:rPr lang="en-US" dirty="0"/>
              <a:t>Right-click anywhere in the table and point to Table on the shortcut menu to display the Table submenu</a:t>
            </a:r>
          </a:p>
          <a:p>
            <a:pPr lvl="1"/>
            <a:r>
              <a:rPr lang="en-US" dirty="0"/>
              <a:t>Click “Convert to Range” to display a Microsoft Excel dialog box</a:t>
            </a:r>
          </a:p>
          <a:p>
            <a:pPr lvl="1"/>
            <a:r>
              <a:rPr lang="en-US" dirty="0"/>
              <a:t>Click the Yes button to convert a table to a range</a:t>
            </a:r>
          </a:p>
        </p:txBody>
      </p:sp>
      <p:pic>
        <p:nvPicPr>
          <p:cNvPr id="6" name="Content Placeholder 5" descr="The table is sorted by branch. The table was right-clicked, displaying a shortcut menu, and the pointer is pointing to the Table command on the menu, displaying the Table submenu, which includes the convert to Range command.">
            <a:extLst>
              <a:ext uri="{FF2B5EF4-FFF2-40B4-BE49-F238E27FC236}">
                <a16:creationId xmlns:a16="http://schemas.microsoft.com/office/drawing/2014/main" id="{EA83C6EF-941F-480D-8634-3ADA6134BAC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16167" y="3537542"/>
            <a:ext cx="4267165" cy="2585498"/>
          </a:xfrm>
          <a:prstGeom prst="rect">
            <a:avLst/>
          </a:prstGeom>
        </p:spPr>
      </p:pic>
    </p:spTree>
    <p:extLst>
      <p:ext uri="{BB962C8B-B14F-4D97-AF65-F5344CB8AC3E}">
        <p14:creationId xmlns:p14="http://schemas.microsoft.com/office/powerpoint/2010/main" val="4098920863"/>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Summarizing Data (2 of 3)</a:t>
            </a:r>
          </a:p>
        </p:txBody>
      </p:sp>
      <p:sp>
        <p:nvSpPr>
          <p:cNvPr id="6" name="Content Placeholder 1"/>
          <p:cNvSpPr>
            <a:spLocks noGrp="1"/>
          </p:cNvSpPr>
          <p:nvPr>
            <p:ph idx="1"/>
          </p:nvPr>
        </p:nvSpPr>
        <p:spPr/>
        <p:txBody>
          <a:bodyPr>
            <a:noAutofit/>
          </a:bodyPr>
          <a:lstStyle/>
          <a:p>
            <a:r>
              <a:rPr lang="en-US" dirty="0"/>
              <a:t>To Display Subtotals</a:t>
            </a:r>
          </a:p>
          <a:p>
            <a:pPr lvl="1"/>
            <a:r>
              <a:rPr lang="en-US" dirty="0"/>
              <a:t>Click in the desired criterion field</a:t>
            </a:r>
          </a:p>
          <a:p>
            <a:pPr lvl="1"/>
            <a:r>
              <a:rPr lang="en-US" dirty="0"/>
              <a:t>Click the Subtotal button to display the Subtotal dialog box</a:t>
            </a:r>
          </a:p>
          <a:p>
            <a:pPr lvl="1"/>
            <a:r>
              <a:rPr lang="en-US" dirty="0"/>
              <a:t>Click the “At each change in” button and then click Branch to select the control field</a:t>
            </a:r>
          </a:p>
          <a:p>
            <a:pPr lvl="1"/>
            <a:r>
              <a:rPr lang="en-US" dirty="0"/>
              <a:t>If necessary, click the Use function button and then select Sum in the Use function list</a:t>
            </a:r>
          </a:p>
          <a:p>
            <a:pPr lvl="1"/>
            <a:r>
              <a:rPr lang="en-US" dirty="0"/>
              <a:t>In the “Add subtotal to” list, click desired values to subtotal</a:t>
            </a:r>
          </a:p>
          <a:p>
            <a:pPr lvl="1"/>
            <a:r>
              <a:rPr lang="en-US" dirty="0"/>
              <a:t>Click OK to add subtotals to the range</a:t>
            </a:r>
          </a:p>
        </p:txBody>
      </p:sp>
    </p:spTree>
    <p:extLst>
      <p:ext uri="{BB962C8B-B14F-4D97-AF65-F5344CB8AC3E}">
        <p14:creationId xmlns:p14="http://schemas.microsoft.com/office/powerpoint/2010/main" val="1241741644"/>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Summarizing Data (3 of 3)</a:t>
            </a:r>
            <a:endParaRPr lang="en-US" dirty="0"/>
          </a:p>
        </p:txBody>
      </p:sp>
      <p:sp>
        <p:nvSpPr>
          <p:cNvPr id="7" name="Content Placeholder 13"/>
          <p:cNvSpPr>
            <a:spLocks noGrp="1"/>
          </p:cNvSpPr>
          <p:nvPr>
            <p:ph idx="1"/>
          </p:nvPr>
        </p:nvSpPr>
        <p:spPr>
          <a:xfrm>
            <a:off x="394165" y="1489825"/>
            <a:ext cx="7911636" cy="1710576"/>
          </a:xfrm>
        </p:spPr>
        <p:txBody>
          <a:bodyPr>
            <a:normAutofit/>
          </a:bodyPr>
          <a:lstStyle/>
          <a:p>
            <a:r>
              <a:rPr lang="en-US" dirty="0"/>
              <a:t>To Use the Outline Feature</a:t>
            </a:r>
          </a:p>
          <a:p>
            <a:pPr lvl="1"/>
            <a:r>
              <a:rPr lang="en-US" dirty="0"/>
              <a:t>Click the desired column heading</a:t>
            </a:r>
          </a:p>
          <a:p>
            <a:pPr lvl="1"/>
            <a:r>
              <a:rPr lang="en-US" dirty="0"/>
              <a:t>One at a time, click each of the plus signs (+) in column two on the left side of the window to display detail records</a:t>
            </a:r>
          </a:p>
        </p:txBody>
      </p:sp>
      <p:pic>
        <p:nvPicPr>
          <p:cNvPr id="8" name="Picture 2" descr="The second outlining column header (the 2 button next to the column headers) was selected, hiding the details for each branch. The minus buttons change to plus buttons.">
            <a:extLst>
              <a:ext uri="{FF2B5EF4-FFF2-40B4-BE49-F238E27FC236}">
                <a16:creationId xmlns:a16="http://schemas.microsoft.com/office/drawing/2014/main" id="{55450E48-B730-411E-ACE5-4332F50D4BF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618908" y="3505200"/>
            <a:ext cx="7915492" cy="235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38288"/>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Treemap Charts</a:t>
            </a:r>
          </a:p>
        </p:txBody>
      </p:sp>
      <p:sp>
        <p:nvSpPr>
          <p:cNvPr id="7" name="Content Placeholder 13"/>
          <p:cNvSpPr>
            <a:spLocks noGrp="1"/>
          </p:cNvSpPr>
          <p:nvPr>
            <p:ph idx="1"/>
          </p:nvPr>
        </p:nvSpPr>
        <p:spPr>
          <a:xfrm>
            <a:off x="394165" y="1489824"/>
            <a:ext cx="7911636" cy="1814139"/>
          </a:xfrm>
        </p:spPr>
        <p:txBody>
          <a:bodyPr>
            <a:normAutofit lnSpcReduction="10000"/>
          </a:bodyPr>
          <a:lstStyle/>
          <a:p>
            <a:r>
              <a:rPr lang="en-US" dirty="0"/>
              <a:t>To Create a Treemap Chart</a:t>
            </a:r>
          </a:p>
          <a:p>
            <a:pPr lvl="1"/>
            <a:r>
              <a:rPr lang="en-US" dirty="0"/>
              <a:t>Display the Insert tab and then click the “Insert Hierarchy Chart” button to display the gallery</a:t>
            </a:r>
          </a:p>
          <a:p>
            <a:pPr lvl="1"/>
            <a:r>
              <a:rPr lang="en-US" dirty="0"/>
              <a:t>Click Treemap to insert the chart, select a chart style, chart elements, and create a legend</a:t>
            </a:r>
          </a:p>
        </p:txBody>
      </p:sp>
      <p:pic>
        <p:nvPicPr>
          <p:cNvPr id="6" name="Picture 2" descr="The table is displayed, and filter buttons are displayed. Cells B8 to E22 are selected. The Insert Hierarchy Chart button in the Charts group on the Insert tab was clicked, displaying a menu that includes the Treemap chart option.">
            <a:extLst>
              <a:ext uri="{FF2B5EF4-FFF2-40B4-BE49-F238E27FC236}">
                <a16:creationId xmlns:a16="http://schemas.microsoft.com/office/drawing/2014/main" id="{89049083-E4E6-456D-B98B-22D03ECFF1DD}"/>
              </a:ext>
            </a:extLst>
          </p:cNvPr>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1821953" y="3353123"/>
            <a:ext cx="5055592" cy="28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897947"/>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586"/>
            <a:ext cx="8282940" cy="834226"/>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Remove filters</a:t>
            </a:r>
          </a:p>
          <a:p>
            <a:r>
              <a:rPr lang="en-US" dirty="0"/>
              <a:t>Create criteria and extract ranges</a:t>
            </a:r>
          </a:p>
          <a:p>
            <a:r>
              <a:rPr lang="en-US" dirty="0"/>
              <a:t>Apply database and statistical functions</a:t>
            </a:r>
          </a:p>
          <a:p>
            <a:r>
              <a:rPr lang="en-US" dirty="0"/>
              <a:t>Use the MATCH and INDEX functions to find a value in a table</a:t>
            </a:r>
          </a:p>
          <a:p>
            <a:r>
              <a:rPr lang="en-US" dirty="0"/>
              <a:t>Display automatic subtotals</a:t>
            </a:r>
          </a:p>
          <a:p>
            <a:r>
              <a:rPr lang="en-US" dirty="0"/>
              <a:t>Use outline features to group, hide, and unhide data</a:t>
            </a:r>
          </a:p>
          <a:p>
            <a:r>
              <a:rPr lang="en-US" dirty="0"/>
              <a:t>Create a treemap chart</a:t>
            </a:r>
          </a:p>
        </p:txBody>
      </p:sp>
    </p:spTree>
    <p:extLst>
      <p:ext uri="{BB962C8B-B14F-4D97-AF65-F5344CB8AC3E}">
        <p14:creationId xmlns:p14="http://schemas.microsoft.com/office/powerpoint/2010/main" val="2407209607"/>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838" y="139461"/>
            <a:ext cx="8335962" cy="851139"/>
          </a:xfrm>
        </p:spPr>
        <p:txBody>
          <a:bodyPr>
            <a:noAutofit/>
          </a:bodyPr>
          <a:lstStyle/>
          <a:p>
            <a:r>
              <a:rPr lang="en-US" sz="3400" dirty="0"/>
              <a:t>Project: Rating Bank Account Managers (1 of 2)</a:t>
            </a:r>
          </a:p>
        </p:txBody>
      </p:sp>
      <p:pic>
        <p:nvPicPr>
          <p:cNvPr id="6" name="Picture 2" descr="Columns A through I of the formatted Bank Account Managers - May 2021 worksheet. One field appears in each column, and column headings are field names; for example, Name is one of nine fields (columns) in the table. One record appears in each row. The table also is called a database. Conditional formatting appears in the Supervisor Review field, which adds icons based on rules; the icons are colored circles representing the supervisors' ratings: green (Excellent), yellow (good), red (fair) and black (poor). The value in the Rating field is determined by a VLOOKUP function. The values in the two commission columns (Loan Commission and New Money Commission) are determined by formulas.">
            <a:extLst>
              <a:ext uri="{FF2B5EF4-FFF2-40B4-BE49-F238E27FC236}">
                <a16:creationId xmlns:a16="http://schemas.microsoft.com/office/drawing/2014/main" id="{3832C5FE-4B45-4607-BE38-F26DEF8BDD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0838" y="1676400"/>
            <a:ext cx="8335962" cy="386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25442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00" dirty="0"/>
              <a:t>Project: Rating Bank Account Managers (2 of 2)</a:t>
            </a:r>
          </a:p>
        </p:txBody>
      </p:sp>
      <p:sp>
        <p:nvSpPr>
          <p:cNvPr id="2" name="Content Placeholder 1">
            <a:extLst>
              <a:ext uri="{FF2B5EF4-FFF2-40B4-BE49-F238E27FC236}">
                <a16:creationId xmlns:a16="http://schemas.microsoft.com/office/drawing/2014/main" id="{26D9C2C7-A30B-4062-8732-68E55C04B268}"/>
              </a:ext>
            </a:extLst>
          </p:cNvPr>
          <p:cNvSpPr>
            <a:spLocks noGrp="1"/>
          </p:cNvSpPr>
          <p:nvPr>
            <p:ph sz="quarter" idx="10"/>
          </p:nvPr>
        </p:nvSpPr>
        <p:spPr>
          <a:xfrm>
            <a:off x="304800" y="1219200"/>
            <a:ext cx="6172200" cy="304800"/>
          </a:xfrm>
        </p:spPr>
        <p:txBody>
          <a:bodyPr/>
          <a:lstStyle/>
          <a:p>
            <a:pPr marL="0" indent="0">
              <a:buNone/>
            </a:pPr>
            <a:r>
              <a:rPr lang="en-US" sz="2400" dirty="0">
                <a:solidFill>
                  <a:schemeClr val="tx1"/>
                </a:solidFill>
              </a:rPr>
              <a:t>Table 6-2 Guidelines for Creating a Table in Excel</a:t>
            </a:r>
          </a:p>
          <a:p>
            <a:pPr marL="0" indent="0">
              <a:buNone/>
            </a:pPr>
            <a:endParaRPr lang="en-IN" dirty="0">
              <a:solidFill>
                <a:schemeClr val="tx1"/>
              </a:solidFill>
            </a:endParaRPr>
          </a:p>
        </p:txBody>
      </p:sp>
      <p:graphicFrame>
        <p:nvGraphicFramePr>
          <p:cNvPr id="3" name="Content Placeholder 2" descr="Table is accessible to screen readers.">
            <a:extLst>
              <a:ext uri="{FF2B5EF4-FFF2-40B4-BE49-F238E27FC236}">
                <a16:creationId xmlns:a16="http://schemas.microsoft.com/office/drawing/2014/main" id="{24F7DE0B-C3D8-4553-9C25-50CD9E5D86C6}"/>
              </a:ext>
            </a:extLst>
          </p:cNvPr>
          <p:cNvGraphicFramePr>
            <a:graphicFrameLocks noGrp="1"/>
          </p:cNvGraphicFramePr>
          <p:nvPr>
            <p:ph idx="1"/>
            <p:extLst>
              <p:ext uri="{D42A27DB-BD31-4B8C-83A1-F6EECF244321}">
                <p14:modId xmlns:p14="http://schemas.microsoft.com/office/powerpoint/2010/main" val="3364371005"/>
              </p:ext>
            </p:extLst>
          </p:nvPr>
        </p:nvGraphicFramePr>
        <p:xfrm>
          <a:off x="393700" y="1678133"/>
          <a:ext cx="7912099" cy="4413728"/>
        </p:xfrm>
        <a:graphic>
          <a:graphicData uri="http://schemas.openxmlformats.org/drawingml/2006/table">
            <a:tbl>
              <a:tblPr firstRow="1">
                <a:tableStyleId>{5940675A-B579-460E-94D1-54222C63F5DA}</a:tableStyleId>
              </a:tblPr>
              <a:tblGrid>
                <a:gridCol w="7912099">
                  <a:extLst>
                    <a:ext uri="{9D8B030D-6E8A-4147-A177-3AD203B41FA5}">
                      <a16:colId xmlns:a16="http://schemas.microsoft.com/office/drawing/2014/main" val="3898498143"/>
                    </a:ext>
                  </a:extLst>
                </a:gridCol>
              </a:tblGrid>
              <a:tr h="328645">
                <a:tc>
                  <a:txBody>
                    <a:bodyPr/>
                    <a:lstStyle/>
                    <a:p>
                      <a:r>
                        <a:rPr lang="en-US" sz="1600" b="1" dirty="0"/>
                        <a:t>Table Size and Workbook Location</a:t>
                      </a:r>
                    </a:p>
                  </a:txBody>
                  <a:tcPr marL="91827" marR="91827"/>
                </a:tc>
                <a:extLst>
                  <a:ext uri="{0D108BD9-81ED-4DB2-BD59-A6C34878D82A}">
                    <a16:rowId xmlns:a16="http://schemas.microsoft.com/office/drawing/2014/main" val="1026771970"/>
                  </a:ext>
                </a:extLst>
              </a:tr>
              <a:tr h="268892">
                <a:tc>
                  <a:txBody>
                    <a:bodyPr/>
                    <a:lstStyle/>
                    <a:p>
                      <a:r>
                        <a:rPr lang="en-US" sz="1200" dirty="0"/>
                        <a:t>Do not enter more than one table per worksheet.</a:t>
                      </a:r>
                    </a:p>
                  </a:txBody>
                  <a:tcPr marL="91827" marR="91827"/>
                </a:tc>
                <a:extLst>
                  <a:ext uri="{0D108BD9-81ED-4DB2-BD59-A6C34878D82A}">
                    <a16:rowId xmlns:a16="http://schemas.microsoft.com/office/drawing/2014/main" val="4082915330"/>
                  </a:ext>
                </a:extLst>
              </a:tr>
              <a:tr h="268892">
                <a:tc>
                  <a:txBody>
                    <a:bodyPr/>
                    <a:lstStyle/>
                    <a:p>
                      <a:r>
                        <a:rPr lang="en-US" sz="1200" dirty="0"/>
                        <a:t>Maintain at least one blank row between a table and other worksheet entries.</a:t>
                      </a:r>
                    </a:p>
                  </a:txBody>
                  <a:tcPr marL="91827" marR="91827"/>
                </a:tc>
                <a:extLst>
                  <a:ext uri="{0D108BD9-81ED-4DB2-BD59-A6C34878D82A}">
                    <a16:rowId xmlns:a16="http://schemas.microsoft.com/office/drawing/2014/main" val="1917911991"/>
                  </a:ext>
                </a:extLst>
              </a:tr>
              <a:tr h="268892">
                <a:tc>
                  <a:txBody>
                    <a:bodyPr/>
                    <a:lstStyle/>
                    <a:p>
                      <a:r>
                        <a:rPr lang="en-US" sz="1200" dirty="0"/>
                        <a:t>A table can have a maximum of 16,384 fields and 1,048,576 records on a worksheet.</a:t>
                      </a:r>
                    </a:p>
                  </a:txBody>
                  <a:tcPr marL="91827" marR="91827"/>
                </a:tc>
                <a:extLst>
                  <a:ext uri="{0D108BD9-81ED-4DB2-BD59-A6C34878D82A}">
                    <a16:rowId xmlns:a16="http://schemas.microsoft.com/office/drawing/2014/main" val="3837879428"/>
                  </a:ext>
                </a:extLst>
              </a:tr>
              <a:tr h="328645">
                <a:tc>
                  <a:txBody>
                    <a:bodyPr/>
                    <a:lstStyle/>
                    <a:p>
                      <a:r>
                        <a:rPr lang="en-US" sz="1600" b="1" dirty="0"/>
                        <a:t>Column Heading (Field Names)</a:t>
                      </a:r>
                    </a:p>
                  </a:txBody>
                  <a:tcPr marL="91827" marR="91827"/>
                </a:tc>
                <a:extLst>
                  <a:ext uri="{0D108BD9-81ED-4DB2-BD59-A6C34878D82A}">
                    <a16:rowId xmlns:a16="http://schemas.microsoft.com/office/drawing/2014/main" val="3997250277"/>
                  </a:ext>
                </a:extLst>
              </a:tr>
              <a:tr h="268892">
                <a:tc>
                  <a:txBody>
                    <a:bodyPr/>
                    <a:lstStyle/>
                    <a:p>
                      <a:r>
                        <a:rPr lang="en-US" sz="1200" dirty="0"/>
                        <a:t>Place column headings (field names) in the first row of the table.</a:t>
                      </a:r>
                    </a:p>
                  </a:txBody>
                  <a:tcPr marL="91827" marR="91827"/>
                </a:tc>
                <a:extLst>
                  <a:ext uri="{0D108BD9-81ED-4DB2-BD59-A6C34878D82A}">
                    <a16:rowId xmlns:a16="http://schemas.microsoft.com/office/drawing/2014/main" val="2694722106"/>
                  </a:ext>
                </a:extLst>
              </a:tr>
              <a:tr h="451328">
                <a:tc>
                  <a:txBody>
                    <a:bodyPr/>
                    <a:lstStyle/>
                    <a:p>
                      <a:r>
                        <a:rPr lang="en-US" sz="1200" dirty="0"/>
                        <a:t>Do not use blank rows or rows with repeating characters, such as dashes or underscores, to separate the column headings from the data.</a:t>
                      </a:r>
                    </a:p>
                  </a:txBody>
                  <a:tcPr marL="91827" marR="91827"/>
                </a:tc>
                <a:extLst>
                  <a:ext uri="{0D108BD9-81ED-4DB2-BD59-A6C34878D82A}">
                    <a16:rowId xmlns:a16="http://schemas.microsoft.com/office/drawing/2014/main" val="905584953"/>
                  </a:ext>
                </a:extLst>
              </a:tr>
              <a:tr h="448153">
                <a:tc>
                  <a:txBody>
                    <a:bodyPr/>
                    <a:lstStyle/>
                    <a:p>
                      <a:r>
                        <a:rPr lang="en-US" sz="1200" dirty="0"/>
                        <a:t>Apply a different format to the column headings than to the data. For example, bold the column headings and format the data below the column headings using a regular style. Most table styles follow these guidelines. </a:t>
                      </a:r>
                    </a:p>
                  </a:txBody>
                  <a:tcPr marL="91827" marR="91827"/>
                </a:tc>
                <a:extLst>
                  <a:ext uri="{0D108BD9-81ED-4DB2-BD59-A6C34878D82A}">
                    <a16:rowId xmlns:a16="http://schemas.microsoft.com/office/drawing/2014/main" val="2231656442"/>
                  </a:ext>
                </a:extLst>
              </a:tr>
              <a:tr h="448153">
                <a:tc>
                  <a:txBody>
                    <a:bodyPr/>
                    <a:lstStyle/>
                    <a:p>
                      <a:r>
                        <a:rPr lang="en-US" sz="1200" dirty="0"/>
                        <a:t>While column headings can be up to 32,767 characters in length, it is advisable to keep them short so more information can fit on the screen. The column headings should be meaningful.</a:t>
                      </a:r>
                    </a:p>
                  </a:txBody>
                  <a:tcPr marL="91827" marR="91827"/>
                </a:tc>
                <a:extLst>
                  <a:ext uri="{0D108BD9-81ED-4DB2-BD59-A6C34878D82A}">
                    <a16:rowId xmlns:a16="http://schemas.microsoft.com/office/drawing/2014/main" val="2466024512"/>
                  </a:ext>
                </a:extLst>
              </a:tr>
              <a:tr h="358522">
                <a:tc>
                  <a:txBody>
                    <a:bodyPr/>
                    <a:lstStyle/>
                    <a:p>
                      <a:r>
                        <a:rPr lang="en-US" sz="1800" b="1" dirty="0"/>
                        <a:t>Contents of Table</a:t>
                      </a:r>
                    </a:p>
                  </a:txBody>
                  <a:tcPr marL="91827" marR="91827"/>
                </a:tc>
                <a:extLst>
                  <a:ext uri="{0D108BD9-81ED-4DB2-BD59-A6C34878D82A}">
                    <a16:rowId xmlns:a16="http://schemas.microsoft.com/office/drawing/2014/main" val="413995545"/>
                  </a:ext>
                </a:extLst>
              </a:tr>
              <a:tr h="451328">
                <a:tc>
                  <a:txBody>
                    <a:bodyPr/>
                    <a:lstStyle/>
                    <a:p>
                      <a:r>
                        <a:rPr lang="en-US" sz="1200" dirty="0"/>
                        <a:t>Each cell in any given column should have similar data. For example, Specialty entries should use the company standard wording for the types of accounts, such as IRA/SEP.</a:t>
                      </a:r>
                    </a:p>
                  </a:txBody>
                  <a:tcPr marL="91827" marR="91827"/>
                </a:tc>
                <a:extLst>
                  <a:ext uri="{0D108BD9-81ED-4DB2-BD59-A6C34878D82A}">
                    <a16:rowId xmlns:a16="http://schemas.microsoft.com/office/drawing/2014/main" val="933158214"/>
                  </a:ext>
                </a:extLst>
              </a:tr>
              <a:tr h="451328">
                <a:tc>
                  <a:txBody>
                    <a:bodyPr/>
                    <a:lstStyle/>
                    <a:p>
                      <a:r>
                        <a:rPr lang="en-US" sz="1200" dirty="0"/>
                        <a:t>Format the data to improve readability, but do not vary the format of the data within the cells of a column. </a:t>
                      </a:r>
                    </a:p>
                  </a:txBody>
                  <a:tcPr marL="91827" marR="91827"/>
                </a:tc>
                <a:extLst>
                  <a:ext uri="{0D108BD9-81ED-4DB2-BD59-A6C34878D82A}">
                    <a16:rowId xmlns:a16="http://schemas.microsoft.com/office/drawing/2014/main" val="2300762045"/>
                  </a:ext>
                </a:extLst>
              </a:tr>
            </a:tbl>
          </a:graphicData>
        </a:graphic>
      </p:graphicFrame>
    </p:spTree>
    <p:extLst>
      <p:ext uri="{BB962C8B-B14F-4D97-AF65-F5344CB8AC3E}">
        <p14:creationId xmlns:p14="http://schemas.microsoft.com/office/powerpoint/2010/main" val="1364554316"/>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a Table (1 of 3)</a:t>
            </a:r>
          </a:p>
        </p:txBody>
      </p:sp>
      <p:sp>
        <p:nvSpPr>
          <p:cNvPr id="6" name="Content Placeholder 5"/>
          <p:cNvSpPr>
            <a:spLocks noGrp="1"/>
          </p:cNvSpPr>
          <p:nvPr>
            <p:ph idx="1"/>
          </p:nvPr>
        </p:nvSpPr>
        <p:spPr>
          <a:xfrm>
            <a:off x="579193" y="1371599"/>
            <a:ext cx="8336207" cy="3754874"/>
          </a:xfrm>
        </p:spPr>
        <p:txBody>
          <a:bodyPr/>
          <a:lstStyle/>
          <a:p>
            <a:r>
              <a:rPr lang="en-US" dirty="0"/>
              <a:t>To Format a Range as a Table</a:t>
            </a:r>
          </a:p>
          <a:p>
            <a:pPr lvl="1"/>
            <a:r>
              <a:rPr lang="en-US" dirty="0"/>
              <a:t>Select the range to format</a:t>
            </a:r>
          </a:p>
          <a:p>
            <a:pPr lvl="1"/>
            <a:r>
              <a:rPr lang="en-US" dirty="0"/>
              <a:t>Click the “Format as Table” button to display the Format as Table gallery</a:t>
            </a:r>
          </a:p>
          <a:p>
            <a:pPr lvl="1"/>
            <a:r>
              <a:rPr lang="en-US" dirty="0"/>
              <a:t>Click the desired table style</a:t>
            </a:r>
          </a:p>
          <a:p>
            <a:r>
              <a:rPr lang="en-US" dirty="0"/>
              <a:t>To Name the Table</a:t>
            </a:r>
          </a:p>
          <a:p>
            <a:pPr lvl="1"/>
            <a:r>
              <a:rPr lang="en-US" dirty="0"/>
              <a:t>Click anywhere in the table and then display the TABLE TOOLS DESIGN tab</a:t>
            </a:r>
          </a:p>
          <a:p>
            <a:pPr lvl="1"/>
            <a:r>
              <a:rPr lang="en-US" dirty="0"/>
              <a:t>Click the Table Name text box end enter the desired table name</a:t>
            </a:r>
          </a:p>
        </p:txBody>
      </p:sp>
    </p:spTree>
    <p:extLst>
      <p:ext uri="{BB962C8B-B14F-4D97-AF65-F5344CB8AC3E}">
        <p14:creationId xmlns:p14="http://schemas.microsoft.com/office/powerpoint/2010/main" val="1692288327"/>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a Table (2 of 3)</a:t>
            </a:r>
          </a:p>
        </p:txBody>
      </p:sp>
      <p:sp>
        <p:nvSpPr>
          <p:cNvPr id="2" name="Content Placeholder 1"/>
          <p:cNvSpPr>
            <a:spLocks noGrp="1"/>
          </p:cNvSpPr>
          <p:nvPr>
            <p:ph idx="1"/>
          </p:nvPr>
        </p:nvSpPr>
        <p:spPr/>
        <p:txBody>
          <a:bodyPr/>
          <a:lstStyle/>
          <a:p>
            <a:r>
              <a:rPr lang="en-US" dirty="0"/>
              <a:t>To Remove Duplicates</a:t>
            </a:r>
          </a:p>
          <a:p>
            <a:pPr lvl="1"/>
            <a:r>
              <a:rPr lang="en-US" dirty="0"/>
              <a:t>Click the Remove Duplicates button to display the Remove Duplicates dialog box</a:t>
            </a:r>
          </a:p>
          <a:p>
            <a:pPr lvl="1"/>
            <a:r>
              <a:rPr lang="en-US" dirty="0"/>
              <a:t>Click the Select All button to select all columns</a:t>
            </a:r>
          </a:p>
          <a:p>
            <a:pPr lvl="1"/>
            <a:r>
              <a:rPr lang="en-US" dirty="0"/>
              <a:t>Click OK to remove duplicate records from the table</a:t>
            </a:r>
          </a:p>
          <a:p>
            <a:pPr lvl="1"/>
            <a:r>
              <a:rPr lang="en-US" dirty="0"/>
              <a:t>Click OK to finish the process</a:t>
            </a:r>
          </a:p>
          <a:p>
            <a:r>
              <a:rPr lang="en-US" dirty="0"/>
              <a:t>To Enter New Rows and Records into a Table</a:t>
            </a:r>
          </a:p>
          <a:p>
            <a:pPr lvl="1"/>
            <a:r>
              <a:rPr lang="en-US" dirty="0"/>
              <a:t>Select the desired cell</a:t>
            </a:r>
          </a:p>
          <a:p>
            <a:pPr lvl="1"/>
            <a:r>
              <a:rPr lang="en-US" dirty="0"/>
              <a:t>Type in the information. </a:t>
            </a:r>
          </a:p>
        </p:txBody>
      </p:sp>
    </p:spTree>
    <p:extLst>
      <p:ext uri="{BB962C8B-B14F-4D97-AF65-F5344CB8AC3E}">
        <p14:creationId xmlns:p14="http://schemas.microsoft.com/office/powerpoint/2010/main" val="3968058618"/>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a Table (3 of 3)</a:t>
            </a:r>
          </a:p>
        </p:txBody>
      </p:sp>
      <p:sp>
        <p:nvSpPr>
          <p:cNvPr id="2" name="Content Placeholder 1"/>
          <p:cNvSpPr>
            <a:spLocks noGrp="1"/>
          </p:cNvSpPr>
          <p:nvPr>
            <p:ph idx="1"/>
          </p:nvPr>
        </p:nvSpPr>
        <p:spPr>
          <a:xfrm>
            <a:off x="579193" y="1371599"/>
            <a:ext cx="8336207" cy="3922612"/>
          </a:xfrm>
        </p:spPr>
        <p:txBody>
          <a:bodyPr/>
          <a:lstStyle/>
          <a:p>
            <a:r>
              <a:rPr lang="en-US" dirty="0"/>
              <a:t>To Center Across Selection</a:t>
            </a:r>
          </a:p>
          <a:p>
            <a:pPr lvl="1"/>
            <a:r>
              <a:rPr lang="en-US" dirty="0"/>
              <a:t>Select the desired range. Right-click to display the shortcut menu</a:t>
            </a:r>
          </a:p>
          <a:p>
            <a:pPr lvl="1"/>
            <a:r>
              <a:rPr lang="en-US" dirty="0"/>
              <a:t>Click Format Cells on the shortcut menu to display the Format Cells dialog box</a:t>
            </a:r>
          </a:p>
          <a:p>
            <a:pPr lvl="1"/>
            <a:r>
              <a:rPr lang="en-US" dirty="0"/>
              <a:t>Click the Alignment tab and then click the Horizontal button in the Text alignment area</a:t>
            </a:r>
          </a:p>
          <a:p>
            <a:pPr lvl="1"/>
            <a:r>
              <a:rPr lang="en-US" dirty="0"/>
              <a:t>Click “Center Across Selection” in the Horizontal list to center the title across the selection</a:t>
            </a:r>
          </a:p>
          <a:p>
            <a:pPr lvl="1"/>
            <a:r>
              <a:rPr lang="en-US" dirty="0"/>
              <a:t>Click OK to apply the settings</a:t>
            </a:r>
          </a:p>
        </p:txBody>
      </p:sp>
    </p:spTree>
    <p:extLst>
      <p:ext uri="{BB962C8B-B14F-4D97-AF65-F5344CB8AC3E}">
        <p14:creationId xmlns:p14="http://schemas.microsoft.com/office/powerpoint/2010/main" val="59217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a Lookup Table (1 of 2)</a:t>
            </a:r>
          </a:p>
        </p:txBody>
      </p:sp>
      <p:sp>
        <p:nvSpPr>
          <p:cNvPr id="7" name="Content Placeholder 1"/>
          <p:cNvSpPr>
            <a:spLocks noGrp="1"/>
          </p:cNvSpPr>
          <p:nvPr>
            <p:ph idx="1"/>
          </p:nvPr>
        </p:nvSpPr>
        <p:spPr/>
        <p:txBody>
          <a:bodyPr>
            <a:normAutofit/>
          </a:bodyPr>
          <a:lstStyle/>
          <a:p>
            <a:r>
              <a:rPr lang="en-US" dirty="0"/>
              <a:t>To Create a Table Array Area</a:t>
            </a:r>
          </a:p>
          <a:p>
            <a:pPr lvl="1"/>
            <a:r>
              <a:rPr lang="en-US" dirty="0"/>
              <a:t>Select the range.  Right-click the selection and then click Format Cells on the shortcut menu to display the Format Cells dialog box</a:t>
            </a:r>
          </a:p>
          <a:p>
            <a:pPr lvl="1"/>
            <a:r>
              <a:rPr lang="en-US" dirty="0"/>
              <a:t>Click the Alignment tab and then click the Horizontal button</a:t>
            </a:r>
          </a:p>
          <a:p>
            <a:pPr lvl="1"/>
            <a:r>
              <a:rPr lang="en-US" dirty="0"/>
              <a:t>Click “Center Across Selection.” Click OK</a:t>
            </a:r>
          </a:p>
          <a:p>
            <a:pPr lvl="1"/>
            <a:r>
              <a:rPr lang="en-US" dirty="0"/>
              <a:t>Click the Format Painter button and then drag through the desired cells to copy the format of the selected cell to the column headings</a:t>
            </a:r>
          </a:p>
          <a:p>
            <a:pPr lvl="1"/>
            <a:endParaRPr lang="en-US" dirty="0"/>
          </a:p>
        </p:txBody>
      </p:sp>
    </p:spTree>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2924</TotalTime>
  <Words>2149</Words>
  <Application>Microsoft Office PowerPoint</Application>
  <PresentationFormat>On-screen Show (4:3)</PresentationFormat>
  <Paragraphs>221</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1_Office Theme</vt:lpstr>
      <vt:lpstr>Shelly Cashman: Microsoft Excel 2019</vt:lpstr>
      <vt:lpstr>Objectives (1 of 2)</vt:lpstr>
      <vt:lpstr>Objectives (2 of 2) </vt:lpstr>
      <vt:lpstr>Project: Rating Bank Account Managers (1 of 2)</vt:lpstr>
      <vt:lpstr>Project: Rating Bank Account Managers (2 of 2)</vt:lpstr>
      <vt:lpstr>Creating a Table (1 of 3)</vt:lpstr>
      <vt:lpstr>Creating a Table (2 of 3)</vt:lpstr>
      <vt:lpstr>Creating a Table (3 of 3)</vt:lpstr>
      <vt:lpstr>Using a Lookup Table (1 of 2)</vt:lpstr>
      <vt:lpstr>Using a Lookup Table (2 of 2)</vt:lpstr>
      <vt:lpstr>Adding Calculated Fields to the Table</vt:lpstr>
      <vt:lpstr>Conditional Formatting</vt:lpstr>
      <vt:lpstr>Working with Tables in Excel</vt:lpstr>
      <vt:lpstr>Sorting a Table (1 of 2)</vt:lpstr>
      <vt:lpstr>Sorting a Table (2 of 2)</vt:lpstr>
      <vt:lpstr>Querying a Table Using AutoFilter (1 of 3)</vt:lpstr>
      <vt:lpstr>Querying a Table Using AutoFilter (2 of 3)</vt:lpstr>
      <vt:lpstr>Querying a Table Using AutoFilter (3 of 3)</vt:lpstr>
      <vt:lpstr>Using Criteria and Extract Ranges (1 of 2)</vt:lpstr>
      <vt:lpstr>Using Criteria and Extract Ranges (2 of 2)</vt:lpstr>
      <vt:lpstr>Using Database Functions</vt:lpstr>
      <vt:lpstr>Using the Sumif, Countif, Match and Index Function (1 of 3)</vt:lpstr>
      <vt:lpstr>Using the Sumif, Countif, Match and Index Function (2 of 3)</vt:lpstr>
      <vt:lpstr>Using the SUMIF, Countif, Match and Index Function (3 of 3)</vt:lpstr>
      <vt:lpstr>Summarizing Data (1 of 3)</vt:lpstr>
      <vt:lpstr>Summarizing Data (2 of 3)</vt:lpstr>
      <vt:lpstr>Summarizing Data (3 of 3)</vt:lpstr>
      <vt:lpstr>Treemap Charts</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Creating, Sorting, and Querying a Table</dc:title>
  <dc:creator>Shelly</dc:creator>
  <cp:lastModifiedBy>Gracy, Mani</cp:lastModifiedBy>
  <cp:revision>223</cp:revision>
  <dcterms:created xsi:type="dcterms:W3CDTF">2013-03-05T14:04:10Z</dcterms:created>
  <dcterms:modified xsi:type="dcterms:W3CDTF">2019-09-26T14:38:47Z</dcterms:modified>
</cp:coreProperties>
</file>