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86"/>
    <p:restoredTop sz="92623"/>
  </p:normalViewPr>
  <p:slideViewPr>
    <p:cSldViewPr snapToGrid="0" snapToObjects="1">
      <p:cViewPr varScale="1">
        <p:scale>
          <a:sx n="69" d="100"/>
          <a:sy n="69" d="100"/>
        </p:scale>
        <p:origin x="23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Flight Price</c:v>
                </c:pt>
              </c:strCache>
            </c:strRef>
          </c:tx>
          <c:spPr>
            <a:solidFill>
              <a:schemeClr val="accent1"/>
            </a:solidFill>
            <a:ln>
              <a:noFill/>
            </a:ln>
            <a:effectLst/>
          </c:spPr>
          <c:invertIfNegative val="0"/>
          <c:cat>
            <c:strRef>
              <c:f>Sheet1!$A$2:$A$4</c:f>
              <c:strCache>
                <c:ptCount val="3"/>
                <c:pt idx="0">
                  <c:v>Frontier</c:v>
                </c:pt>
                <c:pt idx="1">
                  <c:v>Spirit</c:v>
                </c:pt>
                <c:pt idx="2">
                  <c:v>United</c:v>
                </c:pt>
              </c:strCache>
            </c:strRef>
          </c:cat>
          <c:val>
            <c:numRef>
              <c:f>Sheet1!$B$2:$B$4</c:f>
              <c:numCache>
                <c:formatCode>"$"#,##0_);[Red]\("$"#,##0\)</c:formatCode>
                <c:ptCount val="3"/>
                <c:pt idx="0">
                  <c:v>147</c:v>
                </c:pt>
                <c:pt idx="1">
                  <c:v>251</c:v>
                </c:pt>
                <c:pt idx="2">
                  <c:v>432</c:v>
                </c:pt>
              </c:numCache>
            </c:numRef>
          </c:val>
          <c:extLst>
            <c:ext xmlns:c16="http://schemas.microsoft.com/office/drawing/2014/chart" uri="{C3380CC4-5D6E-409C-BE32-E72D297353CC}">
              <c16:uniqueId val="{00000000-4511-E243-8F44-2AE51E235922}"/>
            </c:ext>
          </c:extLst>
        </c:ser>
        <c:dLbls>
          <c:showLegendKey val="0"/>
          <c:showVal val="0"/>
          <c:showCatName val="0"/>
          <c:showSerName val="0"/>
          <c:showPercent val="0"/>
          <c:showBubbleSize val="0"/>
        </c:dLbls>
        <c:gapWidth val="219"/>
        <c:overlap val="-27"/>
        <c:axId val="20730352"/>
        <c:axId val="20704560"/>
      </c:barChart>
      <c:catAx>
        <c:axId val="2073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704560"/>
        <c:crosses val="autoZero"/>
        <c:auto val="1"/>
        <c:lblAlgn val="ctr"/>
        <c:lblOffset val="100"/>
        <c:noMultiLvlLbl val="0"/>
      </c:catAx>
      <c:valAx>
        <c:axId val="207045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730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BC91AD-4699-1941-8F18-F18120E4B999}" type="datetimeFigureOut">
              <a:rPr lang="en-US" smtClean="0"/>
              <a:t>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E9FB5-380F-9A4A-AF69-EF427CDC166E}" type="slidenum">
              <a:rPr lang="en-US" smtClean="0"/>
              <a:t>‹#›</a:t>
            </a:fld>
            <a:endParaRPr lang="en-US"/>
          </a:p>
        </p:txBody>
      </p:sp>
    </p:spTree>
    <p:extLst>
      <p:ext uri="{BB962C8B-B14F-4D97-AF65-F5344CB8AC3E}">
        <p14:creationId xmlns:p14="http://schemas.microsoft.com/office/powerpoint/2010/main" val="268498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B35AECF-E319-9141-817C-12F014980539}" type="datetime1">
              <a:rPr lang="en-US" smtClean="0"/>
              <a:t>2/20/19</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1897DAB2-8722-A54B-BE46-DC41FB31F5A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9975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AB623B-B1A0-904E-936B-1D1823964DAD}" type="datetime1">
              <a:rPr lang="en-US" smtClean="0"/>
              <a:t>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97DAB2-8722-A54B-BE46-DC41FB31F5AB}" type="slidenum">
              <a:rPr lang="en-US" smtClean="0"/>
              <a:t>‹#›</a:t>
            </a:fld>
            <a:endParaRPr lang="en-US"/>
          </a:p>
        </p:txBody>
      </p:sp>
    </p:spTree>
    <p:extLst>
      <p:ext uri="{BB962C8B-B14F-4D97-AF65-F5344CB8AC3E}">
        <p14:creationId xmlns:p14="http://schemas.microsoft.com/office/powerpoint/2010/main" val="83353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78815F-EB4C-CE4B-8210-02B8CB5592DC}" type="datetime1">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97DAB2-8722-A54B-BE46-DC41FB31F5A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56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A583EC-25F8-2942-A309-B4935B039C20}" type="datetime1">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97DAB2-8722-A54B-BE46-DC41FB31F5A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90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5A644D-B2E8-114B-B39B-FF3602FE8D88}" type="datetime1">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97DAB2-8722-A54B-BE46-DC41FB31F5AB}" type="slidenum">
              <a:rPr lang="en-US" smtClean="0"/>
              <a:t>‹#›</a:t>
            </a:fld>
            <a:endParaRPr lang="en-US"/>
          </a:p>
        </p:txBody>
      </p:sp>
    </p:spTree>
    <p:extLst>
      <p:ext uri="{BB962C8B-B14F-4D97-AF65-F5344CB8AC3E}">
        <p14:creationId xmlns:p14="http://schemas.microsoft.com/office/powerpoint/2010/main" val="65339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9834D8-F7BC-1D4B-BE10-DC1DABED7782}" type="datetime1">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97DAB2-8722-A54B-BE46-DC41FB31F5A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801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4D7239-4A17-7241-B5D8-B1EE7699BF1B}" type="datetime1">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97DAB2-8722-A54B-BE46-DC41FB31F5A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26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1F875-CC25-3146-95C0-AD7927097706}" type="datetime1">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97DAB2-8722-A54B-BE46-DC41FB31F5A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174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02C032-599F-7A41-9306-0E953B5E8705}" type="datetime1">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97DAB2-8722-A54B-BE46-DC41FB31F5A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42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C6347B-F794-7A4A-8CD0-408847553EB3}" type="datetime1">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97DAB2-8722-A54B-BE46-DC41FB31F5AB}" type="slidenum">
              <a:rPr lang="en-US" smtClean="0"/>
              <a:t>‹#›</a:t>
            </a:fld>
            <a:endParaRPr lang="en-US"/>
          </a:p>
        </p:txBody>
      </p:sp>
    </p:spTree>
    <p:extLst>
      <p:ext uri="{BB962C8B-B14F-4D97-AF65-F5344CB8AC3E}">
        <p14:creationId xmlns:p14="http://schemas.microsoft.com/office/powerpoint/2010/main" val="223920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14034F-2B7C-144B-9D2E-1DD800C5F605}" type="datetime1">
              <a:rPr lang="en-US" smtClean="0"/>
              <a:t>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97DAB2-8722-A54B-BE46-DC41FB31F5A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5360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28C627-55D1-7346-9B32-6D1A140E933D}" type="datetime1">
              <a:rPr lang="en-US" smtClean="0"/>
              <a:t>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97DAB2-8722-A54B-BE46-DC41FB31F5AB}" type="slidenum">
              <a:rPr lang="en-US" smtClean="0"/>
              <a:t>‹#›</a:t>
            </a:fld>
            <a:endParaRPr lang="en-US"/>
          </a:p>
        </p:txBody>
      </p:sp>
    </p:spTree>
    <p:extLst>
      <p:ext uri="{BB962C8B-B14F-4D97-AF65-F5344CB8AC3E}">
        <p14:creationId xmlns:p14="http://schemas.microsoft.com/office/powerpoint/2010/main" val="24946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09884E-3151-0742-9D50-5EB9CE9D9663}" type="datetime1">
              <a:rPr lang="en-US" smtClean="0"/>
              <a:t>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97DAB2-8722-A54B-BE46-DC41FB31F5A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7287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08B7A6-45A4-D244-BD9B-D50CA6A40D32}" type="datetime1">
              <a:rPr lang="en-US" smtClean="0"/>
              <a:t>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97DAB2-8722-A54B-BE46-DC41FB31F5A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583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F4F70-1661-924F-93D4-19C1B7620AE4}" type="datetime1">
              <a:rPr lang="en-US" smtClean="0"/>
              <a:t>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97DAB2-8722-A54B-BE46-DC41FB31F5AB}" type="slidenum">
              <a:rPr lang="en-US" smtClean="0"/>
              <a:t>‹#›</a:t>
            </a:fld>
            <a:endParaRPr lang="en-US"/>
          </a:p>
        </p:txBody>
      </p:sp>
    </p:spTree>
    <p:extLst>
      <p:ext uri="{BB962C8B-B14F-4D97-AF65-F5344CB8AC3E}">
        <p14:creationId xmlns:p14="http://schemas.microsoft.com/office/powerpoint/2010/main" val="2376401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4CD399-4060-1444-8BB5-3BF780BFC73F}" type="datetime1">
              <a:rPr lang="en-US" smtClean="0"/>
              <a:t>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97DAB2-8722-A54B-BE46-DC41FB31F5A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4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69BCD7-5960-5D42-8D0F-D0ECE7A9AC28}" type="datetime1">
              <a:rPr lang="en-US" smtClean="0"/>
              <a:t>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97DAB2-8722-A54B-BE46-DC41FB31F5AB}" type="slidenum">
              <a:rPr lang="en-US" smtClean="0"/>
              <a:t>‹#›</a:t>
            </a:fld>
            <a:endParaRPr lang="en-US"/>
          </a:p>
        </p:txBody>
      </p:sp>
    </p:spTree>
    <p:extLst>
      <p:ext uri="{BB962C8B-B14F-4D97-AF65-F5344CB8AC3E}">
        <p14:creationId xmlns:p14="http://schemas.microsoft.com/office/powerpoint/2010/main" val="3764837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4B2EEFB-6E28-5D49-B058-A25468A95683}" type="datetime1">
              <a:rPr lang="en-US" smtClean="0"/>
              <a:t>2/20/19</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897DAB2-8722-A54B-BE46-DC41FB31F5AB}" type="slidenum">
              <a:rPr lang="en-US" smtClean="0"/>
              <a:t>‹#›</a:t>
            </a:fld>
            <a:endParaRPr lang="en-US"/>
          </a:p>
        </p:txBody>
      </p:sp>
    </p:spTree>
    <p:extLst>
      <p:ext uri="{BB962C8B-B14F-4D97-AF65-F5344CB8AC3E}">
        <p14:creationId xmlns:p14="http://schemas.microsoft.com/office/powerpoint/2010/main" val="192030943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sldNum="0" hd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hyperlink" Target="https://www.clevelandbrowns.com/" TargetMode="External"/><Relationship Id="rId7" Type="http://schemas.openxmlformats.org/officeDocument/2006/relationships/hyperlink" Target="https://www.nba.com/cavaliers/?ls=iref:nba:gnav" TargetMode="External"/><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hyperlink" Target="https://www.mlb.com/indians" TargetMode="Externa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hyperlink" Target="http://www.slymans.com/menu.html" TargetMode="External"/><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hyperlink" Target="http://www.bourbonstreetbarrelroom.com/" TargetMode="External"/><Relationship Id="rId5" Type="http://schemas.openxmlformats.org/officeDocument/2006/relationships/image" Target="../media/image15.tiff"/><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hyperlink" Target="https://www.expedia.com/Cleveland-Hotels-WoodSpring-Suites-Cleveland-Airport.h9069670.Hotel-Information?chkin=2%2F22%2F2019&amp;chkout=2%2F23%2F2019&amp;rm1=a2&amp;hwrqCacheKey=809358b5-757a-4147-88b0-f60d12bbc08fHWRQ1550721532105&amp;cancellable=false&amp;regionId=859&amp;vip=false&amp;c=502f11e4-c8c5-4da1-98de-ea82e78cbdee&amp;mctc=10&amp;exp_dp=59.99&amp;exp_ts=1550721532523&amp;exp_curr=USD&amp;swpToggleOn=false&amp;exp_pg=HSR" TargetMode="External"/><Relationship Id="rId2" Type="http://schemas.openxmlformats.org/officeDocument/2006/relationships/hyperlink" Target="https://www.tripadvisor.com/Hotel_Review-g50207-d101729-Reviews-Comfort_Inn_Downtown-Cleveland_Ohio.html" TargetMode="External"/><Relationship Id="rId1" Type="http://schemas.openxmlformats.org/officeDocument/2006/relationships/slideLayout" Target="../slideLayouts/slideLayout2.xml"/><Relationship Id="rId4" Type="http://schemas.openxmlformats.org/officeDocument/2006/relationships/hyperlink" Target="https://www.motel6.com/en/motels.1111.html#?checkinDate=2019-02-22&amp;numNights=1&amp;numGuests=2&amp;travelAgentNumber=TA001124&amp;corporatePlusNumber=CP571532&amp;mid=GHA" TargetMode="Externa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ripadvisor.com/Hotels-g50207-Cleveland_Ohio-Hotels.html" TargetMode="External"/><Relationship Id="rId2" Type="http://schemas.openxmlformats.org/officeDocument/2006/relationships/hyperlink" Target="https://www.tripadvisor.com/Attractions-g50207-Activities-Cleveland_Ohio.html#ATTRACTION_SORT_WRAPPER" TargetMode="External"/><Relationship Id="rId1" Type="http://schemas.openxmlformats.org/officeDocument/2006/relationships/slideLayout" Target="../slideLayouts/slideLayout2.xml"/><Relationship Id="rId5" Type="http://schemas.openxmlformats.org/officeDocument/2006/relationships/hyperlink" Target="https://www.tripadvisor.com/Attraction_Review-g50207-d137616-Reviews-Cleveland_Museum_of_Art-Cleveland_Ohio.html" TargetMode="External"/><Relationship Id="rId4" Type="http://schemas.openxmlformats.org/officeDocument/2006/relationships/hyperlink" Target="https://www.tripadvisor.com/Hotel_Review-s1-g50133-d95180-Reviews-Americas_Best_Value_Inn_Cleveland_Airport-Brook_Park_Ohio.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99B3-6373-0F4F-81A5-8CBAD26D2D39}"/>
              </a:ext>
            </a:extLst>
          </p:cNvPr>
          <p:cNvSpPr>
            <a:spLocks noGrp="1"/>
          </p:cNvSpPr>
          <p:nvPr>
            <p:ph type="ctrTitle"/>
          </p:nvPr>
        </p:nvSpPr>
        <p:spPr/>
        <p:txBody>
          <a:bodyPr/>
          <a:lstStyle/>
          <a:p>
            <a:r>
              <a:rPr lang="en-US" dirty="0"/>
              <a:t>My Dream Vacation:</a:t>
            </a:r>
            <a:br>
              <a:rPr lang="en-US" dirty="0"/>
            </a:br>
            <a:r>
              <a:rPr lang="en-US" dirty="0"/>
              <a:t>Cleveland Ohio</a:t>
            </a:r>
          </a:p>
        </p:txBody>
      </p:sp>
      <p:sp>
        <p:nvSpPr>
          <p:cNvPr id="3" name="Subtitle 2">
            <a:extLst>
              <a:ext uri="{FF2B5EF4-FFF2-40B4-BE49-F238E27FC236}">
                <a16:creationId xmlns:a16="http://schemas.microsoft.com/office/drawing/2014/main" id="{A8693D3F-6003-7D4D-B347-2B87614E11CC}"/>
              </a:ext>
            </a:extLst>
          </p:cNvPr>
          <p:cNvSpPr>
            <a:spLocks noGrp="1"/>
          </p:cNvSpPr>
          <p:nvPr>
            <p:ph type="subTitle" idx="1"/>
          </p:nvPr>
        </p:nvSpPr>
        <p:spPr/>
        <p:txBody>
          <a:bodyPr/>
          <a:lstStyle/>
          <a:p>
            <a:r>
              <a:rPr lang="en-US" dirty="0"/>
              <a:t>By Caden Spencer</a:t>
            </a:r>
          </a:p>
        </p:txBody>
      </p:sp>
      <p:sp>
        <p:nvSpPr>
          <p:cNvPr id="4" name="Footer Placeholder 3">
            <a:extLst>
              <a:ext uri="{FF2B5EF4-FFF2-40B4-BE49-F238E27FC236}">
                <a16:creationId xmlns:a16="http://schemas.microsoft.com/office/drawing/2014/main" id="{172CEB20-A810-8345-BD64-3AFD73F1C79E}"/>
              </a:ext>
            </a:extLst>
          </p:cNvPr>
          <p:cNvSpPr>
            <a:spLocks noGrp="1"/>
          </p:cNvSpPr>
          <p:nvPr>
            <p:ph type="ftr" sz="quarter" idx="11"/>
          </p:nvPr>
        </p:nvSpPr>
        <p:spPr>
          <a:xfrm>
            <a:off x="10144446" y="3318933"/>
            <a:ext cx="2047554" cy="338664"/>
          </a:xfrm>
        </p:spPr>
        <p:txBody>
          <a:bodyPr/>
          <a:lstStyle/>
          <a:p>
            <a:endParaRPr lang="en-US" dirty="0"/>
          </a:p>
        </p:txBody>
      </p:sp>
    </p:spTree>
    <p:extLst>
      <p:ext uri="{BB962C8B-B14F-4D97-AF65-F5344CB8AC3E}">
        <p14:creationId xmlns:p14="http://schemas.microsoft.com/office/powerpoint/2010/main" val="3478289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3DB9-3CA5-624E-A45B-CC8041E1A852}"/>
              </a:ext>
            </a:extLst>
          </p:cNvPr>
          <p:cNvSpPr>
            <a:spLocks noGrp="1"/>
          </p:cNvSpPr>
          <p:nvPr>
            <p:ph type="title"/>
          </p:nvPr>
        </p:nvSpPr>
        <p:spPr/>
        <p:txBody>
          <a:bodyPr/>
          <a:lstStyle/>
          <a:p>
            <a:r>
              <a:rPr lang="en-US" dirty="0"/>
              <a:t>Tourist Attractions!</a:t>
            </a:r>
          </a:p>
        </p:txBody>
      </p:sp>
      <p:pic>
        <p:nvPicPr>
          <p:cNvPr id="4" name="Content Placeholder 3">
            <a:extLst>
              <a:ext uri="{FF2B5EF4-FFF2-40B4-BE49-F238E27FC236}">
                <a16:creationId xmlns:a16="http://schemas.microsoft.com/office/drawing/2014/main" id="{3AE5D5BC-DE35-CE44-BAB8-D571935ABACE}"/>
              </a:ext>
            </a:extLst>
          </p:cNvPr>
          <p:cNvPicPr>
            <a:picLocks noGrp="1" noChangeAspect="1"/>
          </p:cNvPicPr>
          <p:nvPr>
            <p:ph idx="1"/>
          </p:nvPr>
        </p:nvPicPr>
        <p:blipFill>
          <a:blip r:embed="rId2"/>
          <a:stretch>
            <a:fillRect/>
          </a:stretch>
        </p:blipFill>
        <p:spPr>
          <a:xfrm>
            <a:off x="742746" y="2553740"/>
            <a:ext cx="2866051" cy="2139985"/>
          </a:xfrm>
          <a:prstGeom prst="rect">
            <a:avLst/>
          </a:prstGeom>
        </p:spPr>
      </p:pic>
      <p:sp>
        <p:nvSpPr>
          <p:cNvPr id="5" name="TextBox 4">
            <a:extLst>
              <a:ext uri="{FF2B5EF4-FFF2-40B4-BE49-F238E27FC236}">
                <a16:creationId xmlns:a16="http://schemas.microsoft.com/office/drawing/2014/main" id="{4E5BAB04-DB4B-4449-9A61-28D53D23E9DB}"/>
              </a:ext>
            </a:extLst>
          </p:cNvPr>
          <p:cNvSpPr txBox="1"/>
          <p:nvPr/>
        </p:nvSpPr>
        <p:spPr>
          <a:xfrm>
            <a:off x="742746" y="4744322"/>
            <a:ext cx="3013970" cy="1754326"/>
          </a:xfrm>
          <a:prstGeom prst="rect">
            <a:avLst/>
          </a:prstGeom>
          <a:noFill/>
        </p:spPr>
        <p:txBody>
          <a:bodyPr wrap="square" rtlCol="0">
            <a:spAutoFit/>
          </a:bodyPr>
          <a:lstStyle/>
          <a:p>
            <a:r>
              <a:rPr lang="en-US" dirty="0"/>
              <a:t>The Rock &amp; Roll Hall of Fame:</a:t>
            </a:r>
          </a:p>
          <a:p>
            <a:r>
              <a:rPr lang="en-US" dirty="0"/>
              <a:t>- An iconic music-minded museum loaded with pop-culture memorabilia, artifacts, instruments</a:t>
            </a:r>
            <a:br>
              <a:rPr lang="en-US" dirty="0"/>
            </a:br>
            <a:endParaRPr lang="en-US" dirty="0"/>
          </a:p>
        </p:txBody>
      </p:sp>
      <p:pic>
        <p:nvPicPr>
          <p:cNvPr id="6" name="Picture 5">
            <a:extLst>
              <a:ext uri="{FF2B5EF4-FFF2-40B4-BE49-F238E27FC236}">
                <a16:creationId xmlns:a16="http://schemas.microsoft.com/office/drawing/2014/main" id="{6E34ADAE-ABB4-4844-9B4E-6777492F26E1}"/>
              </a:ext>
            </a:extLst>
          </p:cNvPr>
          <p:cNvPicPr>
            <a:picLocks noChangeAspect="1"/>
          </p:cNvPicPr>
          <p:nvPr/>
        </p:nvPicPr>
        <p:blipFill>
          <a:blip r:embed="rId3"/>
          <a:stretch>
            <a:fillRect/>
          </a:stretch>
        </p:blipFill>
        <p:spPr>
          <a:xfrm>
            <a:off x="4312000" y="2528441"/>
            <a:ext cx="3568000" cy="2190582"/>
          </a:xfrm>
          <a:prstGeom prst="rect">
            <a:avLst/>
          </a:prstGeom>
        </p:spPr>
      </p:pic>
      <p:sp>
        <p:nvSpPr>
          <p:cNvPr id="7" name="TextBox 6">
            <a:extLst>
              <a:ext uri="{FF2B5EF4-FFF2-40B4-BE49-F238E27FC236}">
                <a16:creationId xmlns:a16="http://schemas.microsoft.com/office/drawing/2014/main" id="{36E29C29-8B8E-2C48-BFB6-DBB2B2341E5A}"/>
              </a:ext>
            </a:extLst>
          </p:cNvPr>
          <p:cNvSpPr txBox="1"/>
          <p:nvPr/>
        </p:nvSpPr>
        <p:spPr>
          <a:xfrm>
            <a:off x="4312000" y="4744322"/>
            <a:ext cx="3568000" cy="1200329"/>
          </a:xfrm>
          <a:prstGeom prst="rect">
            <a:avLst/>
          </a:prstGeom>
          <a:noFill/>
        </p:spPr>
        <p:txBody>
          <a:bodyPr wrap="square" rtlCol="0">
            <a:spAutoFit/>
          </a:bodyPr>
          <a:lstStyle/>
          <a:p>
            <a:r>
              <a:rPr lang="en-US" dirty="0"/>
              <a:t>The Cleveland Museum of Art: Museum featuring over 45,000 works covering 6,000 years plus films, music, lectures &amp; a restaurant.</a:t>
            </a:r>
          </a:p>
        </p:txBody>
      </p:sp>
      <p:pic>
        <p:nvPicPr>
          <p:cNvPr id="8" name="Picture 7">
            <a:extLst>
              <a:ext uri="{FF2B5EF4-FFF2-40B4-BE49-F238E27FC236}">
                <a16:creationId xmlns:a16="http://schemas.microsoft.com/office/drawing/2014/main" id="{96D58D93-44C9-8947-B8F2-C60BDDB50E5E}"/>
              </a:ext>
            </a:extLst>
          </p:cNvPr>
          <p:cNvPicPr>
            <a:picLocks noChangeAspect="1"/>
          </p:cNvPicPr>
          <p:nvPr/>
        </p:nvPicPr>
        <p:blipFill>
          <a:blip r:embed="rId4"/>
          <a:stretch>
            <a:fillRect/>
          </a:stretch>
        </p:blipFill>
        <p:spPr>
          <a:xfrm>
            <a:off x="8583203" y="2505477"/>
            <a:ext cx="2823545" cy="2188248"/>
          </a:xfrm>
          <a:prstGeom prst="rect">
            <a:avLst/>
          </a:prstGeom>
        </p:spPr>
      </p:pic>
      <p:sp>
        <p:nvSpPr>
          <p:cNvPr id="9" name="TextBox 8">
            <a:extLst>
              <a:ext uri="{FF2B5EF4-FFF2-40B4-BE49-F238E27FC236}">
                <a16:creationId xmlns:a16="http://schemas.microsoft.com/office/drawing/2014/main" id="{DAA7CC16-BCA9-E842-BF72-B043B28E8813}"/>
              </a:ext>
            </a:extLst>
          </p:cNvPr>
          <p:cNvSpPr txBox="1"/>
          <p:nvPr/>
        </p:nvSpPr>
        <p:spPr>
          <a:xfrm>
            <a:off x="8583202" y="4605822"/>
            <a:ext cx="2823545" cy="1754326"/>
          </a:xfrm>
          <a:prstGeom prst="rect">
            <a:avLst/>
          </a:prstGeom>
          <a:noFill/>
        </p:spPr>
        <p:txBody>
          <a:bodyPr wrap="square" rtlCol="0">
            <a:spAutoFit/>
          </a:bodyPr>
          <a:lstStyle/>
          <a:p>
            <a:r>
              <a:rPr lang="en-US" dirty="0"/>
              <a:t>The Cuyahoga River:</a:t>
            </a:r>
          </a:p>
          <a:p>
            <a:r>
              <a:rPr lang="en-US" dirty="0"/>
              <a:t>-A beautiful river that flows through Cleveland that is famous for catching on fire in 1969 because of pollution!!!!</a:t>
            </a:r>
          </a:p>
          <a:p>
            <a:r>
              <a:rPr lang="en-US" dirty="0"/>
              <a:t>(as seen above)</a:t>
            </a:r>
          </a:p>
        </p:txBody>
      </p:sp>
      <p:sp>
        <p:nvSpPr>
          <p:cNvPr id="10" name="Footer Placeholder 9">
            <a:extLst>
              <a:ext uri="{FF2B5EF4-FFF2-40B4-BE49-F238E27FC236}">
                <a16:creationId xmlns:a16="http://schemas.microsoft.com/office/drawing/2014/main" id="{8A9D8F3C-8AD1-AC43-A280-FAE760DB3B16}"/>
              </a:ext>
            </a:extLst>
          </p:cNvPr>
          <p:cNvSpPr>
            <a:spLocks noGrp="1"/>
          </p:cNvSpPr>
          <p:nvPr>
            <p:ph type="ftr" sz="quarter" idx="11"/>
          </p:nvPr>
        </p:nvSpPr>
        <p:spPr>
          <a:xfrm>
            <a:off x="10147042" y="6554251"/>
            <a:ext cx="2044958" cy="303749"/>
          </a:xfrm>
        </p:spPr>
        <p:txBody>
          <a:bodyPr/>
          <a:lstStyle/>
          <a:p>
            <a:r>
              <a:rPr lang="en-US" dirty="0"/>
              <a:t>Caden Spencer: February 20</a:t>
            </a:r>
            <a:r>
              <a:rPr lang="en-US" baseline="30000" dirty="0"/>
              <a:t>th</a:t>
            </a:r>
            <a:r>
              <a:rPr lang="en-US" dirty="0"/>
              <a:t>  2019</a:t>
            </a:r>
          </a:p>
          <a:p>
            <a:endParaRPr lang="en-US" dirty="0"/>
          </a:p>
        </p:txBody>
      </p:sp>
    </p:spTree>
    <p:extLst>
      <p:ext uri="{BB962C8B-B14F-4D97-AF65-F5344CB8AC3E}">
        <p14:creationId xmlns:p14="http://schemas.microsoft.com/office/powerpoint/2010/main" val="35315574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8F06-EF3B-2A4D-BB04-52AB61531528}"/>
              </a:ext>
            </a:extLst>
          </p:cNvPr>
          <p:cNvSpPr>
            <a:spLocks noGrp="1"/>
          </p:cNvSpPr>
          <p:nvPr>
            <p:ph type="title"/>
          </p:nvPr>
        </p:nvSpPr>
        <p:spPr/>
        <p:txBody>
          <a:bodyPr/>
          <a:lstStyle/>
          <a:p>
            <a:r>
              <a:rPr lang="en-US" dirty="0"/>
              <a:t>Fun Things To Do!</a:t>
            </a:r>
          </a:p>
        </p:txBody>
      </p:sp>
      <p:pic>
        <p:nvPicPr>
          <p:cNvPr id="4" name="Content Placeholder 3">
            <a:extLst>
              <a:ext uri="{FF2B5EF4-FFF2-40B4-BE49-F238E27FC236}">
                <a16:creationId xmlns:a16="http://schemas.microsoft.com/office/drawing/2014/main" id="{20E5F575-8E69-CE45-A743-D1F8967E2B97}"/>
              </a:ext>
            </a:extLst>
          </p:cNvPr>
          <p:cNvPicPr>
            <a:picLocks noGrp="1" noChangeAspect="1"/>
          </p:cNvPicPr>
          <p:nvPr>
            <p:ph idx="1"/>
          </p:nvPr>
        </p:nvPicPr>
        <p:blipFill>
          <a:blip r:embed="rId2"/>
          <a:stretch>
            <a:fillRect/>
          </a:stretch>
        </p:blipFill>
        <p:spPr>
          <a:xfrm>
            <a:off x="1295402" y="2463282"/>
            <a:ext cx="3108647" cy="1750500"/>
          </a:xfrm>
          <a:prstGeom prst="rect">
            <a:avLst/>
          </a:prstGeom>
        </p:spPr>
      </p:pic>
      <p:sp>
        <p:nvSpPr>
          <p:cNvPr id="5" name="TextBox 4">
            <a:extLst>
              <a:ext uri="{FF2B5EF4-FFF2-40B4-BE49-F238E27FC236}">
                <a16:creationId xmlns:a16="http://schemas.microsoft.com/office/drawing/2014/main" id="{D132CBDE-7F84-A740-8D58-8828B35E7568}"/>
              </a:ext>
            </a:extLst>
          </p:cNvPr>
          <p:cNvSpPr txBox="1"/>
          <p:nvPr/>
        </p:nvSpPr>
        <p:spPr>
          <a:xfrm>
            <a:off x="946280" y="4191466"/>
            <a:ext cx="3806890" cy="2031325"/>
          </a:xfrm>
          <a:prstGeom prst="rect">
            <a:avLst/>
          </a:prstGeom>
          <a:noFill/>
        </p:spPr>
        <p:txBody>
          <a:bodyPr wrap="square" rtlCol="0">
            <a:spAutoFit/>
          </a:bodyPr>
          <a:lstStyle/>
          <a:p>
            <a:r>
              <a:rPr lang="en-US" dirty="0">
                <a:hlinkClick r:id="rId3"/>
              </a:rPr>
              <a:t>Go to a Cleveland Browns game!</a:t>
            </a:r>
            <a:endParaRPr lang="en-US" dirty="0"/>
          </a:p>
          <a:p>
            <a:r>
              <a:rPr lang="en-US" dirty="0"/>
              <a:t>If your favorite team happens to be playing the browns while you’re in town head on down to First Energy Arena to see them get an easy Win! Fun Fact The browns haven’t had a winning record since 2007!</a:t>
            </a:r>
          </a:p>
        </p:txBody>
      </p:sp>
      <p:pic>
        <p:nvPicPr>
          <p:cNvPr id="6" name="Picture 5">
            <a:extLst>
              <a:ext uri="{FF2B5EF4-FFF2-40B4-BE49-F238E27FC236}">
                <a16:creationId xmlns:a16="http://schemas.microsoft.com/office/drawing/2014/main" id="{05638F0F-D973-0446-BF35-77E8C3420600}"/>
              </a:ext>
            </a:extLst>
          </p:cNvPr>
          <p:cNvPicPr>
            <a:picLocks noChangeAspect="1"/>
          </p:cNvPicPr>
          <p:nvPr/>
        </p:nvPicPr>
        <p:blipFill>
          <a:blip r:embed="rId4"/>
          <a:stretch>
            <a:fillRect/>
          </a:stretch>
        </p:blipFill>
        <p:spPr>
          <a:xfrm>
            <a:off x="4912958" y="2463282"/>
            <a:ext cx="3055386" cy="1750500"/>
          </a:xfrm>
          <a:prstGeom prst="rect">
            <a:avLst/>
          </a:prstGeom>
        </p:spPr>
      </p:pic>
      <p:sp>
        <p:nvSpPr>
          <p:cNvPr id="7" name="TextBox 6">
            <a:extLst>
              <a:ext uri="{FF2B5EF4-FFF2-40B4-BE49-F238E27FC236}">
                <a16:creationId xmlns:a16="http://schemas.microsoft.com/office/drawing/2014/main" id="{DB452EA5-2E57-0744-A0D5-25560F3FD750}"/>
              </a:ext>
            </a:extLst>
          </p:cNvPr>
          <p:cNvSpPr txBox="1"/>
          <p:nvPr/>
        </p:nvSpPr>
        <p:spPr>
          <a:xfrm>
            <a:off x="4912958" y="4191466"/>
            <a:ext cx="3055386" cy="2031325"/>
          </a:xfrm>
          <a:prstGeom prst="rect">
            <a:avLst/>
          </a:prstGeom>
          <a:noFill/>
        </p:spPr>
        <p:txBody>
          <a:bodyPr wrap="square" rtlCol="0">
            <a:spAutoFit/>
          </a:bodyPr>
          <a:lstStyle/>
          <a:p>
            <a:r>
              <a:rPr lang="en-US" dirty="0">
                <a:hlinkClick r:id="rId5"/>
              </a:rPr>
              <a:t>Go to a Cleveland Indians </a:t>
            </a:r>
            <a:r>
              <a:rPr lang="en-US" dirty="0"/>
              <a:t>game!</a:t>
            </a:r>
          </a:p>
          <a:p>
            <a:r>
              <a:rPr lang="en-US" dirty="0"/>
              <a:t>Cruise down to Progressive Field and check out Cleveland's best sports team while enjoying a view of Cleveland's metropolitan skyline!</a:t>
            </a:r>
          </a:p>
        </p:txBody>
      </p:sp>
      <p:pic>
        <p:nvPicPr>
          <p:cNvPr id="8" name="Picture 7">
            <a:extLst>
              <a:ext uri="{FF2B5EF4-FFF2-40B4-BE49-F238E27FC236}">
                <a16:creationId xmlns:a16="http://schemas.microsoft.com/office/drawing/2014/main" id="{7473361F-3F28-434C-84D4-FE192A241538}"/>
              </a:ext>
            </a:extLst>
          </p:cNvPr>
          <p:cNvPicPr>
            <a:picLocks noChangeAspect="1"/>
          </p:cNvPicPr>
          <p:nvPr/>
        </p:nvPicPr>
        <p:blipFill>
          <a:blip r:embed="rId6"/>
          <a:stretch>
            <a:fillRect/>
          </a:stretch>
        </p:blipFill>
        <p:spPr>
          <a:xfrm>
            <a:off x="8341569" y="2395168"/>
            <a:ext cx="3247052" cy="1886728"/>
          </a:xfrm>
          <a:prstGeom prst="rect">
            <a:avLst/>
          </a:prstGeom>
        </p:spPr>
      </p:pic>
      <p:sp>
        <p:nvSpPr>
          <p:cNvPr id="9" name="TextBox 8">
            <a:extLst>
              <a:ext uri="{FF2B5EF4-FFF2-40B4-BE49-F238E27FC236}">
                <a16:creationId xmlns:a16="http://schemas.microsoft.com/office/drawing/2014/main" id="{E052BD12-88CB-4C45-A86E-8458413875FF}"/>
              </a:ext>
            </a:extLst>
          </p:cNvPr>
          <p:cNvSpPr txBox="1"/>
          <p:nvPr/>
        </p:nvSpPr>
        <p:spPr>
          <a:xfrm>
            <a:off x="8341569" y="4391065"/>
            <a:ext cx="3247052" cy="1477328"/>
          </a:xfrm>
          <a:prstGeom prst="rect">
            <a:avLst/>
          </a:prstGeom>
          <a:noFill/>
        </p:spPr>
        <p:txBody>
          <a:bodyPr wrap="square" rtlCol="0">
            <a:spAutoFit/>
          </a:bodyPr>
          <a:lstStyle/>
          <a:p>
            <a:r>
              <a:rPr lang="en-US" dirty="0">
                <a:hlinkClick r:id="rId7"/>
              </a:rPr>
              <a:t>Go to a Cleveland Cavs Game!</a:t>
            </a:r>
            <a:endParaRPr lang="en-US" dirty="0"/>
          </a:p>
          <a:p>
            <a:r>
              <a:rPr lang="en-US" dirty="0"/>
              <a:t>If you want to see the effects that Lebron James has on a team go on down to watch the 12-46 Cavaliers! </a:t>
            </a:r>
          </a:p>
        </p:txBody>
      </p:sp>
      <p:sp>
        <p:nvSpPr>
          <p:cNvPr id="10" name="Footer Placeholder 9">
            <a:extLst>
              <a:ext uri="{FF2B5EF4-FFF2-40B4-BE49-F238E27FC236}">
                <a16:creationId xmlns:a16="http://schemas.microsoft.com/office/drawing/2014/main" id="{A987AC7B-B0BD-2B4A-8B95-F2AB02527E13}"/>
              </a:ext>
            </a:extLst>
          </p:cNvPr>
          <p:cNvSpPr>
            <a:spLocks noGrp="1"/>
          </p:cNvSpPr>
          <p:nvPr>
            <p:ph type="ftr" sz="quarter" idx="11"/>
          </p:nvPr>
        </p:nvSpPr>
        <p:spPr>
          <a:xfrm>
            <a:off x="9717834" y="6551566"/>
            <a:ext cx="2474166" cy="306434"/>
          </a:xfrm>
        </p:spPr>
        <p:txBody>
          <a:bodyPr/>
          <a:lstStyle/>
          <a:p>
            <a:r>
              <a:rPr lang="en-US" dirty="0"/>
              <a:t>Caden Spencer: February 20</a:t>
            </a:r>
            <a:r>
              <a:rPr lang="en-US" baseline="30000" dirty="0"/>
              <a:t>th</a:t>
            </a:r>
            <a:r>
              <a:rPr lang="en-US" dirty="0"/>
              <a:t>  2019</a:t>
            </a:r>
          </a:p>
          <a:p>
            <a:endParaRPr lang="en-US" dirty="0"/>
          </a:p>
        </p:txBody>
      </p:sp>
    </p:spTree>
    <p:extLst>
      <p:ext uri="{BB962C8B-B14F-4D97-AF65-F5344CB8AC3E}">
        <p14:creationId xmlns:p14="http://schemas.microsoft.com/office/powerpoint/2010/main" val="1329272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47D7-3B36-074B-BB1D-8922D36E9CAA}"/>
              </a:ext>
            </a:extLst>
          </p:cNvPr>
          <p:cNvSpPr>
            <a:spLocks noGrp="1"/>
          </p:cNvSpPr>
          <p:nvPr>
            <p:ph type="title"/>
          </p:nvPr>
        </p:nvSpPr>
        <p:spPr/>
        <p:txBody>
          <a:bodyPr/>
          <a:lstStyle/>
          <a:p>
            <a:r>
              <a:rPr lang="en-US" dirty="0"/>
              <a:t>Dining!</a:t>
            </a:r>
          </a:p>
        </p:txBody>
      </p:sp>
      <p:pic>
        <p:nvPicPr>
          <p:cNvPr id="4" name="Content Placeholder 3">
            <a:extLst>
              <a:ext uri="{FF2B5EF4-FFF2-40B4-BE49-F238E27FC236}">
                <a16:creationId xmlns:a16="http://schemas.microsoft.com/office/drawing/2014/main" id="{02BF5681-7AB7-8246-9959-29C5466432ED}"/>
              </a:ext>
            </a:extLst>
          </p:cNvPr>
          <p:cNvPicPr>
            <a:picLocks noGrp="1" noChangeAspect="1"/>
          </p:cNvPicPr>
          <p:nvPr>
            <p:ph idx="1"/>
          </p:nvPr>
        </p:nvPicPr>
        <p:blipFill>
          <a:blip r:embed="rId2"/>
          <a:stretch>
            <a:fillRect/>
          </a:stretch>
        </p:blipFill>
        <p:spPr>
          <a:xfrm>
            <a:off x="7819053" y="2800059"/>
            <a:ext cx="3675296" cy="2257134"/>
          </a:xfrm>
          <a:prstGeom prst="rect">
            <a:avLst/>
          </a:prstGeom>
        </p:spPr>
      </p:pic>
      <p:sp>
        <p:nvSpPr>
          <p:cNvPr id="5" name="TextBox 4">
            <a:extLst>
              <a:ext uri="{FF2B5EF4-FFF2-40B4-BE49-F238E27FC236}">
                <a16:creationId xmlns:a16="http://schemas.microsoft.com/office/drawing/2014/main" id="{6FB728DC-46E1-E246-B208-34C5AE292CBA}"/>
              </a:ext>
            </a:extLst>
          </p:cNvPr>
          <p:cNvSpPr txBox="1"/>
          <p:nvPr/>
        </p:nvSpPr>
        <p:spPr>
          <a:xfrm>
            <a:off x="8675912" y="2430727"/>
            <a:ext cx="4441372" cy="369332"/>
          </a:xfrm>
          <a:prstGeom prst="rect">
            <a:avLst/>
          </a:prstGeom>
          <a:noFill/>
        </p:spPr>
        <p:txBody>
          <a:bodyPr wrap="square" rtlCol="0">
            <a:spAutoFit/>
          </a:bodyPr>
          <a:lstStyle/>
          <a:p>
            <a:r>
              <a:rPr lang="en-US" dirty="0"/>
              <a:t>Red Walter’s Barbecue</a:t>
            </a:r>
          </a:p>
        </p:txBody>
      </p:sp>
      <p:sp>
        <p:nvSpPr>
          <p:cNvPr id="6" name="TextBox 5">
            <a:extLst>
              <a:ext uri="{FF2B5EF4-FFF2-40B4-BE49-F238E27FC236}">
                <a16:creationId xmlns:a16="http://schemas.microsoft.com/office/drawing/2014/main" id="{C302BEE0-EA66-F24B-A843-3AE646B36C0B}"/>
              </a:ext>
            </a:extLst>
          </p:cNvPr>
          <p:cNvSpPr txBox="1"/>
          <p:nvPr/>
        </p:nvSpPr>
        <p:spPr>
          <a:xfrm>
            <a:off x="7819054" y="5057192"/>
            <a:ext cx="4068147" cy="1200329"/>
          </a:xfrm>
          <a:prstGeom prst="rect">
            <a:avLst/>
          </a:prstGeom>
          <a:noFill/>
        </p:spPr>
        <p:txBody>
          <a:bodyPr wrap="square" rtlCol="0">
            <a:spAutoFit/>
          </a:bodyPr>
          <a:lstStyle/>
          <a:p>
            <a:r>
              <a:rPr lang="en-US" dirty="0"/>
              <a:t>A quaint all American style BBQ with an impressive 85 food inspection violations since 2016 and received 0 stars on trip advisor!</a:t>
            </a:r>
          </a:p>
        </p:txBody>
      </p:sp>
      <p:sp>
        <p:nvSpPr>
          <p:cNvPr id="7" name="TextBox 6">
            <a:extLst>
              <a:ext uri="{FF2B5EF4-FFF2-40B4-BE49-F238E27FC236}">
                <a16:creationId xmlns:a16="http://schemas.microsoft.com/office/drawing/2014/main" id="{BAC3047E-0FB7-9C4F-8DA1-69D72CDA1CAE}"/>
              </a:ext>
            </a:extLst>
          </p:cNvPr>
          <p:cNvSpPr txBox="1"/>
          <p:nvPr/>
        </p:nvSpPr>
        <p:spPr>
          <a:xfrm>
            <a:off x="895738" y="2477277"/>
            <a:ext cx="2239347" cy="369332"/>
          </a:xfrm>
          <a:prstGeom prst="rect">
            <a:avLst/>
          </a:prstGeom>
          <a:noFill/>
        </p:spPr>
        <p:txBody>
          <a:bodyPr wrap="square" rtlCol="0">
            <a:spAutoFit/>
          </a:bodyPr>
          <a:lstStyle/>
          <a:p>
            <a:r>
              <a:rPr lang="en-US" dirty="0">
                <a:hlinkClick r:id="rId3"/>
              </a:rPr>
              <a:t>Slyman’s Deli</a:t>
            </a:r>
            <a:endParaRPr lang="en-US" dirty="0"/>
          </a:p>
        </p:txBody>
      </p:sp>
      <p:pic>
        <p:nvPicPr>
          <p:cNvPr id="8" name="Picture 7">
            <a:extLst>
              <a:ext uri="{FF2B5EF4-FFF2-40B4-BE49-F238E27FC236}">
                <a16:creationId xmlns:a16="http://schemas.microsoft.com/office/drawing/2014/main" id="{C30C9D45-AED0-6D48-BEBC-201A153BE6FB}"/>
              </a:ext>
            </a:extLst>
          </p:cNvPr>
          <p:cNvPicPr>
            <a:picLocks noChangeAspect="1"/>
          </p:cNvPicPr>
          <p:nvPr/>
        </p:nvPicPr>
        <p:blipFill>
          <a:blip r:embed="rId4"/>
          <a:stretch>
            <a:fillRect/>
          </a:stretch>
        </p:blipFill>
        <p:spPr>
          <a:xfrm>
            <a:off x="821092" y="2800058"/>
            <a:ext cx="2948473" cy="2257133"/>
          </a:xfrm>
          <a:prstGeom prst="rect">
            <a:avLst/>
          </a:prstGeom>
        </p:spPr>
      </p:pic>
      <p:sp>
        <p:nvSpPr>
          <p:cNvPr id="9" name="TextBox 8">
            <a:extLst>
              <a:ext uri="{FF2B5EF4-FFF2-40B4-BE49-F238E27FC236}">
                <a16:creationId xmlns:a16="http://schemas.microsoft.com/office/drawing/2014/main" id="{EC0F0125-5FDA-D74B-ABFC-BDB872317CCB}"/>
              </a:ext>
            </a:extLst>
          </p:cNvPr>
          <p:cNvSpPr txBox="1"/>
          <p:nvPr/>
        </p:nvSpPr>
        <p:spPr>
          <a:xfrm>
            <a:off x="821093" y="5057193"/>
            <a:ext cx="2948473" cy="1200329"/>
          </a:xfrm>
          <a:prstGeom prst="rect">
            <a:avLst/>
          </a:prstGeom>
          <a:noFill/>
        </p:spPr>
        <p:txBody>
          <a:bodyPr wrap="square" rtlCol="0">
            <a:spAutoFit/>
          </a:bodyPr>
          <a:lstStyle/>
          <a:p>
            <a:r>
              <a:rPr lang="en-US" dirty="0"/>
              <a:t>A Kosher dining experience that received 4.5 stars on trip advisor. They got a mean Cored Beef </a:t>
            </a:r>
            <a:r>
              <a:rPr lang="en-US" dirty="0" err="1"/>
              <a:t>Sandwhich</a:t>
            </a:r>
            <a:r>
              <a:rPr lang="en-US" dirty="0"/>
              <a:t>!</a:t>
            </a:r>
          </a:p>
        </p:txBody>
      </p:sp>
      <p:pic>
        <p:nvPicPr>
          <p:cNvPr id="10" name="Picture 9">
            <a:extLst>
              <a:ext uri="{FF2B5EF4-FFF2-40B4-BE49-F238E27FC236}">
                <a16:creationId xmlns:a16="http://schemas.microsoft.com/office/drawing/2014/main" id="{CDDF5034-1644-6048-BC46-4EEFC40BDB17}"/>
              </a:ext>
            </a:extLst>
          </p:cNvPr>
          <p:cNvPicPr>
            <a:picLocks noChangeAspect="1"/>
          </p:cNvPicPr>
          <p:nvPr/>
        </p:nvPicPr>
        <p:blipFill>
          <a:blip r:embed="rId5"/>
          <a:stretch>
            <a:fillRect/>
          </a:stretch>
        </p:blipFill>
        <p:spPr>
          <a:xfrm>
            <a:off x="4366726" y="2846609"/>
            <a:ext cx="2817845" cy="2210582"/>
          </a:xfrm>
          <a:prstGeom prst="rect">
            <a:avLst/>
          </a:prstGeom>
        </p:spPr>
      </p:pic>
      <p:sp>
        <p:nvSpPr>
          <p:cNvPr id="11" name="TextBox 10">
            <a:extLst>
              <a:ext uri="{FF2B5EF4-FFF2-40B4-BE49-F238E27FC236}">
                <a16:creationId xmlns:a16="http://schemas.microsoft.com/office/drawing/2014/main" id="{513E6C06-E3E7-254D-9F34-63B777CA6BC6}"/>
              </a:ext>
            </a:extLst>
          </p:cNvPr>
          <p:cNvSpPr txBox="1"/>
          <p:nvPr/>
        </p:nvSpPr>
        <p:spPr>
          <a:xfrm>
            <a:off x="4963886" y="2477277"/>
            <a:ext cx="2817845" cy="369332"/>
          </a:xfrm>
          <a:prstGeom prst="rect">
            <a:avLst/>
          </a:prstGeom>
          <a:noFill/>
        </p:spPr>
        <p:txBody>
          <a:bodyPr wrap="square" rtlCol="0">
            <a:spAutoFit/>
          </a:bodyPr>
          <a:lstStyle/>
          <a:p>
            <a:r>
              <a:rPr lang="en-US" dirty="0">
                <a:hlinkClick r:id="rId6"/>
              </a:rPr>
              <a:t>The Barrel Room</a:t>
            </a:r>
            <a:endParaRPr lang="en-US" dirty="0"/>
          </a:p>
        </p:txBody>
      </p:sp>
      <p:sp>
        <p:nvSpPr>
          <p:cNvPr id="12" name="TextBox 11">
            <a:extLst>
              <a:ext uri="{FF2B5EF4-FFF2-40B4-BE49-F238E27FC236}">
                <a16:creationId xmlns:a16="http://schemas.microsoft.com/office/drawing/2014/main" id="{AEF2115A-1B29-524A-889D-D85DFFB08BAD}"/>
              </a:ext>
            </a:extLst>
          </p:cNvPr>
          <p:cNvSpPr txBox="1"/>
          <p:nvPr/>
        </p:nvSpPr>
        <p:spPr>
          <a:xfrm>
            <a:off x="4366726" y="5057191"/>
            <a:ext cx="3059475" cy="1200329"/>
          </a:xfrm>
          <a:prstGeom prst="rect">
            <a:avLst/>
          </a:prstGeom>
          <a:noFill/>
        </p:spPr>
        <p:txBody>
          <a:bodyPr wrap="square" rtlCol="0">
            <a:spAutoFit/>
          </a:bodyPr>
          <a:lstStyle/>
          <a:p>
            <a:r>
              <a:rPr lang="en-US" dirty="0"/>
              <a:t>A seafood joint that also received a 4.5 rating. It has a wonderful ambiance and is located in a fun neighborhood</a:t>
            </a:r>
          </a:p>
        </p:txBody>
      </p:sp>
      <p:sp>
        <p:nvSpPr>
          <p:cNvPr id="13" name="Footer Placeholder 12">
            <a:extLst>
              <a:ext uri="{FF2B5EF4-FFF2-40B4-BE49-F238E27FC236}">
                <a16:creationId xmlns:a16="http://schemas.microsoft.com/office/drawing/2014/main" id="{D97F0B1C-E3F1-EB4D-BC65-B8A6BA148E66}"/>
              </a:ext>
            </a:extLst>
          </p:cNvPr>
          <p:cNvSpPr>
            <a:spLocks noGrp="1"/>
          </p:cNvSpPr>
          <p:nvPr>
            <p:ph type="ftr" sz="quarter" idx="11"/>
          </p:nvPr>
        </p:nvSpPr>
        <p:spPr>
          <a:xfrm>
            <a:off x="10182604" y="6562530"/>
            <a:ext cx="2250266" cy="295470"/>
          </a:xfrm>
        </p:spPr>
        <p:txBody>
          <a:bodyPr/>
          <a:lstStyle/>
          <a:p>
            <a:r>
              <a:rPr lang="en-US" dirty="0"/>
              <a:t>Caden Spencer: February 20</a:t>
            </a:r>
            <a:r>
              <a:rPr lang="en-US" baseline="30000" dirty="0"/>
              <a:t>th</a:t>
            </a:r>
            <a:r>
              <a:rPr lang="en-US" dirty="0"/>
              <a:t>  2019</a:t>
            </a:r>
          </a:p>
          <a:p>
            <a:endParaRPr lang="en-US" dirty="0"/>
          </a:p>
        </p:txBody>
      </p:sp>
    </p:spTree>
    <p:extLst>
      <p:ext uri="{BB962C8B-B14F-4D97-AF65-F5344CB8AC3E}">
        <p14:creationId xmlns:p14="http://schemas.microsoft.com/office/powerpoint/2010/main" val="25145528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A7C97-7AF0-0F40-BD8C-1AA27CF35AFD}"/>
              </a:ext>
            </a:extLst>
          </p:cNvPr>
          <p:cNvSpPr>
            <a:spLocks noGrp="1"/>
          </p:cNvSpPr>
          <p:nvPr>
            <p:ph type="title"/>
          </p:nvPr>
        </p:nvSpPr>
        <p:spPr/>
        <p:txBody>
          <a:bodyPr/>
          <a:lstStyle/>
          <a:p>
            <a:r>
              <a:rPr lang="en-US" dirty="0"/>
              <a:t>Hotels!</a:t>
            </a:r>
          </a:p>
        </p:txBody>
      </p:sp>
      <p:sp>
        <p:nvSpPr>
          <p:cNvPr id="3" name="Content Placeholder 2">
            <a:extLst>
              <a:ext uri="{FF2B5EF4-FFF2-40B4-BE49-F238E27FC236}">
                <a16:creationId xmlns:a16="http://schemas.microsoft.com/office/drawing/2014/main" id="{FCE58961-702E-2E4F-A9E9-718A49C5A1C6}"/>
              </a:ext>
            </a:extLst>
          </p:cNvPr>
          <p:cNvSpPr>
            <a:spLocks noGrp="1"/>
          </p:cNvSpPr>
          <p:nvPr>
            <p:ph idx="1"/>
          </p:nvPr>
        </p:nvSpPr>
        <p:spPr/>
        <p:txBody>
          <a:bodyPr/>
          <a:lstStyle/>
          <a:p>
            <a:r>
              <a:rPr lang="en-US" dirty="0">
                <a:hlinkClick r:id="rId2"/>
              </a:rPr>
              <a:t>The Comfort Inn downtown</a:t>
            </a:r>
            <a:r>
              <a:rPr lang="en-US" dirty="0"/>
              <a:t>: a wonderful, decently affordable hotel located in downtown Cleveland. Rooms start at $84 a night and received a 4 star rating!</a:t>
            </a:r>
          </a:p>
          <a:p>
            <a:r>
              <a:rPr lang="en-US" dirty="0"/>
              <a:t> </a:t>
            </a:r>
            <a:r>
              <a:rPr lang="en-US" dirty="0">
                <a:hlinkClick r:id="rId3"/>
              </a:rPr>
              <a:t>Wood Spring Suites</a:t>
            </a:r>
            <a:r>
              <a:rPr lang="en-US" dirty="0"/>
              <a:t>: A cheap but luxurious hotel located directly outside of the Cleveland airport! Rooms start at $60 a night and received a 2.9 star rating!</a:t>
            </a:r>
          </a:p>
          <a:p>
            <a:r>
              <a:rPr lang="en-US" dirty="0">
                <a:hlinkClick r:id="rId4"/>
              </a:rPr>
              <a:t>Motel 6</a:t>
            </a:r>
            <a:r>
              <a:rPr lang="en-US" dirty="0"/>
              <a:t>: A familiar yet exotic hotel with rooms starting at just $46 a night! </a:t>
            </a:r>
          </a:p>
        </p:txBody>
      </p:sp>
      <p:sp>
        <p:nvSpPr>
          <p:cNvPr id="5" name="Footer Placeholder 4">
            <a:extLst>
              <a:ext uri="{FF2B5EF4-FFF2-40B4-BE49-F238E27FC236}">
                <a16:creationId xmlns:a16="http://schemas.microsoft.com/office/drawing/2014/main" id="{64B80EEF-2DE9-CF47-9BC9-1BAB186991B4}"/>
              </a:ext>
            </a:extLst>
          </p:cNvPr>
          <p:cNvSpPr>
            <a:spLocks noGrp="1"/>
          </p:cNvSpPr>
          <p:nvPr>
            <p:ph type="ftr" sz="quarter" idx="11"/>
          </p:nvPr>
        </p:nvSpPr>
        <p:spPr>
          <a:xfrm>
            <a:off x="10103498" y="6578600"/>
            <a:ext cx="2324877" cy="279400"/>
          </a:xfrm>
        </p:spPr>
        <p:txBody>
          <a:bodyPr/>
          <a:lstStyle/>
          <a:p>
            <a:r>
              <a:rPr lang="en-US" dirty="0"/>
              <a:t>Caden Spencer: February 20</a:t>
            </a:r>
            <a:r>
              <a:rPr lang="en-US" baseline="30000" dirty="0"/>
              <a:t>th</a:t>
            </a:r>
            <a:r>
              <a:rPr lang="en-US" dirty="0"/>
              <a:t>  2019</a:t>
            </a:r>
          </a:p>
        </p:txBody>
      </p:sp>
    </p:spTree>
    <p:extLst>
      <p:ext uri="{BB962C8B-B14F-4D97-AF65-F5344CB8AC3E}">
        <p14:creationId xmlns:p14="http://schemas.microsoft.com/office/powerpoint/2010/main" val="5957786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83F30-DCBF-4D4E-A609-50A1074D4B48}"/>
              </a:ext>
            </a:extLst>
          </p:cNvPr>
          <p:cNvSpPr>
            <a:spLocks noGrp="1"/>
          </p:cNvSpPr>
          <p:nvPr>
            <p:ph type="title"/>
          </p:nvPr>
        </p:nvSpPr>
        <p:spPr/>
        <p:txBody>
          <a:bodyPr/>
          <a:lstStyle/>
          <a:p>
            <a:r>
              <a:rPr lang="en-US" dirty="0"/>
              <a:t>Flights!</a:t>
            </a:r>
          </a:p>
        </p:txBody>
      </p:sp>
      <p:sp>
        <p:nvSpPr>
          <p:cNvPr id="4" name="Footer Placeholder 3">
            <a:extLst>
              <a:ext uri="{FF2B5EF4-FFF2-40B4-BE49-F238E27FC236}">
                <a16:creationId xmlns:a16="http://schemas.microsoft.com/office/drawing/2014/main" id="{97CD28A8-0CA9-5E4D-9C4D-572D556DE0B2}"/>
              </a:ext>
            </a:extLst>
          </p:cNvPr>
          <p:cNvSpPr>
            <a:spLocks noGrp="1"/>
          </p:cNvSpPr>
          <p:nvPr>
            <p:ph type="ftr" sz="quarter" idx="11"/>
          </p:nvPr>
        </p:nvSpPr>
        <p:spPr>
          <a:xfrm>
            <a:off x="10184364" y="6718300"/>
            <a:ext cx="2007636" cy="279400"/>
          </a:xfrm>
        </p:spPr>
        <p:txBody>
          <a:bodyPr/>
          <a:lstStyle/>
          <a:p>
            <a:r>
              <a:rPr lang="en-US" dirty="0"/>
              <a:t>Caden Spencer: February 20</a:t>
            </a:r>
            <a:r>
              <a:rPr lang="en-US" baseline="30000" dirty="0"/>
              <a:t>th</a:t>
            </a:r>
            <a:r>
              <a:rPr lang="en-US" dirty="0"/>
              <a:t>  2019</a:t>
            </a:r>
          </a:p>
          <a:p>
            <a:endParaRPr lang="en-US" dirty="0"/>
          </a:p>
        </p:txBody>
      </p:sp>
      <p:sp>
        <p:nvSpPr>
          <p:cNvPr id="6" name="Content Placeholder 5">
            <a:extLst>
              <a:ext uri="{FF2B5EF4-FFF2-40B4-BE49-F238E27FC236}">
                <a16:creationId xmlns:a16="http://schemas.microsoft.com/office/drawing/2014/main" id="{F9403DF1-E547-D74C-8B22-AE7442B3A976}"/>
              </a:ext>
            </a:extLst>
          </p:cNvPr>
          <p:cNvSpPr>
            <a:spLocks noGrp="1"/>
          </p:cNvSpPr>
          <p:nvPr>
            <p:ph idx="1"/>
          </p:nvPr>
        </p:nvSpPr>
        <p:spPr/>
        <p:txBody>
          <a:bodyPr/>
          <a:lstStyle/>
          <a:p>
            <a:pPr marL="0" indent="0">
              <a:buNone/>
            </a:pPr>
            <a:r>
              <a:rPr lang="en-US" dirty="0"/>
              <a:t> </a:t>
            </a:r>
          </a:p>
        </p:txBody>
      </p:sp>
      <p:graphicFrame>
        <p:nvGraphicFramePr>
          <p:cNvPr id="8" name="Chart 7">
            <a:extLst>
              <a:ext uri="{FF2B5EF4-FFF2-40B4-BE49-F238E27FC236}">
                <a16:creationId xmlns:a16="http://schemas.microsoft.com/office/drawing/2014/main" id="{C605870F-6717-3E47-861C-0D81407951C2}"/>
              </a:ext>
            </a:extLst>
          </p:cNvPr>
          <p:cNvGraphicFramePr/>
          <p:nvPr>
            <p:extLst>
              <p:ext uri="{D42A27DB-BD31-4B8C-83A1-F6EECF244321}">
                <p14:modId xmlns:p14="http://schemas.microsoft.com/office/powerpoint/2010/main" val="393232513"/>
              </p:ext>
            </p:extLst>
          </p:nvPr>
        </p:nvGraphicFramePr>
        <p:xfrm>
          <a:off x="7126514" y="2463800"/>
          <a:ext cx="3770083" cy="31515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CFF55185-DD29-0343-B2FA-05E732B00E3C}"/>
              </a:ext>
            </a:extLst>
          </p:cNvPr>
          <p:cNvGraphicFramePr>
            <a:graphicFrameLocks noGrp="1"/>
          </p:cNvGraphicFramePr>
          <p:nvPr>
            <p:extLst>
              <p:ext uri="{D42A27DB-BD31-4B8C-83A1-F6EECF244321}">
                <p14:modId xmlns:p14="http://schemas.microsoft.com/office/powerpoint/2010/main" val="3003497528"/>
              </p:ext>
            </p:extLst>
          </p:nvPr>
        </p:nvGraphicFramePr>
        <p:xfrm>
          <a:off x="1295401" y="3389629"/>
          <a:ext cx="5432490" cy="1112520"/>
        </p:xfrm>
        <a:graphic>
          <a:graphicData uri="http://schemas.openxmlformats.org/drawingml/2006/table">
            <a:tbl>
              <a:tblPr firstRow="1" bandRow="1">
                <a:tableStyleId>{5C22544A-7EE6-4342-B048-85BDC9FD1C3A}</a:tableStyleId>
              </a:tblPr>
              <a:tblGrid>
                <a:gridCol w="2716245">
                  <a:extLst>
                    <a:ext uri="{9D8B030D-6E8A-4147-A177-3AD203B41FA5}">
                      <a16:colId xmlns:a16="http://schemas.microsoft.com/office/drawing/2014/main" val="1480048952"/>
                    </a:ext>
                  </a:extLst>
                </a:gridCol>
                <a:gridCol w="2716245">
                  <a:extLst>
                    <a:ext uri="{9D8B030D-6E8A-4147-A177-3AD203B41FA5}">
                      <a16:colId xmlns:a16="http://schemas.microsoft.com/office/drawing/2014/main" val="2214596342"/>
                    </a:ext>
                  </a:extLst>
                </a:gridCol>
              </a:tblGrid>
              <a:tr h="370840">
                <a:tc>
                  <a:txBody>
                    <a:bodyPr/>
                    <a:lstStyle/>
                    <a:p>
                      <a:r>
                        <a:rPr lang="en-US" dirty="0"/>
                        <a:t>Frontier Airlines</a:t>
                      </a:r>
                    </a:p>
                  </a:txBody>
                  <a:tcPr/>
                </a:tc>
                <a:tc>
                  <a:txBody>
                    <a:bodyPr/>
                    <a:lstStyle/>
                    <a:p>
                      <a:r>
                        <a:rPr lang="en-US" dirty="0"/>
                        <a:t>$147</a:t>
                      </a:r>
                    </a:p>
                  </a:txBody>
                  <a:tcPr/>
                </a:tc>
                <a:extLst>
                  <a:ext uri="{0D108BD9-81ED-4DB2-BD59-A6C34878D82A}">
                    <a16:rowId xmlns:a16="http://schemas.microsoft.com/office/drawing/2014/main" val="13327667"/>
                  </a:ext>
                </a:extLst>
              </a:tr>
              <a:tr h="370840">
                <a:tc>
                  <a:txBody>
                    <a:bodyPr/>
                    <a:lstStyle/>
                    <a:p>
                      <a:r>
                        <a:rPr lang="en-US" dirty="0"/>
                        <a:t>Spirit Airlines</a:t>
                      </a:r>
                    </a:p>
                  </a:txBody>
                  <a:tcPr/>
                </a:tc>
                <a:tc>
                  <a:txBody>
                    <a:bodyPr/>
                    <a:lstStyle/>
                    <a:p>
                      <a:r>
                        <a:rPr lang="en-US" dirty="0"/>
                        <a:t>$251</a:t>
                      </a:r>
                    </a:p>
                  </a:txBody>
                  <a:tcPr/>
                </a:tc>
                <a:extLst>
                  <a:ext uri="{0D108BD9-81ED-4DB2-BD59-A6C34878D82A}">
                    <a16:rowId xmlns:a16="http://schemas.microsoft.com/office/drawing/2014/main" val="1277963444"/>
                  </a:ext>
                </a:extLst>
              </a:tr>
              <a:tr h="370840">
                <a:tc>
                  <a:txBody>
                    <a:bodyPr/>
                    <a:lstStyle/>
                    <a:p>
                      <a:r>
                        <a:rPr lang="en-US" dirty="0"/>
                        <a:t>United Airlines</a:t>
                      </a:r>
                    </a:p>
                  </a:txBody>
                  <a:tcPr/>
                </a:tc>
                <a:tc>
                  <a:txBody>
                    <a:bodyPr/>
                    <a:lstStyle/>
                    <a:p>
                      <a:r>
                        <a:rPr lang="en-US" dirty="0"/>
                        <a:t>$432</a:t>
                      </a:r>
                    </a:p>
                  </a:txBody>
                  <a:tcPr/>
                </a:tc>
                <a:extLst>
                  <a:ext uri="{0D108BD9-81ED-4DB2-BD59-A6C34878D82A}">
                    <a16:rowId xmlns:a16="http://schemas.microsoft.com/office/drawing/2014/main" val="2312666815"/>
                  </a:ext>
                </a:extLst>
              </a:tr>
            </a:tbl>
          </a:graphicData>
        </a:graphic>
      </p:graphicFrame>
    </p:spTree>
    <p:extLst>
      <p:ext uri="{BB962C8B-B14F-4D97-AF65-F5344CB8AC3E}">
        <p14:creationId xmlns:p14="http://schemas.microsoft.com/office/powerpoint/2010/main" val="18228533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384F-B999-5A47-93C9-9BEC1E381BBA}"/>
              </a:ext>
            </a:extLst>
          </p:cNvPr>
          <p:cNvSpPr>
            <a:spLocks noGrp="1"/>
          </p:cNvSpPr>
          <p:nvPr>
            <p:ph type="title"/>
          </p:nvPr>
        </p:nvSpPr>
        <p:spPr/>
        <p:txBody>
          <a:bodyPr/>
          <a:lstStyle/>
          <a:p>
            <a:r>
              <a:rPr lang="en-US" dirty="0"/>
              <a:t>Thank You!/References!</a:t>
            </a:r>
          </a:p>
        </p:txBody>
      </p:sp>
      <p:sp>
        <p:nvSpPr>
          <p:cNvPr id="3" name="Content Placeholder 2">
            <a:extLst>
              <a:ext uri="{FF2B5EF4-FFF2-40B4-BE49-F238E27FC236}">
                <a16:creationId xmlns:a16="http://schemas.microsoft.com/office/drawing/2014/main" id="{9467281E-3921-0044-9C12-D344E2C4C5D5}"/>
              </a:ext>
            </a:extLst>
          </p:cNvPr>
          <p:cNvSpPr>
            <a:spLocks noGrp="1"/>
          </p:cNvSpPr>
          <p:nvPr>
            <p:ph idx="1"/>
          </p:nvPr>
        </p:nvSpPr>
        <p:spPr/>
        <p:txBody>
          <a:bodyPr>
            <a:normAutofit/>
          </a:bodyPr>
          <a:lstStyle/>
          <a:p>
            <a:r>
              <a:rPr lang="en-US" dirty="0">
                <a:hlinkClick r:id="rId2"/>
              </a:rPr>
              <a:t>https://www.tripadvisor.com/Attractions-g50207-Activities-Cleveland_Ohio.html#ATTRACTION_SORT_WRAPPER</a:t>
            </a:r>
            <a:endParaRPr lang="en-US" dirty="0"/>
          </a:p>
          <a:p>
            <a:r>
              <a:rPr lang="en-US" dirty="0">
                <a:hlinkClick r:id="rId3"/>
              </a:rPr>
              <a:t>https://www.tripadvisor.com/Hotels-g50207-Cleveland_Ohio-Hotels.html</a:t>
            </a:r>
            <a:endParaRPr lang="en-US" dirty="0"/>
          </a:p>
          <a:p>
            <a:r>
              <a:rPr lang="en-US" dirty="0">
                <a:hlinkClick r:id="rId4"/>
              </a:rPr>
              <a:t>https://www.tripadvisor.com/Hotel_Review-s1-g50133-d95180-Reviews-Americas_Best_Value_Inn_Cleveland_Airport-Brook_Park_Ohio.html</a:t>
            </a:r>
            <a:endParaRPr lang="en-US" dirty="0"/>
          </a:p>
          <a:p>
            <a:r>
              <a:rPr lang="en-US" dirty="0">
                <a:hlinkClick r:id="rId5"/>
              </a:rPr>
              <a:t>https://www.tripadvisor.com/Attraction_Review-g50207-d137616-Reviews-Cleveland_Museum_of_Art-Cleveland_Ohio.html</a:t>
            </a:r>
            <a:endParaRPr lang="en-US" dirty="0"/>
          </a:p>
          <a:p>
            <a:endParaRPr lang="en-US" dirty="0"/>
          </a:p>
        </p:txBody>
      </p:sp>
      <p:sp>
        <p:nvSpPr>
          <p:cNvPr id="4" name="Footer Placeholder 3">
            <a:extLst>
              <a:ext uri="{FF2B5EF4-FFF2-40B4-BE49-F238E27FC236}">
                <a16:creationId xmlns:a16="http://schemas.microsoft.com/office/drawing/2014/main" id="{4590A638-EE58-7249-A501-6944CD0011EF}"/>
              </a:ext>
            </a:extLst>
          </p:cNvPr>
          <p:cNvSpPr>
            <a:spLocks noGrp="1"/>
          </p:cNvSpPr>
          <p:nvPr>
            <p:ph type="ftr" sz="quarter" idx="11"/>
          </p:nvPr>
        </p:nvSpPr>
        <p:spPr>
          <a:xfrm>
            <a:off x="10154786" y="6718300"/>
            <a:ext cx="2037214" cy="279400"/>
          </a:xfrm>
        </p:spPr>
        <p:txBody>
          <a:bodyPr/>
          <a:lstStyle/>
          <a:p>
            <a:r>
              <a:rPr lang="en-US" dirty="0"/>
              <a:t>Caden Spencer: February 20</a:t>
            </a:r>
            <a:r>
              <a:rPr lang="en-US" baseline="30000" dirty="0"/>
              <a:t>th</a:t>
            </a:r>
            <a:r>
              <a:rPr lang="en-US" dirty="0"/>
              <a:t>  2019</a:t>
            </a:r>
          </a:p>
          <a:p>
            <a:endParaRPr lang="en-US" dirty="0"/>
          </a:p>
        </p:txBody>
      </p:sp>
    </p:spTree>
    <p:extLst>
      <p:ext uri="{BB962C8B-B14F-4D97-AF65-F5344CB8AC3E}">
        <p14:creationId xmlns:p14="http://schemas.microsoft.com/office/powerpoint/2010/main" val="38154977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{AAF1F8A7-8E3D-7D41-9EBA-440E536EF85E}tf10001064</Template>
  <TotalTime>8117</TotalTime>
  <Words>491</Words>
  <Application>Microsoft Macintosh PowerPoint</Application>
  <PresentationFormat>Widescreen</PresentationFormat>
  <Paragraphs>47</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Garamond</vt:lpstr>
      <vt:lpstr>Organic</vt:lpstr>
      <vt:lpstr>My Dream Vacation: Cleveland Ohio</vt:lpstr>
      <vt:lpstr>Tourist Attractions!</vt:lpstr>
      <vt:lpstr>Fun Things To Do!</vt:lpstr>
      <vt:lpstr>Dining!</vt:lpstr>
      <vt:lpstr>Hotels!</vt:lpstr>
      <vt:lpstr>Flights!</vt:lpstr>
      <vt:lpstr>Thank You!/References!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Dream Vacation: Cleveland Ohio</dc:title>
  <dc:creator>JEFF Spencer</dc:creator>
  <cp:lastModifiedBy>JEFF Spencer</cp:lastModifiedBy>
  <cp:revision>13</cp:revision>
  <dcterms:created xsi:type="dcterms:W3CDTF">2019-02-21T02:46:38Z</dcterms:created>
  <dcterms:modified xsi:type="dcterms:W3CDTF">2019-02-26T18:04:01Z</dcterms:modified>
</cp:coreProperties>
</file>