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4"/>
  </p:notesMasterIdLst>
  <p:sldIdLst>
    <p:sldId id="256" r:id="rId2"/>
    <p:sldId id="257" r:id="rId3"/>
    <p:sldId id="259" r:id="rId4"/>
    <p:sldId id="260" r:id="rId5"/>
    <p:sldId id="261" r:id="rId6"/>
    <p:sldId id="265" r:id="rId7"/>
    <p:sldId id="262" r:id="rId8"/>
    <p:sldId id="266" r:id="rId9"/>
    <p:sldId id="268" r:id="rId10"/>
    <p:sldId id="263" r:id="rId11"/>
    <p:sldId id="264" r:id="rId12"/>
    <p:sldId id="25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4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Average Daytime Temperature </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Spring (Sept, Oct, Nov.)</c:v>
                </c:pt>
              </c:strCache>
            </c:strRef>
          </c:tx>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2"/>
                <c:pt idx="0">
                  <c:v>Average Minimum </c:v>
                </c:pt>
                <c:pt idx="1">
                  <c:v>Average Maximum </c:v>
                </c:pt>
              </c:strCache>
            </c:strRef>
          </c:cat>
          <c:val>
            <c:numRef>
              <c:f>Sheet1!$B$2:$B$5</c:f>
              <c:numCache>
                <c:formatCode>General</c:formatCode>
                <c:ptCount val="4"/>
                <c:pt idx="0">
                  <c:v>61</c:v>
                </c:pt>
                <c:pt idx="1">
                  <c:v>66</c:v>
                </c:pt>
              </c:numCache>
            </c:numRef>
          </c:val>
          <c:extLst>
            <c:ext xmlns:c16="http://schemas.microsoft.com/office/drawing/2014/chart" uri="{C3380CC4-5D6E-409C-BE32-E72D297353CC}">
              <c16:uniqueId val="{00000000-173F-4317-8CA3-081BFD8CBCBB}"/>
            </c:ext>
          </c:extLst>
        </c:ser>
        <c:ser>
          <c:idx val="1"/>
          <c:order val="1"/>
          <c:tx>
            <c:strRef>
              <c:f>Sheet1!$C$1</c:f>
              <c:strCache>
                <c:ptCount val="1"/>
                <c:pt idx="0">
                  <c:v>Summer (Dec, Jan, Feb.)</c:v>
                </c:pt>
              </c:strCache>
            </c:strRef>
          </c:tx>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2"/>
                <c:pt idx="0">
                  <c:v>Average Minimum </c:v>
                </c:pt>
                <c:pt idx="1">
                  <c:v>Average Maximum </c:v>
                </c:pt>
              </c:strCache>
            </c:strRef>
          </c:cat>
          <c:val>
            <c:numRef>
              <c:f>Sheet1!$C$2:$C$5</c:f>
              <c:numCache>
                <c:formatCode>General</c:formatCode>
                <c:ptCount val="4"/>
                <c:pt idx="0">
                  <c:v>68</c:v>
                </c:pt>
                <c:pt idx="1">
                  <c:v>77</c:v>
                </c:pt>
              </c:numCache>
            </c:numRef>
          </c:val>
          <c:extLst>
            <c:ext xmlns:c16="http://schemas.microsoft.com/office/drawing/2014/chart" uri="{C3380CC4-5D6E-409C-BE32-E72D297353CC}">
              <c16:uniqueId val="{00000001-173F-4317-8CA3-081BFD8CBCBB}"/>
            </c:ext>
          </c:extLst>
        </c:ser>
        <c:ser>
          <c:idx val="2"/>
          <c:order val="2"/>
          <c:tx>
            <c:strRef>
              <c:f>Sheet1!$D$1</c:f>
              <c:strCache>
                <c:ptCount val="1"/>
                <c:pt idx="0">
                  <c:v>Autumn (Mar, Apr, May)</c:v>
                </c:pt>
              </c:strCache>
            </c:strRef>
          </c:tx>
          <c:spPr>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2"/>
                <c:pt idx="0">
                  <c:v>Average Minimum </c:v>
                </c:pt>
                <c:pt idx="1">
                  <c:v>Average Maximum </c:v>
                </c:pt>
              </c:strCache>
            </c:strRef>
          </c:cat>
          <c:val>
            <c:numRef>
              <c:f>Sheet1!$D$2:$D$5</c:f>
              <c:numCache>
                <c:formatCode>General</c:formatCode>
                <c:ptCount val="4"/>
                <c:pt idx="0">
                  <c:v>62</c:v>
                </c:pt>
                <c:pt idx="1">
                  <c:v>70</c:v>
                </c:pt>
              </c:numCache>
            </c:numRef>
          </c:val>
          <c:extLst>
            <c:ext xmlns:c16="http://schemas.microsoft.com/office/drawing/2014/chart" uri="{C3380CC4-5D6E-409C-BE32-E72D297353CC}">
              <c16:uniqueId val="{00000002-173F-4317-8CA3-081BFD8CBCBB}"/>
            </c:ext>
          </c:extLst>
        </c:ser>
        <c:ser>
          <c:idx val="3"/>
          <c:order val="3"/>
          <c:tx>
            <c:strRef>
              <c:f>Sheet1!$E$1</c:f>
              <c:strCache>
                <c:ptCount val="1"/>
                <c:pt idx="0">
                  <c:v>Winter (Jun, Jul, Aug)</c:v>
                </c:pt>
              </c:strCache>
            </c:strRef>
          </c:tx>
          <c:spPr>
            <a:gradFill rotWithShape="1">
              <a:gsLst>
                <a:gs pos="0">
                  <a:schemeClr val="accent4">
                    <a:tint val="98000"/>
                    <a:lumMod val="114000"/>
                  </a:schemeClr>
                </a:gs>
                <a:gs pos="100000">
                  <a:schemeClr val="accent4">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2"/>
                <c:pt idx="0">
                  <c:v>Average Minimum </c:v>
                </c:pt>
                <c:pt idx="1">
                  <c:v>Average Maximum </c:v>
                </c:pt>
              </c:strCache>
            </c:strRef>
          </c:cat>
          <c:val>
            <c:numRef>
              <c:f>Sheet1!$E$2:$E$5</c:f>
              <c:numCache>
                <c:formatCode>General</c:formatCode>
                <c:ptCount val="4"/>
                <c:pt idx="0">
                  <c:v>53</c:v>
                </c:pt>
                <c:pt idx="1">
                  <c:v>61</c:v>
                </c:pt>
              </c:numCache>
            </c:numRef>
          </c:val>
          <c:extLst>
            <c:ext xmlns:c16="http://schemas.microsoft.com/office/drawing/2014/chart" uri="{C3380CC4-5D6E-409C-BE32-E72D297353CC}">
              <c16:uniqueId val="{00000003-173F-4317-8CA3-081BFD8CBCBB}"/>
            </c:ext>
          </c:extLst>
        </c:ser>
        <c:dLbls>
          <c:dLblPos val="inEnd"/>
          <c:showLegendKey val="0"/>
          <c:showVal val="1"/>
          <c:showCatName val="0"/>
          <c:showSerName val="0"/>
          <c:showPercent val="0"/>
          <c:showBubbleSize val="0"/>
        </c:dLbls>
        <c:gapWidth val="100"/>
        <c:overlap val="-24"/>
        <c:axId val="1297818448"/>
        <c:axId val="1331940320"/>
      </c:barChart>
      <c:catAx>
        <c:axId val="129781844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31940320"/>
        <c:crosses val="autoZero"/>
        <c:auto val="1"/>
        <c:lblAlgn val="ctr"/>
        <c:lblOffset val="100"/>
        <c:noMultiLvlLbl val="0"/>
      </c:catAx>
      <c:valAx>
        <c:axId val="133194032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Degrees </a:t>
                </a:r>
                <a:r>
                  <a:rPr lang="en-US" err="1"/>
                  <a:t>Farhrenheit</a:t>
                </a:r>
                <a:endParaRPr lang="en-US"/>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9781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3" Type="http://schemas.openxmlformats.org/officeDocument/2006/relationships/hyperlink" Target="https://www.discovercarhire.com/en/book/aggregator/680d32da-4a95-4011-a2f0-c86b9ab585dc/PFRN?utm_medium=aggregator&amp;utm_source=kayak&amp;utm_campaign=en-US&amp;utm_term=AKL&amp;affpartner=kayak&amp;pkid=4&amp;cp=0&amp;ep=0&amp;clickId=e$BAgwaxMKslRGFSBqS4XQ" TargetMode="External"/><Relationship Id="rId7" Type="http://schemas.openxmlformats.org/officeDocument/2006/relationships/image" Target="../media/image20.svg"/><Relationship Id="rId2" Type="http://schemas.openxmlformats.org/officeDocument/2006/relationships/hyperlink" Target="https://www.kayak.com/flights/AKL-ZQN/2019-03-20?sort=bestflight_a" TargetMode="External"/><Relationship Id="rId1" Type="http://schemas.openxmlformats.org/officeDocument/2006/relationships/hyperlink" Target="https://www.kayak.com/flights/SAN-AKL/2019-03-20/2019-03-27?sort=bestflight_a" TargetMode="Externa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hyperlink" Target="https://www.kayak.com/flights/SAN-AKL/2019-03-20/2019-03-27?sort=bestflight_a" TargetMode="External"/><Relationship Id="rId7" Type="http://schemas.openxmlformats.org/officeDocument/2006/relationships/image" Target="../media/image20.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19.png"/><Relationship Id="rId5" Type="http://schemas.openxmlformats.org/officeDocument/2006/relationships/hyperlink" Target="https://www.discovercarhire.com/en/book/aggregator/680d32da-4a95-4011-a2f0-c86b9ab585dc/PFRN?utm_medium=aggregator&amp;utm_source=kayak&amp;utm_campaign=en-US&amp;utm_term=AKL&amp;affpartner=kayak&amp;pkid=4&amp;cp=0&amp;ep=0&amp;clickId=e$BAgwaxMKslRGFSBqS4XQ" TargetMode="External"/><Relationship Id="rId4" Type="http://schemas.openxmlformats.org/officeDocument/2006/relationships/hyperlink" Target="https://www.kayak.com/flights/AKL-ZQN/2019-03-20?sort=bestflight_a"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4ABEEC-F307-4909-BB70-285B8A104396}"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FFE8187-1C2C-4E33-8962-6DC3F9ABA56F}">
      <dgm:prSet custT="1"/>
      <dgm:spPr/>
      <dgm:t>
        <a:bodyPr/>
        <a:lstStyle/>
        <a:p>
          <a:pPr>
            <a:lnSpc>
              <a:spcPct val="100000"/>
            </a:lnSpc>
          </a:pPr>
          <a:r>
            <a:rPr lang="en-US" sz="2000" dirty="0"/>
            <a:t>January is summer in new Zealand.   March is Fall for NZ. This is when it is warm enough to hike but, cool enough to enjoy the vineyards.  Ideally March is the time to visit!</a:t>
          </a:r>
        </a:p>
      </dgm:t>
    </dgm:pt>
    <dgm:pt modelId="{739028ED-F336-4A28-A395-ECAEC2FDE6CB}" type="sibTrans" cxnId="{EDC57C4F-7575-497F-899B-F2337934EDEA}">
      <dgm:prSet/>
      <dgm:spPr/>
      <dgm:t>
        <a:bodyPr/>
        <a:lstStyle/>
        <a:p>
          <a:endParaRPr lang="en-US"/>
        </a:p>
      </dgm:t>
    </dgm:pt>
    <dgm:pt modelId="{3BCEA7B0-CE6B-409A-A781-18279AF2FC61}" type="parTrans" cxnId="{EDC57C4F-7575-497F-899B-F2337934EDEA}">
      <dgm:prSet/>
      <dgm:spPr/>
      <dgm:t>
        <a:bodyPr/>
        <a:lstStyle/>
        <a:p>
          <a:endParaRPr lang="en-US"/>
        </a:p>
      </dgm:t>
    </dgm:pt>
    <dgm:pt modelId="{E7C6283A-6E1D-4A32-B75B-489B66240313}">
      <dgm:prSet custT="1"/>
      <dgm:spPr/>
      <dgm:t>
        <a:bodyPr/>
        <a:lstStyle/>
        <a:p>
          <a:pPr>
            <a:lnSpc>
              <a:spcPct val="100000"/>
            </a:lnSpc>
          </a:pPr>
          <a:r>
            <a:rPr lang="en-US" sz="1800" b="0" i="0" dirty="0"/>
            <a:t>Flights:  Auckland at </a:t>
          </a:r>
          <a:r>
            <a:rPr lang="en-US" sz="1800" b="0" i="0" dirty="0">
              <a:hlinkClick xmlns:r="http://schemas.openxmlformats.org/officeDocument/2006/relationships" r:id="rId1"/>
            </a:rPr>
            <a:t>Kayak.com</a:t>
          </a:r>
          <a:r>
            <a:rPr lang="en-US" sz="1800" b="0" i="0" dirty="0"/>
            <a:t>, are typically between $900 and $1200 USD. </a:t>
          </a:r>
        </a:p>
        <a:p>
          <a:pPr>
            <a:lnSpc>
              <a:spcPct val="100000"/>
            </a:lnSpc>
          </a:pPr>
          <a:r>
            <a:rPr lang="en-US" sz="1800" b="0" i="0" dirty="0"/>
            <a:t>Price includes 1 stop and 20-35 hours total travel time each way!</a:t>
          </a:r>
        </a:p>
        <a:p>
          <a:pPr>
            <a:lnSpc>
              <a:spcPct val="100000"/>
            </a:lnSpc>
          </a:pPr>
          <a:r>
            <a:rPr lang="en-US" sz="1800" b="0" i="0" dirty="0"/>
            <a:t>Flights from </a:t>
          </a:r>
          <a:r>
            <a:rPr lang="en-US" sz="1800" b="0" i="0" dirty="0">
              <a:hlinkClick xmlns:r="http://schemas.openxmlformats.org/officeDocument/2006/relationships" r:id="rId2"/>
            </a:rPr>
            <a:t>Auckland to Queenstown </a:t>
          </a:r>
          <a:r>
            <a:rPr lang="en-US" sz="1800" b="0" i="0" dirty="0"/>
            <a:t>range from $60-323 USD One Way</a:t>
          </a:r>
        </a:p>
        <a:p>
          <a:pPr>
            <a:lnSpc>
              <a:spcPct val="100000"/>
            </a:lnSpc>
          </a:pPr>
          <a:r>
            <a:rPr lang="en-US" sz="1800" b="0" i="0" dirty="0"/>
            <a:t>Rental Option: 5 passenger </a:t>
          </a:r>
          <a:r>
            <a:rPr lang="en-US" sz="1800" b="0" i="0" dirty="0">
              <a:hlinkClick xmlns:r="http://schemas.openxmlformats.org/officeDocument/2006/relationships" r:id="rId3"/>
            </a:rPr>
            <a:t>sedans</a:t>
          </a:r>
          <a:r>
            <a:rPr lang="en-US" sz="1800" b="0" i="0" dirty="0"/>
            <a:t> range from $130-$250</a:t>
          </a:r>
          <a:r>
            <a:rPr lang="en-US" sz="1100" b="0" i="0" dirty="0"/>
            <a:t> </a:t>
          </a:r>
          <a:endParaRPr lang="en-US" sz="1100" dirty="0"/>
        </a:p>
      </dgm:t>
    </dgm:pt>
    <dgm:pt modelId="{66A07AE6-A56E-4155-8A83-15CCBE96571B}" type="sibTrans" cxnId="{0B2E5D1E-272D-4DCA-A271-35B0C5EC208F}">
      <dgm:prSet/>
      <dgm:spPr/>
      <dgm:t>
        <a:bodyPr/>
        <a:lstStyle/>
        <a:p>
          <a:pPr>
            <a:lnSpc>
              <a:spcPct val="100000"/>
            </a:lnSpc>
          </a:pPr>
          <a:endParaRPr lang="en-US"/>
        </a:p>
      </dgm:t>
    </dgm:pt>
    <dgm:pt modelId="{1805F4B6-A6BF-47AA-946B-61808F8787DC}" type="parTrans" cxnId="{0B2E5D1E-272D-4DCA-A271-35B0C5EC208F}">
      <dgm:prSet/>
      <dgm:spPr/>
      <dgm:t>
        <a:bodyPr/>
        <a:lstStyle/>
        <a:p>
          <a:endParaRPr lang="en-US"/>
        </a:p>
      </dgm:t>
    </dgm:pt>
    <dgm:pt modelId="{A20AEDDE-F06A-4134-9116-A17B6EE65782}" type="pres">
      <dgm:prSet presAssocID="{7A4ABEEC-F307-4909-BB70-285B8A104396}" presName="root" presStyleCnt="0">
        <dgm:presLayoutVars>
          <dgm:dir/>
          <dgm:resizeHandles val="exact"/>
        </dgm:presLayoutVars>
      </dgm:prSet>
      <dgm:spPr/>
    </dgm:pt>
    <dgm:pt modelId="{49BEA0DD-A964-42E0-AFBD-336621025D53}" type="pres">
      <dgm:prSet presAssocID="{7A4ABEEC-F307-4909-BB70-285B8A104396}" presName="container" presStyleCnt="0">
        <dgm:presLayoutVars>
          <dgm:dir/>
          <dgm:resizeHandles val="exact"/>
        </dgm:presLayoutVars>
      </dgm:prSet>
      <dgm:spPr/>
    </dgm:pt>
    <dgm:pt modelId="{15A94711-CB6D-44E5-868B-714113E6E764}" type="pres">
      <dgm:prSet presAssocID="{E7C6283A-6E1D-4A32-B75B-489B66240313}" presName="compNode" presStyleCnt="0"/>
      <dgm:spPr/>
    </dgm:pt>
    <dgm:pt modelId="{133FED71-3F90-4F43-AFCB-39C48E1BD692}" type="pres">
      <dgm:prSet presAssocID="{E7C6283A-6E1D-4A32-B75B-489B66240313}" presName="iconBgRect" presStyleLbl="bgShp" presStyleIdx="0" presStyleCnt="2"/>
      <dgm:spPr/>
    </dgm:pt>
    <dgm:pt modelId="{641361D8-82F2-4F6B-9CD3-7A325897888E}" type="pres">
      <dgm:prSet presAssocID="{E7C6283A-6E1D-4A32-B75B-489B66240313}" presName="iconRect" presStyleLbl="node1" presStyleIdx="0"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Airplane"/>
        </a:ext>
      </dgm:extLst>
    </dgm:pt>
    <dgm:pt modelId="{ABF7D4A4-1E3A-4023-93A5-9A4D59469DCF}" type="pres">
      <dgm:prSet presAssocID="{E7C6283A-6E1D-4A32-B75B-489B66240313}" presName="spaceRect" presStyleCnt="0"/>
      <dgm:spPr/>
    </dgm:pt>
    <dgm:pt modelId="{DF5623F3-A031-4904-814F-0B39C61C20CA}" type="pres">
      <dgm:prSet presAssocID="{E7C6283A-6E1D-4A32-B75B-489B66240313}" presName="textRect" presStyleLbl="revTx" presStyleIdx="0" presStyleCnt="2" custScaleY="153118" custLinFactNeighborY="-3528">
        <dgm:presLayoutVars>
          <dgm:chMax val="1"/>
          <dgm:chPref val="1"/>
        </dgm:presLayoutVars>
      </dgm:prSet>
      <dgm:spPr/>
    </dgm:pt>
    <dgm:pt modelId="{9A3D8A52-5030-42BB-97A4-68153E2C579D}" type="pres">
      <dgm:prSet presAssocID="{66A07AE6-A56E-4155-8A83-15CCBE96571B}" presName="sibTrans" presStyleLbl="sibTrans2D1" presStyleIdx="0" presStyleCnt="0"/>
      <dgm:spPr/>
    </dgm:pt>
    <dgm:pt modelId="{EEE4FD74-0523-4579-914D-4C9CAE496FA4}" type="pres">
      <dgm:prSet presAssocID="{EFFE8187-1C2C-4E33-8962-6DC3F9ABA56F}" presName="compNode" presStyleCnt="0"/>
      <dgm:spPr/>
    </dgm:pt>
    <dgm:pt modelId="{EBC3C50F-2509-4E4A-9D5D-83E68AB6B954}" type="pres">
      <dgm:prSet presAssocID="{EFFE8187-1C2C-4E33-8962-6DC3F9ABA56F}" presName="iconBgRect" presStyleLbl="bgShp" presStyleIdx="1" presStyleCnt="2"/>
      <dgm:spPr/>
    </dgm:pt>
    <dgm:pt modelId="{EFEA426D-9CBD-4C35-B98F-CCBDEF75CCB1}" type="pres">
      <dgm:prSet presAssocID="{EFFE8187-1C2C-4E33-8962-6DC3F9ABA56F}" presName="iconRect" presStyleLbl="node1" presStyleIdx="1" presStyleCnt="2"/>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un"/>
        </a:ext>
      </dgm:extLst>
    </dgm:pt>
    <dgm:pt modelId="{FAF7C191-8EB0-4558-96FB-C99121255BEA}" type="pres">
      <dgm:prSet presAssocID="{EFFE8187-1C2C-4E33-8962-6DC3F9ABA56F}" presName="spaceRect" presStyleCnt="0"/>
      <dgm:spPr/>
    </dgm:pt>
    <dgm:pt modelId="{1DCC61FC-B465-47EF-B650-6587C5ADCD9F}" type="pres">
      <dgm:prSet presAssocID="{EFFE8187-1C2C-4E33-8962-6DC3F9ABA56F}" presName="textRect" presStyleLbl="revTx" presStyleIdx="1" presStyleCnt="2" custScaleY="228706">
        <dgm:presLayoutVars>
          <dgm:chMax val="1"/>
          <dgm:chPref val="1"/>
        </dgm:presLayoutVars>
      </dgm:prSet>
      <dgm:spPr/>
    </dgm:pt>
  </dgm:ptLst>
  <dgm:cxnLst>
    <dgm:cxn modelId="{0B2E5D1E-272D-4DCA-A271-35B0C5EC208F}" srcId="{7A4ABEEC-F307-4909-BB70-285B8A104396}" destId="{E7C6283A-6E1D-4A32-B75B-489B66240313}" srcOrd="0" destOrd="0" parTransId="{1805F4B6-A6BF-47AA-946B-61808F8787DC}" sibTransId="{66A07AE6-A56E-4155-8A83-15CCBE96571B}"/>
    <dgm:cxn modelId="{BD5DF939-34C0-4BBF-A68B-4946A91A00AB}" type="presOf" srcId="{EFFE8187-1C2C-4E33-8962-6DC3F9ABA56F}" destId="{1DCC61FC-B465-47EF-B650-6587C5ADCD9F}" srcOrd="0" destOrd="0" presId="urn:microsoft.com/office/officeart/2018/2/layout/IconCircleList"/>
    <dgm:cxn modelId="{EDC57C4F-7575-497F-899B-F2337934EDEA}" srcId="{7A4ABEEC-F307-4909-BB70-285B8A104396}" destId="{EFFE8187-1C2C-4E33-8962-6DC3F9ABA56F}" srcOrd="1" destOrd="0" parTransId="{3BCEA7B0-CE6B-409A-A781-18279AF2FC61}" sibTransId="{739028ED-F336-4A28-A395-ECAEC2FDE6CB}"/>
    <dgm:cxn modelId="{4E2075D4-58F4-49AC-8B30-79E0AD0D2D14}" type="presOf" srcId="{7A4ABEEC-F307-4909-BB70-285B8A104396}" destId="{A20AEDDE-F06A-4134-9116-A17B6EE65782}" srcOrd="0" destOrd="0" presId="urn:microsoft.com/office/officeart/2018/2/layout/IconCircleList"/>
    <dgm:cxn modelId="{7CBC8BE2-340E-440B-9944-F4E1D71D7245}" type="presOf" srcId="{E7C6283A-6E1D-4A32-B75B-489B66240313}" destId="{DF5623F3-A031-4904-814F-0B39C61C20CA}" srcOrd="0" destOrd="0" presId="urn:microsoft.com/office/officeart/2018/2/layout/IconCircleList"/>
    <dgm:cxn modelId="{30160AEB-11E4-4EB8-A14E-CA1AF801630B}" type="presOf" srcId="{66A07AE6-A56E-4155-8A83-15CCBE96571B}" destId="{9A3D8A52-5030-42BB-97A4-68153E2C579D}" srcOrd="0" destOrd="0" presId="urn:microsoft.com/office/officeart/2018/2/layout/IconCircleList"/>
    <dgm:cxn modelId="{55285A8B-8FFF-415B-82AC-F33B43280E4C}" type="presParOf" srcId="{A20AEDDE-F06A-4134-9116-A17B6EE65782}" destId="{49BEA0DD-A964-42E0-AFBD-336621025D53}" srcOrd="0" destOrd="0" presId="urn:microsoft.com/office/officeart/2018/2/layout/IconCircleList"/>
    <dgm:cxn modelId="{424CD24D-B274-402F-B385-4039678FCE60}" type="presParOf" srcId="{49BEA0DD-A964-42E0-AFBD-336621025D53}" destId="{15A94711-CB6D-44E5-868B-714113E6E764}" srcOrd="0" destOrd="0" presId="urn:microsoft.com/office/officeart/2018/2/layout/IconCircleList"/>
    <dgm:cxn modelId="{1E490518-D484-4D4A-9538-804A270C9D33}" type="presParOf" srcId="{15A94711-CB6D-44E5-868B-714113E6E764}" destId="{133FED71-3F90-4F43-AFCB-39C48E1BD692}" srcOrd="0" destOrd="0" presId="urn:microsoft.com/office/officeart/2018/2/layout/IconCircleList"/>
    <dgm:cxn modelId="{8547ED81-D934-4939-98CD-B3B7951AF5AC}" type="presParOf" srcId="{15A94711-CB6D-44E5-868B-714113E6E764}" destId="{641361D8-82F2-4F6B-9CD3-7A325897888E}" srcOrd="1" destOrd="0" presId="urn:microsoft.com/office/officeart/2018/2/layout/IconCircleList"/>
    <dgm:cxn modelId="{48FE5FB4-18D3-4C65-BD66-C85329F5616E}" type="presParOf" srcId="{15A94711-CB6D-44E5-868B-714113E6E764}" destId="{ABF7D4A4-1E3A-4023-93A5-9A4D59469DCF}" srcOrd="2" destOrd="0" presId="urn:microsoft.com/office/officeart/2018/2/layout/IconCircleList"/>
    <dgm:cxn modelId="{A8907D20-E35A-4EAD-B66E-0958259C933E}" type="presParOf" srcId="{15A94711-CB6D-44E5-868B-714113E6E764}" destId="{DF5623F3-A031-4904-814F-0B39C61C20CA}" srcOrd="3" destOrd="0" presId="urn:microsoft.com/office/officeart/2018/2/layout/IconCircleList"/>
    <dgm:cxn modelId="{D85DCC37-1A34-4B8C-BD11-EBAA5E5B48A5}" type="presParOf" srcId="{49BEA0DD-A964-42E0-AFBD-336621025D53}" destId="{9A3D8A52-5030-42BB-97A4-68153E2C579D}" srcOrd="1" destOrd="0" presId="urn:microsoft.com/office/officeart/2018/2/layout/IconCircleList"/>
    <dgm:cxn modelId="{8CB5D4FF-071D-4034-A18F-A810D31148AE}" type="presParOf" srcId="{49BEA0DD-A964-42E0-AFBD-336621025D53}" destId="{EEE4FD74-0523-4579-914D-4C9CAE496FA4}" srcOrd="2" destOrd="0" presId="urn:microsoft.com/office/officeart/2018/2/layout/IconCircleList"/>
    <dgm:cxn modelId="{9E85A83C-2B86-47AC-8DAA-33DFEBA3D229}" type="presParOf" srcId="{EEE4FD74-0523-4579-914D-4C9CAE496FA4}" destId="{EBC3C50F-2509-4E4A-9D5D-83E68AB6B954}" srcOrd="0" destOrd="0" presId="urn:microsoft.com/office/officeart/2018/2/layout/IconCircleList"/>
    <dgm:cxn modelId="{443B69BE-47A4-4710-B94C-CADAC29A3F36}" type="presParOf" srcId="{EEE4FD74-0523-4579-914D-4C9CAE496FA4}" destId="{EFEA426D-9CBD-4C35-B98F-CCBDEF75CCB1}" srcOrd="1" destOrd="0" presId="urn:microsoft.com/office/officeart/2018/2/layout/IconCircleList"/>
    <dgm:cxn modelId="{38A33D2E-EADD-431D-ABAF-7D63E02A5793}" type="presParOf" srcId="{EEE4FD74-0523-4579-914D-4C9CAE496FA4}" destId="{FAF7C191-8EB0-4558-96FB-C99121255BEA}" srcOrd="2" destOrd="0" presId="urn:microsoft.com/office/officeart/2018/2/layout/IconCircleList"/>
    <dgm:cxn modelId="{8BDD0908-FE42-48D2-9959-FEAC0AF46BC5}" type="presParOf" srcId="{EEE4FD74-0523-4579-914D-4C9CAE496FA4}" destId="{1DCC61FC-B465-47EF-B650-6587C5ADCD9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FED71-3F90-4F43-AFCB-39C48E1BD692}">
      <dsp:nvSpPr>
        <dsp:cNvPr id="0" name=""/>
        <dsp:cNvSpPr/>
      </dsp:nvSpPr>
      <dsp:spPr>
        <a:xfrm>
          <a:off x="22753" y="2704981"/>
          <a:ext cx="884512" cy="8845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1361D8-82F2-4F6B-9CD3-7A325897888E}">
      <dsp:nvSpPr>
        <dsp:cNvPr id="0" name=""/>
        <dsp:cNvSpPr/>
      </dsp:nvSpPr>
      <dsp:spPr>
        <a:xfrm>
          <a:off x="208501" y="2890728"/>
          <a:ext cx="513017" cy="5130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5623F3-A031-4904-814F-0B39C61C20CA}">
      <dsp:nvSpPr>
        <dsp:cNvPr id="0" name=""/>
        <dsp:cNvSpPr/>
      </dsp:nvSpPr>
      <dsp:spPr>
        <a:xfrm>
          <a:off x="1096804" y="2438857"/>
          <a:ext cx="2084922" cy="135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i="0" kern="1200" dirty="0"/>
            <a:t>Flights:  Auckland at </a:t>
          </a:r>
          <a:r>
            <a:rPr lang="en-US" sz="1800" b="0" i="0" kern="1200" dirty="0">
              <a:hlinkClick xmlns:r="http://schemas.openxmlformats.org/officeDocument/2006/relationships" r:id="rId3"/>
            </a:rPr>
            <a:t>Kayak.com</a:t>
          </a:r>
          <a:r>
            <a:rPr lang="en-US" sz="1800" b="0" i="0" kern="1200" dirty="0"/>
            <a:t>, are typically between $900 and $1200 USD. </a:t>
          </a:r>
        </a:p>
        <a:p>
          <a:pPr marL="0" lvl="0" indent="0" algn="l" defTabSz="800100">
            <a:lnSpc>
              <a:spcPct val="100000"/>
            </a:lnSpc>
            <a:spcBef>
              <a:spcPct val="0"/>
            </a:spcBef>
            <a:spcAft>
              <a:spcPct val="35000"/>
            </a:spcAft>
            <a:buNone/>
          </a:pPr>
          <a:r>
            <a:rPr lang="en-US" sz="1800" b="0" i="0" kern="1200" dirty="0"/>
            <a:t>Price includes 1 stop and 20-35 hours total travel time each way!</a:t>
          </a:r>
        </a:p>
        <a:p>
          <a:pPr marL="0" lvl="0" indent="0" algn="l" defTabSz="800100">
            <a:lnSpc>
              <a:spcPct val="100000"/>
            </a:lnSpc>
            <a:spcBef>
              <a:spcPct val="0"/>
            </a:spcBef>
            <a:spcAft>
              <a:spcPct val="35000"/>
            </a:spcAft>
            <a:buNone/>
          </a:pPr>
          <a:r>
            <a:rPr lang="en-US" sz="1800" b="0" i="0" kern="1200" dirty="0"/>
            <a:t>Flights from </a:t>
          </a:r>
          <a:r>
            <a:rPr lang="en-US" sz="1800" b="0" i="0" kern="1200" dirty="0">
              <a:hlinkClick xmlns:r="http://schemas.openxmlformats.org/officeDocument/2006/relationships" r:id="rId4"/>
            </a:rPr>
            <a:t>Auckland to Queenstown </a:t>
          </a:r>
          <a:r>
            <a:rPr lang="en-US" sz="1800" b="0" i="0" kern="1200" dirty="0"/>
            <a:t>range from $60-323 USD One Way</a:t>
          </a:r>
        </a:p>
        <a:p>
          <a:pPr marL="0" lvl="0" indent="0" algn="l" defTabSz="800100">
            <a:lnSpc>
              <a:spcPct val="100000"/>
            </a:lnSpc>
            <a:spcBef>
              <a:spcPct val="0"/>
            </a:spcBef>
            <a:spcAft>
              <a:spcPct val="35000"/>
            </a:spcAft>
            <a:buNone/>
          </a:pPr>
          <a:r>
            <a:rPr lang="en-US" sz="1800" b="0" i="0" kern="1200" dirty="0"/>
            <a:t>Rental Option: 5 passenger </a:t>
          </a:r>
          <a:r>
            <a:rPr lang="en-US" sz="1800" b="0" i="0" kern="1200" dirty="0">
              <a:hlinkClick xmlns:r="http://schemas.openxmlformats.org/officeDocument/2006/relationships" r:id="rId5"/>
            </a:rPr>
            <a:t>sedans</a:t>
          </a:r>
          <a:r>
            <a:rPr lang="en-US" sz="1800" b="0" i="0" kern="1200" dirty="0"/>
            <a:t> range from $130-$250</a:t>
          </a:r>
          <a:r>
            <a:rPr lang="en-US" sz="1100" b="0" i="0" kern="1200" dirty="0"/>
            <a:t> </a:t>
          </a:r>
          <a:endParaRPr lang="en-US" sz="1100" kern="1200" dirty="0"/>
        </a:p>
      </dsp:txBody>
      <dsp:txXfrm>
        <a:off x="1096804" y="2438857"/>
        <a:ext cx="2084922" cy="1354348"/>
      </dsp:txXfrm>
    </dsp:sp>
    <dsp:sp modelId="{EBC3C50F-2509-4E4A-9D5D-83E68AB6B954}">
      <dsp:nvSpPr>
        <dsp:cNvPr id="0" name=""/>
        <dsp:cNvSpPr/>
      </dsp:nvSpPr>
      <dsp:spPr>
        <a:xfrm>
          <a:off x="3545009" y="2704981"/>
          <a:ext cx="884512" cy="8845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EA426D-9CBD-4C35-B98F-CCBDEF75CCB1}">
      <dsp:nvSpPr>
        <dsp:cNvPr id="0" name=""/>
        <dsp:cNvSpPr/>
      </dsp:nvSpPr>
      <dsp:spPr>
        <a:xfrm>
          <a:off x="3730757" y="2890728"/>
          <a:ext cx="513017" cy="513017"/>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DCC61FC-B465-47EF-B650-6587C5ADCD9F}">
      <dsp:nvSpPr>
        <dsp:cNvPr id="0" name=""/>
        <dsp:cNvSpPr/>
      </dsp:nvSpPr>
      <dsp:spPr>
        <a:xfrm>
          <a:off x="4619060" y="2135770"/>
          <a:ext cx="2084922" cy="2022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January is summer in new Zealand.   March is Fall for NZ. This is when it is warm enough to hike but, cool enough to enjoy the vineyards.  Ideally March is the time to visit!</a:t>
          </a:r>
        </a:p>
      </dsp:txBody>
      <dsp:txXfrm>
        <a:off x="4619060" y="2135770"/>
        <a:ext cx="2084922" cy="202293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DF30B-6D18-4188-B858-02E3C4539B58}" type="datetimeFigureOut">
              <a:rPr lang="en-US" smtClean="0"/>
              <a:t>2/26/2019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50B5B-3536-4015-915A-B91BE687DA8C}" type="slidenum">
              <a:rPr lang="en-US" smtClean="0"/>
              <a:t>‹#›</a:t>
            </a:fld>
            <a:endParaRPr lang="en-US"/>
          </a:p>
        </p:txBody>
      </p:sp>
    </p:spTree>
    <p:extLst>
      <p:ext uri="{BB962C8B-B14F-4D97-AF65-F5344CB8AC3E}">
        <p14:creationId xmlns:p14="http://schemas.microsoft.com/office/powerpoint/2010/main" val="1687888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618E0EC-52D5-464B-9C1A-9EFE7311F4BF}" type="datetime1">
              <a:rPr lang="en-US" smtClean="0"/>
              <a:t>2/26/2019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February 21, 2019                                                                                  Megan Lunt</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8991453-2893-44B4-BA23-25E7D218A647}" type="datetime1">
              <a:rPr lang="en-US" smtClean="0"/>
              <a:t>2/26/2019</a:t>
            </a:fld>
            <a:endParaRPr lang="en-US" dirty="0"/>
          </a:p>
        </p:txBody>
      </p:sp>
      <p:sp>
        <p:nvSpPr>
          <p:cNvPr id="6" name="Footer Placeholder 5"/>
          <p:cNvSpPr>
            <a:spLocks noGrp="1"/>
          </p:cNvSpPr>
          <p:nvPr>
            <p:ph type="ftr" sz="quarter" idx="11"/>
          </p:nvPr>
        </p:nvSpPr>
        <p:spPr/>
        <p:txBody>
          <a:bodyPr/>
          <a:lstStyle/>
          <a:p>
            <a:r>
              <a:rPr lang="en-US"/>
              <a:t>February 21, 2019                                                                                  Megan Lunt</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BA3F130-710E-4B33-8866-7ABF6A25542E}" type="datetime1">
              <a:rPr lang="en-US" smtClean="0"/>
              <a:t>2/26/2019</a:t>
            </a:fld>
            <a:endParaRPr lang="en-US" dirty="0"/>
          </a:p>
        </p:txBody>
      </p:sp>
      <p:sp>
        <p:nvSpPr>
          <p:cNvPr id="5" name="Footer Placeholder 4"/>
          <p:cNvSpPr>
            <a:spLocks noGrp="1"/>
          </p:cNvSpPr>
          <p:nvPr>
            <p:ph type="ftr" sz="quarter" idx="11"/>
          </p:nvPr>
        </p:nvSpPr>
        <p:spPr/>
        <p:txBody>
          <a:bodyPr/>
          <a:lstStyle/>
          <a:p>
            <a:r>
              <a:rPr lang="en-US"/>
              <a:t>February 21, 2019                                                                                  Megan Lunt</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16E5D76-8031-43B7-95B3-2304E401BAB2}" type="datetime1">
              <a:rPr lang="en-US" smtClean="0"/>
              <a:t>2/26/2019</a:t>
            </a:fld>
            <a:endParaRPr lang="en-US" dirty="0"/>
          </a:p>
        </p:txBody>
      </p:sp>
      <p:sp>
        <p:nvSpPr>
          <p:cNvPr id="5" name="Footer Placeholder 4"/>
          <p:cNvSpPr>
            <a:spLocks noGrp="1"/>
          </p:cNvSpPr>
          <p:nvPr>
            <p:ph type="ftr" sz="quarter" idx="11"/>
          </p:nvPr>
        </p:nvSpPr>
        <p:spPr/>
        <p:txBody>
          <a:bodyPr/>
          <a:lstStyle/>
          <a:p>
            <a:r>
              <a:rPr lang="en-US"/>
              <a:t>February 21, 2019                                                                                  Megan Lunt</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D880F5-EC7F-4C5A-AFE4-9EF3C73219AA}" type="datetime1">
              <a:rPr lang="en-US" smtClean="0"/>
              <a:t>2/26/2019</a:t>
            </a:fld>
            <a:endParaRPr lang="en-US" dirty="0"/>
          </a:p>
        </p:txBody>
      </p:sp>
      <p:sp>
        <p:nvSpPr>
          <p:cNvPr id="5" name="Footer Placeholder 4"/>
          <p:cNvSpPr>
            <a:spLocks noGrp="1"/>
          </p:cNvSpPr>
          <p:nvPr>
            <p:ph type="ftr" sz="quarter" idx="11"/>
          </p:nvPr>
        </p:nvSpPr>
        <p:spPr/>
        <p:txBody>
          <a:bodyPr/>
          <a:lstStyle/>
          <a:p>
            <a:r>
              <a:rPr lang="en-US"/>
              <a:t>February 21, 2019                                                                                  Megan Lunt</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8841D5A-3FFF-4C55-A4AD-1E472C0506D5}" type="datetime1">
              <a:rPr lang="en-US" smtClean="0"/>
              <a:t>2/26/2019</a:t>
            </a:fld>
            <a:endParaRPr lang="en-US" dirty="0"/>
          </a:p>
        </p:txBody>
      </p:sp>
      <p:sp>
        <p:nvSpPr>
          <p:cNvPr id="8" name="Footer Placeholder 7"/>
          <p:cNvSpPr>
            <a:spLocks noGrp="1"/>
          </p:cNvSpPr>
          <p:nvPr>
            <p:ph type="ftr" sz="quarter" idx="11"/>
          </p:nvPr>
        </p:nvSpPr>
        <p:spPr/>
        <p:txBody>
          <a:bodyPr/>
          <a:lstStyle/>
          <a:p>
            <a:r>
              <a:rPr lang="en-US"/>
              <a:t>February 21, 2019                                                                                  Megan Lunt</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C36F52-9A59-41E1-A638-7FCC614C7887}" type="datetime1">
              <a:rPr lang="en-US" smtClean="0"/>
              <a:t>2/26/2019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February 21, 2019                                                                                  Megan Lunt</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62342B0-8029-489B-A52C-DBB8692CABE9}" type="datetime1">
              <a:rPr lang="en-US" smtClean="0"/>
              <a:t>2/26/2019</a:t>
            </a:fld>
            <a:endParaRPr lang="en-US" dirty="0"/>
          </a:p>
        </p:txBody>
      </p:sp>
      <p:sp>
        <p:nvSpPr>
          <p:cNvPr id="5" name="Footer Placeholder 4"/>
          <p:cNvSpPr>
            <a:spLocks noGrp="1"/>
          </p:cNvSpPr>
          <p:nvPr>
            <p:ph type="ftr" sz="quarter" idx="11"/>
          </p:nvPr>
        </p:nvSpPr>
        <p:spPr/>
        <p:txBody>
          <a:bodyPr/>
          <a:lstStyle/>
          <a:p>
            <a:r>
              <a:rPr lang="en-US"/>
              <a:t>February 21, 2019                                                                                  Megan Lunt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2662556-54CD-4C9B-8986-F9718F3DBB30}" type="datetime1">
              <a:rPr lang="en-US" smtClean="0"/>
              <a:t>2/26/2019</a:t>
            </a:fld>
            <a:endParaRPr lang="en-US" dirty="0"/>
          </a:p>
        </p:txBody>
      </p:sp>
      <p:sp>
        <p:nvSpPr>
          <p:cNvPr id="5" name="Footer Placeholder 4"/>
          <p:cNvSpPr>
            <a:spLocks noGrp="1"/>
          </p:cNvSpPr>
          <p:nvPr>
            <p:ph type="ftr" sz="quarter" idx="11"/>
          </p:nvPr>
        </p:nvSpPr>
        <p:spPr/>
        <p:txBody>
          <a:bodyPr/>
          <a:lstStyle/>
          <a:p>
            <a:r>
              <a:rPr lang="en-US"/>
              <a:t>February 21, 2019                                                                                  Megan Lunt</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845456-9B22-4F59-9CBB-BB4CC1A3A0C5}" type="datetime1">
              <a:rPr lang="en-US" smtClean="0"/>
              <a:t>2/26/2019</a:t>
            </a:fld>
            <a:endParaRPr lang="en-US" dirty="0"/>
          </a:p>
        </p:txBody>
      </p:sp>
      <p:sp>
        <p:nvSpPr>
          <p:cNvPr id="5" name="Footer Placeholder 4"/>
          <p:cNvSpPr>
            <a:spLocks noGrp="1"/>
          </p:cNvSpPr>
          <p:nvPr>
            <p:ph type="ftr" sz="quarter" idx="11"/>
          </p:nvPr>
        </p:nvSpPr>
        <p:spPr/>
        <p:txBody>
          <a:bodyPr/>
          <a:lstStyle/>
          <a:p>
            <a:r>
              <a:rPr lang="en-US"/>
              <a:t>February 21, 2019                                                                                  Megan Lunt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A3118C-F6DD-4DBF-9EAF-33FF80686482}" type="datetime1">
              <a:rPr lang="en-US" smtClean="0"/>
              <a:t>2/26/2019</a:t>
            </a:fld>
            <a:endParaRPr lang="en-US" dirty="0"/>
          </a:p>
        </p:txBody>
      </p:sp>
      <p:sp>
        <p:nvSpPr>
          <p:cNvPr id="5" name="Footer Placeholder 4"/>
          <p:cNvSpPr>
            <a:spLocks noGrp="1"/>
          </p:cNvSpPr>
          <p:nvPr>
            <p:ph type="ftr" sz="quarter" idx="11"/>
          </p:nvPr>
        </p:nvSpPr>
        <p:spPr/>
        <p:txBody>
          <a:bodyPr/>
          <a:lstStyle/>
          <a:p>
            <a:r>
              <a:rPr lang="en-US"/>
              <a:t>February 21, 2019                                                                                  Megan Lunt</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2F348B-7AAF-4BE7-9B8E-79767BE7668F}" type="datetime1">
              <a:rPr lang="en-US" smtClean="0"/>
              <a:t>2/26/2019</a:t>
            </a:fld>
            <a:endParaRPr lang="en-US" dirty="0"/>
          </a:p>
        </p:txBody>
      </p:sp>
      <p:sp>
        <p:nvSpPr>
          <p:cNvPr id="6" name="Footer Placeholder 5"/>
          <p:cNvSpPr>
            <a:spLocks noGrp="1"/>
          </p:cNvSpPr>
          <p:nvPr>
            <p:ph type="ftr" sz="quarter" idx="11"/>
          </p:nvPr>
        </p:nvSpPr>
        <p:spPr/>
        <p:txBody>
          <a:bodyPr/>
          <a:lstStyle/>
          <a:p>
            <a:r>
              <a:rPr lang="en-US"/>
              <a:t>February 21, 2019                                                                                  Megan Lunt</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0FE2CD-FC2C-4C34-8263-6CEE111CF584}" type="datetime1">
              <a:rPr lang="en-US" smtClean="0"/>
              <a:t>2/26/2019</a:t>
            </a:fld>
            <a:endParaRPr lang="en-US" dirty="0"/>
          </a:p>
        </p:txBody>
      </p:sp>
      <p:sp>
        <p:nvSpPr>
          <p:cNvPr id="8" name="Footer Placeholder 7"/>
          <p:cNvSpPr>
            <a:spLocks noGrp="1"/>
          </p:cNvSpPr>
          <p:nvPr>
            <p:ph type="ftr" sz="quarter" idx="11"/>
          </p:nvPr>
        </p:nvSpPr>
        <p:spPr/>
        <p:txBody>
          <a:bodyPr/>
          <a:lstStyle/>
          <a:p>
            <a:r>
              <a:rPr lang="en-US"/>
              <a:t>February 21, 2019                                                                                  Megan Lunt</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46A66C-EE0C-401B-BB34-B7B04F917062}" type="datetime1">
              <a:rPr lang="en-US" smtClean="0"/>
              <a:t>2/26/2019</a:t>
            </a:fld>
            <a:endParaRPr lang="en-US" dirty="0"/>
          </a:p>
        </p:txBody>
      </p:sp>
      <p:sp>
        <p:nvSpPr>
          <p:cNvPr id="4" name="Footer Placeholder 3"/>
          <p:cNvSpPr>
            <a:spLocks noGrp="1"/>
          </p:cNvSpPr>
          <p:nvPr>
            <p:ph type="ftr" sz="quarter" idx="11"/>
          </p:nvPr>
        </p:nvSpPr>
        <p:spPr/>
        <p:txBody>
          <a:bodyPr/>
          <a:lstStyle/>
          <a:p>
            <a:r>
              <a:rPr lang="en-US"/>
              <a:t>February 21, 2019                                                                                  Megan Lunt</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263-356D-47C4-899A-E9D8F0CB2C98}" type="datetime1">
              <a:rPr lang="en-US" smtClean="0"/>
              <a:t>2/26/2019</a:t>
            </a:fld>
            <a:endParaRPr lang="en-US" dirty="0"/>
          </a:p>
        </p:txBody>
      </p:sp>
      <p:sp>
        <p:nvSpPr>
          <p:cNvPr id="3" name="Footer Placeholder 2"/>
          <p:cNvSpPr>
            <a:spLocks noGrp="1"/>
          </p:cNvSpPr>
          <p:nvPr>
            <p:ph type="ftr" sz="quarter" idx="11"/>
          </p:nvPr>
        </p:nvSpPr>
        <p:spPr/>
        <p:txBody>
          <a:bodyPr/>
          <a:lstStyle/>
          <a:p>
            <a:r>
              <a:rPr lang="en-US"/>
              <a:t>February 21, 2019                                                                                  Megan Lunt</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78D802-1260-48CE-B3C8-60D9B3D1B8BE}" type="datetime1">
              <a:rPr lang="en-US" smtClean="0"/>
              <a:t>2/26/2019</a:t>
            </a:fld>
            <a:endParaRPr lang="en-US" dirty="0"/>
          </a:p>
        </p:txBody>
      </p:sp>
      <p:sp>
        <p:nvSpPr>
          <p:cNvPr id="6" name="Footer Placeholder 5"/>
          <p:cNvSpPr>
            <a:spLocks noGrp="1"/>
          </p:cNvSpPr>
          <p:nvPr>
            <p:ph type="ftr" sz="quarter" idx="11"/>
          </p:nvPr>
        </p:nvSpPr>
        <p:spPr/>
        <p:txBody>
          <a:bodyPr/>
          <a:lstStyle/>
          <a:p>
            <a:r>
              <a:rPr lang="en-US"/>
              <a:t>February 21, 2019                                                                                  Megan Lunt</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62D145F-5450-4925-A3DC-16CA898E5D14}" type="datetime1">
              <a:rPr lang="en-US" smtClean="0"/>
              <a:t>2/26/2019</a:t>
            </a:fld>
            <a:endParaRPr lang="en-US" dirty="0"/>
          </a:p>
        </p:txBody>
      </p:sp>
      <p:sp>
        <p:nvSpPr>
          <p:cNvPr id="6" name="Footer Placeholder 5"/>
          <p:cNvSpPr>
            <a:spLocks noGrp="1"/>
          </p:cNvSpPr>
          <p:nvPr>
            <p:ph type="ftr" sz="quarter" idx="11"/>
          </p:nvPr>
        </p:nvSpPr>
        <p:spPr/>
        <p:txBody>
          <a:bodyPr/>
          <a:lstStyle/>
          <a:p>
            <a:r>
              <a:rPr lang="en-US"/>
              <a:t>February 21, 2019                                                                                  Megan Lunt</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B4F96DB-D68A-4885-A4AA-D3FF51C55EBC}" type="datetime1">
              <a:rPr lang="en-US" smtClean="0"/>
              <a:t>2/26/2019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February 21, 2019                                                                                  Megan Lunt</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t.wikipedia.org/wiki/N._Zelandija" TargetMode="External"/><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google.com/search?q=what+is+1400+ndz+to+usd&amp;rlz=1C1CHBF_enUS808US808&amp;oq=what+is+&amp;aqs=chrome.0.69i59j69i57j69i59j35i39l2j0.1654j1j4&amp;sourceid=chrome&amp;ie=UTF-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navyfederal.org/products-services/cards/cards-overseas.php#debitcard3-accord-2"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www.babichwines.com/babich-cellar-door/" TargetMode="External"/><Relationship Id="rId13" Type="http://schemas.openxmlformats.org/officeDocument/2006/relationships/hyperlink" Target="https://www.google.com/search?q=what+is+1400+ndz+to+usd&amp;rlz=1C1CHBF_enUS808US808&amp;oq=what+is+&amp;aqs=chrome.0.69i59j69i57j69i59j35i39l2j0.1654j1j4&amp;sourceid=chrome&amp;ie=UTF-8" TargetMode="External"/><Relationship Id="rId18" Type="http://schemas.openxmlformats.org/officeDocument/2006/relationships/hyperlink" Target="https://www.tripadvisor.com/Restaurant_Review-g2630531-d724378-Reviews-Mudbrick_Vineyard_Restaurant-Oneroa_Waiheke_Island_North_Island.html" TargetMode="External"/><Relationship Id="rId3" Type="http://schemas.openxmlformats.org/officeDocument/2006/relationships/hyperlink" Target="https://www.newzealand.com/in/feature/roys-peak-track/" TargetMode="External"/><Relationship Id="rId21" Type="http://schemas.openxmlformats.org/officeDocument/2006/relationships/hyperlink" Target="https://www.airbnb.com/rooms/31567695?location=Queenstown%2C%20New%20Zealand&amp;adults=2&amp;check_in=2019-03-20&amp;check_out=2019-03-27&amp;guests=1&amp;s=QwCtRxge" TargetMode="External"/><Relationship Id="rId7" Type="http://schemas.openxmlformats.org/officeDocument/2006/relationships/hyperlink" Target="https://www.mudbrick.co.nz/wine-tasting-at-our-cellar-door/" TargetMode="External"/><Relationship Id="rId12" Type="http://schemas.openxmlformats.org/officeDocument/2006/relationships/hyperlink" Target="https://www.tourism.net.nz/new-zealand/about-new-zealand/weather-and-climate.html" TargetMode="External"/><Relationship Id="rId17" Type="http://schemas.openxmlformats.org/officeDocument/2006/relationships/hyperlink" Target="https://www.mudbrick.co.nz/the-lodge/" TargetMode="External"/><Relationship Id="rId2" Type="http://schemas.openxmlformats.org/officeDocument/2006/relationships/hyperlink" Target="https://www.tripsavvy.com/reasons-to-visit-new-zealand-1606003" TargetMode="External"/><Relationship Id="rId16" Type="http://schemas.openxmlformats.org/officeDocument/2006/relationships/hyperlink" Target="https://www.kayak.com/flights/AKL-ZQN/2019-03-20?sort=bestflight_a" TargetMode="External"/><Relationship Id="rId20" Type="http://schemas.openxmlformats.org/officeDocument/2006/relationships/hyperlink" Target="https://www.tripadvisor.com/Hotel_Review-g255106-d255649-Reviews-Hilton_Auckland-Auckland_Central_North_Island.html" TargetMode="External"/><Relationship Id="rId1" Type="http://schemas.openxmlformats.org/officeDocument/2006/relationships/slideLayout" Target="../slideLayouts/slideLayout14.xml"/><Relationship Id="rId6" Type="http://schemas.openxmlformats.org/officeDocument/2006/relationships/hyperlink" Target="https://www.tripadvisor.com/Attraction_Review-g616349-d8862803-Reviews-Glowing_Adventures-Waitomo_Caves_Waitomo_District_Waikato_Region_North_Island.html" TargetMode="External"/><Relationship Id="rId11" Type="http://schemas.openxmlformats.org/officeDocument/2006/relationships/hyperlink" Target="https://www.tripadvisor.com/Restaurant_Review-g255122-d1102295-Reviews-Fergburger-Queenstown_Otago_Region_South_Island.html" TargetMode="External"/><Relationship Id="rId5" Type="http://schemas.openxmlformats.org/officeDocument/2006/relationships/hyperlink" Target="https://www.tripadvisor.ie/AttractionProductReview-g255108-d12909580-Hobbiton_Movie_Set_2_Hour_Walking_Tour_from_Shires_Rest-Hamilton_Waikato_Region_No.html" TargetMode="External"/><Relationship Id="rId15" Type="http://schemas.openxmlformats.org/officeDocument/2006/relationships/hyperlink" Target="https://www.kayak.com/flights/SAN-AKL/2019-03-20/2019-03-27?sort=bestflight_a" TargetMode="External"/><Relationship Id="rId23" Type="http://schemas.openxmlformats.org/officeDocument/2006/relationships/hyperlink" Target="https://www.tripadvisor.com/Hotel_Review-g255122-d1125695-Reviews-The_Rees_Hotel_Luxury_Apartments_Lakeside_Residences-Queenstown_Otago_Region_South_Isl.html" TargetMode="External"/><Relationship Id="rId10" Type="http://schemas.openxmlformats.org/officeDocument/2006/relationships/hyperlink" Target="https://www.giapo.com/" TargetMode="External"/><Relationship Id="rId19" Type="http://schemas.openxmlformats.org/officeDocument/2006/relationships/hyperlink" Target="https://secure3.hilton.com/en_US/hi/reservation/book.htm?execution=e1s1" TargetMode="External"/><Relationship Id="rId4" Type="http://schemas.openxmlformats.org/officeDocument/2006/relationships/hyperlink" Target="https://www.tripadvisor.com/Attraction_Review-g255106-d256867-Reviews-Sky_Tower-Auckland_Central_North_Island.html" TargetMode="External"/><Relationship Id="rId9" Type="http://schemas.openxmlformats.org/officeDocument/2006/relationships/hyperlink" Target="https://www.newzealand.com/us/feature/maori-hangi/" TargetMode="External"/><Relationship Id="rId14" Type="http://schemas.openxmlformats.org/officeDocument/2006/relationships/hyperlink" Target="https://www.discovercarhire.com/en/book/aggregator/680d32da-4a95-4011-a2f0-c86b9ab585dc/PFRN?utm_medium=aggregator&amp;utm_source=kayak&amp;utm_campaign=en-US&amp;utm_term=AKL&amp;affpartner=kayak&amp;pkid=4&amp;cp=0&amp;ep=0&amp;clickId=e$BAgwaxMKslRGFSBqS4XQ" TargetMode="External"/><Relationship Id="rId22" Type="http://schemas.openxmlformats.org/officeDocument/2006/relationships/hyperlink" Target="https://www.booking.com/searchresults.html?aid=356281;label=metatripad-link-dmetaus-hotel-43156_xqdz-e9b5cc2d6c8f129bbba47679fffbfadf_los-01_bw-011_dom-com_curr-USD_gst-02_nrm-01_clkid-XHWUQgokMDEAAlIV9C4AAACt_aud-13782_mbl-M_pd-B_sc-2_defdate-1;sid=1ddc270369b4f255c088c365d19d6a41;checkin=2019-03-10;checkout=2019-03-11;city=900039039;highlighted_hotels=43156;hlrd=with_av;keep_landing=1;redirected=1;source=hotel&amp;utm_campaign=us&amp;utm_content=los-01_bw-011_dom-com_defdate-1&amp;utm_medium=dmeta&amp;utm_source=metatripad&amp;utm_term=hotel-43156&am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hyperlink" Target="https://www.tripsavvy.com/reasons-to-visit-new-zealand-1606003"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kjet.co.nz/our-trips/kjet-combos/kjet-high-flyer/" TargetMode="External"/><Relationship Id="rId7" Type="http://schemas.openxmlformats.org/officeDocument/2006/relationships/image" Target="../media/image6.jpg"/><Relationship Id="rId2" Type="http://schemas.openxmlformats.org/officeDocument/2006/relationships/hyperlink" Target="https://www.newzealand.com/in/feature/roys-peak-track/" TargetMode="External"/><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hyperlink" Target="https://www.tripadvisor.com/Attraction_Review-g656923-d1208515-Reviews-Rafting_New_Zealand-Turangi_Taupo_District_Waikato_Region_North_Island.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ripadvisor.ie/AttractionProductReview-g255108-d12909580-Hobbiton_Movie_Set_2_Hour_Walking_Tour_from_Shires_Rest-Hamilton_Waikato_Region_No.html" TargetMode="External"/><Relationship Id="rId7" Type="http://schemas.openxmlformats.org/officeDocument/2006/relationships/image" Target="../media/image9.jpg"/><Relationship Id="rId2" Type="http://schemas.openxmlformats.org/officeDocument/2006/relationships/hyperlink" Target="https://www.tripadvisor.com/Attraction_Review-g255106-d256867-Reviews-Sky_Tower-Auckland_Central_North_Island.html" TargetMode="External"/><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hyperlink" Target="https://www.tripadvisor.com/Attraction_Review-g616349-d8862803-Reviews-Glowing_Adventures-Waitomo_Caves_Waitomo_District_Waikato_Region_North_Island.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hyperlink" Target="http://www.babichwines.com/babich-cellar-door/" TargetMode="External"/><Relationship Id="rId4" Type="http://schemas.openxmlformats.org/officeDocument/2006/relationships/hyperlink" Target="https://www.mudbrick.co.nz/wine-tasting-at-our-cellar-door/" TargetMode="External"/><Relationship Id="rId9"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hyperlink" Target="https://www.newzealand.com/us/feature/maori-hangi/" TargetMode="External"/><Relationship Id="rId7" Type="http://schemas.openxmlformats.org/officeDocument/2006/relationships/hyperlink" Target="https://www.tripadvisor.com/Restaurant_Review-g255122-d1102295-Reviews-Fergburger-Queenstown_Otago_Region_South_Island.html" TargetMode="External"/><Relationship Id="rId2"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hyperlink" Target="https://www.giapo.com/" TargetMode="Externa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8" Type="http://schemas.openxmlformats.org/officeDocument/2006/relationships/hyperlink" Target="https://www.tripadvisor.com/Hotel_Review-g255122-d1125695-Reviews-The_Rees_Hotel_Luxury_Apartments_Lakeside_Residences-Queenstown_Otago_Region_South_Isl.html" TargetMode="External"/><Relationship Id="rId3" Type="http://schemas.openxmlformats.org/officeDocument/2006/relationships/hyperlink" Target="https://www.tripadvisor.com/Restaurant_Review-g2630531-d724378-Reviews-Mudbrick_Vineyard_Restaurant-Oneroa_Waiheke_Island_North_Island.html" TargetMode="External"/><Relationship Id="rId7" Type="http://schemas.openxmlformats.org/officeDocument/2006/relationships/hyperlink" Target="https://www.booking.com/searchresults.html?aid=356281;label=metatripad-link-dmetaus-hotel-43156_xqdz-e9b5cc2d6c8f129bbba47679fffbfadf_los-01_bw-011_dom-com_curr-USD_gst-02_nrm-01_clkid-XHWUQgokMDEAAlIV9C4AAACt_aud-13782_mbl-M_pd-B_sc-2_defdate-1;sid=1ddc270369b4f255c088c365d19d6a41;checkin=2019-03-10;checkout=2019-03-11;city=900039039;highlighted_hotels=43156;hlrd=with_av;keep_landing=1;redirected=1;source=hotel&amp;utm_campaign=us&amp;utm_content=los-01_bw-011_dom-com_defdate-1&amp;utm_medium=dmeta&amp;utm_source=metatripad&amp;utm_term=hotel-43156&amp;" TargetMode="External"/><Relationship Id="rId2" Type="http://schemas.openxmlformats.org/officeDocument/2006/relationships/hyperlink" Target="https://www.mudbrick.co.nz/the-lodge/" TargetMode="External"/><Relationship Id="rId1" Type="http://schemas.openxmlformats.org/officeDocument/2006/relationships/slideLayout" Target="../slideLayouts/slideLayout2.xml"/><Relationship Id="rId6" Type="http://schemas.openxmlformats.org/officeDocument/2006/relationships/hyperlink" Target="https://www.airbnb.com/rooms/31567695?location=Queenstown%2C%20New%20Zealand&amp;adults=2&amp;check_in=2019-03-20&amp;check_out=2019-03-27&amp;guests=1&amp;s=QwCtRxge" TargetMode="External"/><Relationship Id="rId11" Type="http://schemas.openxmlformats.org/officeDocument/2006/relationships/hyperlink" Target="https://creativecommons.org/licenses/by/3.0/" TargetMode="External"/><Relationship Id="rId5" Type="http://schemas.openxmlformats.org/officeDocument/2006/relationships/hyperlink" Target="https://www.tripadvisor.com/Hotel_Review-g255106-d255649-Reviews-Hilton_Auckland-Auckland_Central_North_Island.html" TargetMode="External"/><Relationship Id="rId10" Type="http://schemas.openxmlformats.org/officeDocument/2006/relationships/hyperlink" Target="https://www.flickr.com/photos/rodeime/9154652443" TargetMode="External"/><Relationship Id="rId4" Type="http://schemas.openxmlformats.org/officeDocument/2006/relationships/hyperlink" Target="https://secure3.hilton.com/en_US/hi/reservation/book.htm?execution=e1s1" TargetMode="External"/><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tourism.net.nz/new-zealand/about-new-zealand/weather-and-climate.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49CB5-8DE7-44C5-9CB7-D1B5225E8557}"/>
              </a:ext>
            </a:extLst>
          </p:cNvPr>
          <p:cNvSpPr>
            <a:spLocks noGrp="1"/>
          </p:cNvSpPr>
          <p:nvPr>
            <p:ph type="ctrTitle"/>
          </p:nvPr>
        </p:nvSpPr>
        <p:spPr>
          <a:xfrm>
            <a:off x="1154955" y="2099733"/>
            <a:ext cx="8825658" cy="2677648"/>
          </a:xfrm>
        </p:spPr>
        <p:txBody>
          <a:bodyPr/>
          <a:lstStyle/>
          <a:p>
            <a:r>
              <a:rPr lang="en-US"/>
              <a:t>NEW ZEALAND</a:t>
            </a:r>
            <a:endParaRPr lang="en-US" dirty="0"/>
          </a:p>
        </p:txBody>
      </p:sp>
      <p:sp>
        <p:nvSpPr>
          <p:cNvPr id="3" name="Subtitle 2">
            <a:extLst>
              <a:ext uri="{FF2B5EF4-FFF2-40B4-BE49-F238E27FC236}">
                <a16:creationId xmlns:a16="http://schemas.microsoft.com/office/drawing/2014/main" id="{21B39324-251B-45AC-A885-127DCAFA6B59}"/>
              </a:ext>
            </a:extLst>
          </p:cNvPr>
          <p:cNvSpPr>
            <a:spLocks noGrp="1"/>
          </p:cNvSpPr>
          <p:nvPr>
            <p:ph type="subTitle" idx="1"/>
          </p:nvPr>
        </p:nvSpPr>
        <p:spPr>
          <a:xfrm>
            <a:off x="1154955" y="4777380"/>
            <a:ext cx="8825658" cy="861420"/>
          </a:xfrm>
        </p:spPr>
        <p:txBody>
          <a:bodyPr/>
          <a:lstStyle/>
          <a:p>
            <a:r>
              <a:rPr lang="en-US" dirty="0"/>
              <a:t>By Megan Lunt</a:t>
            </a:r>
          </a:p>
        </p:txBody>
      </p:sp>
      <p:pic>
        <p:nvPicPr>
          <p:cNvPr id="5" name="Picture 4" descr="A close up of a map&#10;&#10;Description automatically generated">
            <a:extLst>
              <a:ext uri="{FF2B5EF4-FFF2-40B4-BE49-F238E27FC236}">
                <a16:creationId xmlns:a16="http://schemas.microsoft.com/office/drawing/2014/main" id="{77390EB7-7433-4D39-B5D2-D0BB05B6E2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48585" y="1265748"/>
            <a:ext cx="4507102" cy="4417726"/>
          </a:xfrm>
          <a:prstGeom prst="rect">
            <a:avLst/>
          </a:prstGeom>
        </p:spPr>
      </p:pic>
      <p:sp>
        <p:nvSpPr>
          <p:cNvPr id="6" name="TextBox 5">
            <a:extLst>
              <a:ext uri="{FF2B5EF4-FFF2-40B4-BE49-F238E27FC236}">
                <a16:creationId xmlns:a16="http://schemas.microsoft.com/office/drawing/2014/main" id="{D4E1D4BE-7D3C-4773-BD8E-999B45407F54}"/>
              </a:ext>
            </a:extLst>
          </p:cNvPr>
          <p:cNvSpPr txBox="1"/>
          <p:nvPr/>
        </p:nvSpPr>
        <p:spPr>
          <a:xfrm>
            <a:off x="6548585" y="5961646"/>
            <a:ext cx="4311173" cy="230832"/>
          </a:xfrm>
          <a:prstGeom prst="rect">
            <a:avLst/>
          </a:prstGeom>
          <a:noFill/>
        </p:spPr>
        <p:txBody>
          <a:bodyPr wrap="square" rtlCol="0">
            <a:spAutoFit/>
          </a:bodyPr>
          <a:lstStyle/>
          <a:p>
            <a:r>
              <a:rPr lang="en-US" sz="900" dirty="0">
                <a:hlinkClick r:id="rId3" tooltip="https://lt.wikipedia.org/wiki/N._Zelandija"/>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564995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FFB8-51B6-431C-BA1E-A7AA94F27C28}"/>
              </a:ext>
            </a:extLst>
          </p:cNvPr>
          <p:cNvSpPr>
            <a:spLocks noGrp="1"/>
          </p:cNvSpPr>
          <p:nvPr>
            <p:ph type="title"/>
          </p:nvPr>
        </p:nvSpPr>
        <p:spPr/>
        <p:txBody>
          <a:bodyPr/>
          <a:lstStyle/>
          <a:p>
            <a:pPr algn="ctr"/>
            <a:r>
              <a:rPr lang="en-US" dirty="0">
                <a:hlinkClick r:id="rId2"/>
              </a:rPr>
              <a:t>Money!!!</a:t>
            </a:r>
            <a:endParaRPr lang="en-US" dirty="0"/>
          </a:p>
        </p:txBody>
      </p:sp>
      <p:graphicFrame>
        <p:nvGraphicFramePr>
          <p:cNvPr id="7" name="Content Placeholder 6">
            <a:extLst>
              <a:ext uri="{FF2B5EF4-FFF2-40B4-BE49-F238E27FC236}">
                <a16:creationId xmlns:a16="http://schemas.microsoft.com/office/drawing/2014/main" id="{828F4EFE-8036-4490-AB28-ABD71BA5945F}"/>
              </a:ext>
            </a:extLst>
          </p:cNvPr>
          <p:cNvGraphicFramePr>
            <a:graphicFrameLocks noGrp="1"/>
          </p:cNvGraphicFramePr>
          <p:nvPr>
            <p:ph idx="1"/>
            <p:extLst>
              <p:ext uri="{D42A27DB-BD31-4B8C-83A1-F6EECF244321}">
                <p14:modId xmlns:p14="http://schemas.microsoft.com/office/powerpoint/2010/main" val="1846328142"/>
              </p:ext>
            </p:extLst>
          </p:nvPr>
        </p:nvGraphicFramePr>
        <p:xfrm>
          <a:off x="1219201" y="2711900"/>
          <a:ext cx="8824914" cy="3657600"/>
        </p:xfrm>
        <a:graphic>
          <a:graphicData uri="http://schemas.openxmlformats.org/drawingml/2006/table">
            <a:tbl>
              <a:tblPr firstRow="1" bandRow="1">
                <a:tableStyleId>{5C22544A-7EE6-4342-B048-85BDC9FD1C3A}</a:tableStyleId>
              </a:tblPr>
              <a:tblGrid>
                <a:gridCol w="4412457">
                  <a:extLst>
                    <a:ext uri="{9D8B030D-6E8A-4147-A177-3AD203B41FA5}">
                      <a16:colId xmlns:a16="http://schemas.microsoft.com/office/drawing/2014/main" val="3073818901"/>
                    </a:ext>
                  </a:extLst>
                </a:gridCol>
                <a:gridCol w="4412457">
                  <a:extLst>
                    <a:ext uri="{9D8B030D-6E8A-4147-A177-3AD203B41FA5}">
                      <a16:colId xmlns:a16="http://schemas.microsoft.com/office/drawing/2014/main" val="2447806577"/>
                    </a:ext>
                  </a:extLst>
                </a:gridCol>
              </a:tblGrid>
              <a:tr h="299165">
                <a:tc>
                  <a:txBody>
                    <a:bodyPr/>
                    <a:lstStyle/>
                    <a:p>
                      <a:r>
                        <a:rPr lang="en-US" dirty="0"/>
                        <a:t>NZD</a:t>
                      </a:r>
                    </a:p>
                  </a:txBody>
                  <a:tcPr/>
                </a:tc>
                <a:tc>
                  <a:txBody>
                    <a:bodyPr/>
                    <a:lstStyle/>
                    <a:p>
                      <a:r>
                        <a:rPr lang="en-US" dirty="0"/>
                        <a:t>USD</a:t>
                      </a:r>
                    </a:p>
                  </a:txBody>
                  <a:tcPr/>
                </a:tc>
                <a:extLst>
                  <a:ext uri="{0D108BD9-81ED-4DB2-BD59-A6C34878D82A}">
                    <a16:rowId xmlns:a16="http://schemas.microsoft.com/office/drawing/2014/main" val="2993371871"/>
                  </a:ext>
                </a:extLst>
              </a:tr>
              <a:tr h="299165">
                <a:tc>
                  <a:txBody>
                    <a:bodyPr/>
                    <a:lstStyle/>
                    <a:p>
                      <a:r>
                        <a:rPr lang="en-US" dirty="0"/>
                        <a:t>1</a:t>
                      </a:r>
                    </a:p>
                  </a:txBody>
                  <a:tcPr/>
                </a:tc>
                <a:tc>
                  <a:txBody>
                    <a:bodyPr/>
                    <a:lstStyle/>
                    <a:p>
                      <a:r>
                        <a:rPr lang="en-US" dirty="0"/>
                        <a:t>0.69</a:t>
                      </a:r>
                    </a:p>
                  </a:txBody>
                  <a:tcPr/>
                </a:tc>
                <a:extLst>
                  <a:ext uri="{0D108BD9-81ED-4DB2-BD59-A6C34878D82A}">
                    <a16:rowId xmlns:a16="http://schemas.microsoft.com/office/drawing/2014/main" val="466174362"/>
                  </a:ext>
                </a:extLst>
              </a:tr>
              <a:tr h="299165">
                <a:tc>
                  <a:txBody>
                    <a:bodyPr/>
                    <a:lstStyle/>
                    <a:p>
                      <a:r>
                        <a:rPr lang="en-US" dirty="0"/>
                        <a:t>10</a:t>
                      </a:r>
                    </a:p>
                  </a:txBody>
                  <a:tcPr/>
                </a:tc>
                <a:tc>
                  <a:txBody>
                    <a:bodyPr/>
                    <a:lstStyle/>
                    <a:p>
                      <a:r>
                        <a:rPr lang="en-US" dirty="0"/>
                        <a:t>6.89</a:t>
                      </a:r>
                    </a:p>
                  </a:txBody>
                  <a:tcPr/>
                </a:tc>
                <a:extLst>
                  <a:ext uri="{0D108BD9-81ED-4DB2-BD59-A6C34878D82A}">
                    <a16:rowId xmlns:a16="http://schemas.microsoft.com/office/drawing/2014/main" val="557784513"/>
                  </a:ext>
                </a:extLst>
              </a:tr>
              <a:tr h="299165">
                <a:tc>
                  <a:txBody>
                    <a:bodyPr/>
                    <a:lstStyle/>
                    <a:p>
                      <a:r>
                        <a:rPr lang="en-US" dirty="0"/>
                        <a:t>25</a:t>
                      </a:r>
                    </a:p>
                  </a:txBody>
                  <a:tcPr/>
                </a:tc>
                <a:tc>
                  <a:txBody>
                    <a:bodyPr/>
                    <a:lstStyle/>
                    <a:p>
                      <a:r>
                        <a:rPr lang="en-US" dirty="0"/>
                        <a:t>17.21</a:t>
                      </a:r>
                    </a:p>
                  </a:txBody>
                  <a:tcPr/>
                </a:tc>
                <a:extLst>
                  <a:ext uri="{0D108BD9-81ED-4DB2-BD59-A6C34878D82A}">
                    <a16:rowId xmlns:a16="http://schemas.microsoft.com/office/drawing/2014/main" val="3298819126"/>
                  </a:ext>
                </a:extLst>
              </a:tr>
              <a:tr h="299165">
                <a:tc>
                  <a:txBody>
                    <a:bodyPr/>
                    <a:lstStyle/>
                    <a:p>
                      <a:r>
                        <a:rPr lang="en-US" dirty="0"/>
                        <a:t>50</a:t>
                      </a:r>
                    </a:p>
                  </a:txBody>
                  <a:tcPr/>
                </a:tc>
                <a:tc>
                  <a:txBody>
                    <a:bodyPr/>
                    <a:lstStyle/>
                    <a:p>
                      <a:r>
                        <a:rPr lang="en-US" dirty="0"/>
                        <a:t>34.43</a:t>
                      </a:r>
                    </a:p>
                  </a:txBody>
                  <a:tcPr/>
                </a:tc>
                <a:extLst>
                  <a:ext uri="{0D108BD9-81ED-4DB2-BD59-A6C34878D82A}">
                    <a16:rowId xmlns:a16="http://schemas.microsoft.com/office/drawing/2014/main" val="3562454878"/>
                  </a:ext>
                </a:extLst>
              </a:tr>
              <a:tr h="299165">
                <a:tc>
                  <a:txBody>
                    <a:bodyPr/>
                    <a:lstStyle/>
                    <a:p>
                      <a:r>
                        <a:rPr lang="en-US" dirty="0"/>
                        <a:t>75</a:t>
                      </a:r>
                    </a:p>
                  </a:txBody>
                  <a:tcPr/>
                </a:tc>
                <a:tc>
                  <a:txBody>
                    <a:bodyPr/>
                    <a:lstStyle/>
                    <a:p>
                      <a:r>
                        <a:rPr lang="en-US" dirty="0"/>
                        <a:t>51.64</a:t>
                      </a:r>
                    </a:p>
                  </a:txBody>
                  <a:tcPr/>
                </a:tc>
                <a:extLst>
                  <a:ext uri="{0D108BD9-81ED-4DB2-BD59-A6C34878D82A}">
                    <a16:rowId xmlns:a16="http://schemas.microsoft.com/office/drawing/2014/main" val="1372807589"/>
                  </a:ext>
                </a:extLst>
              </a:tr>
              <a:tr h="299165">
                <a:tc>
                  <a:txBody>
                    <a:bodyPr/>
                    <a:lstStyle/>
                    <a:p>
                      <a:r>
                        <a:rPr lang="en-US" dirty="0"/>
                        <a:t>100</a:t>
                      </a:r>
                    </a:p>
                  </a:txBody>
                  <a:tcPr/>
                </a:tc>
                <a:tc>
                  <a:txBody>
                    <a:bodyPr/>
                    <a:lstStyle/>
                    <a:p>
                      <a:r>
                        <a:rPr lang="en-US" dirty="0"/>
                        <a:t>68.85</a:t>
                      </a:r>
                    </a:p>
                  </a:txBody>
                  <a:tcPr/>
                </a:tc>
                <a:extLst>
                  <a:ext uri="{0D108BD9-81ED-4DB2-BD59-A6C34878D82A}">
                    <a16:rowId xmlns:a16="http://schemas.microsoft.com/office/drawing/2014/main" val="3163104633"/>
                  </a:ext>
                </a:extLst>
              </a:tr>
              <a:tr h="299165">
                <a:tc>
                  <a:txBody>
                    <a:bodyPr/>
                    <a:lstStyle/>
                    <a:p>
                      <a:r>
                        <a:rPr lang="en-US" dirty="0"/>
                        <a:t>150</a:t>
                      </a:r>
                    </a:p>
                  </a:txBody>
                  <a:tcPr/>
                </a:tc>
                <a:tc>
                  <a:txBody>
                    <a:bodyPr/>
                    <a:lstStyle/>
                    <a:p>
                      <a:r>
                        <a:rPr lang="en-US" dirty="0"/>
                        <a:t>103.28</a:t>
                      </a:r>
                    </a:p>
                  </a:txBody>
                  <a:tcPr/>
                </a:tc>
                <a:extLst>
                  <a:ext uri="{0D108BD9-81ED-4DB2-BD59-A6C34878D82A}">
                    <a16:rowId xmlns:a16="http://schemas.microsoft.com/office/drawing/2014/main" val="170211273"/>
                  </a:ext>
                </a:extLst>
              </a:tr>
              <a:tr h="299165">
                <a:tc>
                  <a:txBody>
                    <a:bodyPr/>
                    <a:lstStyle/>
                    <a:p>
                      <a:r>
                        <a:rPr lang="en-US" dirty="0"/>
                        <a:t>1,000</a:t>
                      </a:r>
                    </a:p>
                  </a:txBody>
                  <a:tcPr/>
                </a:tc>
                <a:tc>
                  <a:txBody>
                    <a:bodyPr/>
                    <a:lstStyle/>
                    <a:p>
                      <a:r>
                        <a:rPr lang="en-US" dirty="0"/>
                        <a:t>688.52</a:t>
                      </a:r>
                    </a:p>
                  </a:txBody>
                  <a:tcPr/>
                </a:tc>
                <a:extLst>
                  <a:ext uri="{0D108BD9-81ED-4DB2-BD59-A6C34878D82A}">
                    <a16:rowId xmlns:a16="http://schemas.microsoft.com/office/drawing/2014/main" val="856481985"/>
                  </a:ext>
                </a:extLst>
              </a:tr>
              <a:tr h="299165">
                <a:tc>
                  <a:txBody>
                    <a:bodyPr/>
                    <a:lstStyle/>
                    <a:p>
                      <a:r>
                        <a:rPr lang="en-US" dirty="0"/>
                        <a:t>1,500</a:t>
                      </a:r>
                    </a:p>
                  </a:txBody>
                  <a:tcPr/>
                </a:tc>
                <a:tc>
                  <a:txBody>
                    <a:bodyPr/>
                    <a:lstStyle/>
                    <a:p>
                      <a:r>
                        <a:rPr lang="en-US" dirty="0"/>
                        <a:t>1,032.78</a:t>
                      </a:r>
                    </a:p>
                  </a:txBody>
                  <a:tcPr/>
                </a:tc>
                <a:extLst>
                  <a:ext uri="{0D108BD9-81ED-4DB2-BD59-A6C34878D82A}">
                    <a16:rowId xmlns:a16="http://schemas.microsoft.com/office/drawing/2014/main" val="1640249971"/>
                  </a:ext>
                </a:extLst>
              </a:tr>
            </a:tbl>
          </a:graphicData>
        </a:graphic>
      </p:graphicFrame>
      <p:sp>
        <p:nvSpPr>
          <p:cNvPr id="4" name="Footer Placeholder 3">
            <a:extLst>
              <a:ext uri="{FF2B5EF4-FFF2-40B4-BE49-F238E27FC236}">
                <a16:creationId xmlns:a16="http://schemas.microsoft.com/office/drawing/2014/main" id="{03E4DE43-7A99-4C50-BC0D-146A264EDE61}"/>
              </a:ext>
            </a:extLst>
          </p:cNvPr>
          <p:cNvSpPr>
            <a:spLocks noGrp="1"/>
          </p:cNvSpPr>
          <p:nvPr>
            <p:ph type="ftr" sz="quarter" idx="11"/>
          </p:nvPr>
        </p:nvSpPr>
        <p:spPr/>
        <p:txBody>
          <a:bodyPr/>
          <a:lstStyle/>
          <a:p>
            <a:r>
              <a:rPr lang="en-US" sz="1200" dirty="0"/>
              <a:t>February 21, 2019                                                                                  Megan Lunt</a:t>
            </a:r>
          </a:p>
        </p:txBody>
      </p:sp>
      <p:sp>
        <p:nvSpPr>
          <p:cNvPr id="8" name="TextBox 7">
            <a:extLst>
              <a:ext uri="{FF2B5EF4-FFF2-40B4-BE49-F238E27FC236}">
                <a16:creationId xmlns:a16="http://schemas.microsoft.com/office/drawing/2014/main" id="{D0386E33-1D0E-4AAA-9D1A-5A8CF4A6F8E7}"/>
              </a:ext>
            </a:extLst>
          </p:cNvPr>
          <p:cNvSpPr txBox="1"/>
          <p:nvPr/>
        </p:nvSpPr>
        <p:spPr>
          <a:xfrm>
            <a:off x="1592549" y="2244998"/>
            <a:ext cx="8380820" cy="369332"/>
          </a:xfrm>
          <a:prstGeom prst="rect">
            <a:avLst/>
          </a:prstGeom>
          <a:noFill/>
        </p:spPr>
        <p:txBody>
          <a:bodyPr wrap="none" rtlCol="0">
            <a:spAutoFit/>
          </a:bodyPr>
          <a:lstStyle/>
          <a:p>
            <a:r>
              <a:rPr lang="en-US" dirty="0"/>
              <a:t>Conversion Table from New Zealand Dollars(s) (NZD) to U.S. Dollar(s) (USD)</a:t>
            </a:r>
          </a:p>
        </p:txBody>
      </p:sp>
    </p:spTree>
    <p:extLst>
      <p:ext uri="{BB962C8B-B14F-4D97-AF65-F5344CB8AC3E}">
        <p14:creationId xmlns:p14="http://schemas.microsoft.com/office/powerpoint/2010/main" val="67371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5" name="Rectangle 14">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5AC4126-F864-490F-A00F-8BBA3AAFB756}"/>
              </a:ext>
            </a:extLst>
          </p:cNvPr>
          <p:cNvSpPr>
            <a:spLocks noGrp="1"/>
          </p:cNvSpPr>
          <p:nvPr>
            <p:ph type="ctrTitle"/>
          </p:nvPr>
        </p:nvSpPr>
        <p:spPr>
          <a:xfrm>
            <a:off x="1683171" y="1143000"/>
            <a:ext cx="8825658" cy="3389217"/>
          </a:xfrm>
        </p:spPr>
        <p:txBody>
          <a:bodyPr anchor="ctr">
            <a:normAutofit/>
          </a:bodyPr>
          <a:lstStyle/>
          <a:p>
            <a:pPr algn="ctr"/>
            <a:r>
              <a:rPr lang="en-US" sz="6600" dirty="0">
                <a:solidFill>
                  <a:srgbClr val="FFFFFF"/>
                </a:solidFill>
              </a:rPr>
              <a:t>Additional Considerations</a:t>
            </a:r>
          </a:p>
        </p:txBody>
      </p:sp>
      <p:sp>
        <p:nvSpPr>
          <p:cNvPr id="3" name="Content Placeholder 2">
            <a:extLst>
              <a:ext uri="{FF2B5EF4-FFF2-40B4-BE49-F238E27FC236}">
                <a16:creationId xmlns:a16="http://schemas.microsoft.com/office/drawing/2014/main" id="{70B663C7-692A-45B3-8D94-30BAFA4A6D9A}"/>
              </a:ext>
            </a:extLst>
          </p:cNvPr>
          <p:cNvSpPr>
            <a:spLocks noGrp="1"/>
          </p:cNvSpPr>
          <p:nvPr>
            <p:ph type="subTitle" idx="1"/>
          </p:nvPr>
        </p:nvSpPr>
        <p:spPr>
          <a:xfrm>
            <a:off x="1683171" y="5240851"/>
            <a:ext cx="8825658" cy="828932"/>
          </a:xfrm>
        </p:spPr>
        <p:txBody>
          <a:bodyPr>
            <a:normAutofit/>
          </a:bodyPr>
          <a:lstStyle/>
          <a:p>
            <a:pPr algn="ctr">
              <a:lnSpc>
                <a:spcPct val="90000"/>
              </a:lnSpc>
            </a:pPr>
            <a:r>
              <a:rPr lang="en-US" sz="2000" dirty="0">
                <a:solidFill>
                  <a:schemeClr val="tx2"/>
                </a:solidFill>
                <a:hlinkClick r:id="rId2"/>
              </a:rPr>
              <a:t>Financial</a:t>
            </a:r>
          </a:p>
          <a:p>
            <a:pPr lvl="1">
              <a:lnSpc>
                <a:spcPct val="90000"/>
              </a:lnSpc>
            </a:pPr>
            <a:r>
              <a:rPr lang="en-US" sz="2000" dirty="0">
                <a:solidFill>
                  <a:schemeClr val="tx2"/>
                </a:solidFill>
                <a:hlinkClick r:id="rId2"/>
              </a:rPr>
              <a:t>Navy Federal Debit Card and ATM Rates for Foreign Transactions</a:t>
            </a:r>
            <a:endParaRPr lang="en-US" sz="2000" dirty="0">
              <a:solidFill>
                <a:schemeClr val="tx2"/>
              </a:solidFill>
            </a:endParaRPr>
          </a:p>
          <a:p>
            <a:pPr algn="ctr">
              <a:lnSpc>
                <a:spcPct val="90000"/>
              </a:lnSpc>
            </a:pPr>
            <a:endParaRPr lang="en-US" sz="2000" dirty="0">
              <a:solidFill>
                <a:schemeClr val="tx2"/>
              </a:solidFill>
            </a:endParaRPr>
          </a:p>
          <a:p>
            <a:pPr algn="ctr">
              <a:lnSpc>
                <a:spcPct val="90000"/>
              </a:lnSpc>
            </a:pPr>
            <a:endParaRPr lang="en-US" sz="2000" dirty="0">
              <a:solidFill>
                <a:schemeClr val="tx2"/>
              </a:solidFill>
            </a:endParaRPr>
          </a:p>
        </p:txBody>
      </p:sp>
      <p:sp>
        <p:nvSpPr>
          <p:cNvPr id="4" name="Footer Placeholder 3">
            <a:extLst>
              <a:ext uri="{FF2B5EF4-FFF2-40B4-BE49-F238E27FC236}">
                <a16:creationId xmlns:a16="http://schemas.microsoft.com/office/drawing/2014/main" id="{93EE7223-449F-47BC-8F37-5B1FE2765C0F}"/>
              </a:ext>
            </a:extLst>
          </p:cNvPr>
          <p:cNvSpPr>
            <a:spLocks noGrp="1"/>
          </p:cNvSpPr>
          <p:nvPr>
            <p:ph type="ftr" sz="quarter" idx="11"/>
          </p:nvPr>
        </p:nvSpPr>
        <p:spPr>
          <a:xfrm>
            <a:off x="561110" y="6278880"/>
            <a:ext cx="3859795" cy="499537"/>
          </a:xfrm>
        </p:spPr>
        <p:txBody>
          <a:bodyPr>
            <a:normAutofit/>
          </a:bodyPr>
          <a:lstStyle/>
          <a:p>
            <a:pPr>
              <a:lnSpc>
                <a:spcPct val="90000"/>
              </a:lnSpc>
              <a:spcAft>
                <a:spcPts val="600"/>
              </a:spcAft>
            </a:pPr>
            <a:r>
              <a:rPr lang="en-US" sz="1200" dirty="0">
                <a:solidFill>
                  <a:srgbClr val="B31166"/>
                </a:solidFill>
              </a:rPr>
              <a:t>February 21, 2019                                                                               </a:t>
            </a:r>
          </a:p>
          <a:p>
            <a:pPr>
              <a:lnSpc>
                <a:spcPct val="90000"/>
              </a:lnSpc>
              <a:spcAft>
                <a:spcPts val="600"/>
              </a:spcAft>
            </a:pPr>
            <a:r>
              <a:rPr lang="en-US" sz="1200" dirty="0">
                <a:solidFill>
                  <a:srgbClr val="B31166"/>
                </a:solidFill>
              </a:rPr>
              <a:t>   Megan Lunt</a:t>
            </a:r>
          </a:p>
        </p:txBody>
      </p:sp>
    </p:spTree>
    <p:extLst>
      <p:ext uri="{BB962C8B-B14F-4D97-AF65-F5344CB8AC3E}">
        <p14:creationId xmlns:p14="http://schemas.microsoft.com/office/powerpoint/2010/main" val="3870561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F0DC2C3-1DAA-4888-8D68-599DB41DA988}"/>
              </a:ext>
            </a:extLst>
          </p:cNvPr>
          <p:cNvSpPr>
            <a:spLocks noGrp="1"/>
          </p:cNvSpPr>
          <p:nvPr>
            <p:ph type="title"/>
          </p:nvPr>
        </p:nvSpPr>
        <p:spPr/>
        <p:txBody>
          <a:bodyPr/>
          <a:lstStyle/>
          <a:p>
            <a:r>
              <a:rPr lang="en-US" dirty="0"/>
              <a:t>References </a:t>
            </a:r>
          </a:p>
        </p:txBody>
      </p:sp>
      <p:sp>
        <p:nvSpPr>
          <p:cNvPr id="7" name="Text Placeholder 6">
            <a:extLst>
              <a:ext uri="{FF2B5EF4-FFF2-40B4-BE49-F238E27FC236}">
                <a16:creationId xmlns:a16="http://schemas.microsoft.com/office/drawing/2014/main" id="{4BB7C9AF-57B6-4A52-AAF8-DAE77B032685}"/>
              </a:ext>
            </a:extLst>
          </p:cNvPr>
          <p:cNvSpPr>
            <a:spLocks noGrp="1"/>
          </p:cNvSpPr>
          <p:nvPr>
            <p:ph type="body" idx="1"/>
          </p:nvPr>
        </p:nvSpPr>
        <p:spPr/>
        <p:txBody>
          <a:bodyPr/>
          <a:lstStyle/>
          <a:p>
            <a:pPr algn="ctr"/>
            <a:r>
              <a:rPr lang="en-US" dirty="0"/>
              <a:t>To Do</a:t>
            </a:r>
          </a:p>
        </p:txBody>
      </p:sp>
      <p:sp>
        <p:nvSpPr>
          <p:cNvPr id="10" name="Content Placeholder 9">
            <a:extLst>
              <a:ext uri="{FF2B5EF4-FFF2-40B4-BE49-F238E27FC236}">
                <a16:creationId xmlns:a16="http://schemas.microsoft.com/office/drawing/2014/main" id="{A101E9D6-6150-4759-89D4-DC6BDBB3C6B1}"/>
              </a:ext>
            </a:extLst>
          </p:cNvPr>
          <p:cNvSpPr>
            <a:spLocks noGrp="1"/>
          </p:cNvSpPr>
          <p:nvPr>
            <p:ph type="body" sz="half" idx="15"/>
          </p:nvPr>
        </p:nvSpPr>
        <p:spPr/>
        <p:txBody>
          <a:bodyPr>
            <a:normAutofit/>
          </a:bodyPr>
          <a:lstStyle/>
          <a:p>
            <a:r>
              <a:rPr lang="en-US" dirty="0">
                <a:hlinkClick r:id="rId2"/>
              </a:rPr>
              <a:t>Trip Savvy 10 Reasons</a:t>
            </a:r>
            <a:endParaRPr lang="en-US" dirty="0"/>
          </a:p>
          <a:p>
            <a:r>
              <a:rPr lang="en-US" dirty="0">
                <a:hlinkClick r:id="rId3"/>
              </a:rPr>
              <a:t>Wanaka-Roy’s Peak</a:t>
            </a:r>
            <a:endParaRPr lang="en-US" dirty="0"/>
          </a:p>
          <a:p>
            <a:r>
              <a:rPr lang="en-US" dirty="0">
                <a:hlinkClick r:id="rId4"/>
              </a:rPr>
              <a:t>Sky Tower</a:t>
            </a:r>
            <a:endParaRPr lang="en-US" dirty="0"/>
          </a:p>
          <a:p>
            <a:r>
              <a:rPr lang="en-US" dirty="0">
                <a:hlinkClick r:id="rId5"/>
              </a:rPr>
              <a:t>Hobbiton Movie Set</a:t>
            </a:r>
            <a:endParaRPr lang="en-US" dirty="0"/>
          </a:p>
          <a:p>
            <a:r>
              <a:rPr lang="en-US" dirty="0" err="1">
                <a:hlinkClick r:id="rId6"/>
              </a:rPr>
              <a:t>GlowWorm</a:t>
            </a:r>
            <a:r>
              <a:rPr lang="en-US" dirty="0">
                <a:hlinkClick r:id="rId6"/>
              </a:rPr>
              <a:t> Cave Tour</a:t>
            </a:r>
            <a:endParaRPr lang="en-US" dirty="0"/>
          </a:p>
          <a:p>
            <a:r>
              <a:rPr lang="en-US" dirty="0">
                <a:hlinkClick r:id="rId7"/>
              </a:rPr>
              <a:t>Mudbrick Winery</a:t>
            </a:r>
            <a:endParaRPr lang="en-US" dirty="0"/>
          </a:p>
          <a:p>
            <a:r>
              <a:rPr lang="en-US" dirty="0" err="1">
                <a:hlinkClick r:id="rId8"/>
              </a:rPr>
              <a:t>Babich</a:t>
            </a:r>
            <a:r>
              <a:rPr lang="en-US" dirty="0">
                <a:hlinkClick r:id="rId8"/>
              </a:rPr>
              <a:t> Wines</a:t>
            </a:r>
            <a:endParaRPr lang="en-US" dirty="0"/>
          </a:p>
          <a:p>
            <a:endParaRPr lang="en-US" dirty="0"/>
          </a:p>
        </p:txBody>
      </p:sp>
      <p:sp>
        <p:nvSpPr>
          <p:cNvPr id="9" name="Text Placeholder 8">
            <a:extLst>
              <a:ext uri="{FF2B5EF4-FFF2-40B4-BE49-F238E27FC236}">
                <a16:creationId xmlns:a16="http://schemas.microsoft.com/office/drawing/2014/main" id="{2E68FB3A-EF80-4700-968A-825C3840DEC3}"/>
              </a:ext>
            </a:extLst>
          </p:cNvPr>
          <p:cNvSpPr>
            <a:spLocks noGrp="1"/>
          </p:cNvSpPr>
          <p:nvPr>
            <p:ph type="body" sz="quarter" idx="3"/>
          </p:nvPr>
        </p:nvSpPr>
        <p:spPr/>
        <p:txBody>
          <a:bodyPr/>
          <a:lstStyle/>
          <a:p>
            <a:pPr algn="ctr"/>
            <a:r>
              <a:rPr lang="en-US" sz="2000" dirty="0"/>
              <a:t>Food, Money, and Travel</a:t>
            </a:r>
          </a:p>
        </p:txBody>
      </p:sp>
      <p:sp>
        <p:nvSpPr>
          <p:cNvPr id="18" name="Text Placeholder 17">
            <a:extLst>
              <a:ext uri="{FF2B5EF4-FFF2-40B4-BE49-F238E27FC236}">
                <a16:creationId xmlns:a16="http://schemas.microsoft.com/office/drawing/2014/main" id="{C0C800D3-5D1D-476D-81B6-6E4C25EF21F6}"/>
              </a:ext>
            </a:extLst>
          </p:cNvPr>
          <p:cNvSpPr>
            <a:spLocks noGrp="1"/>
          </p:cNvSpPr>
          <p:nvPr>
            <p:ph type="body" sz="half" idx="16"/>
          </p:nvPr>
        </p:nvSpPr>
        <p:spPr/>
        <p:txBody>
          <a:bodyPr/>
          <a:lstStyle/>
          <a:p>
            <a:r>
              <a:rPr lang="en-US" dirty="0">
                <a:hlinkClick r:id="rId9"/>
              </a:rPr>
              <a:t>Rotorua</a:t>
            </a:r>
            <a:endParaRPr lang="en-US" dirty="0"/>
          </a:p>
          <a:p>
            <a:r>
              <a:rPr lang="en-US" dirty="0" err="1">
                <a:hlinkClick r:id="rId10"/>
              </a:rPr>
              <a:t>Giapo</a:t>
            </a:r>
            <a:r>
              <a:rPr lang="en-US" dirty="0">
                <a:hlinkClick r:id="rId10"/>
              </a:rPr>
              <a:t> in Auckland</a:t>
            </a:r>
            <a:endParaRPr lang="en-US" dirty="0"/>
          </a:p>
          <a:p>
            <a:r>
              <a:rPr lang="en-US" dirty="0"/>
              <a:t> </a:t>
            </a:r>
            <a:r>
              <a:rPr lang="en-US" dirty="0" err="1">
                <a:hlinkClick r:id="rId11"/>
              </a:rPr>
              <a:t>Fergburger</a:t>
            </a:r>
            <a:r>
              <a:rPr lang="en-US" dirty="0"/>
              <a:t> </a:t>
            </a:r>
          </a:p>
          <a:p>
            <a:r>
              <a:rPr lang="en-US" dirty="0">
                <a:hlinkClick r:id="rId12"/>
              </a:rPr>
              <a:t>Weather</a:t>
            </a:r>
            <a:endParaRPr lang="en-US" dirty="0"/>
          </a:p>
          <a:p>
            <a:r>
              <a:rPr lang="en-US" dirty="0">
                <a:hlinkClick r:id="rId13"/>
              </a:rPr>
              <a:t>Money</a:t>
            </a:r>
            <a:endParaRPr lang="en-US" dirty="0"/>
          </a:p>
          <a:p>
            <a:r>
              <a:rPr lang="en-US" dirty="0">
                <a:hlinkClick r:id="rId14"/>
              </a:rPr>
              <a:t>Sedans</a:t>
            </a:r>
            <a:endParaRPr lang="en-US" dirty="0"/>
          </a:p>
          <a:p>
            <a:r>
              <a:rPr lang="en-US" dirty="0">
                <a:hlinkClick r:id="rId15"/>
              </a:rPr>
              <a:t>Kayak.com</a:t>
            </a:r>
            <a:endParaRPr lang="en-US" dirty="0"/>
          </a:p>
          <a:p>
            <a:r>
              <a:rPr lang="en-US" dirty="0">
                <a:hlinkClick r:id="rId16"/>
              </a:rPr>
              <a:t>Auckland to Queenstown</a:t>
            </a:r>
            <a:endParaRPr lang="en-US" dirty="0"/>
          </a:p>
          <a:p>
            <a:endParaRPr lang="en-US" dirty="0"/>
          </a:p>
          <a:p>
            <a:endParaRPr lang="en-US" dirty="0"/>
          </a:p>
          <a:p>
            <a:endParaRPr lang="en-US" dirty="0"/>
          </a:p>
        </p:txBody>
      </p:sp>
      <p:sp>
        <p:nvSpPr>
          <p:cNvPr id="8" name="Content Placeholder 7">
            <a:extLst>
              <a:ext uri="{FF2B5EF4-FFF2-40B4-BE49-F238E27FC236}">
                <a16:creationId xmlns:a16="http://schemas.microsoft.com/office/drawing/2014/main" id="{F8A7826E-2469-48CB-BEC8-97A5427420DC}"/>
              </a:ext>
            </a:extLst>
          </p:cNvPr>
          <p:cNvSpPr>
            <a:spLocks noGrp="1"/>
          </p:cNvSpPr>
          <p:nvPr>
            <p:ph type="body" sz="quarter" idx="13"/>
          </p:nvPr>
        </p:nvSpPr>
        <p:spPr/>
        <p:txBody>
          <a:bodyPr/>
          <a:lstStyle/>
          <a:p>
            <a:endParaRPr lang="en-US" dirty="0"/>
          </a:p>
          <a:p>
            <a:endParaRPr lang="en-US" dirty="0"/>
          </a:p>
          <a:p>
            <a:pPr algn="ctr"/>
            <a:r>
              <a:rPr lang="en-US" dirty="0"/>
              <a:t>To Stay</a:t>
            </a:r>
          </a:p>
        </p:txBody>
      </p:sp>
      <p:sp>
        <p:nvSpPr>
          <p:cNvPr id="19" name="Text Placeholder 18">
            <a:extLst>
              <a:ext uri="{FF2B5EF4-FFF2-40B4-BE49-F238E27FC236}">
                <a16:creationId xmlns:a16="http://schemas.microsoft.com/office/drawing/2014/main" id="{48CDC97F-B9C9-4255-9823-7C25F76622C3}"/>
              </a:ext>
            </a:extLst>
          </p:cNvPr>
          <p:cNvSpPr>
            <a:spLocks noGrp="1"/>
          </p:cNvSpPr>
          <p:nvPr>
            <p:ph type="body" sz="half" idx="17"/>
          </p:nvPr>
        </p:nvSpPr>
        <p:spPr/>
        <p:txBody>
          <a:bodyPr>
            <a:normAutofit/>
          </a:bodyPr>
          <a:lstStyle/>
          <a:p>
            <a:pPr fontAlgn="t"/>
            <a:r>
              <a:rPr lang="en-US" b="1" dirty="0">
                <a:hlinkClick r:id="rId17"/>
              </a:rPr>
              <a:t>Mudbrick’s The Lodge</a:t>
            </a:r>
            <a:endParaRPr lang="en-US" b="1" dirty="0"/>
          </a:p>
          <a:p>
            <a:pPr fontAlgn="t"/>
            <a:r>
              <a:rPr lang="en-US" b="1" dirty="0">
                <a:hlinkClick r:id="rId18"/>
              </a:rPr>
              <a:t>4.5 out of 5 Stars</a:t>
            </a:r>
            <a:endParaRPr lang="en-US" dirty="0"/>
          </a:p>
          <a:p>
            <a:pPr fontAlgn="t"/>
            <a:r>
              <a:rPr lang="en-US" dirty="0">
                <a:hlinkClick r:id="rId19"/>
              </a:rPr>
              <a:t>Hilton</a:t>
            </a:r>
            <a:endParaRPr lang="en-US" dirty="0"/>
          </a:p>
          <a:p>
            <a:pPr fontAlgn="t"/>
            <a:r>
              <a:rPr lang="en-US" dirty="0">
                <a:hlinkClick r:id="rId20"/>
              </a:rPr>
              <a:t>4.5 out of 5 Stars</a:t>
            </a:r>
            <a:endParaRPr lang="en-US" dirty="0"/>
          </a:p>
          <a:p>
            <a:pPr fontAlgn="t"/>
            <a:r>
              <a:rPr lang="en-US" dirty="0">
                <a:hlinkClick r:id="rId21"/>
              </a:rPr>
              <a:t>The Octagon</a:t>
            </a:r>
            <a:endParaRPr lang="en-US" dirty="0"/>
          </a:p>
          <a:p>
            <a:pPr fontAlgn="t"/>
            <a:r>
              <a:rPr lang="en-US" dirty="0">
                <a:hlinkClick r:id="rId21"/>
              </a:rPr>
              <a:t>5 out of 5</a:t>
            </a:r>
            <a:endParaRPr lang="en-US" dirty="0"/>
          </a:p>
          <a:p>
            <a:pPr fontAlgn="t"/>
            <a:r>
              <a:rPr lang="en-US" dirty="0">
                <a:hlinkClick r:id="rId22"/>
              </a:rPr>
              <a:t>The Rees Hotel</a:t>
            </a:r>
            <a:endParaRPr lang="en-US" dirty="0"/>
          </a:p>
          <a:p>
            <a:pPr fontAlgn="t"/>
            <a:r>
              <a:rPr lang="en-US" dirty="0">
                <a:hlinkClick r:id="rId23"/>
              </a:rPr>
              <a:t>4.5 out of 5 Stars</a:t>
            </a:r>
            <a:endParaRPr lang="en-US" dirty="0"/>
          </a:p>
          <a:p>
            <a:pPr fontAlgn="t"/>
            <a:endParaRPr lang="en-US" dirty="0"/>
          </a:p>
          <a:p>
            <a:endParaRPr lang="en-US" dirty="0"/>
          </a:p>
        </p:txBody>
      </p:sp>
      <p:sp>
        <p:nvSpPr>
          <p:cNvPr id="5" name="Footer Placeholder 4">
            <a:extLst>
              <a:ext uri="{FF2B5EF4-FFF2-40B4-BE49-F238E27FC236}">
                <a16:creationId xmlns:a16="http://schemas.microsoft.com/office/drawing/2014/main" id="{1D0C9802-30CF-4425-98A3-DED8B911763F}"/>
              </a:ext>
            </a:extLst>
          </p:cNvPr>
          <p:cNvSpPr>
            <a:spLocks noGrp="1"/>
          </p:cNvSpPr>
          <p:nvPr>
            <p:ph type="ftr" sz="quarter" idx="11"/>
          </p:nvPr>
        </p:nvSpPr>
        <p:spPr>
          <a:xfrm>
            <a:off x="550950" y="6450918"/>
            <a:ext cx="3859795" cy="304801"/>
          </a:xfrm>
        </p:spPr>
        <p:txBody>
          <a:bodyPr/>
          <a:lstStyle/>
          <a:p>
            <a:r>
              <a:rPr lang="en-US" sz="1100" dirty="0"/>
              <a:t>February 21, 2019                                                                                  Megan Lunt</a:t>
            </a:r>
          </a:p>
        </p:txBody>
      </p:sp>
    </p:spTree>
    <p:extLst>
      <p:ext uri="{BB962C8B-B14F-4D97-AF65-F5344CB8AC3E}">
        <p14:creationId xmlns:p14="http://schemas.microsoft.com/office/powerpoint/2010/main" val="3518448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Picture Placeholder 6">
            <a:extLst>
              <a:ext uri="{FF2B5EF4-FFF2-40B4-BE49-F238E27FC236}">
                <a16:creationId xmlns:a16="http://schemas.microsoft.com/office/drawing/2014/main" id="{64C8BCA3-213D-4263-AD47-F73AC034BD85}"/>
              </a:ext>
            </a:extLst>
          </p:cNvPr>
          <p:cNvPicPr>
            <a:picLocks noGrp="1" noChangeAspect="1"/>
          </p:cNvPicPr>
          <p:nvPr>
            <p:ph type="pic" idx="1"/>
          </p:nvPr>
        </p:nvPicPr>
        <p:blipFill rotWithShape="1">
          <a:blip r:embed="rId3">
            <a:alphaModFix/>
            <a:extLst/>
          </a:blip>
          <a:srcRect t="22263" r="-1" b="-1"/>
          <a:stretch/>
        </p:blipFill>
        <p:spPr>
          <a:xfrm>
            <a:off x="474132" y="462117"/>
            <a:ext cx="11243735" cy="5832151"/>
          </a:xfrm>
          <a:prstGeom prst="rect">
            <a:avLst/>
          </a:prstGeom>
        </p:spPr>
      </p:pic>
      <p:sp>
        <p:nvSpPr>
          <p:cNvPr id="25" name="Rectangle 24">
            <a:extLst>
              <a:ext uri="{FF2B5EF4-FFF2-40B4-BE49-F238E27FC236}">
                <a16:creationId xmlns:a16="http://schemas.microsoft.com/office/drawing/2014/main" id="{CC79B2C4-EF9C-492F-BC64-5300A7A2F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0599BEDA-CEC9-4E6C-B05D-1353D0F16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143000" y="1295400"/>
            <a:ext cx="9982200" cy="4267200"/>
          </a:xfrm>
          <a:prstGeom prst="rect">
            <a:avLst/>
          </a:prstGeom>
          <a:solidFill>
            <a:srgbClr val="000001">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A1792D-E56C-4153-A88D-D831E4313532}"/>
              </a:ext>
            </a:extLst>
          </p:cNvPr>
          <p:cNvSpPr>
            <a:spLocks noGrp="1"/>
          </p:cNvSpPr>
          <p:nvPr>
            <p:ph type="title"/>
          </p:nvPr>
        </p:nvSpPr>
        <p:spPr>
          <a:xfrm>
            <a:off x="1295400" y="1447801"/>
            <a:ext cx="8620967" cy="855132"/>
          </a:xfrm>
        </p:spPr>
        <p:txBody>
          <a:bodyPr vert="horz" lIns="91440" tIns="45720" rIns="91440" bIns="45720" rtlCol="0" anchor="ctr">
            <a:normAutofit/>
          </a:bodyPr>
          <a:lstStyle/>
          <a:p>
            <a:r>
              <a:rPr lang="en-US"/>
              <a:t>Why, New Zealand????	</a:t>
            </a:r>
            <a:endParaRPr lang="en-US" dirty="0"/>
          </a:p>
        </p:txBody>
      </p:sp>
      <p:sp>
        <p:nvSpPr>
          <p:cNvPr id="4" name="Text Placeholder 3">
            <a:extLst>
              <a:ext uri="{FF2B5EF4-FFF2-40B4-BE49-F238E27FC236}">
                <a16:creationId xmlns:a16="http://schemas.microsoft.com/office/drawing/2014/main" id="{71A838B1-580A-4D0E-A9A4-E4E114178B70}"/>
              </a:ext>
            </a:extLst>
          </p:cNvPr>
          <p:cNvSpPr>
            <a:spLocks noGrp="1"/>
          </p:cNvSpPr>
          <p:nvPr>
            <p:ph type="body" sz="half" idx="2"/>
          </p:nvPr>
        </p:nvSpPr>
        <p:spPr>
          <a:xfrm>
            <a:off x="1727200" y="2446868"/>
            <a:ext cx="8254999" cy="2971800"/>
          </a:xfrm>
        </p:spPr>
        <p:txBody>
          <a:bodyPr vert="horz" lIns="91440" tIns="45720" rIns="91440" bIns="45720" rtlCol="0" anchor="t">
            <a:normAutofit/>
          </a:bodyPr>
          <a:lstStyle/>
          <a:p>
            <a:pPr>
              <a:buFont typeface="Wingdings 3" charset="2"/>
              <a:buChar char=""/>
            </a:pPr>
            <a:r>
              <a:rPr lang="en-US" sz="2000" b="1" dirty="0">
                <a:solidFill>
                  <a:schemeClr val="bg1"/>
                </a:solidFill>
              </a:rPr>
              <a:t>As </a:t>
            </a:r>
            <a:r>
              <a:rPr lang="en-US" sz="2000" b="1" dirty="0">
                <a:solidFill>
                  <a:schemeClr val="bg1"/>
                </a:solidFill>
                <a:hlinkClick r:id="rId4"/>
              </a:rPr>
              <a:t>Trip Savvy </a:t>
            </a:r>
            <a:r>
              <a:rPr lang="en-US" sz="2000" b="1" dirty="0">
                <a:solidFill>
                  <a:schemeClr val="bg1"/>
                </a:solidFill>
              </a:rPr>
              <a:t>describes, New Zealand has some of the most incredibly diverse and unspoiled sceneries in the world. It is located on the South Eastern Islands of Australia. </a:t>
            </a:r>
          </a:p>
          <a:p>
            <a:pPr>
              <a:buFont typeface="Wingdings 3" charset="2"/>
              <a:buChar char=""/>
            </a:pPr>
            <a:r>
              <a:rPr lang="en-US" sz="2000" b="1" dirty="0">
                <a:solidFill>
                  <a:schemeClr val="bg1"/>
                </a:solidFill>
              </a:rPr>
              <a:t>From the Island home to the “8</a:t>
            </a:r>
            <a:r>
              <a:rPr lang="en-US" sz="2000" b="1" baseline="30000" dirty="0">
                <a:solidFill>
                  <a:schemeClr val="bg1"/>
                </a:solidFill>
              </a:rPr>
              <a:t>th</a:t>
            </a:r>
            <a:r>
              <a:rPr lang="en-US" sz="2000" b="1" dirty="0">
                <a:solidFill>
                  <a:schemeClr val="bg1"/>
                </a:solidFill>
              </a:rPr>
              <a:t> Wonder of the World”  there are numerous outdoor adventures to experience, exciting wildlife, unique cultural celebrations, and lush vineyards to explore. </a:t>
            </a:r>
          </a:p>
        </p:txBody>
      </p:sp>
      <p:sp>
        <p:nvSpPr>
          <p:cNvPr id="5" name="Footer Placeholder 4">
            <a:extLst>
              <a:ext uri="{FF2B5EF4-FFF2-40B4-BE49-F238E27FC236}">
                <a16:creationId xmlns:a16="http://schemas.microsoft.com/office/drawing/2014/main" id="{7B518029-98AF-4B39-84C5-48D263F7F541}"/>
              </a:ext>
            </a:extLst>
          </p:cNvPr>
          <p:cNvSpPr>
            <a:spLocks noGrp="1"/>
          </p:cNvSpPr>
          <p:nvPr>
            <p:ph type="ftr" sz="quarter" idx="11"/>
          </p:nvPr>
        </p:nvSpPr>
        <p:spPr>
          <a:xfrm>
            <a:off x="474132" y="6433926"/>
            <a:ext cx="11262974" cy="305295"/>
          </a:xfrm>
        </p:spPr>
        <p:txBody>
          <a:bodyPr vert="horz" lIns="91440" tIns="45720" rIns="91440" bIns="45720" rtlCol="0" anchor="ctr">
            <a:noAutofit/>
          </a:bodyPr>
          <a:lstStyle/>
          <a:p>
            <a:pPr defTabSz="914400">
              <a:lnSpc>
                <a:spcPct val="90000"/>
              </a:lnSpc>
              <a:spcAft>
                <a:spcPts val="600"/>
              </a:spcAft>
            </a:pPr>
            <a:r>
              <a:rPr lang="en-US" sz="1200" b="1" i="0" kern="1200" dirty="0">
                <a:solidFill>
                  <a:schemeClr val="accent1">
                    <a:lumMod val="40000"/>
                    <a:lumOff val="60000"/>
                  </a:schemeClr>
                </a:solidFill>
                <a:latin typeface="+mn-lt"/>
                <a:ea typeface="+mn-ea"/>
                <a:cs typeface="+mn-cs"/>
              </a:rPr>
              <a:t>February 21, 2019                                                                                  </a:t>
            </a:r>
          </a:p>
          <a:p>
            <a:pPr defTabSz="914400">
              <a:lnSpc>
                <a:spcPct val="90000"/>
              </a:lnSpc>
              <a:spcAft>
                <a:spcPts val="600"/>
              </a:spcAft>
            </a:pPr>
            <a:r>
              <a:rPr lang="en-US" sz="1200" b="1" i="0" kern="1200" dirty="0">
                <a:solidFill>
                  <a:schemeClr val="accent1">
                    <a:lumMod val="40000"/>
                    <a:lumOff val="60000"/>
                  </a:schemeClr>
                </a:solidFill>
                <a:latin typeface="+mn-lt"/>
                <a:ea typeface="+mn-ea"/>
                <a:cs typeface="+mn-cs"/>
              </a:rPr>
              <a:t>Megan Lunt</a:t>
            </a:r>
          </a:p>
        </p:txBody>
      </p:sp>
    </p:spTree>
    <p:extLst>
      <p:ext uri="{BB962C8B-B14F-4D97-AF65-F5344CB8AC3E}">
        <p14:creationId xmlns:p14="http://schemas.microsoft.com/office/powerpoint/2010/main" val="6372788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6EAAA9-04C3-41AD-A770-80E708C3A1BD}"/>
              </a:ext>
            </a:extLst>
          </p:cNvPr>
          <p:cNvSpPr>
            <a:spLocks noGrp="1"/>
          </p:cNvSpPr>
          <p:nvPr>
            <p:ph type="title"/>
          </p:nvPr>
        </p:nvSpPr>
        <p:spPr/>
        <p:txBody>
          <a:bodyPr/>
          <a:lstStyle/>
          <a:p>
            <a:pPr algn="ctr"/>
            <a:r>
              <a:rPr lang="en-US" dirty="0"/>
              <a:t>Great Outdoors!</a:t>
            </a:r>
          </a:p>
        </p:txBody>
      </p:sp>
      <p:sp>
        <p:nvSpPr>
          <p:cNvPr id="7" name="Text Placeholder 6">
            <a:extLst>
              <a:ext uri="{FF2B5EF4-FFF2-40B4-BE49-F238E27FC236}">
                <a16:creationId xmlns:a16="http://schemas.microsoft.com/office/drawing/2014/main" id="{B5C47327-D1D2-45EE-A261-25B36F8A3228}"/>
              </a:ext>
            </a:extLst>
          </p:cNvPr>
          <p:cNvSpPr>
            <a:spLocks noGrp="1"/>
          </p:cNvSpPr>
          <p:nvPr>
            <p:ph type="body" idx="1"/>
          </p:nvPr>
        </p:nvSpPr>
        <p:spPr>
          <a:xfrm>
            <a:off x="337351" y="1919256"/>
            <a:ext cx="4825157" cy="576262"/>
          </a:xfrm>
        </p:spPr>
        <p:txBody>
          <a:bodyPr/>
          <a:lstStyle/>
          <a:p>
            <a:r>
              <a:rPr lang="en-US" sz="2000" dirty="0"/>
              <a:t>Hikes and More!!</a:t>
            </a:r>
          </a:p>
        </p:txBody>
      </p:sp>
      <p:sp>
        <p:nvSpPr>
          <p:cNvPr id="8" name="Content Placeholder 7">
            <a:extLst>
              <a:ext uri="{FF2B5EF4-FFF2-40B4-BE49-F238E27FC236}">
                <a16:creationId xmlns:a16="http://schemas.microsoft.com/office/drawing/2014/main" id="{3E9D54A9-D240-45C2-9CB5-3AE2220E01B0}"/>
              </a:ext>
            </a:extLst>
          </p:cNvPr>
          <p:cNvSpPr>
            <a:spLocks noGrp="1"/>
          </p:cNvSpPr>
          <p:nvPr>
            <p:ph sz="half" idx="2"/>
          </p:nvPr>
        </p:nvSpPr>
        <p:spPr>
          <a:xfrm>
            <a:off x="186431" y="2495517"/>
            <a:ext cx="5793681" cy="3701097"/>
          </a:xfrm>
        </p:spPr>
        <p:txBody>
          <a:bodyPr>
            <a:noAutofit/>
          </a:bodyPr>
          <a:lstStyle/>
          <a:p>
            <a:r>
              <a:rPr lang="en-US" sz="1500" dirty="0">
                <a:hlinkClick r:id="rId2"/>
              </a:rPr>
              <a:t>Wanaka-Roy’s Peak Hike</a:t>
            </a:r>
            <a:endParaRPr lang="en-US" sz="1500" dirty="0"/>
          </a:p>
          <a:p>
            <a:pPr lvl="1"/>
            <a:r>
              <a:rPr lang="en-US" sz="1500" dirty="0"/>
              <a:t>Hike through beautiful land and glaciers</a:t>
            </a:r>
          </a:p>
          <a:p>
            <a:r>
              <a:rPr lang="en-US" sz="1500" dirty="0" err="1">
                <a:hlinkClick r:id="rId3"/>
              </a:rPr>
              <a:t>Kjet</a:t>
            </a:r>
            <a:r>
              <a:rPr lang="en-US" sz="1500" dirty="0">
                <a:hlinkClick r:id="rId3"/>
              </a:rPr>
              <a:t> High Flyer</a:t>
            </a:r>
            <a:endParaRPr lang="en-US" sz="1500" dirty="0"/>
          </a:p>
          <a:p>
            <a:pPr lvl="1"/>
            <a:r>
              <a:rPr lang="en-US" sz="1500" dirty="0"/>
              <a:t>Queenstown</a:t>
            </a:r>
          </a:p>
          <a:p>
            <a:pPr lvl="1"/>
            <a:r>
              <a:rPr lang="en-US" sz="1500" dirty="0"/>
              <a:t>Combo deal for $379 for Adult, 289 for Children</a:t>
            </a:r>
          </a:p>
          <a:p>
            <a:pPr lvl="1"/>
            <a:r>
              <a:rPr lang="en-US" sz="1500" dirty="0"/>
              <a:t>Includes </a:t>
            </a:r>
            <a:r>
              <a:rPr lang="en-US" sz="1500" dirty="0" err="1"/>
              <a:t>KJet</a:t>
            </a:r>
            <a:r>
              <a:rPr lang="en-US" sz="1500" dirty="0"/>
              <a:t> Experience, Helicopter Landing, Scenic Helicopter Ride, Gondola Ride, 3 Luge Rides, and free admission to Queenstown Underwater Observatory.</a:t>
            </a:r>
          </a:p>
          <a:p>
            <a:r>
              <a:rPr lang="en-US" sz="1500" dirty="0">
                <a:hlinkClick r:id="rId4"/>
              </a:rPr>
              <a:t>White Water Rafting</a:t>
            </a:r>
            <a:endParaRPr lang="en-US" sz="1500" dirty="0"/>
          </a:p>
          <a:p>
            <a:pPr lvl="1"/>
            <a:r>
              <a:rPr lang="en-US" sz="1500" dirty="0"/>
              <a:t>Family Friendly Adventure is $96.96</a:t>
            </a:r>
          </a:p>
        </p:txBody>
      </p:sp>
      <p:sp>
        <p:nvSpPr>
          <p:cNvPr id="5" name="Footer Placeholder 4">
            <a:extLst>
              <a:ext uri="{FF2B5EF4-FFF2-40B4-BE49-F238E27FC236}">
                <a16:creationId xmlns:a16="http://schemas.microsoft.com/office/drawing/2014/main" id="{A641F35B-5398-49F4-8D35-8F1D7F2F2CB2}"/>
              </a:ext>
            </a:extLst>
          </p:cNvPr>
          <p:cNvSpPr>
            <a:spLocks noGrp="1"/>
          </p:cNvSpPr>
          <p:nvPr>
            <p:ph type="ftr" sz="quarter" idx="11"/>
          </p:nvPr>
        </p:nvSpPr>
        <p:spPr/>
        <p:txBody>
          <a:bodyPr/>
          <a:lstStyle/>
          <a:p>
            <a:r>
              <a:rPr lang="en-US" sz="1200" dirty="0"/>
              <a:t>February 21, 2019                                                                                  Megan Lunt</a:t>
            </a:r>
          </a:p>
        </p:txBody>
      </p:sp>
      <p:pic>
        <p:nvPicPr>
          <p:cNvPr id="15" name="Content Placeholder 14" descr="A group of people walking on a beach&#10;&#10;Description automatically generated">
            <a:extLst>
              <a:ext uri="{FF2B5EF4-FFF2-40B4-BE49-F238E27FC236}">
                <a16:creationId xmlns:a16="http://schemas.microsoft.com/office/drawing/2014/main" id="{7B789A16-EEF9-4249-9D82-DB82E4F9B5DF}"/>
              </a:ext>
            </a:extLst>
          </p:cNvPr>
          <p:cNvPicPr>
            <a:picLocks noGrp="1" noChangeAspect="1"/>
          </p:cNvPicPr>
          <p:nvPr>
            <p:ph sz="quarter" idx="4"/>
          </p:nvPr>
        </p:nvPicPr>
        <p:blipFill>
          <a:blip r:embed="rId5"/>
          <a:stretch>
            <a:fillRect/>
          </a:stretch>
        </p:blipFill>
        <p:spPr>
          <a:xfrm>
            <a:off x="6096000" y="1846555"/>
            <a:ext cx="5500412" cy="1724842"/>
          </a:xfrm>
        </p:spPr>
      </p:pic>
      <p:pic>
        <p:nvPicPr>
          <p:cNvPr id="11" name="Picture 10" descr="A group of people in a forest&#10;&#10;Description automatically generated">
            <a:extLst>
              <a:ext uri="{FF2B5EF4-FFF2-40B4-BE49-F238E27FC236}">
                <a16:creationId xmlns:a16="http://schemas.microsoft.com/office/drawing/2014/main" id="{CB3C9068-AFFD-4B15-83D4-F15D6BBCD49C}"/>
              </a:ext>
            </a:extLst>
          </p:cNvPr>
          <p:cNvPicPr>
            <a:picLocks noChangeAspect="1"/>
          </p:cNvPicPr>
          <p:nvPr/>
        </p:nvPicPr>
        <p:blipFill>
          <a:blip r:embed="rId6"/>
          <a:stretch>
            <a:fillRect/>
          </a:stretch>
        </p:blipFill>
        <p:spPr>
          <a:xfrm>
            <a:off x="6096000" y="5034970"/>
            <a:ext cx="5500412" cy="1661669"/>
          </a:xfrm>
          <a:prstGeom prst="rect">
            <a:avLst/>
          </a:prstGeom>
        </p:spPr>
      </p:pic>
      <p:pic>
        <p:nvPicPr>
          <p:cNvPr id="3" name="Picture 2" descr="A helicopter flying in the air&#10;&#10;Description automatically generated">
            <a:extLst>
              <a:ext uri="{FF2B5EF4-FFF2-40B4-BE49-F238E27FC236}">
                <a16:creationId xmlns:a16="http://schemas.microsoft.com/office/drawing/2014/main" id="{2426DF46-011D-4B0C-AD43-BB65C9888813}"/>
              </a:ext>
            </a:extLst>
          </p:cNvPr>
          <p:cNvPicPr>
            <a:picLocks noChangeAspect="1"/>
          </p:cNvPicPr>
          <p:nvPr/>
        </p:nvPicPr>
        <p:blipFill>
          <a:blip r:embed="rId7"/>
          <a:stretch>
            <a:fillRect/>
          </a:stretch>
        </p:blipFill>
        <p:spPr>
          <a:xfrm>
            <a:off x="6096000" y="3429000"/>
            <a:ext cx="5500414" cy="1605970"/>
          </a:xfrm>
          <a:prstGeom prst="rect">
            <a:avLst/>
          </a:prstGeom>
        </p:spPr>
      </p:pic>
    </p:spTree>
    <p:extLst>
      <p:ext uri="{BB962C8B-B14F-4D97-AF65-F5344CB8AC3E}">
        <p14:creationId xmlns:p14="http://schemas.microsoft.com/office/powerpoint/2010/main" val="1736110981"/>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8BB91-EED7-4EF6-8581-A3C8F51DDFD7}"/>
              </a:ext>
            </a:extLst>
          </p:cNvPr>
          <p:cNvSpPr>
            <a:spLocks noGrp="1"/>
          </p:cNvSpPr>
          <p:nvPr>
            <p:ph type="title"/>
          </p:nvPr>
        </p:nvSpPr>
        <p:spPr/>
        <p:txBody>
          <a:bodyPr/>
          <a:lstStyle/>
          <a:p>
            <a:pPr algn="ctr"/>
            <a:r>
              <a:rPr lang="en-US" dirty="0"/>
              <a:t>Sight Seeing Tours!</a:t>
            </a:r>
          </a:p>
        </p:txBody>
      </p:sp>
      <p:sp>
        <p:nvSpPr>
          <p:cNvPr id="3" name="Text Placeholder 2">
            <a:extLst>
              <a:ext uri="{FF2B5EF4-FFF2-40B4-BE49-F238E27FC236}">
                <a16:creationId xmlns:a16="http://schemas.microsoft.com/office/drawing/2014/main" id="{C16EA37A-74B0-44DA-A8AF-AA208A634773}"/>
              </a:ext>
            </a:extLst>
          </p:cNvPr>
          <p:cNvSpPr>
            <a:spLocks noGrp="1"/>
          </p:cNvSpPr>
          <p:nvPr>
            <p:ph type="body" idx="1"/>
          </p:nvPr>
        </p:nvSpPr>
        <p:spPr>
          <a:xfrm>
            <a:off x="1154954" y="2319499"/>
            <a:ext cx="4825157" cy="576262"/>
          </a:xfrm>
        </p:spPr>
        <p:txBody>
          <a:bodyPr/>
          <a:lstStyle/>
          <a:p>
            <a:r>
              <a:rPr lang="en-US" dirty="0"/>
              <a:t>Tours</a:t>
            </a:r>
          </a:p>
        </p:txBody>
      </p:sp>
      <p:sp>
        <p:nvSpPr>
          <p:cNvPr id="4" name="Content Placeholder 3">
            <a:extLst>
              <a:ext uri="{FF2B5EF4-FFF2-40B4-BE49-F238E27FC236}">
                <a16:creationId xmlns:a16="http://schemas.microsoft.com/office/drawing/2014/main" id="{4F4B31F4-F3ED-485C-845C-9FE007917E0A}"/>
              </a:ext>
            </a:extLst>
          </p:cNvPr>
          <p:cNvSpPr>
            <a:spLocks noGrp="1"/>
          </p:cNvSpPr>
          <p:nvPr>
            <p:ph sz="half" idx="2"/>
          </p:nvPr>
        </p:nvSpPr>
        <p:spPr>
          <a:xfrm>
            <a:off x="1154954" y="2895762"/>
            <a:ext cx="4825158" cy="3212076"/>
          </a:xfrm>
        </p:spPr>
        <p:txBody>
          <a:bodyPr>
            <a:normAutofit fontScale="92500" lnSpcReduction="10000"/>
          </a:bodyPr>
          <a:lstStyle/>
          <a:p>
            <a:r>
              <a:rPr lang="en-US" dirty="0">
                <a:hlinkClick r:id="rId2"/>
              </a:rPr>
              <a:t>Sky Tower</a:t>
            </a:r>
            <a:endParaRPr lang="en-US" dirty="0"/>
          </a:p>
          <a:p>
            <a:pPr lvl="1"/>
            <a:r>
              <a:rPr lang="en-US" dirty="0"/>
              <a:t>Cost 20.23 for General Admission </a:t>
            </a:r>
          </a:p>
          <a:p>
            <a:pPr lvl="1"/>
            <a:r>
              <a:rPr lang="en-US" dirty="0"/>
              <a:t>1,076 feet tall</a:t>
            </a:r>
          </a:p>
          <a:p>
            <a:r>
              <a:rPr lang="en-US" dirty="0">
                <a:hlinkClick r:id="rId3"/>
              </a:rPr>
              <a:t>Hobbiton Movie Set</a:t>
            </a:r>
            <a:endParaRPr lang="en-US" dirty="0"/>
          </a:p>
          <a:p>
            <a:pPr lvl="1"/>
            <a:r>
              <a:rPr lang="en-US" dirty="0"/>
              <a:t>$58.60 per person</a:t>
            </a:r>
          </a:p>
          <a:p>
            <a:pPr lvl="1"/>
            <a:r>
              <a:rPr lang="en-US" dirty="0"/>
              <a:t>2 hour Movie Set Walking Tour</a:t>
            </a:r>
          </a:p>
          <a:p>
            <a:r>
              <a:rPr lang="en-US" dirty="0" err="1">
                <a:hlinkClick r:id="rId4"/>
              </a:rPr>
              <a:t>GlowWorm</a:t>
            </a:r>
            <a:r>
              <a:rPr lang="en-US" dirty="0">
                <a:hlinkClick r:id="rId4"/>
              </a:rPr>
              <a:t> Cave Tour</a:t>
            </a:r>
            <a:endParaRPr lang="en-US" dirty="0"/>
          </a:p>
          <a:p>
            <a:pPr lvl="1"/>
            <a:r>
              <a:rPr lang="en-US" dirty="0"/>
              <a:t>Waitomo District</a:t>
            </a:r>
          </a:p>
          <a:p>
            <a:pPr lvl="1"/>
            <a:r>
              <a:rPr lang="en-US" dirty="0"/>
              <a:t>$110.92 per person for Adventure Tour</a:t>
            </a:r>
          </a:p>
          <a:p>
            <a:endParaRPr lang="en-US" dirty="0"/>
          </a:p>
          <a:p>
            <a:endParaRPr lang="en-US" dirty="0"/>
          </a:p>
        </p:txBody>
      </p:sp>
      <p:pic>
        <p:nvPicPr>
          <p:cNvPr id="9" name="Content Placeholder 8">
            <a:extLst>
              <a:ext uri="{FF2B5EF4-FFF2-40B4-BE49-F238E27FC236}">
                <a16:creationId xmlns:a16="http://schemas.microsoft.com/office/drawing/2014/main" id="{21864C16-7225-4F09-BEA0-255B3AC4673B}"/>
              </a:ext>
            </a:extLst>
          </p:cNvPr>
          <p:cNvPicPr>
            <a:picLocks noGrp="1" noChangeAspect="1"/>
          </p:cNvPicPr>
          <p:nvPr>
            <p:ph sz="quarter" idx="4"/>
          </p:nvPr>
        </p:nvPicPr>
        <p:blipFill>
          <a:blip r:embed="rId5"/>
          <a:stretch>
            <a:fillRect/>
          </a:stretch>
        </p:blipFill>
        <p:spPr>
          <a:xfrm>
            <a:off x="7820750" y="1269506"/>
            <a:ext cx="3934797" cy="2629689"/>
          </a:xfrm>
        </p:spPr>
      </p:pic>
      <p:sp>
        <p:nvSpPr>
          <p:cNvPr id="7" name="Footer Placeholder 6">
            <a:extLst>
              <a:ext uri="{FF2B5EF4-FFF2-40B4-BE49-F238E27FC236}">
                <a16:creationId xmlns:a16="http://schemas.microsoft.com/office/drawing/2014/main" id="{49E6E2DE-66AB-41F4-B4FF-8137C8C28ADD}"/>
              </a:ext>
            </a:extLst>
          </p:cNvPr>
          <p:cNvSpPr>
            <a:spLocks noGrp="1"/>
          </p:cNvSpPr>
          <p:nvPr>
            <p:ph type="ftr" sz="quarter" idx="11"/>
          </p:nvPr>
        </p:nvSpPr>
        <p:spPr/>
        <p:txBody>
          <a:bodyPr/>
          <a:lstStyle/>
          <a:p>
            <a:r>
              <a:rPr lang="en-US" sz="1100" dirty="0"/>
              <a:t>February 21, 2019                                                                                  Megan Lunt</a:t>
            </a:r>
          </a:p>
        </p:txBody>
      </p:sp>
      <p:pic>
        <p:nvPicPr>
          <p:cNvPr id="13" name="Picture 12" descr="A picture containing water, outdoor, riding&#10;&#10;Description automatically generated">
            <a:extLst>
              <a:ext uri="{FF2B5EF4-FFF2-40B4-BE49-F238E27FC236}">
                <a16:creationId xmlns:a16="http://schemas.microsoft.com/office/drawing/2014/main" id="{C854D4CD-60DA-46DF-96A4-D9DA5250BB00}"/>
              </a:ext>
            </a:extLst>
          </p:cNvPr>
          <p:cNvPicPr>
            <a:picLocks noChangeAspect="1"/>
          </p:cNvPicPr>
          <p:nvPr/>
        </p:nvPicPr>
        <p:blipFill>
          <a:blip r:embed="rId6"/>
          <a:stretch>
            <a:fillRect/>
          </a:stretch>
        </p:blipFill>
        <p:spPr>
          <a:xfrm>
            <a:off x="7663978" y="3963599"/>
            <a:ext cx="4091569" cy="2733040"/>
          </a:xfrm>
          <a:prstGeom prst="rect">
            <a:avLst/>
          </a:prstGeom>
        </p:spPr>
      </p:pic>
      <p:pic>
        <p:nvPicPr>
          <p:cNvPr id="11" name="Picture 10" descr="A small house in a tree&#10;&#10;Description automatically generated">
            <a:extLst>
              <a:ext uri="{FF2B5EF4-FFF2-40B4-BE49-F238E27FC236}">
                <a16:creationId xmlns:a16="http://schemas.microsoft.com/office/drawing/2014/main" id="{E831D6C5-5D19-487F-AFFF-C28437CFD72B}"/>
              </a:ext>
            </a:extLst>
          </p:cNvPr>
          <p:cNvPicPr>
            <a:picLocks noChangeAspect="1"/>
          </p:cNvPicPr>
          <p:nvPr/>
        </p:nvPicPr>
        <p:blipFill>
          <a:blip r:embed="rId7"/>
          <a:stretch>
            <a:fillRect/>
          </a:stretch>
        </p:blipFill>
        <p:spPr>
          <a:xfrm>
            <a:off x="5175682" y="3429001"/>
            <a:ext cx="3095293" cy="2048521"/>
          </a:xfrm>
          <a:prstGeom prst="rect">
            <a:avLst/>
          </a:prstGeom>
        </p:spPr>
      </p:pic>
    </p:spTree>
    <p:extLst>
      <p:ext uri="{BB962C8B-B14F-4D97-AF65-F5344CB8AC3E}">
        <p14:creationId xmlns:p14="http://schemas.microsoft.com/office/powerpoint/2010/main" val="3180733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EAA979B0-4062-4F2D-8410-EB5084A6F2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1" name="Rectangle 40">
              <a:extLst>
                <a:ext uri="{FF2B5EF4-FFF2-40B4-BE49-F238E27FC236}">
                  <a16:creationId xmlns:a16="http://schemas.microsoft.com/office/drawing/2014/main" id="{ECE8ADEF-DA03-407C-81EB-B5ECE8448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Oval 41">
              <a:extLst>
                <a:ext uri="{FF2B5EF4-FFF2-40B4-BE49-F238E27FC236}">
                  <a16:creationId xmlns:a16="http://schemas.microsoft.com/office/drawing/2014/main" id="{E183118F-EAB8-4813-A448-5EC60FF75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7B0D8352-8EE2-4390-95C6-5462EFE8C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F9D0A7D9-D2D7-4057-AFE3-133333548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Oval 44">
              <a:extLst>
                <a:ext uri="{FF2B5EF4-FFF2-40B4-BE49-F238E27FC236}">
                  <a16:creationId xmlns:a16="http://schemas.microsoft.com/office/drawing/2014/main" id="{F86C6EE3-301D-4744-870D-5AC3DAB8C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6" name="Oval 45">
              <a:extLst>
                <a:ext uri="{FF2B5EF4-FFF2-40B4-BE49-F238E27FC236}">
                  <a16:creationId xmlns:a16="http://schemas.microsoft.com/office/drawing/2014/main" id="{AAB51E2E-AFE1-46C7-BFC5-69E0F5A29E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7" name="Freeform 5">
              <a:extLst>
                <a:ext uri="{FF2B5EF4-FFF2-40B4-BE49-F238E27FC236}">
                  <a16:creationId xmlns:a16="http://schemas.microsoft.com/office/drawing/2014/main" id="{F88CA023-D37B-44A7-B3A6-C6A36AAB0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8" name="Freeform 5">
              <a:extLst>
                <a:ext uri="{FF2B5EF4-FFF2-40B4-BE49-F238E27FC236}">
                  <a16:creationId xmlns:a16="http://schemas.microsoft.com/office/drawing/2014/main" id="{D650DE4B-DDC6-4A96-A1D1-753C0728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9" name="Freeform 5">
              <a:extLst>
                <a:ext uri="{FF2B5EF4-FFF2-40B4-BE49-F238E27FC236}">
                  <a16:creationId xmlns:a16="http://schemas.microsoft.com/office/drawing/2014/main" id="{E9B79AA0-183D-4601-A7F2-A50A28A8E1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1" name="Rectangle 50">
            <a:extLst>
              <a:ext uri="{FF2B5EF4-FFF2-40B4-BE49-F238E27FC236}">
                <a16:creationId xmlns:a16="http://schemas.microsoft.com/office/drawing/2014/main" id="{4F03ED98-831F-4563-BEB3-C67C31E3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53" name="Group 52">
            <a:extLst>
              <a:ext uri="{FF2B5EF4-FFF2-40B4-BE49-F238E27FC236}">
                <a16:creationId xmlns:a16="http://schemas.microsoft.com/office/drawing/2014/main" id="{42EB0B5F-600D-438A-AD96-2FC8486AC7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4" name="Rectangle 53">
              <a:extLst>
                <a:ext uri="{FF2B5EF4-FFF2-40B4-BE49-F238E27FC236}">
                  <a16:creationId xmlns:a16="http://schemas.microsoft.com/office/drawing/2014/main" id="{4D40B773-7B09-4CA5-ACEF-6D8094970A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Oval 54">
              <a:extLst>
                <a:ext uri="{FF2B5EF4-FFF2-40B4-BE49-F238E27FC236}">
                  <a16:creationId xmlns:a16="http://schemas.microsoft.com/office/drawing/2014/main" id="{FF6B54EC-309E-41EF-A29F-196BF0668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6" name="Oval 55">
              <a:extLst>
                <a:ext uri="{FF2B5EF4-FFF2-40B4-BE49-F238E27FC236}">
                  <a16:creationId xmlns:a16="http://schemas.microsoft.com/office/drawing/2014/main" id="{B6A0C2E0-FA04-41A7-8F61-752C6BF1A4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4D46CA26-3BDE-4A57-AC66-27F3651262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099730" y="402165"/>
              <a:ext cx="466893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8" name="Freeform 5">
              <a:extLst>
                <a:ext uri="{FF2B5EF4-FFF2-40B4-BE49-F238E27FC236}">
                  <a16:creationId xmlns:a16="http://schemas.microsoft.com/office/drawing/2014/main" id="{994FBFAE-CC8C-444A-AB08-BE347D878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687275"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9" name="Freeform 5">
              <a:extLst>
                <a:ext uri="{FF2B5EF4-FFF2-40B4-BE49-F238E27FC236}">
                  <a16:creationId xmlns:a16="http://schemas.microsoft.com/office/drawing/2014/main" id="{22CC7380-78F8-4871-A3DB-C4F04F39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59838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0" name="Freeform 5">
              <a:extLst>
                <a:ext uri="{FF2B5EF4-FFF2-40B4-BE49-F238E27FC236}">
                  <a16:creationId xmlns:a16="http://schemas.microsoft.com/office/drawing/2014/main" id="{9768AB41-1F45-4D7D-8E9F-F32F00C123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6FB76FCE-3AC8-41A7-94B2-AFCEF5AEE917}"/>
              </a:ext>
            </a:extLst>
          </p:cNvPr>
          <p:cNvSpPr>
            <a:spLocks noGrp="1"/>
          </p:cNvSpPr>
          <p:nvPr>
            <p:ph type="title"/>
          </p:nvPr>
        </p:nvSpPr>
        <p:spPr>
          <a:xfrm>
            <a:off x="639098" y="629265"/>
            <a:ext cx="5373877" cy="1622322"/>
          </a:xfrm>
        </p:spPr>
        <p:txBody>
          <a:bodyPr vert="horz" lIns="91440" tIns="45720" rIns="91440" bIns="45720" rtlCol="0" anchor="ctr">
            <a:normAutofit/>
          </a:bodyPr>
          <a:lstStyle/>
          <a:p>
            <a:r>
              <a:rPr lang="en-US" sz="3600" dirty="0"/>
              <a:t>Wineries</a:t>
            </a:r>
          </a:p>
        </p:txBody>
      </p:sp>
      <p:sp>
        <p:nvSpPr>
          <p:cNvPr id="4" name="Text Placeholder 3">
            <a:extLst>
              <a:ext uri="{FF2B5EF4-FFF2-40B4-BE49-F238E27FC236}">
                <a16:creationId xmlns:a16="http://schemas.microsoft.com/office/drawing/2014/main" id="{3608EB1D-5210-4159-8D5F-CBC613141B4B}"/>
              </a:ext>
            </a:extLst>
          </p:cNvPr>
          <p:cNvSpPr>
            <a:spLocks noGrp="1"/>
          </p:cNvSpPr>
          <p:nvPr>
            <p:ph type="body" sz="half" idx="2"/>
          </p:nvPr>
        </p:nvSpPr>
        <p:spPr>
          <a:xfrm>
            <a:off x="639098" y="1866405"/>
            <a:ext cx="5373877" cy="4364070"/>
          </a:xfrm>
        </p:spPr>
        <p:txBody>
          <a:bodyPr vert="horz" lIns="91440" tIns="45720" rIns="91440" bIns="45720" rtlCol="0" anchor="ctr">
            <a:normAutofit/>
          </a:bodyPr>
          <a:lstStyle/>
          <a:p>
            <a:pPr>
              <a:buFont typeface="Wingdings 3" charset="2"/>
              <a:buChar char=""/>
            </a:pPr>
            <a:r>
              <a:rPr lang="en-US" sz="2000" dirty="0">
                <a:solidFill>
                  <a:schemeClr val="bg1"/>
                </a:solidFill>
                <a:hlinkClick r:id="rId4"/>
              </a:rPr>
              <a:t>Mudbrick Wine Tasting</a:t>
            </a:r>
            <a:endParaRPr lang="en-US" sz="2000" dirty="0">
              <a:solidFill>
                <a:schemeClr val="bg1"/>
              </a:solidFill>
            </a:endParaRPr>
          </a:p>
          <a:p>
            <a:pPr lvl="1">
              <a:buFont typeface="Wingdings 3" charset="2"/>
              <a:buChar char=""/>
            </a:pPr>
            <a:r>
              <a:rPr lang="en-US" sz="1800" dirty="0">
                <a:solidFill>
                  <a:schemeClr val="bg1"/>
                </a:solidFill>
              </a:rPr>
              <a:t>Standard wine tasting is $10 per person, premium wine tasting $15 per person.  Each tasting goes through 4 different varietals and takes around 30 minutes.</a:t>
            </a:r>
          </a:p>
          <a:p>
            <a:pPr>
              <a:buFont typeface="Wingdings 3" charset="2"/>
              <a:buChar char=""/>
            </a:pPr>
            <a:r>
              <a:rPr lang="en-US" sz="2000" dirty="0" err="1">
                <a:solidFill>
                  <a:schemeClr val="bg1"/>
                </a:solidFill>
                <a:hlinkClick r:id="rId5"/>
              </a:rPr>
              <a:t>Babich</a:t>
            </a:r>
            <a:r>
              <a:rPr lang="en-US" sz="2000" dirty="0">
                <a:solidFill>
                  <a:schemeClr val="bg1"/>
                </a:solidFill>
                <a:hlinkClick r:id="rId5"/>
              </a:rPr>
              <a:t> Wines</a:t>
            </a:r>
            <a:endParaRPr lang="en-US" sz="2000" dirty="0">
              <a:solidFill>
                <a:schemeClr val="bg1"/>
              </a:solidFill>
            </a:endParaRPr>
          </a:p>
          <a:p>
            <a:pPr lvl="1">
              <a:buFont typeface="Wingdings 3" charset="2"/>
              <a:buChar char=""/>
            </a:pPr>
            <a:r>
              <a:rPr lang="en-US" sz="1800" dirty="0">
                <a:solidFill>
                  <a:schemeClr val="bg1"/>
                </a:solidFill>
              </a:rPr>
              <a:t>Cellar door for Wine </a:t>
            </a:r>
          </a:p>
          <a:p>
            <a:pPr lvl="1">
              <a:buFont typeface="Wingdings 3" charset="2"/>
              <a:buChar char=""/>
            </a:pPr>
            <a:r>
              <a:rPr lang="en-US" sz="1800" dirty="0">
                <a:solidFill>
                  <a:schemeClr val="bg1"/>
                </a:solidFill>
              </a:rPr>
              <a:t>Prices not available online but, yelp has  Mudbrick as $$$ and </a:t>
            </a:r>
            <a:r>
              <a:rPr lang="en-US" sz="1800" dirty="0" err="1">
                <a:solidFill>
                  <a:schemeClr val="bg1"/>
                </a:solidFill>
              </a:rPr>
              <a:t>Babich</a:t>
            </a:r>
            <a:r>
              <a:rPr lang="en-US" sz="1800" dirty="0">
                <a:solidFill>
                  <a:schemeClr val="bg1"/>
                </a:solidFill>
              </a:rPr>
              <a:t> with $$. </a:t>
            </a:r>
          </a:p>
          <a:p>
            <a:pPr lvl="1">
              <a:buFont typeface="Wingdings 3" charset="2"/>
              <a:buChar char=""/>
            </a:pPr>
            <a:endParaRPr lang="en-US" dirty="0">
              <a:solidFill>
                <a:schemeClr val="bg1"/>
              </a:solidFill>
            </a:endParaRPr>
          </a:p>
        </p:txBody>
      </p:sp>
      <p:pic>
        <p:nvPicPr>
          <p:cNvPr id="6" name="Content Placeholder 5" descr="A large body of water with a mountain in the background&#10;&#10;Description automatically generated">
            <a:extLst>
              <a:ext uri="{FF2B5EF4-FFF2-40B4-BE49-F238E27FC236}">
                <a16:creationId xmlns:a16="http://schemas.microsoft.com/office/drawing/2014/main" id="{BF4F184C-8FA6-4A46-91BD-84334C919B8E}"/>
              </a:ext>
            </a:extLst>
          </p:cNvPr>
          <p:cNvPicPr>
            <a:picLocks noGrp="1" noChangeAspect="1"/>
          </p:cNvPicPr>
          <p:nvPr>
            <p:ph idx="1"/>
          </p:nvPr>
        </p:nvPicPr>
        <p:blipFill rotWithShape="1">
          <a:blip r:embed="rId6"/>
          <a:srcRect l="13257" r="2653" b="-1"/>
          <a:stretch/>
        </p:blipFill>
        <p:spPr>
          <a:xfrm>
            <a:off x="6633676" y="645107"/>
            <a:ext cx="4909867" cy="3284348"/>
          </a:xfrm>
          <a:prstGeom prst="rect">
            <a:avLst/>
          </a:prstGeom>
        </p:spPr>
      </p:pic>
      <p:sp>
        <p:nvSpPr>
          <p:cNvPr id="62" name="Rectangle 61">
            <a:extLst>
              <a:ext uri="{FF2B5EF4-FFF2-40B4-BE49-F238E27FC236}">
                <a16:creationId xmlns:a16="http://schemas.microsoft.com/office/drawing/2014/main" id="{B4FA2E53-B132-494A-BD39-D0FF6158E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Picture 7" descr="A bottle of wine&#10;&#10;Description automatically generated">
            <a:extLst>
              <a:ext uri="{FF2B5EF4-FFF2-40B4-BE49-F238E27FC236}">
                <a16:creationId xmlns:a16="http://schemas.microsoft.com/office/drawing/2014/main" id="{E56D00ED-5237-44D4-9E72-9F369C371030}"/>
              </a:ext>
            </a:extLst>
          </p:cNvPr>
          <p:cNvPicPr>
            <a:picLocks noChangeAspect="1"/>
          </p:cNvPicPr>
          <p:nvPr/>
        </p:nvPicPr>
        <p:blipFill rotWithShape="1">
          <a:blip r:embed="rId7"/>
          <a:srcRect t="9370" r="-1" b="-1"/>
          <a:stretch/>
        </p:blipFill>
        <p:spPr>
          <a:xfrm>
            <a:off x="6633676" y="4095905"/>
            <a:ext cx="2358033" cy="2137077"/>
          </a:xfrm>
          <a:prstGeom prst="rect">
            <a:avLst/>
          </a:prstGeom>
        </p:spPr>
      </p:pic>
      <p:pic>
        <p:nvPicPr>
          <p:cNvPr id="9" name="Picture 8" descr="A close up of a bottle of wine&#10;&#10;Description automatically generated">
            <a:extLst>
              <a:ext uri="{FF2B5EF4-FFF2-40B4-BE49-F238E27FC236}">
                <a16:creationId xmlns:a16="http://schemas.microsoft.com/office/drawing/2014/main" id="{2D7B3509-4ED6-40EB-B758-3AC965557FAF}"/>
              </a:ext>
            </a:extLst>
          </p:cNvPr>
          <p:cNvPicPr>
            <a:picLocks noChangeAspect="1"/>
          </p:cNvPicPr>
          <p:nvPr/>
        </p:nvPicPr>
        <p:blipFill rotWithShape="1">
          <a:blip r:embed="rId8"/>
          <a:srcRect l="17514" r="8100" b="4"/>
          <a:stretch/>
        </p:blipFill>
        <p:spPr>
          <a:xfrm>
            <a:off x="9155160" y="4095374"/>
            <a:ext cx="2388383" cy="2135102"/>
          </a:xfrm>
          <a:prstGeom prst="rect">
            <a:avLst/>
          </a:prstGeom>
        </p:spPr>
      </p:pic>
      <p:sp>
        <p:nvSpPr>
          <p:cNvPr id="5" name="Footer Placeholder 4">
            <a:extLst>
              <a:ext uri="{FF2B5EF4-FFF2-40B4-BE49-F238E27FC236}">
                <a16:creationId xmlns:a16="http://schemas.microsoft.com/office/drawing/2014/main" id="{C4A01A3E-C2FB-4966-8EF7-EE21B405CBFD}"/>
              </a:ext>
            </a:extLst>
          </p:cNvPr>
          <p:cNvSpPr>
            <a:spLocks noGrp="1"/>
          </p:cNvSpPr>
          <p:nvPr>
            <p:ph type="ftr" sz="quarter" idx="11"/>
          </p:nvPr>
        </p:nvSpPr>
        <p:spPr>
          <a:xfrm>
            <a:off x="561110" y="6395201"/>
            <a:ext cx="3946232" cy="467904"/>
          </a:xfrm>
        </p:spPr>
        <p:txBody>
          <a:bodyPr vert="horz" lIns="91440" tIns="45720" rIns="91440" bIns="45720" rtlCol="0" anchor="ctr">
            <a:normAutofit/>
          </a:bodyPr>
          <a:lstStyle/>
          <a:p>
            <a:pPr defTabSz="914400">
              <a:lnSpc>
                <a:spcPct val="90000"/>
              </a:lnSpc>
              <a:spcAft>
                <a:spcPts val="600"/>
              </a:spcAft>
            </a:pPr>
            <a:r>
              <a:rPr lang="en-US" sz="1200" b="1" i="0" kern="1200">
                <a:solidFill>
                  <a:schemeClr val="accent1"/>
                </a:solidFill>
                <a:latin typeface="+mn-lt"/>
                <a:ea typeface="+mn-ea"/>
                <a:cs typeface="+mn-cs"/>
              </a:rPr>
              <a:t>February 21, 2019                                                                                  Megan Lunt</a:t>
            </a:r>
          </a:p>
        </p:txBody>
      </p:sp>
    </p:spTree>
    <p:extLst>
      <p:ext uri="{BB962C8B-B14F-4D97-AF65-F5344CB8AC3E}">
        <p14:creationId xmlns:p14="http://schemas.microsoft.com/office/powerpoint/2010/main" val="498320603"/>
      </p:ext>
    </p:extLst>
  </p:cSld>
  <p:clrMapOvr>
    <a:masterClrMapping/>
  </p:clrMapOvr>
  <mc:AlternateContent xmlns:mc="http://schemas.openxmlformats.org/markup-compatibility/2006" xmlns:p14="http://schemas.microsoft.com/office/powerpoint/2010/main">
    <mc:Choice Requires="p14">
      <p:transition p14:dur="10">
        <p:sndAc>
          <p:stSnd>
            <p:snd r:embed="rId2" name="Hallelujah Chorus Sound Effect.wav"/>
          </p:stSnd>
        </p:sndAc>
      </p:transition>
    </mc:Choice>
    <mc:Fallback xmlns="">
      <p:transition>
        <p:sndAc>
          <p:stSnd>
            <p:snd r:embed="rId9" name="Hallelujah Chorus Sound Effect.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 calcmode="lin" valueType="num">
                                      <p:cBhvr>
                                        <p:cTn id="9" dur="3000" fill="hold"/>
                                        <p:tgtEl>
                                          <p:spTgt spid="8"/>
                                        </p:tgtEl>
                                        <p:attrNameLst>
                                          <p:attrName>style.rotation</p:attrName>
                                        </p:attrNameLst>
                                      </p:cBhvr>
                                      <p:tavLst>
                                        <p:tav tm="0">
                                          <p:val>
                                            <p:fltVal val="90"/>
                                          </p:val>
                                        </p:tav>
                                        <p:tav tm="100000">
                                          <p:val>
                                            <p:fltVal val="0"/>
                                          </p:val>
                                        </p:tav>
                                      </p:tavLst>
                                    </p:anim>
                                    <p:animEffect transition="in" filter="fade">
                                      <p:cBhvr>
                                        <p:cTn id="10" dur="30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5BCDF-CBAC-4704-A168-643E006E66A3}"/>
              </a:ext>
            </a:extLst>
          </p:cNvPr>
          <p:cNvSpPr>
            <a:spLocks noGrp="1"/>
          </p:cNvSpPr>
          <p:nvPr>
            <p:ph type="title"/>
          </p:nvPr>
        </p:nvSpPr>
        <p:spPr/>
        <p:txBody>
          <a:bodyPr/>
          <a:lstStyle/>
          <a:p>
            <a:pPr algn="ctr"/>
            <a:r>
              <a:rPr lang="en-US" dirty="0"/>
              <a:t>Must Try Food!</a:t>
            </a:r>
          </a:p>
        </p:txBody>
      </p:sp>
      <p:sp>
        <p:nvSpPr>
          <p:cNvPr id="4" name="Text Placeholder 3">
            <a:extLst>
              <a:ext uri="{FF2B5EF4-FFF2-40B4-BE49-F238E27FC236}">
                <a16:creationId xmlns:a16="http://schemas.microsoft.com/office/drawing/2014/main" id="{1EC362A6-45CC-4656-9241-E2D70DDB73E7}"/>
              </a:ext>
            </a:extLst>
          </p:cNvPr>
          <p:cNvSpPr>
            <a:spLocks noGrp="1"/>
          </p:cNvSpPr>
          <p:nvPr>
            <p:ph type="body" idx="1"/>
          </p:nvPr>
        </p:nvSpPr>
        <p:spPr>
          <a:xfrm>
            <a:off x="1154954" y="4402142"/>
            <a:ext cx="3050438" cy="706964"/>
          </a:xfrm>
        </p:spPr>
        <p:txBody>
          <a:bodyPr/>
          <a:lstStyle/>
          <a:p>
            <a:pPr algn="ctr"/>
            <a:r>
              <a:rPr lang="en-US" dirty="0" err="1"/>
              <a:t>Hangi</a:t>
            </a:r>
            <a:endParaRPr lang="en-US" dirty="0"/>
          </a:p>
        </p:txBody>
      </p:sp>
      <p:pic>
        <p:nvPicPr>
          <p:cNvPr id="14" name="Picture Placeholder 13">
            <a:extLst>
              <a:ext uri="{FF2B5EF4-FFF2-40B4-BE49-F238E27FC236}">
                <a16:creationId xmlns:a16="http://schemas.microsoft.com/office/drawing/2014/main" id="{D2037A0D-CCA8-4BE7-8223-F1EE8D233A25}"/>
              </a:ext>
            </a:extLst>
          </p:cNvPr>
          <p:cNvPicPr>
            <a:picLocks noGrp="1" noChangeAspect="1"/>
          </p:cNvPicPr>
          <p:nvPr>
            <p:ph type="pic" idx="15"/>
          </p:nvPr>
        </p:nvPicPr>
        <p:blipFill>
          <a:blip r:embed="rId2"/>
          <a:srcRect l="2538" r="2538"/>
          <a:stretch>
            <a:fillRect/>
          </a:stretch>
        </p:blipFill>
        <p:spPr>
          <a:prstGeom prst="rect">
            <a:avLst/>
          </a:prstGeom>
        </p:spPr>
      </p:pic>
      <p:sp>
        <p:nvSpPr>
          <p:cNvPr id="9" name="Text Placeholder 8">
            <a:extLst>
              <a:ext uri="{FF2B5EF4-FFF2-40B4-BE49-F238E27FC236}">
                <a16:creationId xmlns:a16="http://schemas.microsoft.com/office/drawing/2014/main" id="{DB2B3FBE-300D-441B-AD23-73D65C70EA8C}"/>
              </a:ext>
            </a:extLst>
          </p:cNvPr>
          <p:cNvSpPr>
            <a:spLocks noGrp="1"/>
          </p:cNvSpPr>
          <p:nvPr>
            <p:ph type="body" sz="half" idx="18"/>
          </p:nvPr>
        </p:nvSpPr>
        <p:spPr/>
        <p:txBody>
          <a:bodyPr>
            <a:normAutofit fontScale="92500"/>
          </a:bodyPr>
          <a:lstStyle/>
          <a:p>
            <a:r>
              <a:rPr lang="en-US" dirty="0">
                <a:latin typeface="Arial Black" panose="020B0A04020102020204" pitchFamily="34" charset="0"/>
              </a:rPr>
              <a:t>Meat Cooked Underground with Vegetables.  Find it in Auckland but best spot is in </a:t>
            </a:r>
            <a:r>
              <a:rPr lang="en-US" dirty="0">
                <a:latin typeface="Arial Black" panose="020B0A04020102020204" pitchFamily="34" charset="0"/>
                <a:hlinkClick r:id="rId3"/>
              </a:rPr>
              <a:t>Rotorua</a:t>
            </a:r>
            <a:r>
              <a:rPr lang="en-US" dirty="0">
                <a:latin typeface="Arial Black" panose="020B0A04020102020204" pitchFamily="34" charset="0"/>
              </a:rPr>
              <a:t>. Experience Maori Culture!</a:t>
            </a:r>
          </a:p>
        </p:txBody>
      </p:sp>
      <p:sp>
        <p:nvSpPr>
          <p:cNvPr id="6" name="Text Placeholder 5">
            <a:extLst>
              <a:ext uri="{FF2B5EF4-FFF2-40B4-BE49-F238E27FC236}">
                <a16:creationId xmlns:a16="http://schemas.microsoft.com/office/drawing/2014/main" id="{A7856534-2AEE-4D25-AD02-3FAA7569BAEB}"/>
              </a:ext>
            </a:extLst>
          </p:cNvPr>
          <p:cNvSpPr>
            <a:spLocks noGrp="1"/>
          </p:cNvSpPr>
          <p:nvPr>
            <p:ph type="body" sz="quarter" idx="3"/>
          </p:nvPr>
        </p:nvSpPr>
        <p:spPr/>
        <p:txBody>
          <a:bodyPr/>
          <a:lstStyle/>
          <a:p>
            <a:pPr algn="ctr"/>
            <a:r>
              <a:rPr lang="en-US" dirty="0"/>
              <a:t>Hokey Poke</a:t>
            </a:r>
          </a:p>
        </p:txBody>
      </p:sp>
      <p:pic>
        <p:nvPicPr>
          <p:cNvPr id="16" name="Picture Placeholder 15" descr="A picture containing person, building, holding, table&#10;&#10;Description automatically generated">
            <a:extLst>
              <a:ext uri="{FF2B5EF4-FFF2-40B4-BE49-F238E27FC236}">
                <a16:creationId xmlns:a16="http://schemas.microsoft.com/office/drawing/2014/main" id="{9FFA5426-F819-4E36-B23D-C71E3D1C3E3D}"/>
              </a:ext>
            </a:extLst>
          </p:cNvPr>
          <p:cNvPicPr>
            <a:picLocks noGrp="1" noChangeAspect="1"/>
          </p:cNvPicPr>
          <p:nvPr>
            <p:ph type="pic" idx="21"/>
          </p:nvPr>
        </p:nvPicPr>
        <p:blipFill>
          <a:blip r:embed="rId4"/>
          <a:srcRect t="20413" b="20413"/>
          <a:stretch>
            <a:fillRect/>
          </a:stretch>
        </p:blipFill>
        <p:spPr/>
      </p:pic>
      <p:sp>
        <p:nvSpPr>
          <p:cNvPr id="10" name="Text Placeholder 9">
            <a:extLst>
              <a:ext uri="{FF2B5EF4-FFF2-40B4-BE49-F238E27FC236}">
                <a16:creationId xmlns:a16="http://schemas.microsoft.com/office/drawing/2014/main" id="{99F19CA8-7B9E-49CB-8F40-529CB877EFBA}"/>
              </a:ext>
            </a:extLst>
          </p:cNvPr>
          <p:cNvSpPr>
            <a:spLocks noGrp="1"/>
          </p:cNvSpPr>
          <p:nvPr>
            <p:ph type="body" sz="half" idx="19"/>
          </p:nvPr>
        </p:nvSpPr>
        <p:spPr/>
        <p:txBody>
          <a:bodyPr/>
          <a:lstStyle/>
          <a:p>
            <a:r>
              <a:rPr lang="en-US" dirty="0">
                <a:latin typeface="Arial Black" panose="020B0A04020102020204" pitchFamily="34" charset="0"/>
              </a:rPr>
              <a:t>Caramelized Honey Comb Ice Cream!! Find it at </a:t>
            </a:r>
            <a:r>
              <a:rPr lang="en-US" dirty="0" err="1">
                <a:latin typeface="Arial Black" panose="020B0A04020102020204" pitchFamily="34" charset="0"/>
                <a:hlinkClick r:id="rId5"/>
              </a:rPr>
              <a:t>Giapo</a:t>
            </a:r>
            <a:r>
              <a:rPr lang="en-US" dirty="0">
                <a:latin typeface="Arial Black" panose="020B0A04020102020204" pitchFamily="34" charset="0"/>
                <a:hlinkClick r:id="rId5"/>
              </a:rPr>
              <a:t> in Auckland</a:t>
            </a:r>
            <a:endParaRPr lang="en-US" dirty="0">
              <a:latin typeface="Arial Black" panose="020B0A04020102020204" pitchFamily="34" charset="0"/>
            </a:endParaRPr>
          </a:p>
        </p:txBody>
      </p:sp>
      <p:sp>
        <p:nvSpPr>
          <p:cNvPr id="7" name="Text Placeholder 6">
            <a:extLst>
              <a:ext uri="{FF2B5EF4-FFF2-40B4-BE49-F238E27FC236}">
                <a16:creationId xmlns:a16="http://schemas.microsoft.com/office/drawing/2014/main" id="{99ACF2B8-A81F-4F00-AD04-018736E44822}"/>
              </a:ext>
            </a:extLst>
          </p:cNvPr>
          <p:cNvSpPr>
            <a:spLocks noGrp="1"/>
          </p:cNvSpPr>
          <p:nvPr>
            <p:ph type="body" sz="quarter" idx="13"/>
          </p:nvPr>
        </p:nvSpPr>
        <p:spPr/>
        <p:txBody>
          <a:bodyPr/>
          <a:lstStyle/>
          <a:p>
            <a:pPr algn="ctr"/>
            <a:r>
              <a:rPr lang="en-US" dirty="0"/>
              <a:t>Kiwi Burger</a:t>
            </a:r>
          </a:p>
        </p:txBody>
      </p:sp>
      <p:pic>
        <p:nvPicPr>
          <p:cNvPr id="18" name="Picture Placeholder 17" descr="A close up of a sandwich on a plate&#10;&#10;Description automatically generated">
            <a:extLst>
              <a:ext uri="{FF2B5EF4-FFF2-40B4-BE49-F238E27FC236}">
                <a16:creationId xmlns:a16="http://schemas.microsoft.com/office/drawing/2014/main" id="{CFBDEC07-9656-4766-83B7-2416D34A22B0}"/>
              </a:ext>
            </a:extLst>
          </p:cNvPr>
          <p:cNvPicPr>
            <a:picLocks noGrp="1" noChangeAspect="1"/>
          </p:cNvPicPr>
          <p:nvPr>
            <p:ph type="pic" idx="22"/>
          </p:nvPr>
        </p:nvPicPr>
        <p:blipFill>
          <a:blip r:embed="rId6"/>
          <a:srcRect t="10018" b="10018"/>
          <a:stretch>
            <a:fillRect/>
          </a:stretch>
        </p:blipFill>
        <p:spPr/>
      </p:pic>
      <p:sp>
        <p:nvSpPr>
          <p:cNvPr id="11" name="Text Placeholder 10">
            <a:extLst>
              <a:ext uri="{FF2B5EF4-FFF2-40B4-BE49-F238E27FC236}">
                <a16:creationId xmlns:a16="http://schemas.microsoft.com/office/drawing/2014/main" id="{FCD2200B-801F-40F9-91AA-E9A619C09166}"/>
              </a:ext>
            </a:extLst>
          </p:cNvPr>
          <p:cNvSpPr>
            <a:spLocks noGrp="1"/>
          </p:cNvSpPr>
          <p:nvPr>
            <p:ph type="body" sz="half" idx="20"/>
          </p:nvPr>
        </p:nvSpPr>
        <p:spPr/>
        <p:txBody>
          <a:bodyPr>
            <a:normAutofit fontScale="92500" lnSpcReduction="20000"/>
          </a:bodyPr>
          <a:lstStyle/>
          <a:p>
            <a:r>
              <a:rPr lang="en-US" dirty="0">
                <a:latin typeface="Arial Black" panose="020B0A04020102020204" pitchFamily="34" charset="0"/>
              </a:rPr>
              <a:t>Beef Patties with Beetroot and Fried Egg. Though it is easy to find in New Zealand </a:t>
            </a:r>
            <a:r>
              <a:rPr lang="en-US" dirty="0" err="1">
                <a:latin typeface="Arial Black" panose="020B0A04020102020204" pitchFamily="34" charset="0"/>
                <a:hlinkClick r:id="rId7"/>
              </a:rPr>
              <a:t>Fergburger</a:t>
            </a:r>
            <a:r>
              <a:rPr lang="en-US" dirty="0">
                <a:latin typeface="Arial Black" panose="020B0A04020102020204" pitchFamily="34" charset="0"/>
              </a:rPr>
              <a:t> in Queenstown has a lot of great reviews.</a:t>
            </a:r>
          </a:p>
        </p:txBody>
      </p:sp>
      <p:sp>
        <p:nvSpPr>
          <p:cNvPr id="5" name="Footer Placeholder 4">
            <a:extLst>
              <a:ext uri="{FF2B5EF4-FFF2-40B4-BE49-F238E27FC236}">
                <a16:creationId xmlns:a16="http://schemas.microsoft.com/office/drawing/2014/main" id="{975F269E-715E-4FBE-AC2B-E5828D92EDC9}"/>
              </a:ext>
            </a:extLst>
          </p:cNvPr>
          <p:cNvSpPr>
            <a:spLocks noGrp="1"/>
          </p:cNvSpPr>
          <p:nvPr>
            <p:ph type="ftr" sz="quarter" idx="11"/>
          </p:nvPr>
        </p:nvSpPr>
        <p:spPr/>
        <p:txBody>
          <a:bodyPr/>
          <a:lstStyle/>
          <a:p>
            <a:r>
              <a:rPr lang="en-US" sz="1200" dirty="0"/>
              <a:t>February 21, 2019                                                                                  Megan Lunt</a:t>
            </a:r>
          </a:p>
        </p:txBody>
      </p:sp>
    </p:spTree>
    <p:extLst>
      <p:ext uri="{BB962C8B-B14F-4D97-AF65-F5344CB8AC3E}">
        <p14:creationId xmlns:p14="http://schemas.microsoft.com/office/powerpoint/2010/main" val="255040532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59CD-053C-468D-8329-187E21C73F64}"/>
              </a:ext>
            </a:extLst>
          </p:cNvPr>
          <p:cNvSpPr>
            <a:spLocks noGrp="1"/>
          </p:cNvSpPr>
          <p:nvPr>
            <p:ph type="title"/>
          </p:nvPr>
        </p:nvSpPr>
        <p:spPr/>
        <p:txBody>
          <a:bodyPr/>
          <a:lstStyle/>
          <a:p>
            <a:pPr algn="ctr"/>
            <a:r>
              <a:rPr lang="en-US" dirty="0"/>
              <a:t>Accommodations </a:t>
            </a:r>
          </a:p>
        </p:txBody>
      </p:sp>
      <p:graphicFrame>
        <p:nvGraphicFramePr>
          <p:cNvPr id="10" name="Content Placeholder 9">
            <a:extLst>
              <a:ext uri="{FF2B5EF4-FFF2-40B4-BE49-F238E27FC236}">
                <a16:creationId xmlns:a16="http://schemas.microsoft.com/office/drawing/2014/main" id="{25A77AAA-0BB8-45CC-9E72-A98FC4C68CC2}"/>
              </a:ext>
            </a:extLst>
          </p:cNvPr>
          <p:cNvGraphicFramePr>
            <a:graphicFrameLocks noGrp="1"/>
          </p:cNvGraphicFramePr>
          <p:nvPr>
            <p:ph idx="1"/>
            <p:extLst>
              <p:ext uri="{D42A27DB-BD31-4B8C-83A1-F6EECF244321}">
                <p14:modId xmlns:p14="http://schemas.microsoft.com/office/powerpoint/2010/main" val="3242008930"/>
              </p:ext>
            </p:extLst>
          </p:nvPr>
        </p:nvGraphicFramePr>
        <p:xfrm>
          <a:off x="3417903" y="2445917"/>
          <a:ext cx="8069800" cy="3817864"/>
        </p:xfrm>
        <a:graphic>
          <a:graphicData uri="http://schemas.openxmlformats.org/drawingml/2006/table">
            <a:tbl>
              <a:tblPr firstRow="1" bandRow="1">
                <a:tableStyleId>{5C22544A-7EE6-4342-B048-85BDC9FD1C3A}</a:tableStyleId>
              </a:tblPr>
              <a:tblGrid>
                <a:gridCol w="1613960">
                  <a:extLst>
                    <a:ext uri="{9D8B030D-6E8A-4147-A177-3AD203B41FA5}">
                      <a16:colId xmlns:a16="http://schemas.microsoft.com/office/drawing/2014/main" val="2262744891"/>
                    </a:ext>
                  </a:extLst>
                </a:gridCol>
                <a:gridCol w="1613960">
                  <a:extLst>
                    <a:ext uri="{9D8B030D-6E8A-4147-A177-3AD203B41FA5}">
                      <a16:colId xmlns:a16="http://schemas.microsoft.com/office/drawing/2014/main" val="4290088106"/>
                    </a:ext>
                  </a:extLst>
                </a:gridCol>
                <a:gridCol w="1613960">
                  <a:extLst>
                    <a:ext uri="{9D8B030D-6E8A-4147-A177-3AD203B41FA5}">
                      <a16:colId xmlns:a16="http://schemas.microsoft.com/office/drawing/2014/main" val="2578414343"/>
                    </a:ext>
                  </a:extLst>
                </a:gridCol>
                <a:gridCol w="1613960">
                  <a:extLst>
                    <a:ext uri="{9D8B030D-6E8A-4147-A177-3AD203B41FA5}">
                      <a16:colId xmlns:a16="http://schemas.microsoft.com/office/drawing/2014/main" val="2640309779"/>
                    </a:ext>
                  </a:extLst>
                </a:gridCol>
                <a:gridCol w="1613960">
                  <a:extLst>
                    <a:ext uri="{9D8B030D-6E8A-4147-A177-3AD203B41FA5}">
                      <a16:colId xmlns:a16="http://schemas.microsoft.com/office/drawing/2014/main" val="2759264784"/>
                    </a:ext>
                  </a:extLst>
                </a:gridCol>
              </a:tblGrid>
              <a:tr h="674492">
                <a:tc>
                  <a:txBody>
                    <a:bodyPr/>
                    <a:lstStyle/>
                    <a:p>
                      <a:pPr algn="ctr"/>
                      <a:r>
                        <a:rPr lang="en-US" dirty="0"/>
                        <a:t>Name</a:t>
                      </a:r>
                    </a:p>
                  </a:txBody>
                  <a:tcPr/>
                </a:tc>
                <a:tc>
                  <a:txBody>
                    <a:bodyPr/>
                    <a:lstStyle/>
                    <a:p>
                      <a:pPr algn="ctr"/>
                      <a:r>
                        <a:rPr lang="en-US" dirty="0"/>
                        <a:t>Type</a:t>
                      </a:r>
                    </a:p>
                  </a:txBody>
                  <a:tcPr/>
                </a:tc>
                <a:tc>
                  <a:txBody>
                    <a:bodyPr/>
                    <a:lstStyle/>
                    <a:p>
                      <a:pPr algn="ctr"/>
                      <a:r>
                        <a:rPr lang="en-US" dirty="0"/>
                        <a:t>Location</a:t>
                      </a:r>
                    </a:p>
                  </a:txBody>
                  <a:tcPr/>
                </a:tc>
                <a:tc>
                  <a:txBody>
                    <a:bodyPr/>
                    <a:lstStyle/>
                    <a:p>
                      <a:pPr algn="ctr"/>
                      <a:r>
                        <a:rPr lang="en-US" dirty="0"/>
                        <a:t>Average nightly Rate in USD</a:t>
                      </a:r>
                    </a:p>
                  </a:txBody>
                  <a:tcPr/>
                </a:tc>
                <a:tc>
                  <a:txBody>
                    <a:bodyPr/>
                    <a:lstStyle/>
                    <a:p>
                      <a:pPr algn="ctr"/>
                      <a:r>
                        <a:rPr lang="en-US" dirty="0"/>
                        <a:t>Rating</a:t>
                      </a:r>
                    </a:p>
                  </a:txBody>
                  <a:tcPr/>
                </a:tc>
                <a:extLst>
                  <a:ext uri="{0D108BD9-81ED-4DB2-BD59-A6C34878D82A}">
                    <a16:rowId xmlns:a16="http://schemas.microsoft.com/office/drawing/2014/main" val="2645777215"/>
                  </a:ext>
                </a:extLst>
              </a:tr>
              <a:tr h="674492">
                <a:tc>
                  <a:txBody>
                    <a:bodyPr/>
                    <a:lstStyle/>
                    <a:p>
                      <a:pPr algn="l"/>
                      <a:r>
                        <a:rPr lang="en-US" dirty="0">
                          <a:hlinkClick r:id="rId2"/>
                        </a:rPr>
                        <a:t>Mudbrick’s The Lodge</a:t>
                      </a:r>
                      <a:endParaRPr lang="en-US" dirty="0"/>
                    </a:p>
                  </a:txBody>
                  <a:tcPr/>
                </a:tc>
                <a:tc>
                  <a:txBody>
                    <a:bodyPr/>
                    <a:lstStyle/>
                    <a:p>
                      <a:pPr algn="l"/>
                      <a:r>
                        <a:rPr lang="en-US" dirty="0"/>
                        <a:t>Lodge on Vineyard</a:t>
                      </a:r>
                    </a:p>
                  </a:txBody>
                  <a:tcPr/>
                </a:tc>
                <a:tc>
                  <a:txBody>
                    <a:bodyPr/>
                    <a:lstStyle/>
                    <a:p>
                      <a:pPr algn="l"/>
                      <a:r>
                        <a:rPr lang="en-US" sz="1800" b="0" i="1" u="none" strike="noStrike" kern="1200" dirty="0">
                          <a:solidFill>
                            <a:schemeClr val="dk1"/>
                          </a:solidFill>
                          <a:effectLst/>
                          <a:latin typeface="+mn-lt"/>
                          <a:ea typeface="+mn-ea"/>
                          <a:cs typeface="+mn-cs"/>
                        </a:rPr>
                        <a:t>(Auckland) Waiheke Island</a:t>
                      </a:r>
                      <a:endParaRPr lang="en-US" dirty="0"/>
                    </a:p>
                  </a:txBody>
                  <a:tcPr/>
                </a:tc>
                <a:tc>
                  <a:txBody>
                    <a:bodyPr/>
                    <a:lstStyle/>
                    <a:p>
                      <a:pPr algn="l"/>
                      <a:r>
                        <a:rPr lang="en-US" dirty="0"/>
                        <a:t> $</a:t>
                      </a:r>
                      <a:r>
                        <a:rPr lang="en-US" sz="1800" b="0" i="0" kern="1200" dirty="0">
                          <a:solidFill>
                            <a:schemeClr val="dk1"/>
                          </a:solidFill>
                          <a:effectLst/>
                          <a:latin typeface="+mn-lt"/>
                          <a:ea typeface="+mn-ea"/>
                          <a:cs typeface="+mn-cs"/>
                        </a:rPr>
                        <a:t>963.65  </a:t>
                      </a:r>
                      <a:endParaRPr lang="en-US" dirty="0"/>
                    </a:p>
                  </a:txBody>
                  <a:tcPr/>
                </a:tc>
                <a:tc>
                  <a:txBody>
                    <a:bodyPr/>
                    <a:lstStyle/>
                    <a:p>
                      <a:pPr algn="l"/>
                      <a:r>
                        <a:rPr lang="en-US" dirty="0">
                          <a:hlinkClick r:id="rId3"/>
                        </a:rPr>
                        <a:t>4.5 out of 5 Stars</a:t>
                      </a:r>
                      <a:endParaRPr lang="en-US" dirty="0"/>
                    </a:p>
                  </a:txBody>
                  <a:tcPr/>
                </a:tc>
                <a:extLst>
                  <a:ext uri="{0D108BD9-81ED-4DB2-BD59-A6C34878D82A}">
                    <a16:rowId xmlns:a16="http://schemas.microsoft.com/office/drawing/2014/main" val="1269884400"/>
                  </a:ext>
                </a:extLst>
              </a:tr>
              <a:tr h="674492">
                <a:tc>
                  <a:txBody>
                    <a:bodyPr/>
                    <a:lstStyle/>
                    <a:p>
                      <a:r>
                        <a:rPr lang="en-US" dirty="0">
                          <a:hlinkClick r:id="rId4"/>
                        </a:rPr>
                        <a:t>Hilton</a:t>
                      </a:r>
                      <a:endParaRPr lang="en-US" dirty="0"/>
                    </a:p>
                  </a:txBody>
                  <a:tcPr/>
                </a:tc>
                <a:tc>
                  <a:txBody>
                    <a:bodyPr/>
                    <a:lstStyle/>
                    <a:p>
                      <a:r>
                        <a:rPr lang="en-US" dirty="0"/>
                        <a:t>Hotel: King Deluxe</a:t>
                      </a:r>
                    </a:p>
                  </a:txBody>
                  <a:tcPr/>
                </a:tc>
                <a:tc>
                  <a:txBody>
                    <a:bodyPr/>
                    <a:lstStyle/>
                    <a:p>
                      <a:r>
                        <a:rPr lang="en-US" dirty="0"/>
                        <a:t>Auckland</a:t>
                      </a:r>
                    </a:p>
                  </a:txBody>
                  <a:tcPr/>
                </a:tc>
                <a:tc>
                  <a:txBody>
                    <a:bodyPr/>
                    <a:lstStyle/>
                    <a:p>
                      <a:r>
                        <a:rPr lang="en-US" dirty="0"/>
                        <a:t>$396.72</a:t>
                      </a:r>
                    </a:p>
                  </a:txBody>
                  <a:tcPr/>
                </a:tc>
                <a:tc>
                  <a:txBody>
                    <a:bodyPr/>
                    <a:lstStyle/>
                    <a:p>
                      <a:r>
                        <a:rPr lang="en-US" dirty="0">
                          <a:hlinkClick r:id="rId5"/>
                        </a:rPr>
                        <a:t>4.5 out of 5 Stars</a:t>
                      </a:r>
                      <a:endParaRPr lang="en-US" dirty="0"/>
                    </a:p>
                  </a:txBody>
                  <a:tcPr/>
                </a:tc>
                <a:extLst>
                  <a:ext uri="{0D108BD9-81ED-4DB2-BD59-A6C34878D82A}">
                    <a16:rowId xmlns:a16="http://schemas.microsoft.com/office/drawing/2014/main" val="1046167624"/>
                  </a:ext>
                </a:extLst>
              </a:tr>
              <a:tr h="390777">
                <a:tc>
                  <a:txBody>
                    <a:bodyPr/>
                    <a:lstStyle/>
                    <a:p>
                      <a:r>
                        <a:rPr lang="en-US" dirty="0">
                          <a:hlinkClick r:id="rId6"/>
                        </a:rPr>
                        <a:t>The Octagon</a:t>
                      </a:r>
                      <a:endParaRPr lang="en-US" dirty="0"/>
                    </a:p>
                  </a:txBody>
                  <a:tcPr/>
                </a:tc>
                <a:tc>
                  <a:txBody>
                    <a:bodyPr/>
                    <a:lstStyle/>
                    <a:p>
                      <a:r>
                        <a:rPr lang="en-US" dirty="0" err="1"/>
                        <a:t>AirBnB</a:t>
                      </a:r>
                      <a:r>
                        <a:rPr lang="en-US" dirty="0"/>
                        <a:t>: Room</a:t>
                      </a:r>
                    </a:p>
                  </a:txBody>
                  <a:tcPr/>
                </a:tc>
                <a:tc>
                  <a:txBody>
                    <a:bodyPr/>
                    <a:lstStyle/>
                    <a:p>
                      <a:r>
                        <a:rPr lang="en-US" dirty="0"/>
                        <a:t>Queenstown</a:t>
                      </a:r>
                    </a:p>
                  </a:txBody>
                  <a:tcPr/>
                </a:tc>
                <a:tc>
                  <a:txBody>
                    <a:bodyPr/>
                    <a:lstStyle/>
                    <a:p>
                      <a:r>
                        <a:rPr lang="en-US" dirty="0"/>
                        <a:t>$52.00</a:t>
                      </a:r>
                    </a:p>
                  </a:txBody>
                  <a:tcPr/>
                </a:tc>
                <a:tc>
                  <a:txBody>
                    <a:bodyPr/>
                    <a:lstStyle/>
                    <a:p>
                      <a:r>
                        <a:rPr lang="en-US" dirty="0">
                          <a:hlinkClick r:id="rId6"/>
                        </a:rPr>
                        <a:t>5 out of 5</a:t>
                      </a:r>
                      <a:endParaRPr lang="en-US" dirty="0"/>
                    </a:p>
                  </a:txBody>
                  <a:tcPr/>
                </a:tc>
                <a:extLst>
                  <a:ext uri="{0D108BD9-81ED-4DB2-BD59-A6C34878D82A}">
                    <a16:rowId xmlns:a16="http://schemas.microsoft.com/office/drawing/2014/main" val="4211800959"/>
                  </a:ext>
                </a:extLst>
              </a:tr>
              <a:tr h="674492">
                <a:tc>
                  <a:txBody>
                    <a:bodyPr/>
                    <a:lstStyle/>
                    <a:p>
                      <a:r>
                        <a:rPr lang="en-US" dirty="0">
                          <a:hlinkClick r:id="rId7"/>
                        </a:rPr>
                        <a:t>The Rees Hotel</a:t>
                      </a:r>
                      <a:endParaRPr lang="en-US" dirty="0"/>
                    </a:p>
                  </a:txBody>
                  <a:tcPr/>
                </a:tc>
                <a:tc>
                  <a:txBody>
                    <a:bodyPr/>
                    <a:lstStyle/>
                    <a:p>
                      <a:r>
                        <a:rPr lang="en-US" dirty="0"/>
                        <a:t>Hotel: Luxury King Bed</a:t>
                      </a:r>
                    </a:p>
                  </a:txBody>
                  <a:tcPr/>
                </a:tc>
                <a:tc>
                  <a:txBody>
                    <a:bodyPr/>
                    <a:lstStyle/>
                    <a:p>
                      <a:r>
                        <a:rPr lang="en-US" dirty="0"/>
                        <a:t>Queenstown</a:t>
                      </a:r>
                    </a:p>
                  </a:txBody>
                  <a:tcPr/>
                </a:tc>
                <a:tc>
                  <a:txBody>
                    <a:bodyPr/>
                    <a:lstStyle/>
                    <a:p>
                      <a:r>
                        <a:rPr lang="en-US" dirty="0"/>
                        <a:t>$362.00</a:t>
                      </a:r>
                    </a:p>
                  </a:txBody>
                  <a:tcPr/>
                </a:tc>
                <a:tc>
                  <a:txBody>
                    <a:bodyPr/>
                    <a:lstStyle/>
                    <a:p>
                      <a:r>
                        <a:rPr lang="en-US" dirty="0">
                          <a:hlinkClick r:id="rId8"/>
                        </a:rPr>
                        <a:t>4.5 out of 5 Stars</a:t>
                      </a:r>
                      <a:endParaRPr lang="en-US" dirty="0"/>
                    </a:p>
                  </a:txBody>
                  <a:tcPr/>
                </a:tc>
                <a:extLst>
                  <a:ext uri="{0D108BD9-81ED-4DB2-BD59-A6C34878D82A}">
                    <a16:rowId xmlns:a16="http://schemas.microsoft.com/office/drawing/2014/main" val="92105885"/>
                  </a:ext>
                </a:extLst>
              </a:tr>
            </a:tbl>
          </a:graphicData>
        </a:graphic>
      </p:graphicFrame>
      <p:sp>
        <p:nvSpPr>
          <p:cNvPr id="5" name="Footer Placeholder 4">
            <a:extLst>
              <a:ext uri="{FF2B5EF4-FFF2-40B4-BE49-F238E27FC236}">
                <a16:creationId xmlns:a16="http://schemas.microsoft.com/office/drawing/2014/main" id="{3A53B992-017C-42AF-AE57-577ECD50D18A}"/>
              </a:ext>
            </a:extLst>
          </p:cNvPr>
          <p:cNvSpPr>
            <a:spLocks noGrp="1"/>
          </p:cNvSpPr>
          <p:nvPr>
            <p:ph type="ftr" sz="quarter" idx="11"/>
          </p:nvPr>
        </p:nvSpPr>
        <p:spPr/>
        <p:txBody>
          <a:bodyPr/>
          <a:lstStyle/>
          <a:p>
            <a:r>
              <a:rPr lang="en-US" sz="1200" dirty="0"/>
              <a:t>February 21, 2019                                                                                  Megan Lunt</a:t>
            </a:r>
          </a:p>
        </p:txBody>
      </p:sp>
      <p:pic>
        <p:nvPicPr>
          <p:cNvPr id="4" name="Picture 3" descr="A living room filled with furniture and a fireplace&#10;&#10;Description automatically generated">
            <a:extLst>
              <a:ext uri="{FF2B5EF4-FFF2-40B4-BE49-F238E27FC236}">
                <a16:creationId xmlns:a16="http://schemas.microsoft.com/office/drawing/2014/main" id="{2868FE4A-E7CF-4276-A3AC-1B7D10E181EA}"/>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05467" y="2445917"/>
            <a:ext cx="3121152" cy="2072640"/>
          </a:xfrm>
          <a:prstGeom prst="rect">
            <a:avLst/>
          </a:prstGeom>
        </p:spPr>
      </p:pic>
      <p:sp>
        <p:nvSpPr>
          <p:cNvPr id="6" name="TextBox 5">
            <a:extLst>
              <a:ext uri="{FF2B5EF4-FFF2-40B4-BE49-F238E27FC236}">
                <a16:creationId xmlns:a16="http://schemas.microsoft.com/office/drawing/2014/main" id="{08DE7054-A194-4529-A803-CB0AE4CE40DB}"/>
              </a:ext>
            </a:extLst>
          </p:cNvPr>
          <p:cNvSpPr txBox="1"/>
          <p:nvPr/>
        </p:nvSpPr>
        <p:spPr>
          <a:xfrm>
            <a:off x="105467" y="4518557"/>
            <a:ext cx="3121152" cy="369332"/>
          </a:xfrm>
          <a:prstGeom prst="rect">
            <a:avLst/>
          </a:prstGeom>
          <a:noFill/>
        </p:spPr>
        <p:txBody>
          <a:bodyPr wrap="square" rtlCol="0">
            <a:spAutoFit/>
          </a:bodyPr>
          <a:lstStyle/>
          <a:p>
            <a:r>
              <a:rPr lang="en-US" sz="900" dirty="0">
                <a:hlinkClick r:id="rId10" tooltip="https://www.flickr.com/photos/rodeime/9154652443"/>
              </a:rPr>
              <a:t>This Photo</a:t>
            </a:r>
            <a:r>
              <a:rPr lang="en-US" sz="900" dirty="0"/>
              <a:t> by Unknown Author is licensed under </a:t>
            </a:r>
            <a:r>
              <a:rPr lang="en-US" sz="900" dirty="0">
                <a:hlinkClick r:id="rId11" tooltip="https://creativecommons.org/licenses/by/3.0/"/>
              </a:rPr>
              <a:t>CC BY</a:t>
            </a:r>
            <a:r>
              <a:rPr lang="en-US" sz="900" dirty="0"/>
              <a:t>.    Queenstown The Rees Hotel</a:t>
            </a:r>
          </a:p>
        </p:txBody>
      </p:sp>
    </p:spTree>
    <p:extLst>
      <p:ext uri="{BB962C8B-B14F-4D97-AF65-F5344CB8AC3E}">
        <p14:creationId xmlns:p14="http://schemas.microsoft.com/office/powerpoint/2010/main" val="38543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1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1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2"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20990476-D4FC-4B44-896A-BBBB09D34CC1}"/>
              </a:ext>
            </a:extLst>
          </p:cNvPr>
          <p:cNvSpPr>
            <a:spLocks noGrp="1"/>
          </p:cNvSpPr>
          <p:nvPr>
            <p:ph type="title"/>
          </p:nvPr>
        </p:nvSpPr>
        <p:spPr>
          <a:xfrm>
            <a:off x="924755" y="2764707"/>
            <a:ext cx="2942210" cy="864011"/>
          </a:xfrm>
        </p:spPr>
        <p:txBody>
          <a:bodyPr>
            <a:normAutofit/>
          </a:bodyPr>
          <a:lstStyle/>
          <a:p>
            <a:r>
              <a:rPr lang="en-US" dirty="0">
                <a:solidFill>
                  <a:srgbClr val="EBEBEB"/>
                </a:solidFill>
              </a:rPr>
              <a:t>Travel </a:t>
            </a:r>
          </a:p>
        </p:txBody>
      </p:sp>
      <p:sp>
        <p:nvSpPr>
          <p:cNvPr id="20" name="Rectangle 1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8B3A956B-AA74-448C-8E52-79263366EDC3}"/>
              </a:ext>
            </a:extLst>
          </p:cNvPr>
          <p:cNvSpPr>
            <a:spLocks noGrp="1"/>
          </p:cNvSpPr>
          <p:nvPr>
            <p:ph type="ftr" sz="quarter" idx="11"/>
          </p:nvPr>
        </p:nvSpPr>
        <p:spPr>
          <a:xfrm>
            <a:off x="392618" y="6222589"/>
            <a:ext cx="3859795" cy="864011"/>
          </a:xfrm>
        </p:spPr>
        <p:txBody>
          <a:bodyPr>
            <a:normAutofit/>
          </a:bodyPr>
          <a:lstStyle/>
          <a:p>
            <a:pPr>
              <a:lnSpc>
                <a:spcPct val="90000"/>
              </a:lnSpc>
              <a:spcAft>
                <a:spcPts val="600"/>
              </a:spcAft>
            </a:pPr>
            <a:r>
              <a:rPr lang="en-US" sz="1200" dirty="0"/>
              <a:t>February 21, 2019                                                                                </a:t>
            </a:r>
          </a:p>
          <a:p>
            <a:pPr>
              <a:lnSpc>
                <a:spcPct val="90000"/>
              </a:lnSpc>
              <a:spcAft>
                <a:spcPts val="600"/>
              </a:spcAft>
            </a:pPr>
            <a:r>
              <a:rPr lang="en-US" sz="1200" dirty="0"/>
              <a:t>  Megan Lunt</a:t>
            </a:r>
          </a:p>
        </p:txBody>
      </p:sp>
      <p:graphicFrame>
        <p:nvGraphicFramePr>
          <p:cNvPr id="6" name="Content Placeholder 2">
            <a:extLst>
              <a:ext uri="{FF2B5EF4-FFF2-40B4-BE49-F238E27FC236}">
                <a16:creationId xmlns:a16="http://schemas.microsoft.com/office/drawing/2014/main" id="{D20E86CB-5D2E-465E-880E-4575D13CF65B}"/>
              </a:ext>
            </a:extLst>
          </p:cNvPr>
          <p:cNvGraphicFramePr>
            <a:graphicFrameLocks noGrp="1"/>
          </p:cNvGraphicFramePr>
          <p:nvPr>
            <p:ph idx="1"/>
            <p:extLst>
              <p:ext uri="{D42A27DB-BD31-4B8C-83A1-F6EECF244321}">
                <p14:modId xmlns:p14="http://schemas.microsoft.com/office/powerpoint/2010/main" val="3269901839"/>
              </p:ext>
            </p:extLst>
          </p:nvPr>
        </p:nvGraphicFramePr>
        <p:xfrm>
          <a:off x="4858838" y="402164"/>
          <a:ext cx="6726737" cy="6294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2457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3" name="Rectangle 22">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Title 13">
            <a:extLst>
              <a:ext uri="{FF2B5EF4-FFF2-40B4-BE49-F238E27FC236}">
                <a16:creationId xmlns:a16="http://schemas.microsoft.com/office/drawing/2014/main" id="{94F5EF74-A431-4AC7-A324-C5F58459628F}"/>
              </a:ext>
            </a:extLst>
          </p:cNvPr>
          <p:cNvSpPr>
            <a:spLocks noGrp="1"/>
          </p:cNvSpPr>
          <p:nvPr>
            <p:ph type="ctrTitle"/>
          </p:nvPr>
        </p:nvSpPr>
        <p:spPr>
          <a:xfrm>
            <a:off x="8160773" y="1113062"/>
            <a:ext cx="3382297" cy="1673001"/>
          </a:xfrm>
        </p:spPr>
        <p:txBody>
          <a:bodyPr>
            <a:normAutofit/>
          </a:bodyPr>
          <a:lstStyle/>
          <a:p>
            <a:r>
              <a:rPr lang="en-US" dirty="0">
                <a:solidFill>
                  <a:srgbClr val="EBEBEB"/>
                </a:solidFill>
                <a:hlinkClick r:id="rId2"/>
              </a:rPr>
              <a:t>Weather!</a:t>
            </a:r>
            <a:endParaRPr lang="en-US" dirty="0">
              <a:solidFill>
                <a:srgbClr val="EBEBEB"/>
              </a:solidFill>
            </a:endParaRPr>
          </a:p>
        </p:txBody>
      </p:sp>
      <p:sp>
        <p:nvSpPr>
          <p:cNvPr id="16" name="Subtitle 15">
            <a:extLst>
              <a:ext uri="{FF2B5EF4-FFF2-40B4-BE49-F238E27FC236}">
                <a16:creationId xmlns:a16="http://schemas.microsoft.com/office/drawing/2014/main" id="{422C2452-970D-4B55-B3CB-147D3912F90F}"/>
              </a:ext>
            </a:extLst>
          </p:cNvPr>
          <p:cNvSpPr>
            <a:spLocks noGrp="1"/>
          </p:cNvSpPr>
          <p:nvPr>
            <p:ph type="subTitle" idx="1"/>
          </p:nvPr>
        </p:nvSpPr>
        <p:spPr>
          <a:xfrm>
            <a:off x="8160773" y="3171825"/>
            <a:ext cx="3382298" cy="2569996"/>
          </a:xfrm>
        </p:spPr>
        <p:txBody>
          <a:bodyPr>
            <a:normAutofit/>
          </a:bodyPr>
          <a:lstStyle/>
          <a:p>
            <a:r>
              <a:rPr lang="en-US" dirty="0"/>
              <a:t>March is the beginning of autumn. </a:t>
            </a:r>
          </a:p>
          <a:p>
            <a:r>
              <a:rPr lang="en-US" dirty="0"/>
              <a:t>summer is the busy season. </a:t>
            </a:r>
          </a:p>
          <a:p>
            <a:r>
              <a:rPr lang="en-US" dirty="0"/>
              <a:t>Enjoy New Zealand in March to avoid the crowds!</a:t>
            </a:r>
          </a:p>
        </p:txBody>
      </p:sp>
      <p:sp>
        <p:nvSpPr>
          <p:cNvPr id="7" name="Footer Placeholder 6">
            <a:extLst>
              <a:ext uri="{FF2B5EF4-FFF2-40B4-BE49-F238E27FC236}">
                <a16:creationId xmlns:a16="http://schemas.microsoft.com/office/drawing/2014/main" id="{61678D52-ADDD-4418-B833-D0DAAF9E3CF1}"/>
              </a:ext>
            </a:extLst>
          </p:cNvPr>
          <p:cNvSpPr>
            <a:spLocks noGrp="1"/>
          </p:cNvSpPr>
          <p:nvPr>
            <p:ph type="ftr" sz="quarter" idx="11"/>
          </p:nvPr>
        </p:nvSpPr>
        <p:spPr>
          <a:xfrm>
            <a:off x="561110" y="6391838"/>
            <a:ext cx="3859795" cy="304801"/>
          </a:xfrm>
        </p:spPr>
        <p:txBody>
          <a:bodyPr>
            <a:normAutofit/>
          </a:bodyPr>
          <a:lstStyle/>
          <a:p>
            <a:pPr>
              <a:lnSpc>
                <a:spcPct val="90000"/>
              </a:lnSpc>
              <a:spcAft>
                <a:spcPts val="600"/>
              </a:spcAft>
            </a:pPr>
            <a:r>
              <a:rPr lang="en-US" sz="700">
                <a:solidFill>
                  <a:schemeClr val="accent1"/>
                </a:solidFill>
              </a:rPr>
              <a:t>February 21, 2019                                                                                  Megan Lunt</a:t>
            </a:r>
          </a:p>
        </p:txBody>
      </p:sp>
      <p:graphicFrame>
        <p:nvGraphicFramePr>
          <p:cNvPr id="11" name="Content Placeholder 10">
            <a:extLst>
              <a:ext uri="{FF2B5EF4-FFF2-40B4-BE49-F238E27FC236}">
                <a16:creationId xmlns:a16="http://schemas.microsoft.com/office/drawing/2014/main" id="{8E4C2429-4716-4D9B-BEC1-C2C6A9812685}"/>
              </a:ext>
            </a:extLst>
          </p:cNvPr>
          <p:cNvGraphicFramePr>
            <a:graphicFrameLocks noGrp="1"/>
          </p:cNvGraphicFramePr>
          <p:nvPr>
            <p:ph idx="4294967295"/>
            <p:extLst>
              <p:ext uri="{D42A27DB-BD31-4B8C-83A1-F6EECF244321}">
                <p14:modId xmlns:p14="http://schemas.microsoft.com/office/powerpoint/2010/main" val="3705177326"/>
              </p:ext>
            </p:extLst>
          </p:nvPr>
        </p:nvGraphicFramePr>
        <p:xfrm>
          <a:off x="1109763" y="1113063"/>
          <a:ext cx="6470907" cy="4628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71298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691</Words>
  <Application>Microsoft Office PowerPoint</Application>
  <PresentationFormat>Widescreen</PresentationFormat>
  <Paragraphs>148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Century Gothic</vt:lpstr>
      <vt:lpstr>Wingdings 3</vt:lpstr>
      <vt:lpstr>Ion Boardroom</vt:lpstr>
      <vt:lpstr>NEW ZEALAND</vt:lpstr>
      <vt:lpstr>Why, New Zealand???? </vt:lpstr>
      <vt:lpstr>Great Outdoors!</vt:lpstr>
      <vt:lpstr>Sight Seeing Tours!</vt:lpstr>
      <vt:lpstr>Wineries</vt:lpstr>
      <vt:lpstr>Must Try Food!</vt:lpstr>
      <vt:lpstr>Accommodations </vt:lpstr>
      <vt:lpstr>Travel </vt:lpstr>
      <vt:lpstr>Weather!</vt:lpstr>
      <vt:lpstr>Money!!!</vt:lpstr>
      <vt:lpstr>Additional Considerations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ZEALAND</dc:title>
  <dc:creator>Megan Lunt</dc:creator>
  <cp:lastModifiedBy>Megan Lunt</cp:lastModifiedBy>
  <cp:revision>5</cp:revision>
  <dcterms:created xsi:type="dcterms:W3CDTF">2019-02-26T20:55:19Z</dcterms:created>
  <dcterms:modified xsi:type="dcterms:W3CDTF">2019-02-26T21:25:54Z</dcterms:modified>
</cp:coreProperties>
</file>