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300" r:id="rId1"/>
  </p:sldMasterIdLst>
  <p:notesMasterIdLst>
    <p:notesMasterId r:id="rId10"/>
  </p:notesMasterIdLst>
  <p:sldIdLst>
    <p:sldId id="256" r:id="rId2"/>
    <p:sldId id="257" r:id="rId3"/>
    <p:sldId id="264" r:id="rId4"/>
    <p:sldId id="260" r:id="rId5"/>
    <p:sldId id="261" r:id="rId6"/>
    <p:sldId id="258" r:id="rId7"/>
    <p:sldId id="259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77"/>
  </p:normalViewPr>
  <p:slideViewPr>
    <p:cSldViewPr snapToGrid="0" snapToObjects="1">
      <p:cViewPr varScale="1">
        <p:scale>
          <a:sx n="92" d="100"/>
          <a:sy n="92" d="100"/>
        </p:scale>
        <p:origin x="7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Cost $ (Round Trip)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JetBlue</c:v>
                </c:pt>
                <c:pt idx="1">
                  <c:v>American</c:v>
                </c:pt>
                <c:pt idx="2">
                  <c:v>United</c:v>
                </c:pt>
                <c:pt idx="3">
                  <c:v>Delta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331</c:v>
                </c:pt>
                <c:pt idx="1">
                  <c:v>391</c:v>
                </c:pt>
                <c:pt idx="2">
                  <c:v>440</c:v>
                </c:pt>
                <c:pt idx="3">
                  <c:v>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4C-004C-9B26-0A9948AD09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9034175"/>
        <c:axId val="430846655"/>
      </c:barChart>
      <c:catAx>
        <c:axId val="4890341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Cost of</a:t>
                </a:r>
                <a:r>
                  <a:rPr lang="en-US" baseline="0" dirty="0"/>
                  <a:t> Airline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846655"/>
        <c:crosses val="autoZero"/>
        <c:auto val="1"/>
        <c:lblAlgn val="ctr"/>
        <c:lblOffset val="100"/>
        <c:noMultiLvlLbl val="0"/>
      </c:catAx>
      <c:valAx>
        <c:axId val="430846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Amount</a:t>
                </a:r>
                <a:r>
                  <a:rPr lang="en-US" baseline="0" dirty="0"/>
                  <a:t> of Money ($)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034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6FBFB-764E-984B-9221-D4DB3F3F0896}" type="datetimeFigureOut">
              <a:rPr lang="en-US" smtClean="0"/>
              <a:t>2/26/19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D9B77-F434-C946-B81B-19F1A377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4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4F69555-8B0E-6A4E-A1C3-D66985EF6458}" type="datetime1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Holtz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44D81CF5-56CA-5A40-A5C4-6136C4CDB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42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A4CE-7A4D-804B-89D2-80D1FAC48490}" type="datetime1">
              <a:rPr lang="en-US" smtClean="0"/>
              <a:t>2/26/19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Holtz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1CF5-56CA-5A40-A5C4-6136C4CDB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04552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A4CE-7A4D-804B-89D2-80D1FAC48490}" type="datetime1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Holtz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1CF5-56CA-5A40-A5C4-6136C4CDB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19166"/>
      </p:ext>
    </p:extLst>
  </p:cSld>
  <p:clrMapOvr>
    <a:masterClrMapping/>
  </p:clrMapOvr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A4CE-7A4D-804B-89D2-80D1FAC48490}" type="datetime1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Holtz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1CF5-56CA-5A40-A5C4-6136C4CDB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0458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A4CE-7A4D-804B-89D2-80D1FAC48490}" type="datetime1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Holtz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1CF5-56CA-5A40-A5C4-6136C4CDB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91152"/>
      </p:ext>
    </p:extLst>
  </p:cSld>
  <p:clrMapOvr>
    <a:masterClrMapping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A4CE-7A4D-804B-89D2-80D1FAC48490}" type="datetime1">
              <a:rPr lang="en-US" smtClean="0"/>
              <a:t>2/26/19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Holtz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1CF5-56CA-5A40-A5C4-6136C4CDB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13209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A4CE-7A4D-804B-89D2-80D1FAC48490}" type="datetime1">
              <a:rPr lang="en-US" smtClean="0"/>
              <a:t>2/26/19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Holtz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1CF5-56CA-5A40-A5C4-6136C4CDB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21323"/>
      </p:ext>
    </p:extLst>
  </p:cSld>
  <p:clrMapOvr>
    <a:masterClrMapping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3A0C-6FD5-0548-900F-5C9CC6CE3F2E}" type="datetime1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Holtz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1CF5-56CA-5A40-A5C4-6136C4CDB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70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FA742-9CE9-984B-B35F-7AF006647593}" type="datetime1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Holtz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1CF5-56CA-5A40-A5C4-6136C4CDB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11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7171-B35A-0442-B908-414EE98D6EF3}" type="datetime1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Holtz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1CF5-56CA-5A40-A5C4-6136C4CDB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00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295D-7792-9A4D-8012-79E04D990474}" type="datetime1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Holtz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1CF5-56CA-5A40-A5C4-6136C4CDB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16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365C-12EA-4840-B0B9-24BD53EA0660}" type="datetime1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Holtz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1CF5-56CA-5A40-A5C4-6136C4CDB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46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7D37B-CACC-064E-9027-7BDF01AA67FF}" type="datetime1">
              <a:rPr lang="en-US" smtClean="0"/>
              <a:t>2/26/19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Holtz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1CF5-56CA-5A40-A5C4-6136C4CDB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81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A4CE-7A4D-804B-89D2-80D1FAC48490}" type="datetime1">
              <a:rPr lang="en-US" smtClean="0"/>
              <a:t>2/26/19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Holtz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1CF5-56CA-5A40-A5C4-6136C4CDB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32069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0A73-DFD9-AB4E-AACF-EF121C222978}" type="datetime1">
              <a:rPr lang="en-US" smtClean="0"/>
              <a:t>2/26/19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Holtz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1CF5-56CA-5A40-A5C4-6136C4CDB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2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32C1-C85B-1B4B-B5D6-313E57B08010}" type="datetime1">
              <a:rPr lang="en-US" smtClean="0"/>
              <a:t>2/26/19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Holtz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1CF5-56CA-5A40-A5C4-6136C4CDB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52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2AE09-4A1B-904A-8C84-9E7D487AE17A}" type="datetime1">
              <a:rPr lang="en-US" smtClean="0"/>
              <a:t>2/26/19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Holtz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1CF5-56CA-5A40-A5C4-6136C4CDB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4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0A4CE-7A4D-804B-89D2-80D1FAC48490}" type="datetime1">
              <a:rPr lang="en-US" smtClean="0"/>
              <a:t>2/26/19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Holtz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1CF5-56CA-5A40-A5C4-6136C4CDB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38805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720A4CE-7A4D-804B-89D2-80D1FAC48490}" type="datetime1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Holtz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44D81CF5-56CA-5A40-A5C4-6136C4CDB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1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  <p:sldLayoutId id="2147484312" r:id="rId12"/>
    <p:sldLayoutId id="2147484313" r:id="rId13"/>
    <p:sldLayoutId id="2147484314" r:id="rId14"/>
    <p:sldLayoutId id="2147484315" r:id="rId15"/>
    <p:sldLayoutId id="2147484316" r:id="rId16"/>
    <p:sldLayoutId id="2147484317" r:id="rId17"/>
    <p:sldLayoutId id="2147484318" r:id="rId18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s://whc.unesco.org/en/list/483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hyperlink" Target="https://theculturetrip.com/north-america/mexico/articles/mexico-s-cenotes-hidden-gems-of-the-yucatan/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culturetrip.com/north-america/mexico/articles/mexico-s-cenotes-hidden-gems-of-the-yucatan/" TargetMode="External"/><Relationship Id="rId2" Type="http://schemas.openxmlformats.org/officeDocument/2006/relationships/hyperlink" Target="https://whc.unesco.org/en/list/483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3C3F5-7017-4248-9084-F44839A2BD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Cancún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BDECB9-F7A6-6D45-9BF9-9602B3AD5F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Samuel Holtz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70CC75-44A1-1C49-A55A-A9F27B3A6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748" y="1193930"/>
            <a:ext cx="7111792" cy="444487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94393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14ED9-B57D-6346-A4A6-9CA49EB25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Tourist Attractions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E19978-86F3-DE45-BD3B-205602C9DB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954" y="2459594"/>
            <a:ext cx="4082063" cy="3746226"/>
          </a:xfrm>
        </p:spPr>
        <p:txBody>
          <a:bodyPr/>
          <a:lstStyle/>
          <a:p>
            <a:r>
              <a:rPr lang="en-US" dirty="0" err="1"/>
              <a:t>Chichen</a:t>
            </a:r>
            <a:r>
              <a:rPr lang="en-US" dirty="0"/>
              <a:t> Itza</a:t>
            </a:r>
          </a:p>
          <a:p>
            <a:pPr lvl="1"/>
            <a:r>
              <a:rPr lang="en-US" dirty="0"/>
              <a:t>Ancient Mayan and Toltec center of gathering and commerce</a:t>
            </a:r>
          </a:p>
          <a:p>
            <a:pPr lvl="1"/>
            <a:r>
              <a:rPr lang="en-US" dirty="0"/>
              <a:t>Known for its incredible architecture and artistry</a:t>
            </a:r>
          </a:p>
          <a:p>
            <a:pPr lvl="1"/>
            <a:r>
              <a:rPr lang="en-US" dirty="0"/>
              <a:t>One of the seven Modern Wonders of the World</a:t>
            </a:r>
          </a:p>
          <a:p>
            <a:pPr lvl="1"/>
            <a:r>
              <a:rPr lang="en-US" dirty="0"/>
              <a:t>Learn more: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Unesco.org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3DBE8-6662-9A4F-A956-8CF2BEE1D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3E37-1970-F444-9B72-D9671723774B}" type="datetime1">
              <a:rPr lang="en-US" smtClean="0"/>
              <a:t>2/26/19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1D77C3-0E51-6F4B-AF8D-B063EA18F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dirty="0"/>
              <a:t>Holtz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4D0609-F275-7A42-BBC7-57DE358B6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017" y="2459594"/>
            <a:ext cx="6404519" cy="374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531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14ED9-B57D-6346-A4A6-9CA49EB25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Tourist Attractions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E19978-86F3-DE45-BD3B-205602C9DB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954" y="2459594"/>
            <a:ext cx="4082063" cy="3746226"/>
          </a:xfrm>
        </p:spPr>
        <p:txBody>
          <a:bodyPr/>
          <a:lstStyle/>
          <a:p>
            <a:r>
              <a:rPr lang="en-US" dirty="0"/>
              <a:t>Cenotes</a:t>
            </a:r>
          </a:p>
          <a:p>
            <a:pPr lvl="1"/>
            <a:r>
              <a:rPr lang="en-US" dirty="0"/>
              <a:t>Massive underground wells formed from dissolved limestone</a:t>
            </a:r>
          </a:p>
          <a:p>
            <a:pPr lvl="1"/>
            <a:r>
              <a:rPr lang="en-US" dirty="0"/>
              <a:t>Some contain cave systems perfect for snorkeling</a:t>
            </a:r>
          </a:p>
          <a:p>
            <a:pPr lvl="1"/>
            <a:r>
              <a:rPr lang="en-US" dirty="0"/>
              <a:t>Largely unexplored, beautiful mysteries to behold </a:t>
            </a:r>
          </a:p>
          <a:p>
            <a:pPr lvl="1"/>
            <a:r>
              <a:rPr lang="en-US" dirty="0"/>
              <a:t>Learn more: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Theculturetrip.com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3DBE8-6662-9A4F-A956-8CF2BEE1D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3E37-1970-F444-9B72-D9671723774B}" type="datetime1">
              <a:rPr lang="en-US" smtClean="0"/>
              <a:t>2/26/19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1D77C3-0E51-6F4B-AF8D-B063EA18F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dirty="0"/>
              <a:t>Holtz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26B9C7-5B66-0F43-9C0D-4B5985387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017" y="2459594"/>
            <a:ext cx="6400822" cy="374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01116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1D066-8533-1A42-9718-5AD53592B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Fun Things to Do!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5B498E-3C8B-3F4F-AC69-A769D5C92D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Xcaret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1581645-D2FA-AA4E-92DA-43431A4FEC21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0551" b="10551"/>
          <a:stretch>
            <a:fillRect/>
          </a:stretch>
        </p:blipFill>
        <p:spPr>
          <a:xfrm>
            <a:off x="1154952" y="2392764"/>
            <a:ext cx="3047597" cy="180224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6A4478-8194-224D-8540-1E7A667D2DC5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An eco-archaeological park where you can experience the biodiversity and culture of Mexico.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ACED8C-FB1E-B748-A665-4758A09EF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Playa </a:t>
            </a:r>
            <a:r>
              <a:rPr lang="en-US" dirty="0" err="1"/>
              <a:t>Delfines</a:t>
            </a:r>
            <a:endParaRPr lang="en-US"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360EAE7-A2D4-4044-8E2E-68FE93E224B8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0551" b="10551"/>
          <a:stretch>
            <a:fillRect/>
          </a:stretch>
        </p:blipFill>
        <p:spPr>
          <a:xfrm>
            <a:off x="4571708" y="2392764"/>
            <a:ext cx="3047595" cy="18022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2A06078-6AEF-EC45-9357-F8CE5A89E74B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/>
              <a:t>Or any of Cancun’s many beaches, featuring baby blue waves and a breathtaking view.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30A59-DE34-0D47-BCFE-2539373BF4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Underwater Museum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D31C216-D268-914D-8AE2-E66FB1100795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5619" b="5619"/>
          <a:stretch>
            <a:fillRect/>
          </a:stretch>
        </p:blipFill>
        <p:spPr>
          <a:xfrm>
            <a:off x="8163030" y="2392765"/>
            <a:ext cx="2870841" cy="180224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9C3C88E-8E4E-0444-A766-EABFCD4328C0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en-US" dirty="0"/>
              <a:t>An artificial reef featuring sculptures that you can dive down to.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BBF20-B2A2-EA41-B36F-AE4EBEA7C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7171-B35A-0442-B908-414EE98D6EF3}" type="datetime1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586DC-9A27-9642-A64F-59059DB5E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Holtz</a:t>
            </a:r>
          </a:p>
        </p:txBody>
      </p:sp>
    </p:spTree>
    <p:extLst>
      <p:ext uri="{BB962C8B-B14F-4D97-AF65-F5344CB8AC3E}">
        <p14:creationId xmlns:p14="http://schemas.microsoft.com/office/powerpoint/2010/main" val="1437376335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B79A6-047E-6349-826C-ACB0EBF43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Culinary Experiences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816F3-C964-8D44-A399-66627547E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7171-B35A-0442-B908-414EE98D6EF3}" type="datetime1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149C3-ECA3-2B4B-BE1C-1D31D2A8C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Holtz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7C0CA37-0804-4942-89BF-66280B133E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1653076"/>
              </p:ext>
            </p:extLst>
          </p:nvPr>
        </p:nvGraphicFramePr>
        <p:xfrm>
          <a:off x="528357" y="2603500"/>
          <a:ext cx="6772988" cy="3340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3247">
                  <a:extLst>
                    <a:ext uri="{9D8B030D-6E8A-4147-A177-3AD203B41FA5}">
                      <a16:colId xmlns:a16="http://schemas.microsoft.com/office/drawing/2014/main" val="2507016402"/>
                    </a:ext>
                  </a:extLst>
                </a:gridCol>
                <a:gridCol w="1693247">
                  <a:extLst>
                    <a:ext uri="{9D8B030D-6E8A-4147-A177-3AD203B41FA5}">
                      <a16:colId xmlns:a16="http://schemas.microsoft.com/office/drawing/2014/main" val="594912165"/>
                    </a:ext>
                  </a:extLst>
                </a:gridCol>
                <a:gridCol w="1693247">
                  <a:extLst>
                    <a:ext uri="{9D8B030D-6E8A-4147-A177-3AD203B41FA5}">
                      <a16:colId xmlns:a16="http://schemas.microsoft.com/office/drawing/2014/main" val="209998851"/>
                    </a:ext>
                  </a:extLst>
                </a:gridCol>
                <a:gridCol w="1693247">
                  <a:extLst>
                    <a:ext uri="{9D8B030D-6E8A-4147-A177-3AD203B41FA5}">
                      <a16:colId xmlns:a16="http://schemas.microsoft.com/office/drawing/2014/main" val="2522568453"/>
                    </a:ext>
                  </a:extLst>
                </a:gridCol>
              </a:tblGrid>
              <a:tr h="835025">
                <a:tc>
                  <a:txBody>
                    <a:bodyPr/>
                    <a:lstStyle/>
                    <a:p>
                      <a:r>
                        <a:rPr lang="en-US" dirty="0"/>
                        <a:t>Popularity Rank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Fine Dining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Moderately Priced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Cheap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539759"/>
                  </a:ext>
                </a:extLst>
              </a:tr>
              <a:tr h="835025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Crab House Cancun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Buzos</a:t>
                      </a:r>
                      <a:r>
                        <a:rPr lang="en-US" dirty="0"/>
                        <a:t> Cancun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Taqueria </a:t>
                      </a:r>
                      <a:r>
                        <a:rPr lang="en-US" dirty="0" err="1"/>
                        <a:t>Coapenitos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334599"/>
                  </a:ext>
                </a:extLst>
              </a:tr>
              <a:tr h="835025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Restaurante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Careyes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Peter’s </a:t>
                      </a:r>
                      <a:r>
                        <a:rPr lang="en-US" dirty="0" err="1"/>
                        <a:t>Restaurante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 </a:t>
                      </a:r>
                      <a:r>
                        <a:rPr lang="en-US" dirty="0" err="1"/>
                        <a:t>Granero</a:t>
                      </a:r>
                      <a:r>
                        <a:rPr lang="en-US" dirty="0"/>
                        <a:t> Grill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568747"/>
                  </a:ext>
                </a:extLst>
              </a:tr>
              <a:tr h="835025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Restaurante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Benezuza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Maki Taco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Gory Tacos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68051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F52AA8E2-9162-5C4A-A1B3-982D62D51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299" y="2603500"/>
            <a:ext cx="3750238" cy="23287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05A8E9-B51D-FF4F-BE25-DA6691B4D445}"/>
              </a:ext>
            </a:extLst>
          </p:cNvPr>
          <p:cNvSpPr txBox="1"/>
          <p:nvPr/>
        </p:nvSpPr>
        <p:spPr>
          <a:xfrm>
            <a:off x="7891299" y="5181600"/>
            <a:ext cx="375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Crab House Cancun</a:t>
            </a:r>
          </a:p>
        </p:txBody>
      </p:sp>
    </p:spTree>
    <p:extLst>
      <p:ext uri="{BB962C8B-B14F-4D97-AF65-F5344CB8AC3E}">
        <p14:creationId xmlns:p14="http://schemas.microsoft.com/office/powerpoint/2010/main" val="14264624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06913-7EC6-624C-AC74-852FCC1A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Nice Hotel Choices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AA9B62-3514-9744-8F3B-3B45E580F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Nizuc</a:t>
            </a:r>
            <a:r>
              <a:rPr lang="en-US" dirty="0"/>
              <a:t> Resort and Spa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E8571E-194D-DA40-A60E-C3FA8AE35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82" y="3441772"/>
            <a:ext cx="3389745" cy="233707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DC1191-984C-BC42-A263-513C1E0BA3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Casa </a:t>
            </a:r>
            <a:r>
              <a:rPr lang="en-US" dirty="0" err="1"/>
              <a:t>Turquesa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5CEB3-4E35-F548-9953-0538A45FE7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Moon Palace Cancun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00425-CCD0-4045-80C2-8CF8C0A65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7171-B35A-0442-B908-414EE98D6EF3}" type="datetime1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3964A-3892-F649-B2D7-3D585F4AA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Holtz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0AE7DA-81E2-5C45-87DD-4E680A490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075" y="3441772"/>
            <a:ext cx="3338671" cy="2337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AA5291-B942-7C49-83A5-394E34103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694" y="3441772"/>
            <a:ext cx="3176736" cy="233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64776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B695C-B409-964B-B6EF-228C1E971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 Prices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521D5D2-B220-974F-ABA9-841CC0B2D31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06727732"/>
              </p:ext>
            </p:extLst>
          </p:nvPr>
        </p:nvGraphicFramePr>
        <p:xfrm>
          <a:off x="751287" y="2230004"/>
          <a:ext cx="10394950" cy="3311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A0834-BB71-5742-B95F-7FE8080E9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7171-B35A-0442-B908-414EE98D6EF3}" type="datetime1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39C27-67D3-964B-BD98-6EFA3010D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Holtz</a:t>
            </a:r>
          </a:p>
        </p:txBody>
      </p:sp>
    </p:spTree>
    <p:extLst>
      <p:ext uri="{BB962C8B-B14F-4D97-AF65-F5344CB8AC3E}">
        <p14:creationId xmlns:p14="http://schemas.microsoft.com/office/powerpoint/2010/main" val="431792187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9E71E-A4C1-4A49-8103-9AD92D358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07FC2-355D-814E-BDD2-FC157F272F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4236" y="2380640"/>
            <a:ext cx="10394707" cy="3311189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https://whc.unesco.org/en/list/483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theculturetrip.com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/north-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america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mexico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/articles/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mexico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-s-cenotes-hidden-gems-of-the-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yucatan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34C41-8773-EC45-8A24-56DB4D0AB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7171-B35A-0442-B908-414EE98D6EF3}" type="datetime1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A3DBE-1A23-2042-959E-9D597D926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Holtz</a:t>
            </a:r>
          </a:p>
        </p:txBody>
      </p:sp>
    </p:spTree>
    <p:extLst>
      <p:ext uri="{BB962C8B-B14F-4D97-AF65-F5344CB8AC3E}">
        <p14:creationId xmlns:p14="http://schemas.microsoft.com/office/powerpoint/2010/main" val="2955967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{815BD42F-FA0E-924C-9502-D53F45B7EEAB}tf10001076</Template>
  <TotalTime>1948</TotalTime>
  <Words>229</Words>
  <Application>Microsoft Macintosh PowerPoint</Application>
  <PresentationFormat>Widescreen</PresentationFormat>
  <Paragraphs>64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Wingdings 3</vt:lpstr>
      <vt:lpstr>Ion Boardroom</vt:lpstr>
      <vt:lpstr>Cancún</vt:lpstr>
      <vt:lpstr>Major Tourist Attractions</vt:lpstr>
      <vt:lpstr>Major Tourist Attractions</vt:lpstr>
      <vt:lpstr>More Fun Things to Do!</vt:lpstr>
      <vt:lpstr>Culinary Experiences</vt:lpstr>
      <vt:lpstr>Nice Hotel Choices</vt:lpstr>
      <vt:lpstr>Travel Prices</vt:lpstr>
      <vt:lpstr>References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H</dc:creator>
  <cp:lastModifiedBy>Sam H</cp:lastModifiedBy>
  <cp:revision>22</cp:revision>
  <dcterms:created xsi:type="dcterms:W3CDTF">2019-02-21T22:52:39Z</dcterms:created>
  <dcterms:modified xsi:type="dcterms:W3CDTF">2019-02-26T19:50:08Z</dcterms:modified>
</cp:coreProperties>
</file>