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65"/>
    <p:restoredTop sz="94218"/>
  </p:normalViewPr>
  <p:slideViewPr>
    <p:cSldViewPr snapToGrid="0" snapToObjects="1">
      <p:cViewPr varScale="1">
        <p:scale>
          <a:sx n="76" d="100"/>
          <a:sy n="76" d="100"/>
        </p:scale>
        <p:origin x="20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Puerto</a:t>
            </a:r>
            <a:r>
              <a:rPr lang="en-US" baseline="0" dirty="0"/>
              <a:t> Vallarta Weather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 High in Degrees F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83.8</c:v>
                </c:pt>
                <c:pt idx="1">
                  <c:v>84.2</c:v>
                </c:pt>
                <c:pt idx="2">
                  <c:v>84.6</c:v>
                </c:pt>
                <c:pt idx="3">
                  <c:v>85.8</c:v>
                </c:pt>
                <c:pt idx="4">
                  <c:v>87.8</c:v>
                </c:pt>
                <c:pt idx="5">
                  <c:v>90.1</c:v>
                </c:pt>
                <c:pt idx="6">
                  <c:v>91.9</c:v>
                </c:pt>
                <c:pt idx="7">
                  <c:v>92.7</c:v>
                </c:pt>
                <c:pt idx="8">
                  <c:v>92.5</c:v>
                </c:pt>
                <c:pt idx="9">
                  <c:v>92.5</c:v>
                </c:pt>
                <c:pt idx="10">
                  <c:v>90.1</c:v>
                </c:pt>
                <c:pt idx="11">
                  <c:v>85.8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DE-7C42-A3DF-FCD8831FD68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Average Low in Degrees F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62.1</c:v>
                </c:pt>
                <c:pt idx="1">
                  <c:v>61.3</c:v>
                </c:pt>
                <c:pt idx="2">
                  <c:v>62.4</c:v>
                </c:pt>
                <c:pt idx="3">
                  <c:v>63</c:v>
                </c:pt>
                <c:pt idx="4">
                  <c:v>68.400000000000006</c:v>
                </c:pt>
                <c:pt idx="5">
                  <c:v>73</c:v>
                </c:pt>
                <c:pt idx="6">
                  <c:v>73.2</c:v>
                </c:pt>
                <c:pt idx="7">
                  <c:v>73.400000000000006</c:v>
                </c:pt>
                <c:pt idx="8">
                  <c:v>73.2</c:v>
                </c:pt>
                <c:pt idx="9">
                  <c:v>72</c:v>
                </c:pt>
                <c:pt idx="10">
                  <c:v>67.5</c:v>
                </c:pt>
                <c:pt idx="11">
                  <c:v>64.400000000000006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DE-7C42-A3DF-FCD8831FD6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80111392"/>
        <c:axId val="1480113072"/>
      </c:barChart>
      <c:catAx>
        <c:axId val="1480111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0113072"/>
        <c:crosses val="autoZero"/>
        <c:auto val="1"/>
        <c:lblAlgn val="ctr"/>
        <c:lblOffset val="100"/>
        <c:noMultiLvlLbl val="0"/>
      </c:catAx>
      <c:valAx>
        <c:axId val="1480113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0111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FD06A-CF55-D944-9DE4-E9F2075F255F}" type="datetimeFigureOut">
              <a:rPr lang="en-US" smtClean="0"/>
              <a:t>2/25/19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0A7F9F-7D2B-784E-A283-99BE50592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98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2/25/19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2/25/19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2/25/19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2/25/19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2/25/19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2/25/19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2/25/19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satoday.com/story/travel/destinations/2016/02/09/puerto-vallarta-malecon/80046326/" TargetMode="External"/><Relationship Id="rId5" Type="http://schemas.openxmlformats.org/officeDocument/2006/relationships/hyperlink" Target="https://www.puertovallarta.net/what_to_do/los-muertos-beach" TargetMode="External"/><Relationship Id="rId4" Type="http://schemas.openxmlformats.org/officeDocument/2006/relationships/hyperlink" Target="https://www.vallarta-adventures.com/en/tour/rhythms-of-the-night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9.tiff"/><Relationship Id="rId7" Type="http://schemas.openxmlformats.org/officeDocument/2006/relationships/image" Target="../media/image10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elp.com/biz/sonora-grill-prime-puerto-vallarta-4" TargetMode="External"/><Relationship Id="rId5" Type="http://schemas.openxmlformats.org/officeDocument/2006/relationships/hyperlink" Target="https://www.yelp.com/biz/florios-puerto-vallarta-2" TargetMode="External"/><Relationship Id="rId4" Type="http://schemas.openxmlformats.org/officeDocument/2006/relationships/hyperlink" Target="https://www.yelp.com/biz/el-solar-puerto-vallart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asitasmaraika.com/" TargetMode="External"/><Relationship Id="rId5" Type="http://schemas.openxmlformats.org/officeDocument/2006/relationships/hyperlink" Target="http://www.flyyelapa.com/" TargetMode="External"/><Relationship Id="rId4" Type="http://schemas.openxmlformats.org/officeDocument/2006/relationships/hyperlink" Target="https://canopytours-vallarta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rzablancaresort.com/" TargetMode="External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hotelelpescador.com/es" TargetMode="External"/><Relationship Id="rId4" Type="http://schemas.openxmlformats.org/officeDocument/2006/relationships/hyperlink" Target="https://www.playalosarcos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anopytours-vallarta.com/" TargetMode="External"/><Relationship Id="rId13" Type="http://schemas.openxmlformats.org/officeDocument/2006/relationships/hyperlink" Target="https://www.hotelelpescador.com/es" TargetMode="External"/><Relationship Id="rId3" Type="http://schemas.openxmlformats.org/officeDocument/2006/relationships/hyperlink" Target="https://www.puertovallarta.net/what_to_do/los-muertos-beach" TargetMode="External"/><Relationship Id="rId7" Type="http://schemas.openxmlformats.org/officeDocument/2006/relationships/hyperlink" Target="https://www.yelp.com/biz/sonora-grill-prime-puerto-vallarta-4" TargetMode="External"/><Relationship Id="rId12" Type="http://schemas.openxmlformats.org/officeDocument/2006/relationships/hyperlink" Target="https://www.playalosarcos.com/" TargetMode="External"/><Relationship Id="rId2" Type="http://schemas.openxmlformats.org/officeDocument/2006/relationships/hyperlink" Target="https://www.vallarta-adventures.com/en/tour/rhythms-of-the-nigh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elp.com/biz/florios-puerto-vallarta-2" TargetMode="External"/><Relationship Id="rId11" Type="http://schemas.openxmlformats.org/officeDocument/2006/relationships/hyperlink" Target="https://www.garzablancaresort.com/" TargetMode="External"/><Relationship Id="rId5" Type="http://schemas.openxmlformats.org/officeDocument/2006/relationships/hyperlink" Target="https://www.yelp.com/biz/el-solar-puerto-vallarta" TargetMode="External"/><Relationship Id="rId10" Type="http://schemas.openxmlformats.org/officeDocument/2006/relationships/hyperlink" Target="https://www.casitasmaraika.com/" TargetMode="External"/><Relationship Id="rId4" Type="http://schemas.openxmlformats.org/officeDocument/2006/relationships/hyperlink" Target="https://www.usatoday.com/story/travel/destinations/2016/02/09/puerto-vallarta-malecon/80046326/" TargetMode="External"/><Relationship Id="rId9" Type="http://schemas.openxmlformats.org/officeDocument/2006/relationships/hyperlink" Target="http://www.flyyelapa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mall boat in 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277F8A13-D566-F44D-9F61-84860AD13B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l="25253" r="-1" b="90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73A1314-2070-446E-B692-C78D88AAB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7800" y="0"/>
            <a:ext cx="5865812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65E6B8-0D17-4912-97E4-60B47A511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257800" y="1295400"/>
            <a:ext cx="5867400" cy="556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C771AF-00D4-F14D-8A55-BD2C9C96A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8161" y="1447800"/>
            <a:ext cx="4562452" cy="3253378"/>
          </a:xfrm>
        </p:spPr>
        <p:txBody>
          <a:bodyPr>
            <a:normAutofit/>
          </a:bodyPr>
          <a:lstStyle/>
          <a:p>
            <a:r>
              <a:rPr lang="en-US" sz="4800"/>
              <a:t>Puerto Vallarta, Mexico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BB083-9DD0-0A4A-AC73-D2DBEE68D7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8161" y="4701178"/>
            <a:ext cx="4562452" cy="937622"/>
          </a:xfrm>
        </p:spPr>
        <p:txBody>
          <a:bodyPr>
            <a:normAutofit/>
          </a:bodyPr>
          <a:lstStyle/>
          <a:p>
            <a:r>
              <a:rPr lang="en-US" sz="1800"/>
              <a:t>COLBY BRUNO</a:t>
            </a:r>
          </a:p>
          <a:p>
            <a:r>
              <a:rPr lang="en-US" sz="1800"/>
              <a:t>2/26/2019</a:t>
            </a:r>
          </a:p>
        </p:txBody>
      </p:sp>
    </p:spTree>
    <p:extLst>
      <p:ext uri="{BB962C8B-B14F-4D97-AF65-F5344CB8AC3E}">
        <p14:creationId xmlns:p14="http://schemas.microsoft.com/office/powerpoint/2010/main" val="937565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3B03D-688C-3A44-BCD7-85C1A5A43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>
            <a:normAutofit/>
          </a:bodyPr>
          <a:lstStyle/>
          <a:p>
            <a:r>
              <a:rPr lang="en-US" sz="3900"/>
              <a:t>Background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61CFC8-DBD5-BC4E-BBFC-91DF33B8C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23" r="29205" b="1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1BD3A-7836-0D48-8D2C-EDD918EA2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9" y="2438400"/>
            <a:ext cx="3330328" cy="38099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Second largest urban city in in the state of Jalisco 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Average daily low temperature of 70 degrees F, average daily high of 86 degrees F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Once named as the “friendliest city in the world” 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Sees large numbers of tourism from western US, and Canada, but is a highly popular destination for domestic tourism as well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611B2C3-B6A5-2041-BF11-72E1B96AE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3706" y="6373214"/>
            <a:ext cx="3859795" cy="304801"/>
          </a:xfrm>
        </p:spPr>
        <p:txBody>
          <a:bodyPr/>
          <a:lstStyle/>
          <a:p>
            <a:r>
              <a:rPr lang="en-US" dirty="0"/>
              <a:t>Bruno 2/26/2019</a:t>
            </a:r>
          </a:p>
        </p:txBody>
      </p:sp>
    </p:spTree>
    <p:extLst>
      <p:ext uri="{BB962C8B-B14F-4D97-AF65-F5344CB8AC3E}">
        <p14:creationId xmlns:p14="http://schemas.microsoft.com/office/powerpoint/2010/main" val="6104225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60BE0-1861-FF42-BD12-00B5E39AD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breakdown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FB99CE0-7010-DC4E-9D1D-91B32F39BF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11044"/>
              </p:ext>
            </p:extLst>
          </p:nvPr>
        </p:nvGraphicFramePr>
        <p:xfrm>
          <a:off x="646111" y="1152983"/>
          <a:ext cx="10783887" cy="4352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2ECF82-BF7F-0344-8CF6-D86BC5239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32205" y="6053491"/>
            <a:ext cx="3859795" cy="304801"/>
          </a:xfrm>
        </p:spPr>
        <p:txBody>
          <a:bodyPr/>
          <a:lstStyle/>
          <a:p>
            <a:r>
              <a:rPr lang="en-US" dirty="0"/>
              <a:t>Bruno 2/26/2019</a:t>
            </a:r>
          </a:p>
        </p:txBody>
      </p:sp>
    </p:spTree>
    <p:extLst>
      <p:ext uri="{BB962C8B-B14F-4D97-AF65-F5344CB8AC3E}">
        <p14:creationId xmlns:p14="http://schemas.microsoft.com/office/powerpoint/2010/main" val="16706620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9A5A6-2A46-124E-AC61-4BD407104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381" y="629266"/>
            <a:ext cx="4767471" cy="1641986"/>
          </a:xfrm>
        </p:spPr>
        <p:txBody>
          <a:bodyPr>
            <a:normAutofit/>
          </a:bodyPr>
          <a:lstStyle/>
          <a:p>
            <a:r>
              <a:rPr lang="en-US" dirty="0"/>
              <a:t>Popular Attractions</a:t>
            </a:r>
          </a:p>
        </p:txBody>
      </p:sp>
      <p:pic>
        <p:nvPicPr>
          <p:cNvPr id="5" name="Picture 4" descr="A small boat in a body of water&#10;&#10;Description automatically generated">
            <a:extLst>
              <a:ext uri="{FF2B5EF4-FFF2-40B4-BE49-F238E27FC236}">
                <a16:creationId xmlns:a16="http://schemas.microsoft.com/office/drawing/2014/main" id="{04D01E69-B4BB-1F45-B804-B989F03254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61" r="29805" b="1"/>
          <a:stretch/>
        </p:blipFill>
        <p:spPr>
          <a:xfrm>
            <a:off x="-1" y="10"/>
            <a:ext cx="46346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A628F-5E69-B84C-9C39-EF7F722E3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9981" y="2251587"/>
            <a:ext cx="7062019" cy="42635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Rhythms of the night: “An explosion of color, sound and spectacle, tells a powerful story about the persistence of the human spirit using colorful imagery, music, dance and movement.” How to book, and more info…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hlinkClick r:id="rId4"/>
              </a:rPr>
              <a:t>Rhythms of the Night booking and Details</a:t>
            </a: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Los Muertos Beach and Pier: Centrally located beach and with food and drinks. Friendly for all ages.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s-ES" sz="1800" dirty="0">
                <a:hlinkClick r:id="rId5"/>
              </a:rPr>
              <a:t>More on Playa Los Muertos </a:t>
            </a: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The </a:t>
            </a:r>
            <a:r>
              <a:rPr lang="en-US" sz="1800" dirty="0" err="1"/>
              <a:t>Malecon</a:t>
            </a:r>
            <a:r>
              <a:rPr lang="en-US" sz="1800" dirty="0"/>
              <a:t>: A boardwalk with a number of activities and sights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“The heart of Puerto Vallarta”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hlinkClick r:id="rId6"/>
              </a:rPr>
              <a:t>More on the Malecon</a:t>
            </a: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endParaRPr lang="en-US" sz="1400" dirty="0"/>
          </a:p>
          <a:p>
            <a:pPr marL="0" indent="0">
              <a:lnSpc>
                <a:spcPct val="90000"/>
              </a:lnSpc>
              <a:buNone/>
            </a:pPr>
            <a:endParaRPr lang="en-US" sz="14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DE29698-B006-E042-8313-79A9029C3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990" y="6362699"/>
            <a:ext cx="3859795" cy="304801"/>
          </a:xfrm>
        </p:spPr>
        <p:txBody>
          <a:bodyPr/>
          <a:lstStyle/>
          <a:p>
            <a:r>
              <a:rPr lang="en-US" dirty="0"/>
              <a:t>Bruno 2/26/2019</a:t>
            </a:r>
          </a:p>
        </p:txBody>
      </p:sp>
    </p:spTree>
    <p:extLst>
      <p:ext uri="{BB962C8B-B14F-4D97-AF65-F5344CB8AC3E}">
        <p14:creationId xmlns:p14="http://schemas.microsoft.com/office/powerpoint/2010/main" val="9793862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DE340-1C86-1440-B293-6A15A9489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r>
              <a:rPr lang="en-US" dirty="0"/>
              <a:t>Dining Experiences</a:t>
            </a:r>
          </a:p>
        </p:txBody>
      </p:sp>
      <p:sp>
        <p:nvSpPr>
          <p:cNvPr id="10" name="Freeform 23">
            <a:extLst>
              <a:ext uri="{FF2B5EF4-FFF2-40B4-BE49-F238E27FC236}">
                <a16:creationId xmlns:a16="http://schemas.microsoft.com/office/drawing/2014/main" id="{8FCA736E-BDE3-4D4D-8D87-E9AE7925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1D65A06F-4B56-402D-97AA-466CC32EE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EB1784-FDF9-4C6D-84DF-46C42CC94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11" y="0"/>
            <a:ext cx="6098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BCF57C-B7BE-6B46-B0D2-647FC7F21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664" y="1206320"/>
            <a:ext cx="2162555" cy="2162555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29AA25D-1E7A-4074-BF68-D55A83B81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E8986-70D5-6B49-BBD5-2D2189B4E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2052918"/>
            <a:ext cx="4165146" cy="41954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300" dirty="0"/>
              <a:t>Bar Solar/ Barracuda: During the day Bar Solar is great place to grab a casual beer and a ceviche, by night a great place to go dance and listen to some music. Its sister restaurant located directly next door offers the same beachside dining experience but with a full menu and a bit more upscale.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300" dirty="0">
                <a:hlinkClick r:id="rId4"/>
              </a:rPr>
              <a:t>Bar Solar / Barracuda</a:t>
            </a:r>
            <a:endParaRPr lang="en-US" sz="1300" dirty="0"/>
          </a:p>
          <a:p>
            <a:pPr>
              <a:lnSpc>
                <a:spcPct val="90000"/>
              </a:lnSpc>
            </a:pPr>
            <a:r>
              <a:rPr lang="en-US" sz="1300" dirty="0" err="1"/>
              <a:t>Florios</a:t>
            </a:r>
            <a:r>
              <a:rPr lang="en-US" sz="1300" dirty="0"/>
              <a:t>: Incredible Italian food in Mexico? Correct. </a:t>
            </a:r>
            <a:r>
              <a:rPr lang="en-US" sz="1300" dirty="0" err="1"/>
              <a:t>Florios</a:t>
            </a:r>
            <a:r>
              <a:rPr lang="en-US" sz="1300" dirty="0"/>
              <a:t> has an authentic Italian feel in the heart of downtown PV for a great romantic meal that wont break the bank.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300" dirty="0">
                <a:hlinkClick r:id="rId5"/>
              </a:rPr>
              <a:t>Florios Italian</a:t>
            </a:r>
            <a:endParaRPr lang="en-US" sz="1300" dirty="0"/>
          </a:p>
          <a:p>
            <a:pPr>
              <a:lnSpc>
                <a:spcPct val="90000"/>
              </a:lnSpc>
            </a:pPr>
            <a:r>
              <a:rPr lang="en-US" sz="1300" dirty="0"/>
              <a:t>Sonora Prime: Steakhouse with incredibly high quality and great portions. Fine dining experience.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300" dirty="0">
                <a:hlinkClick r:id="rId6"/>
              </a:rPr>
              <a:t>Sonora Prime Grill</a:t>
            </a:r>
            <a:endParaRPr lang="en-US" sz="1300" dirty="0"/>
          </a:p>
          <a:p>
            <a:pPr>
              <a:lnSpc>
                <a:spcPct val="90000"/>
              </a:lnSpc>
            </a:pPr>
            <a:endParaRPr lang="en-US" sz="1300" dirty="0"/>
          </a:p>
          <a:p>
            <a:pPr marL="0" indent="0">
              <a:lnSpc>
                <a:spcPct val="90000"/>
              </a:lnSpc>
              <a:buNone/>
            </a:pPr>
            <a:endParaRPr lang="en-US" sz="13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49A7B7D-B46D-B74F-9968-4F2C27263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713549"/>
              </p:ext>
            </p:extLst>
          </p:nvPr>
        </p:nvGraphicFramePr>
        <p:xfrm>
          <a:off x="5879577" y="3849606"/>
          <a:ext cx="5449473" cy="2276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4823">
                  <a:extLst>
                    <a:ext uri="{9D8B030D-6E8A-4147-A177-3AD203B41FA5}">
                      <a16:colId xmlns:a16="http://schemas.microsoft.com/office/drawing/2014/main" val="167258529"/>
                    </a:ext>
                  </a:extLst>
                </a:gridCol>
                <a:gridCol w="1215504">
                  <a:extLst>
                    <a:ext uri="{9D8B030D-6E8A-4147-A177-3AD203B41FA5}">
                      <a16:colId xmlns:a16="http://schemas.microsoft.com/office/drawing/2014/main" val="415786673"/>
                    </a:ext>
                  </a:extLst>
                </a:gridCol>
                <a:gridCol w="1258228">
                  <a:extLst>
                    <a:ext uri="{9D8B030D-6E8A-4147-A177-3AD203B41FA5}">
                      <a16:colId xmlns:a16="http://schemas.microsoft.com/office/drawing/2014/main" val="3873437065"/>
                    </a:ext>
                  </a:extLst>
                </a:gridCol>
                <a:gridCol w="1770918">
                  <a:extLst>
                    <a:ext uri="{9D8B030D-6E8A-4147-A177-3AD203B41FA5}">
                      <a16:colId xmlns:a16="http://schemas.microsoft.com/office/drawing/2014/main" val="1448109129"/>
                    </a:ext>
                  </a:extLst>
                </a:gridCol>
              </a:tblGrid>
              <a:tr h="569087">
                <a:tc>
                  <a:txBody>
                    <a:bodyPr/>
                    <a:lstStyle/>
                    <a:p>
                      <a:r>
                        <a:rPr lang="en-US" sz="1500"/>
                        <a:t>Restaurant</a:t>
                      </a:r>
                    </a:p>
                  </a:txBody>
                  <a:tcPr marL="76904" marR="76904" marT="38452" marB="38452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Avg Entrée Cost</a:t>
                      </a:r>
                    </a:p>
                  </a:txBody>
                  <a:tcPr marL="76904" marR="76904" marT="38452" marB="38452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Yelp Rating</a:t>
                      </a:r>
                    </a:p>
                  </a:txBody>
                  <a:tcPr marL="76904" marR="76904" marT="38452" marB="38452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Recommendation</a:t>
                      </a:r>
                    </a:p>
                  </a:txBody>
                  <a:tcPr marL="76904" marR="76904" marT="38452" marB="38452"/>
                </a:tc>
                <a:extLst>
                  <a:ext uri="{0D108BD9-81ED-4DB2-BD59-A6C34878D82A}">
                    <a16:rowId xmlns:a16="http://schemas.microsoft.com/office/drawing/2014/main" val="2662547879"/>
                  </a:ext>
                </a:extLst>
              </a:tr>
              <a:tr h="569087">
                <a:tc>
                  <a:txBody>
                    <a:bodyPr/>
                    <a:lstStyle/>
                    <a:p>
                      <a:r>
                        <a:rPr lang="en-US" sz="1500"/>
                        <a:t>Barracuda</a:t>
                      </a:r>
                    </a:p>
                  </a:txBody>
                  <a:tcPr marL="76904" marR="76904" marT="38452" marB="38452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12-18 US dollars</a:t>
                      </a:r>
                    </a:p>
                  </a:txBody>
                  <a:tcPr marL="76904" marR="76904" marT="38452" marB="38452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4.5 stars</a:t>
                      </a:r>
                    </a:p>
                  </a:txBody>
                  <a:tcPr marL="76904" marR="76904" marT="38452" marB="38452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Red Snapper</a:t>
                      </a:r>
                    </a:p>
                  </a:txBody>
                  <a:tcPr marL="76904" marR="76904" marT="38452" marB="38452"/>
                </a:tc>
                <a:extLst>
                  <a:ext uri="{0D108BD9-81ED-4DB2-BD59-A6C34878D82A}">
                    <a16:rowId xmlns:a16="http://schemas.microsoft.com/office/drawing/2014/main" val="2474532322"/>
                  </a:ext>
                </a:extLst>
              </a:tr>
              <a:tr h="569087">
                <a:tc>
                  <a:txBody>
                    <a:bodyPr/>
                    <a:lstStyle/>
                    <a:p>
                      <a:r>
                        <a:rPr lang="en-US" sz="1500"/>
                        <a:t>Florio’s</a:t>
                      </a:r>
                    </a:p>
                  </a:txBody>
                  <a:tcPr marL="76904" marR="76904" marT="38452" marB="38452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15-25 US dollars</a:t>
                      </a:r>
                    </a:p>
                  </a:txBody>
                  <a:tcPr marL="76904" marR="76904" marT="38452" marB="38452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4.5 stars</a:t>
                      </a:r>
                    </a:p>
                  </a:txBody>
                  <a:tcPr marL="76904" marR="76904" marT="38452" marB="38452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Pizza (any)</a:t>
                      </a:r>
                    </a:p>
                  </a:txBody>
                  <a:tcPr marL="76904" marR="76904" marT="38452" marB="38452"/>
                </a:tc>
                <a:extLst>
                  <a:ext uri="{0D108BD9-81ED-4DB2-BD59-A6C34878D82A}">
                    <a16:rowId xmlns:a16="http://schemas.microsoft.com/office/drawing/2014/main" val="547771463"/>
                  </a:ext>
                </a:extLst>
              </a:tr>
              <a:tr h="569087">
                <a:tc>
                  <a:txBody>
                    <a:bodyPr/>
                    <a:lstStyle/>
                    <a:p>
                      <a:r>
                        <a:rPr lang="en-US" sz="1500"/>
                        <a:t>Sonora Prime</a:t>
                      </a:r>
                    </a:p>
                  </a:txBody>
                  <a:tcPr marL="76904" marR="76904" marT="38452" marB="38452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35-50 US dollars</a:t>
                      </a:r>
                    </a:p>
                  </a:txBody>
                  <a:tcPr marL="76904" marR="76904" marT="38452" marB="38452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4.5 stars</a:t>
                      </a:r>
                    </a:p>
                  </a:txBody>
                  <a:tcPr marL="76904" marR="76904" marT="38452" marB="38452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Cowboy Steak</a:t>
                      </a:r>
                    </a:p>
                  </a:txBody>
                  <a:tcPr marL="76904" marR="76904" marT="38452" marB="38452"/>
                </a:tc>
                <a:extLst>
                  <a:ext uri="{0D108BD9-81ED-4DB2-BD59-A6C34878D82A}">
                    <a16:rowId xmlns:a16="http://schemas.microsoft.com/office/drawing/2014/main" val="187676243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DCAF82F-DFEF-F849-BF64-691D13BBF0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5076" y="1707544"/>
            <a:ext cx="3170574" cy="17390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520DDE-271D-AF47-89B3-2D388F2CDE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6336" y="97656"/>
            <a:ext cx="2490858" cy="1609889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F3FB1B8-B086-B443-91CA-5E685AF6D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4156" y="6378270"/>
            <a:ext cx="3859795" cy="304801"/>
          </a:xfrm>
        </p:spPr>
        <p:txBody>
          <a:bodyPr/>
          <a:lstStyle/>
          <a:p>
            <a:r>
              <a:rPr lang="en-US" dirty="0"/>
              <a:t>Bruno 2/26/2019</a:t>
            </a:r>
          </a:p>
        </p:txBody>
      </p:sp>
    </p:spTree>
    <p:extLst>
      <p:ext uri="{BB962C8B-B14F-4D97-AF65-F5344CB8AC3E}">
        <p14:creationId xmlns:p14="http://schemas.microsoft.com/office/powerpoint/2010/main" val="16187962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EC07F-4499-BC4B-B3D8-74BAD607F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>
            <a:normAutofit/>
          </a:bodyPr>
          <a:lstStyle/>
          <a:p>
            <a:r>
              <a:rPr lang="en-US" dirty="0"/>
              <a:t>Things to do</a:t>
            </a:r>
          </a:p>
        </p:txBody>
      </p:sp>
      <p:pic>
        <p:nvPicPr>
          <p:cNvPr id="4" name="Picture 3" descr="A group of palm trees on a beach&#10;&#10;Description automatically generated">
            <a:extLst>
              <a:ext uri="{FF2B5EF4-FFF2-40B4-BE49-F238E27FC236}">
                <a16:creationId xmlns:a16="http://schemas.microsoft.com/office/drawing/2014/main" id="{E9C0878A-9B18-514D-B9D3-EEDFC4FEC9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54" r="14637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19543-15FD-5544-82B8-B2E3D5E18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618" y="1524000"/>
            <a:ext cx="4384062" cy="4838700"/>
          </a:xfrm>
        </p:spPr>
        <p:txBody>
          <a:bodyPr>
            <a:normAutofit/>
          </a:bodyPr>
          <a:lstStyle/>
          <a:p>
            <a:r>
              <a:rPr lang="en-US" dirty="0"/>
              <a:t>Zipline through the nearby tropical forests. Highly recommend through “Los </a:t>
            </a:r>
            <a:r>
              <a:rPr lang="en-US" dirty="0" err="1"/>
              <a:t>Veranos</a:t>
            </a:r>
            <a:r>
              <a:rPr lang="en-US" dirty="0"/>
              <a:t>”</a:t>
            </a:r>
          </a:p>
          <a:p>
            <a:pPr marL="0" indent="0">
              <a:buNone/>
            </a:pPr>
            <a:r>
              <a:rPr lang="en-US" dirty="0"/>
              <a:t>Booking/ Details: </a:t>
            </a:r>
            <a:r>
              <a:rPr lang="en-US" dirty="0">
                <a:hlinkClick r:id="rId4"/>
              </a:rPr>
              <a:t>Los Veranos Tours</a:t>
            </a:r>
            <a:endParaRPr lang="en-US" dirty="0"/>
          </a:p>
          <a:p>
            <a:r>
              <a:rPr lang="en-US" dirty="0"/>
              <a:t>Take a </a:t>
            </a:r>
            <a:r>
              <a:rPr lang="en-US" dirty="0" err="1"/>
              <a:t>panga</a:t>
            </a:r>
            <a:r>
              <a:rPr lang="en-US" dirty="0"/>
              <a:t> to Yelapa, and go paragliding over the area.</a:t>
            </a:r>
          </a:p>
          <a:p>
            <a:pPr marL="0" indent="0">
              <a:buNone/>
            </a:pPr>
            <a:r>
              <a:rPr lang="en-US" dirty="0"/>
              <a:t>Booking/ Details: </a:t>
            </a:r>
            <a:r>
              <a:rPr lang="en-US" dirty="0">
                <a:hlinkClick r:id="rId5"/>
              </a:rPr>
              <a:t>Fly Yelapa</a:t>
            </a:r>
            <a:endParaRPr lang="en-US" dirty="0"/>
          </a:p>
          <a:p>
            <a:r>
              <a:rPr lang="en-US" dirty="0"/>
              <a:t>Enjoy a day/night at the hidden gem of Casitas </a:t>
            </a:r>
            <a:r>
              <a:rPr lang="en-US" dirty="0" err="1"/>
              <a:t>Maraika</a:t>
            </a:r>
            <a:r>
              <a:rPr lang="en-US" dirty="0"/>
              <a:t>. (Pictured) MUST DO!</a:t>
            </a:r>
          </a:p>
          <a:p>
            <a:pPr marL="0" indent="0">
              <a:buNone/>
            </a:pPr>
            <a:r>
              <a:rPr lang="en-US" dirty="0"/>
              <a:t>Booking/ Details: </a:t>
            </a:r>
            <a:r>
              <a:rPr lang="en-US" dirty="0">
                <a:hlinkClick r:id="rId6"/>
              </a:rPr>
              <a:t>Casitas Maraika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CAB114-A337-6241-8BCB-A8E0BBFA6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099" y="6381749"/>
            <a:ext cx="3859795" cy="304801"/>
          </a:xfrm>
        </p:spPr>
        <p:txBody>
          <a:bodyPr/>
          <a:lstStyle/>
          <a:p>
            <a:r>
              <a:rPr lang="en-US" dirty="0"/>
              <a:t>Bruno 2/26/2019</a:t>
            </a:r>
          </a:p>
        </p:txBody>
      </p:sp>
    </p:spTree>
    <p:extLst>
      <p:ext uri="{BB962C8B-B14F-4D97-AF65-F5344CB8AC3E}">
        <p14:creationId xmlns:p14="http://schemas.microsoft.com/office/powerpoint/2010/main" val="33402950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362849A-570D-49DB-954C-63F144E88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A42011-E478-428B-9D15-A98E338BF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9ED2773C-FE51-4632-BA46-036BDCDA6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9B22D-F3D9-A74F-B283-4206781B6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Where should you stay?</a:t>
            </a: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E02F9158-C4C2-46A8-BE73-A4F77E139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pic>
        <p:nvPicPr>
          <p:cNvPr id="7" name="Picture 6" descr="A large body of water&#10;&#10;Description automatically generated">
            <a:extLst>
              <a:ext uri="{FF2B5EF4-FFF2-40B4-BE49-F238E27FC236}">
                <a16:creationId xmlns:a16="http://schemas.microsoft.com/office/drawing/2014/main" id="{0F306C30-84A2-A145-B149-4C6B2DA8D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84" y="2566624"/>
            <a:ext cx="5451627" cy="3625331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05B25-C46C-B942-BEE9-50FC59CBB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089" y="2548281"/>
            <a:ext cx="5770911" cy="43097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r>
              <a:rPr lang="en-US" sz="1200" dirty="0"/>
              <a:t>- Luxurious: </a:t>
            </a:r>
            <a:r>
              <a:rPr lang="en-US" sz="1200" dirty="0">
                <a:hlinkClick r:id="rId3"/>
              </a:rPr>
              <a:t>Garza Blanca</a:t>
            </a:r>
            <a:r>
              <a:rPr lang="en-US" sz="1200" dirty="0"/>
              <a:t> “Unwind in a luxurious 3,229 </a:t>
            </a:r>
            <a:r>
              <a:rPr lang="en-US" sz="1200" dirty="0" err="1"/>
              <a:t>sq.ft</a:t>
            </a:r>
            <a:r>
              <a:rPr lang="en-US" sz="1200" dirty="0"/>
              <a:t>. two bedroom, three bathroom suite  a spacious lounge and dining room, complemented by a gourmet kitchen with a beautiful center island. The inviting wrap-around terrace is fully furnished for lounging, a dip in an outdoor hot tub or take a siesta in our hammocks”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200" dirty="0"/>
              <a:t>	Avg. Cost Depending on Season 400 US dollars per night. 5 star hotel. </a:t>
            </a:r>
          </a:p>
          <a:p>
            <a:pPr>
              <a:lnSpc>
                <a:spcPct val="90000"/>
              </a:lnSpc>
            </a:pPr>
            <a:r>
              <a:rPr lang="en-US" sz="1200" dirty="0"/>
              <a:t>- Great Value: </a:t>
            </a:r>
            <a:r>
              <a:rPr lang="en-US" sz="1200" dirty="0">
                <a:hlinkClick r:id="rId4"/>
              </a:rPr>
              <a:t>Hotel Playa Los Arcos</a:t>
            </a:r>
            <a:r>
              <a:rPr lang="en-US" sz="1200" dirty="0"/>
              <a:t> A family friendly resort and spa right in the heart of PV. “Overlooking Bahía de Banderas, this relaxed hotel is 1 km from a </a:t>
            </a:r>
            <a:r>
              <a:rPr lang="en-US" sz="1200" dirty="0" err="1"/>
              <a:t>malecón</a:t>
            </a:r>
            <a:r>
              <a:rPr lang="en-US" sz="1200" dirty="0"/>
              <a:t>, a paved waterside walkway, and 10 km from </a:t>
            </a:r>
            <a:r>
              <a:rPr lang="en-US" sz="1200" dirty="0" err="1"/>
              <a:t>Licenciado</a:t>
            </a:r>
            <a:r>
              <a:rPr lang="en-US" sz="1200" dirty="0"/>
              <a:t> Gustavo Díaz </a:t>
            </a:r>
            <a:r>
              <a:rPr lang="en-US" sz="1200" dirty="0" err="1"/>
              <a:t>Ordaz</a:t>
            </a:r>
            <a:r>
              <a:rPr lang="en-US" sz="1200" dirty="0"/>
              <a:t> International Airport.”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200" dirty="0"/>
              <a:t>	Avg. Cost depending on season, 120 US dollars per night. 3 star hotel.</a:t>
            </a:r>
          </a:p>
          <a:p>
            <a:pPr>
              <a:lnSpc>
                <a:spcPct val="90000"/>
              </a:lnSpc>
            </a:pPr>
            <a:r>
              <a:rPr lang="en-US" sz="1200" dirty="0"/>
              <a:t>- Budget Friendly: </a:t>
            </a:r>
            <a:r>
              <a:rPr lang="en-US" sz="1200" dirty="0">
                <a:hlinkClick r:id="rId5"/>
              </a:rPr>
              <a:t>Hotel El Pescador </a:t>
            </a:r>
            <a:r>
              <a:rPr lang="en-US" sz="1200" dirty="0"/>
              <a:t>“Set off Highway 200, this relaxed, beachfront hotel alongside Playa </a:t>
            </a:r>
            <a:r>
              <a:rPr lang="en-US" sz="1200" dirty="0" err="1"/>
              <a:t>Camarones</a:t>
            </a:r>
            <a:r>
              <a:rPr lang="en-US" sz="1200" dirty="0"/>
              <a:t> is a 12-minute walk from the </a:t>
            </a:r>
            <a:r>
              <a:rPr lang="en-US" sz="1200" dirty="0" err="1"/>
              <a:t>Malecón</a:t>
            </a:r>
            <a:r>
              <a:rPr lang="en-US" sz="1200" dirty="0"/>
              <a:t> esplanade and 2.6 km from Los Muertos Beach”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200" dirty="0"/>
              <a:t>	Avg. Cost depending on season, 70 US dollars per night. 2 star hotel.</a:t>
            </a:r>
          </a:p>
          <a:p>
            <a:pPr marL="0" indent="0">
              <a:lnSpc>
                <a:spcPct val="90000"/>
              </a:lnSpc>
              <a:buNone/>
            </a:pPr>
            <a:endParaRPr lang="en-US" sz="1000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027FFC3-5567-C444-B25B-7D80341C7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71186" y="6458872"/>
            <a:ext cx="3859795" cy="304801"/>
          </a:xfrm>
        </p:spPr>
        <p:txBody>
          <a:bodyPr/>
          <a:lstStyle/>
          <a:p>
            <a:r>
              <a:rPr lang="en-US" dirty="0"/>
              <a:t>Bruno 2/26/2019</a:t>
            </a:r>
          </a:p>
        </p:txBody>
      </p:sp>
    </p:spTree>
    <p:extLst>
      <p:ext uri="{BB962C8B-B14F-4D97-AF65-F5344CB8AC3E}">
        <p14:creationId xmlns:p14="http://schemas.microsoft.com/office/powerpoint/2010/main" val="2051331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EA05E-CA85-884D-AA1F-B24DD70FF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>
            <a:normAutofit/>
          </a:bodyPr>
          <a:lstStyle/>
          <a:p>
            <a:r>
              <a:rPr lang="en-US" dirty="0"/>
              <a:t>Travel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A552F-324D-0243-BA8A-1F1993EC6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1" y="2052214"/>
            <a:ext cx="5803129" cy="419618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Direct flights from San Diego to Puerto Vallarta anytime of the year on many major airlines, as we are a popular tourism demographic.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Cheaper flights also available year round from Tijuana.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Once in Puerto Vallarta, Traveling by Taxi is the Cheapest and Safest method of travel, simply hail a taxi ask how much he or she will charge you to your destination and go. Or hail the next one and see if you can get a better rate. 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Cheapest flight found in past year: 146 US dollars, Average price over entire year 246 dollars, Cheapest month to Travel March.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Best time of Year to go for Weather: April – June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/>
              <a:t>Tourism will have died down, temperature will still be nice, wet season hasn’t yet began.</a:t>
            </a:r>
          </a:p>
        </p:txBody>
      </p:sp>
      <p:pic>
        <p:nvPicPr>
          <p:cNvPr id="4" name="Picture 3" descr="A picture containing sky, outdoor, road, building&#10;&#10;Description automatically generated">
            <a:extLst>
              <a:ext uri="{FF2B5EF4-FFF2-40B4-BE49-F238E27FC236}">
                <a16:creationId xmlns:a16="http://schemas.microsoft.com/office/drawing/2014/main" id="{D1E62A10-A2CF-344B-927B-6CF263D243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82" r="26223" b="1"/>
          <a:stretch/>
        </p:blipFill>
        <p:spPr>
          <a:xfrm>
            <a:off x="7551643" y="2052213"/>
            <a:ext cx="3991900" cy="41961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190AE4-2490-F54C-8D80-EA006BFE5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306" y="6447364"/>
            <a:ext cx="3859795" cy="304801"/>
          </a:xfrm>
        </p:spPr>
        <p:txBody>
          <a:bodyPr/>
          <a:lstStyle/>
          <a:p>
            <a:r>
              <a:rPr lang="en-US" dirty="0"/>
              <a:t>Bruno 2/26/2019</a:t>
            </a:r>
          </a:p>
        </p:txBody>
      </p:sp>
    </p:spTree>
    <p:extLst>
      <p:ext uri="{BB962C8B-B14F-4D97-AF65-F5344CB8AC3E}">
        <p14:creationId xmlns:p14="http://schemas.microsoft.com/office/powerpoint/2010/main" val="7005279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DCC6F-EC2B-0F43-847A-4CF846907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5AAF2-F8A9-344D-9BCF-D071C14D6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331259"/>
            <a:ext cx="8946541" cy="5355291"/>
          </a:xfrm>
        </p:spPr>
        <p:txBody>
          <a:bodyPr/>
          <a:lstStyle/>
          <a:p>
            <a:r>
              <a:rPr lang="en-US" dirty="0">
                <a:hlinkClick r:id="rId2"/>
              </a:rPr>
              <a:t>Rhythms of the Night booking and Details</a:t>
            </a:r>
            <a:endParaRPr lang="en-US" dirty="0"/>
          </a:p>
          <a:p>
            <a:r>
              <a:rPr lang="es-ES" dirty="0">
                <a:hlinkClick r:id="rId3"/>
              </a:rPr>
              <a:t>More on Playa Los Muertos </a:t>
            </a:r>
            <a:endParaRPr lang="es-ES" dirty="0"/>
          </a:p>
          <a:p>
            <a:r>
              <a:rPr lang="en-US" dirty="0">
                <a:hlinkClick r:id="rId4"/>
              </a:rPr>
              <a:t>More on the Malecon</a:t>
            </a:r>
            <a:endParaRPr lang="en-US" dirty="0"/>
          </a:p>
          <a:p>
            <a:r>
              <a:rPr lang="en-US" dirty="0">
                <a:hlinkClick r:id="rId5"/>
              </a:rPr>
              <a:t>Bar Solar / Barracuda</a:t>
            </a:r>
            <a:endParaRPr lang="en-US" dirty="0"/>
          </a:p>
          <a:p>
            <a:r>
              <a:rPr lang="en-US" dirty="0">
                <a:hlinkClick r:id="rId6"/>
              </a:rPr>
              <a:t>Florios Italian</a:t>
            </a:r>
            <a:endParaRPr lang="en-US" dirty="0"/>
          </a:p>
          <a:p>
            <a:r>
              <a:rPr lang="en-US" dirty="0">
                <a:hlinkClick r:id="rId7"/>
              </a:rPr>
              <a:t>Sonora Prime Grill</a:t>
            </a:r>
            <a:endParaRPr lang="en-US" dirty="0"/>
          </a:p>
          <a:p>
            <a:r>
              <a:rPr lang="en-US" dirty="0">
                <a:hlinkClick r:id="rId8"/>
              </a:rPr>
              <a:t>Los Veranos Tours</a:t>
            </a:r>
            <a:endParaRPr lang="en-US" dirty="0"/>
          </a:p>
          <a:p>
            <a:r>
              <a:rPr lang="en-US" dirty="0">
                <a:hlinkClick r:id="rId9"/>
              </a:rPr>
              <a:t>Fly Yelapa</a:t>
            </a:r>
            <a:endParaRPr lang="en-US" dirty="0"/>
          </a:p>
          <a:p>
            <a:r>
              <a:rPr lang="en-US" dirty="0">
                <a:hlinkClick r:id="rId10"/>
              </a:rPr>
              <a:t>Casitas Maraika</a:t>
            </a:r>
            <a:endParaRPr lang="en-US" dirty="0"/>
          </a:p>
          <a:p>
            <a:r>
              <a:rPr lang="en-US" dirty="0">
                <a:hlinkClick r:id="rId11"/>
              </a:rPr>
              <a:t>Garza Blanca</a:t>
            </a:r>
            <a:endParaRPr lang="en-US" dirty="0"/>
          </a:p>
          <a:p>
            <a:r>
              <a:rPr lang="en-US" dirty="0">
                <a:hlinkClick r:id="rId12"/>
              </a:rPr>
              <a:t>Hotel Playa Los Arcos</a:t>
            </a:r>
            <a:endParaRPr lang="en-US" dirty="0"/>
          </a:p>
          <a:p>
            <a:r>
              <a:rPr lang="en-US" dirty="0">
                <a:hlinkClick r:id="rId13"/>
              </a:rPr>
              <a:t>Hotel El Pescador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C3276-2C02-6D45-B750-2C69EDC0F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91846" y="6381749"/>
            <a:ext cx="3859795" cy="304801"/>
          </a:xfrm>
        </p:spPr>
        <p:txBody>
          <a:bodyPr/>
          <a:lstStyle/>
          <a:p>
            <a:r>
              <a:rPr lang="en-US"/>
              <a:t>Bruno 2/26/2019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275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665</Words>
  <Application>Microsoft Macintosh PowerPoint</Application>
  <PresentationFormat>Widescreen</PresentationFormat>
  <Paragraphs>90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Century Gothic</vt:lpstr>
      <vt:lpstr>Wingdings 3</vt:lpstr>
      <vt:lpstr>Ion</vt:lpstr>
      <vt:lpstr>Puerto Vallarta, Mexico</vt:lpstr>
      <vt:lpstr>Background</vt:lpstr>
      <vt:lpstr>Weather breakdown</vt:lpstr>
      <vt:lpstr>Popular Attractions</vt:lpstr>
      <vt:lpstr>Dining Experiences</vt:lpstr>
      <vt:lpstr>Things to do</vt:lpstr>
      <vt:lpstr>Where should you stay?</vt:lpstr>
      <vt:lpstr>Travel Plans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Puerto Vallarta, Mexico</dc:title>
  <dc:creator>Colby Bruno</dc:creator>
  <cp:lastModifiedBy>Colby Bruno</cp:lastModifiedBy>
  <cp:revision>5</cp:revision>
  <dcterms:created xsi:type="dcterms:W3CDTF">2019-02-25T22:04:16Z</dcterms:created>
  <dcterms:modified xsi:type="dcterms:W3CDTF">2019-02-25T22:42:39Z</dcterms:modified>
</cp:coreProperties>
</file>