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9144000" cy="5143500" type="screen16x9"/>
  <p:notesSz cx="5143500" cy="9144000"/>
  <p:embeddedFontLst>
    <p:embeddedFont>
      <p:font typeface="Noto Serif HK" panose="02020200000000000000" pitchFamily="18" charset="-128"/>
      <p:regular r:id="rId1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F323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690"/>
    <p:restoredTop sz="94610"/>
  </p:normalViewPr>
  <p:slideViewPr>
    <p:cSldViewPr snapToGrid="0" snapToObjects="1">
      <p:cViewPr varScale="1">
        <p:scale>
          <a:sx n="119" d="100"/>
          <a:sy n="119" d="100"/>
        </p:scale>
        <p:origin x="200" y="9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222956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2C2B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403234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9180" y="4844491"/>
            <a:ext cx="1071843" cy="25603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2C2B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403234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9180" y="4844491"/>
            <a:ext cx="1071843" cy="25603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2C2B3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403234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9180" y="4844491"/>
            <a:ext cx="1071843" cy="25603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2C2B3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403234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9180" y="4844491"/>
            <a:ext cx="1071843" cy="25603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2C2B3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403234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9180" y="4844491"/>
            <a:ext cx="1071843" cy="25603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2C2B3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403234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9180" y="4844491"/>
            <a:ext cx="1071843" cy="25603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2C2B3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403234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9180" y="4844491"/>
            <a:ext cx="1071843" cy="25603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2C2B3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403234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9180" y="4844491"/>
            <a:ext cx="1071843" cy="25603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2C2B3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403234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9180" y="4844491"/>
            <a:ext cx="1071843" cy="25603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2C2B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403234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9180" y="4844491"/>
            <a:ext cx="1071843" cy="256032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00" y="0"/>
            <a:ext cx="3429000" cy="51435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2702" y="70842"/>
            <a:ext cx="2813521" cy="5001816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496119" y="1560016"/>
            <a:ext cx="4722763" cy="88597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450"/>
              </a:lnSpc>
              <a:buNone/>
            </a:pPr>
            <a:r>
              <a:rPr lang="en-US" sz="2750" b="1" dirty="0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Documenting My Semester</a:t>
            </a:r>
            <a:endParaRPr lang="en-US" sz="2750" dirty="0"/>
          </a:p>
        </p:txBody>
      </p:sp>
      <p:sp>
        <p:nvSpPr>
          <p:cNvPr id="5" name="Text 1"/>
          <p:cNvSpPr/>
          <p:nvPr/>
        </p:nvSpPr>
        <p:spPr>
          <a:xfrm>
            <a:off x="496119" y="2502694"/>
            <a:ext cx="2232422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350" b="1" dirty="0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A Personal Time Capsule</a:t>
            </a:r>
            <a:endParaRPr lang="en-US" sz="1350" dirty="0"/>
          </a:p>
        </p:txBody>
      </p:sp>
      <p:sp>
        <p:nvSpPr>
          <p:cNvPr id="6" name="Text 2"/>
          <p:cNvSpPr/>
          <p:nvPr/>
        </p:nvSpPr>
        <p:spPr>
          <a:xfrm>
            <a:off x="708720" y="3149352"/>
            <a:ext cx="1772022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350" b="1" dirty="0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By: Analucia Perez</a:t>
            </a:r>
            <a:endParaRPr lang="en-US" sz="1350" dirty="0"/>
          </a:p>
        </p:txBody>
      </p:sp>
      <p:sp>
        <p:nvSpPr>
          <p:cNvPr id="7" name="Shape 3"/>
          <p:cNvSpPr/>
          <p:nvPr/>
        </p:nvSpPr>
        <p:spPr>
          <a:xfrm>
            <a:off x="496119" y="2936751"/>
            <a:ext cx="19050" cy="646658"/>
          </a:xfrm>
          <a:prstGeom prst="rect">
            <a:avLst/>
          </a:prstGeom>
          <a:solidFill>
            <a:srgbClr val="E2C2B3"/>
          </a:solidFill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429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3925119" y="1594172"/>
            <a:ext cx="3544119" cy="4429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450"/>
              </a:lnSpc>
              <a:buNone/>
            </a:pPr>
            <a:r>
              <a:rPr lang="en-US" sz="2750" b="1" dirty="0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Feeling Loved</a:t>
            </a:r>
            <a:endParaRPr lang="en-US" sz="2750" dirty="0"/>
          </a:p>
        </p:txBody>
      </p:sp>
      <p:sp>
        <p:nvSpPr>
          <p:cNvPr id="4" name="Text 1"/>
          <p:cNvSpPr/>
          <p:nvPr/>
        </p:nvSpPr>
        <p:spPr>
          <a:xfrm>
            <a:off x="3925119" y="2093863"/>
            <a:ext cx="1772022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350" b="1" dirty="0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February 14</a:t>
            </a:r>
            <a:endParaRPr lang="en-US" sz="1350" dirty="0"/>
          </a:p>
        </p:txBody>
      </p:sp>
      <p:sp>
        <p:nvSpPr>
          <p:cNvPr id="5" name="Text 2"/>
          <p:cNvSpPr/>
          <p:nvPr/>
        </p:nvSpPr>
        <p:spPr>
          <a:xfrm>
            <a:off x="3925119" y="2527920"/>
            <a:ext cx="4722763" cy="68044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110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For my birthday, my friends surprised me with a birthday celebration. Their effort and creativity made me feel incredibly appreciated and reminded me how important friendships are.</a:t>
            </a:r>
            <a:endParaRPr lang="en-US" sz="1100" dirty="0"/>
          </a:p>
        </p:txBody>
      </p:sp>
      <p:sp>
        <p:nvSpPr>
          <p:cNvPr id="6" name="Text 3"/>
          <p:cNvSpPr/>
          <p:nvPr/>
        </p:nvSpPr>
        <p:spPr>
          <a:xfrm>
            <a:off x="3925119" y="3367832"/>
            <a:ext cx="4722763" cy="1814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8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Items that illustrates people's creativity to assist others:</a:t>
            </a:r>
            <a:endParaRPr lang="en-US" sz="85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010F70D-F323-005D-B08E-D79B264AACAA}"/>
              </a:ext>
            </a:extLst>
          </p:cNvPr>
          <p:cNvSpPr/>
          <p:nvPr/>
        </p:nvSpPr>
        <p:spPr>
          <a:xfrm>
            <a:off x="7956884" y="4764505"/>
            <a:ext cx="1130969" cy="320842"/>
          </a:xfrm>
          <a:prstGeom prst="rect">
            <a:avLst/>
          </a:prstGeom>
          <a:solidFill>
            <a:srgbClr val="3F323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98066" y="316706"/>
            <a:ext cx="3592860" cy="3599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50" b="1" dirty="0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This Semester in My Life</a:t>
            </a:r>
            <a:endParaRPr lang="en-US" sz="22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066" y="922213"/>
            <a:ext cx="5067672" cy="3800698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5951488" y="1945556"/>
            <a:ext cx="2599060" cy="100191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300"/>
              </a:lnSpc>
              <a:buNone/>
            </a:pPr>
            <a:r>
              <a:rPr lang="en-US" sz="90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This presentation captures meaningful moments, setbacks, achievements, and memories from the semester. Life this semester was filled with growth, unexpected challenges, exciting milestones, and unforgettable experiences.</a:t>
            </a:r>
            <a:endParaRPr lang="en-US" sz="900" dirty="0"/>
          </a:p>
        </p:txBody>
      </p:sp>
      <p:sp>
        <p:nvSpPr>
          <p:cNvPr id="5" name="Text 2"/>
          <p:cNvSpPr/>
          <p:nvPr/>
        </p:nvSpPr>
        <p:spPr>
          <a:xfrm>
            <a:off x="5951488" y="3031629"/>
            <a:ext cx="2599060" cy="66794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300"/>
              </a:lnSpc>
              <a:buNone/>
            </a:pPr>
            <a:r>
              <a:rPr lang="en-US" sz="90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From personal accomplishments to family celebrations, from professional setbacks to breakthroughs, each moment contributed to who I am today.</a:t>
            </a:r>
            <a:endParaRPr lang="en-US" sz="9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235B031-BC4B-3582-2B05-21817C96258B}"/>
              </a:ext>
            </a:extLst>
          </p:cNvPr>
          <p:cNvSpPr/>
          <p:nvPr/>
        </p:nvSpPr>
        <p:spPr>
          <a:xfrm>
            <a:off x="7956884" y="4764505"/>
            <a:ext cx="1130969" cy="320842"/>
          </a:xfrm>
          <a:prstGeom prst="rect">
            <a:avLst/>
          </a:prstGeom>
          <a:solidFill>
            <a:srgbClr val="3F323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429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3925119" y="709166"/>
            <a:ext cx="4204841" cy="4429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450"/>
              </a:lnSpc>
              <a:buNone/>
            </a:pPr>
            <a:r>
              <a:rPr lang="en-US" sz="2750" b="1" dirty="0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My First Half Marathon</a:t>
            </a:r>
            <a:endParaRPr lang="en-US" sz="2750" dirty="0"/>
          </a:p>
        </p:txBody>
      </p:sp>
      <p:sp>
        <p:nvSpPr>
          <p:cNvPr id="4" name="Text 1"/>
          <p:cNvSpPr/>
          <p:nvPr/>
        </p:nvSpPr>
        <p:spPr>
          <a:xfrm>
            <a:off x="3925119" y="1208856"/>
            <a:ext cx="1772022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350" b="1" dirty="0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April 11</a:t>
            </a:r>
            <a:endParaRPr lang="en-US" sz="1350" dirty="0"/>
          </a:p>
        </p:txBody>
      </p:sp>
      <p:sp>
        <p:nvSpPr>
          <p:cNvPr id="5" name="Shape 2"/>
          <p:cNvSpPr/>
          <p:nvPr/>
        </p:nvSpPr>
        <p:spPr>
          <a:xfrm>
            <a:off x="3925119" y="1642914"/>
            <a:ext cx="2290465" cy="1491928"/>
          </a:xfrm>
          <a:prstGeom prst="roundRect">
            <a:avLst>
              <a:gd name="adj" fmla="val 1425"/>
            </a:avLst>
          </a:prstGeom>
          <a:solidFill>
            <a:srgbClr val="5F5153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6" name="Text 3"/>
          <p:cNvSpPr/>
          <p:nvPr/>
        </p:nvSpPr>
        <p:spPr>
          <a:xfrm>
            <a:off x="4066877" y="1784672"/>
            <a:ext cx="2006947" cy="4429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350" b="1" dirty="0">
                <a:solidFill>
                  <a:srgbClr val="D3C9C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Three Years of Training</a:t>
            </a:r>
            <a:endParaRPr lang="en-US" sz="1350" dirty="0"/>
          </a:p>
        </p:txBody>
      </p:sp>
      <p:sp>
        <p:nvSpPr>
          <p:cNvPr id="7" name="Text 4"/>
          <p:cNvSpPr/>
          <p:nvPr/>
        </p:nvSpPr>
        <p:spPr>
          <a:xfrm>
            <a:off x="4066877" y="2312640"/>
            <a:ext cx="2006947" cy="68044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110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Even after breaking my foot twice, I never gave up on this goal.</a:t>
            </a:r>
            <a:endParaRPr lang="en-US" sz="1100" dirty="0"/>
          </a:p>
        </p:txBody>
      </p:sp>
      <p:sp>
        <p:nvSpPr>
          <p:cNvPr id="8" name="Shape 5"/>
          <p:cNvSpPr/>
          <p:nvPr/>
        </p:nvSpPr>
        <p:spPr>
          <a:xfrm>
            <a:off x="6357342" y="1642914"/>
            <a:ext cx="2290539" cy="1491928"/>
          </a:xfrm>
          <a:prstGeom prst="roundRect">
            <a:avLst>
              <a:gd name="adj" fmla="val 1425"/>
            </a:avLst>
          </a:prstGeom>
          <a:solidFill>
            <a:srgbClr val="5F5153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9" name="Text 6"/>
          <p:cNvSpPr/>
          <p:nvPr/>
        </p:nvSpPr>
        <p:spPr>
          <a:xfrm>
            <a:off x="6499101" y="1784672"/>
            <a:ext cx="2007022" cy="4429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350" b="1" dirty="0">
                <a:solidFill>
                  <a:srgbClr val="D3C9C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Discipline &amp; Resilience</a:t>
            </a:r>
            <a:endParaRPr lang="en-US" sz="1350" dirty="0"/>
          </a:p>
        </p:txBody>
      </p:sp>
      <p:sp>
        <p:nvSpPr>
          <p:cNvPr id="10" name="Text 7"/>
          <p:cNvSpPr/>
          <p:nvPr/>
        </p:nvSpPr>
        <p:spPr>
          <a:xfrm>
            <a:off x="6499101" y="2312640"/>
            <a:ext cx="2007022" cy="68044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110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Finishing taught me how rewarding it feels to persevere.</a:t>
            </a:r>
            <a:endParaRPr lang="en-US" sz="1100" dirty="0"/>
          </a:p>
        </p:txBody>
      </p:sp>
      <p:sp>
        <p:nvSpPr>
          <p:cNvPr id="11" name="Shape 8"/>
          <p:cNvSpPr/>
          <p:nvPr/>
        </p:nvSpPr>
        <p:spPr>
          <a:xfrm>
            <a:off x="3925119" y="3276600"/>
            <a:ext cx="4722763" cy="816843"/>
          </a:xfrm>
          <a:prstGeom prst="roundRect">
            <a:avLst>
              <a:gd name="adj" fmla="val 2603"/>
            </a:avLst>
          </a:prstGeom>
          <a:solidFill>
            <a:srgbClr val="5F5153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2" name="Text 9"/>
          <p:cNvSpPr/>
          <p:nvPr/>
        </p:nvSpPr>
        <p:spPr>
          <a:xfrm>
            <a:off x="4066877" y="3418359"/>
            <a:ext cx="1941835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350" b="1" dirty="0">
                <a:solidFill>
                  <a:srgbClr val="D3C9C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Biggest Personal Goal</a:t>
            </a:r>
            <a:endParaRPr lang="en-US" sz="1350" dirty="0"/>
          </a:p>
        </p:txBody>
      </p:sp>
      <p:sp>
        <p:nvSpPr>
          <p:cNvPr id="13" name="Text 10"/>
          <p:cNvSpPr/>
          <p:nvPr/>
        </p:nvSpPr>
        <p:spPr>
          <a:xfrm>
            <a:off x="4066877" y="3724870"/>
            <a:ext cx="4439245" cy="2268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110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One of my proudest accomplishments this semester.</a:t>
            </a:r>
            <a:endParaRPr lang="en-US" sz="1100" dirty="0"/>
          </a:p>
        </p:txBody>
      </p:sp>
      <p:sp>
        <p:nvSpPr>
          <p:cNvPr id="14" name="Text 11"/>
          <p:cNvSpPr/>
          <p:nvPr/>
        </p:nvSpPr>
        <p:spPr>
          <a:xfrm>
            <a:off x="3925119" y="4252913"/>
            <a:ext cx="4722763" cy="1814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8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Items that happened in the semester:</a:t>
            </a:r>
            <a:endParaRPr lang="en-US" sz="85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9EC44A9-2D0F-F4DE-52FA-FED070CA9A50}"/>
              </a:ext>
            </a:extLst>
          </p:cNvPr>
          <p:cNvSpPr/>
          <p:nvPr/>
        </p:nvSpPr>
        <p:spPr>
          <a:xfrm>
            <a:off x="7956884" y="4764505"/>
            <a:ext cx="1130969" cy="320842"/>
          </a:xfrm>
          <a:prstGeom prst="rect">
            <a:avLst/>
          </a:prstGeom>
          <a:solidFill>
            <a:srgbClr val="3F323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429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3925119" y="986433"/>
            <a:ext cx="4722763" cy="88597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450"/>
              </a:lnSpc>
              <a:buNone/>
            </a:pPr>
            <a:r>
              <a:rPr lang="en-US" sz="2750" b="1" dirty="0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The Trip That Never Happened</a:t>
            </a:r>
            <a:endParaRPr lang="en-US" sz="2750" dirty="0"/>
          </a:p>
        </p:txBody>
      </p:sp>
      <p:sp>
        <p:nvSpPr>
          <p:cNvPr id="4" name="Text 1"/>
          <p:cNvSpPr/>
          <p:nvPr/>
        </p:nvSpPr>
        <p:spPr>
          <a:xfrm>
            <a:off x="3925119" y="1929110"/>
            <a:ext cx="1772022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350" b="1" dirty="0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Spring Break</a:t>
            </a:r>
            <a:endParaRPr lang="en-US" sz="1350" dirty="0"/>
          </a:p>
        </p:txBody>
      </p:sp>
      <p:sp>
        <p:nvSpPr>
          <p:cNvPr id="5" name="Text 2"/>
          <p:cNvSpPr/>
          <p:nvPr/>
        </p:nvSpPr>
        <p:spPr>
          <a:xfrm>
            <a:off x="4137720" y="2522637"/>
            <a:ext cx="4510162" cy="113407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110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I had a spring break trip planned to Mexico with my friends that I was really excited about. Unfortunately, unexpected circumstances caused the trip to get canceled. Even though it was disappointing, it reminded me that not everything goes according to plan.</a:t>
            </a:r>
            <a:endParaRPr lang="en-US" sz="1100" dirty="0"/>
          </a:p>
        </p:txBody>
      </p:sp>
      <p:sp>
        <p:nvSpPr>
          <p:cNvPr id="6" name="Text 3"/>
          <p:cNvSpPr/>
          <p:nvPr/>
        </p:nvSpPr>
        <p:spPr>
          <a:xfrm>
            <a:off x="4137720" y="3816176"/>
            <a:ext cx="4510162" cy="1814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8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Items that did not happened that you wanted/ expected:</a:t>
            </a:r>
            <a:endParaRPr lang="en-US" sz="850" dirty="0"/>
          </a:p>
        </p:txBody>
      </p:sp>
      <p:sp>
        <p:nvSpPr>
          <p:cNvPr id="7" name="Shape 4"/>
          <p:cNvSpPr/>
          <p:nvPr/>
        </p:nvSpPr>
        <p:spPr>
          <a:xfrm>
            <a:off x="3925119" y="2363167"/>
            <a:ext cx="19050" cy="1793900"/>
          </a:xfrm>
          <a:prstGeom prst="rect">
            <a:avLst/>
          </a:prstGeom>
          <a:solidFill>
            <a:srgbClr val="E2C2B3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D3A8777-0F08-2A7B-89CC-23638EB4B8E7}"/>
              </a:ext>
            </a:extLst>
          </p:cNvPr>
          <p:cNvSpPr/>
          <p:nvPr/>
        </p:nvSpPr>
        <p:spPr>
          <a:xfrm>
            <a:off x="7956884" y="4764505"/>
            <a:ext cx="1130969" cy="320842"/>
          </a:xfrm>
          <a:prstGeom prst="rect">
            <a:avLst/>
          </a:prstGeom>
          <a:solidFill>
            <a:srgbClr val="3F323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00" y="0"/>
            <a:ext cx="3429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496119" y="895201"/>
            <a:ext cx="3686398" cy="4429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450"/>
              </a:lnSpc>
              <a:buNone/>
            </a:pPr>
            <a:r>
              <a:rPr lang="en-US" sz="2750" b="1" dirty="0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Welcoming New Life</a:t>
            </a:r>
            <a:endParaRPr lang="en-US" sz="2750" dirty="0"/>
          </a:p>
        </p:txBody>
      </p:sp>
      <p:sp>
        <p:nvSpPr>
          <p:cNvPr id="4" name="Text 1"/>
          <p:cNvSpPr/>
          <p:nvPr/>
        </p:nvSpPr>
        <p:spPr>
          <a:xfrm>
            <a:off x="496119" y="1394892"/>
            <a:ext cx="1772022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350" b="1" dirty="0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February 10</a:t>
            </a:r>
            <a:endParaRPr lang="en-US" sz="1350" dirty="0"/>
          </a:p>
        </p:txBody>
      </p:sp>
      <p:sp>
        <p:nvSpPr>
          <p:cNvPr id="5" name="Shape 2"/>
          <p:cNvSpPr/>
          <p:nvPr/>
        </p:nvSpPr>
        <p:spPr>
          <a:xfrm>
            <a:off x="496119" y="1828949"/>
            <a:ext cx="4722763" cy="1081757"/>
          </a:xfrm>
          <a:prstGeom prst="roundRect">
            <a:avLst>
              <a:gd name="adj" fmla="val 1966"/>
            </a:avLst>
          </a:prstGeom>
          <a:solidFill>
            <a:srgbClr val="403234"/>
          </a:solidFill>
          <a:ln w="19050">
            <a:solidFill>
              <a:srgbClr val="786A6C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6" name="Text 3"/>
          <p:cNvSpPr/>
          <p:nvPr/>
        </p:nvSpPr>
        <p:spPr>
          <a:xfrm>
            <a:off x="656927" y="1989758"/>
            <a:ext cx="1772022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350" b="1" dirty="0">
                <a:solidFill>
                  <a:srgbClr val="D3C9C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Twin Baby Cousins</a:t>
            </a:r>
            <a:endParaRPr lang="en-US" sz="1350" dirty="0"/>
          </a:p>
        </p:txBody>
      </p:sp>
      <p:sp>
        <p:nvSpPr>
          <p:cNvPr id="7" name="Text 4"/>
          <p:cNvSpPr/>
          <p:nvPr/>
        </p:nvSpPr>
        <p:spPr>
          <a:xfrm>
            <a:off x="656927" y="2296269"/>
            <a:ext cx="4401145" cy="45362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110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Their arrival brought so much happiness and excitement to my family.</a:t>
            </a:r>
            <a:endParaRPr lang="en-US" sz="1100" dirty="0"/>
          </a:p>
        </p:txBody>
      </p:sp>
      <p:sp>
        <p:nvSpPr>
          <p:cNvPr id="8" name="Shape 5"/>
          <p:cNvSpPr/>
          <p:nvPr/>
        </p:nvSpPr>
        <p:spPr>
          <a:xfrm>
            <a:off x="496119" y="3052465"/>
            <a:ext cx="4722763" cy="854943"/>
          </a:xfrm>
          <a:prstGeom prst="roundRect">
            <a:avLst>
              <a:gd name="adj" fmla="val 2487"/>
            </a:avLst>
          </a:prstGeom>
          <a:solidFill>
            <a:srgbClr val="403234"/>
          </a:solidFill>
          <a:ln w="19050">
            <a:solidFill>
              <a:srgbClr val="786A6C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9" name="Text 6"/>
          <p:cNvSpPr/>
          <p:nvPr/>
        </p:nvSpPr>
        <p:spPr>
          <a:xfrm>
            <a:off x="656927" y="3213274"/>
            <a:ext cx="1786310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350" b="1" dirty="0">
                <a:solidFill>
                  <a:srgbClr val="D3C9C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Family Connections</a:t>
            </a:r>
            <a:endParaRPr lang="en-US" sz="1350" dirty="0"/>
          </a:p>
        </p:txBody>
      </p:sp>
      <p:sp>
        <p:nvSpPr>
          <p:cNvPr id="10" name="Text 7"/>
          <p:cNvSpPr/>
          <p:nvPr/>
        </p:nvSpPr>
        <p:spPr>
          <a:xfrm>
            <a:off x="656927" y="3519785"/>
            <a:ext cx="4401145" cy="2268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110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Reminded me how special family bonds are.</a:t>
            </a:r>
            <a:endParaRPr lang="en-US" sz="1100" dirty="0"/>
          </a:p>
        </p:txBody>
      </p:sp>
      <p:sp>
        <p:nvSpPr>
          <p:cNvPr id="11" name="Text 8"/>
          <p:cNvSpPr/>
          <p:nvPr/>
        </p:nvSpPr>
        <p:spPr>
          <a:xfrm>
            <a:off x="496119" y="4066877"/>
            <a:ext cx="4722763" cy="1814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8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Items that I experienced that have touched my life in a positive way:</a:t>
            </a:r>
            <a:endParaRPr lang="en-US" sz="8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429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3925119" y="1480765"/>
            <a:ext cx="4258047" cy="4429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450"/>
              </a:lnSpc>
              <a:buNone/>
            </a:pPr>
            <a:r>
              <a:rPr lang="en-US" sz="2750" b="1" dirty="0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Becoming a Godmother</a:t>
            </a:r>
            <a:endParaRPr lang="en-US" sz="2750" dirty="0"/>
          </a:p>
        </p:txBody>
      </p:sp>
      <p:sp>
        <p:nvSpPr>
          <p:cNvPr id="4" name="Text 1"/>
          <p:cNvSpPr/>
          <p:nvPr/>
        </p:nvSpPr>
        <p:spPr>
          <a:xfrm>
            <a:off x="3925119" y="1980456"/>
            <a:ext cx="1772022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350" b="1" dirty="0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February 12</a:t>
            </a:r>
            <a:endParaRPr lang="en-US" sz="1350" dirty="0"/>
          </a:p>
        </p:txBody>
      </p:sp>
      <p:sp>
        <p:nvSpPr>
          <p:cNvPr id="5" name="Text 2"/>
          <p:cNvSpPr/>
          <p:nvPr/>
        </p:nvSpPr>
        <p:spPr>
          <a:xfrm>
            <a:off x="3925119" y="2414513"/>
            <a:ext cx="4722763" cy="90725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110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Just days after my twin cousins were born, I was asked to become the godmother of another baby cousin. This moment meant so much to me because it represented love, trust, and responsibility within my family.</a:t>
            </a:r>
            <a:endParaRPr lang="en-US" sz="1100" dirty="0"/>
          </a:p>
        </p:txBody>
      </p:sp>
      <p:sp>
        <p:nvSpPr>
          <p:cNvPr id="6" name="Text 3"/>
          <p:cNvSpPr/>
          <p:nvPr/>
        </p:nvSpPr>
        <p:spPr>
          <a:xfrm>
            <a:off x="3925119" y="3481239"/>
            <a:ext cx="4722763" cy="1814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8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Items that I experienced that have touched my life in a positive way:</a:t>
            </a:r>
            <a:endParaRPr lang="en-US" sz="85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91FE4B0-0548-A7A7-85A4-776F0D36B3D1}"/>
              </a:ext>
            </a:extLst>
          </p:cNvPr>
          <p:cNvSpPr/>
          <p:nvPr/>
        </p:nvSpPr>
        <p:spPr>
          <a:xfrm>
            <a:off x="7956884" y="4764505"/>
            <a:ext cx="1130969" cy="320842"/>
          </a:xfrm>
          <a:prstGeom prst="rect">
            <a:avLst/>
          </a:prstGeom>
          <a:solidFill>
            <a:srgbClr val="3F323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429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3894162" y="608707"/>
            <a:ext cx="4774555" cy="4153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250"/>
              </a:lnSpc>
              <a:buNone/>
            </a:pPr>
            <a:r>
              <a:rPr lang="en-US" sz="2600" b="1" dirty="0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Learning Through Rejection</a:t>
            </a:r>
            <a:endParaRPr lang="en-US" sz="2600" dirty="0"/>
          </a:p>
        </p:txBody>
      </p:sp>
      <p:sp>
        <p:nvSpPr>
          <p:cNvPr id="4" name="Text 1"/>
          <p:cNvSpPr/>
          <p:nvPr/>
        </p:nvSpPr>
        <p:spPr>
          <a:xfrm>
            <a:off x="3894162" y="1073795"/>
            <a:ext cx="2158082" cy="2076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300" b="1" dirty="0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Throughout the Semester</a:t>
            </a:r>
            <a:endParaRPr lang="en-US" sz="1300" dirty="0"/>
          </a:p>
        </p:txBody>
      </p:sp>
      <p:sp>
        <p:nvSpPr>
          <p:cNvPr id="5" name="Text 2"/>
          <p:cNvSpPr/>
          <p:nvPr/>
        </p:nvSpPr>
        <p:spPr>
          <a:xfrm>
            <a:off x="3894162" y="1534790"/>
            <a:ext cx="2314426" cy="4385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450"/>
              </a:lnSpc>
              <a:buNone/>
            </a:pPr>
            <a:r>
              <a:rPr lang="en-US" sz="3450" b="1" dirty="0">
                <a:solidFill>
                  <a:srgbClr val="D3C9C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100+</a:t>
            </a:r>
            <a:endParaRPr lang="en-US" sz="3450" dirty="0"/>
          </a:p>
        </p:txBody>
      </p:sp>
      <p:sp>
        <p:nvSpPr>
          <p:cNvPr id="6" name="Text 3"/>
          <p:cNvSpPr/>
          <p:nvPr/>
        </p:nvSpPr>
        <p:spPr>
          <a:xfrm>
            <a:off x="4220691" y="2133154"/>
            <a:ext cx="1661294" cy="2076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600"/>
              </a:lnSpc>
              <a:buNone/>
            </a:pPr>
            <a:r>
              <a:rPr lang="en-US" sz="1300" b="1" dirty="0">
                <a:solidFill>
                  <a:srgbClr val="D3C9C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Jobs Applied</a:t>
            </a:r>
            <a:endParaRPr lang="en-US" sz="1300" dirty="0"/>
          </a:p>
        </p:txBody>
      </p:sp>
      <p:sp>
        <p:nvSpPr>
          <p:cNvPr id="7" name="Text 4"/>
          <p:cNvSpPr/>
          <p:nvPr/>
        </p:nvSpPr>
        <p:spPr>
          <a:xfrm>
            <a:off x="3894162" y="2415555"/>
            <a:ext cx="2314426" cy="41195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600"/>
              </a:lnSpc>
              <a:buNone/>
            </a:pPr>
            <a:r>
              <a:rPr lang="en-US" sz="100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Over 100 applications submitted this semester</a:t>
            </a:r>
            <a:endParaRPr lang="en-US" sz="1000" dirty="0"/>
          </a:p>
        </p:txBody>
      </p:sp>
      <p:sp>
        <p:nvSpPr>
          <p:cNvPr id="8" name="Text 5"/>
          <p:cNvSpPr/>
          <p:nvPr/>
        </p:nvSpPr>
        <p:spPr>
          <a:xfrm>
            <a:off x="6364337" y="1534790"/>
            <a:ext cx="2314501" cy="4385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450"/>
              </a:lnSpc>
              <a:buNone/>
            </a:pPr>
            <a:r>
              <a:rPr lang="en-US" sz="3450" b="1" dirty="0">
                <a:solidFill>
                  <a:srgbClr val="D3C9C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90</a:t>
            </a:r>
            <a:endParaRPr lang="en-US" sz="3450" dirty="0"/>
          </a:p>
        </p:txBody>
      </p:sp>
      <p:sp>
        <p:nvSpPr>
          <p:cNvPr id="9" name="Text 6"/>
          <p:cNvSpPr/>
          <p:nvPr/>
        </p:nvSpPr>
        <p:spPr>
          <a:xfrm>
            <a:off x="6679853" y="2133154"/>
            <a:ext cx="1683395" cy="2076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600"/>
              </a:lnSpc>
              <a:buNone/>
            </a:pPr>
            <a:r>
              <a:rPr lang="en-US" sz="1300" b="1" dirty="0">
                <a:solidFill>
                  <a:srgbClr val="D3C9C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Rejections Received</a:t>
            </a:r>
            <a:endParaRPr lang="en-US" sz="1300" dirty="0"/>
          </a:p>
        </p:txBody>
      </p:sp>
      <p:sp>
        <p:nvSpPr>
          <p:cNvPr id="10" name="Text 7"/>
          <p:cNvSpPr/>
          <p:nvPr/>
        </p:nvSpPr>
        <p:spPr>
          <a:xfrm>
            <a:off x="6364337" y="2415555"/>
            <a:ext cx="2314501" cy="41195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600"/>
              </a:lnSpc>
              <a:buNone/>
            </a:pPr>
            <a:r>
              <a:rPr lang="en-US" sz="100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Discouraging but taught me persistence</a:t>
            </a:r>
            <a:endParaRPr lang="en-US" sz="1000" dirty="0"/>
          </a:p>
        </p:txBody>
      </p:sp>
      <p:sp>
        <p:nvSpPr>
          <p:cNvPr id="11" name="Text 8"/>
          <p:cNvSpPr/>
          <p:nvPr/>
        </p:nvSpPr>
        <p:spPr>
          <a:xfrm>
            <a:off x="5129213" y="3143101"/>
            <a:ext cx="2314501" cy="4385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450"/>
              </a:lnSpc>
              <a:buNone/>
            </a:pPr>
            <a:r>
              <a:rPr lang="en-US" sz="3450" b="1" dirty="0">
                <a:solidFill>
                  <a:srgbClr val="D3C9C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1</a:t>
            </a:r>
            <a:endParaRPr lang="en-US" sz="3450" dirty="0"/>
          </a:p>
        </p:txBody>
      </p:sp>
      <p:sp>
        <p:nvSpPr>
          <p:cNvPr id="12" name="Text 9"/>
          <p:cNvSpPr/>
          <p:nvPr/>
        </p:nvSpPr>
        <p:spPr>
          <a:xfrm>
            <a:off x="5455816" y="3741465"/>
            <a:ext cx="1661294" cy="2076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600"/>
              </a:lnSpc>
              <a:buNone/>
            </a:pPr>
            <a:r>
              <a:rPr lang="en-US" sz="1300" b="1" dirty="0">
                <a:solidFill>
                  <a:srgbClr val="D3C9C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Success Achieved</a:t>
            </a:r>
            <a:endParaRPr lang="en-US" sz="1300" dirty="0"/>
          </a:p>
        </p:txBody>
      </p:sp>
      <p:sp>
        <p:nvSpPr>
          <p:cNvPr id="13" name="Text 10"/>
          <p:cNvSpPr/>
          <p:nvPr/>
        </p:nvSpPr>
        <p:spPr>
          <a:xfrm>
            <a:off x="5129213" y="4023866"/>
            <a:ext cx="2314501" cy="2059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600"/>
              </a:lnSpc>
              <a:buNone/>
            </a:pPr>
            <a:r>
              <a:rPr lang="en-US" sz="100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After months of searching</a:t>
            </a:r>
            <a:endParaRPr lang="en-US" sz="1000" dirty="0"/>
          </a:p>
        </p:txBody>
      </p:sp>
      <p:sp>
        <p:nvSpPr>
          <p:cNvPr id="14" name="Text 11"/>
          <p:cNvSpPr/>
          <p:nvPr/>
        </p:nvSpPr>
        <p:spPr>
          <a:xfrm>
            <a:off x="3894162" y="4369966"/>
            <a:ext cx="4784675" cy="1647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250"/>
              </a:lnSpc>
              <a:buNone/>
            </a:pPr>
            <a:r>
              <a:rPr lang="en-US" sz="80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Items that I experienced that were sad:</a:t>
            </a:r>
            <a:endParaRPr lang="en-US" sz="80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BBA9AC5-4759-727E-5260-D087CB6542D2}"/>
              </a:ext>
            </a:extLst>
          </p:cNvPr>
          <p:cNvSpPr/>
          <p:nvPr/>
        </p:nvSpPr>
        <p:spPr>
          <a:xfrm>
            <a:off x="7956884" y="4764505"/>
            <a:ext cx="1130969" cy="320842"/>
          </a:xfrm>
          <a:prstGeom prst="rect">
            <a:avLst/>
          </a:prstGeom>
          <a:solidFill>
            <a:srgbClr val="3F323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00" y="0"/>
            <a:ext cx="3429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496119" y="1259309"/>
            <a:ext cx="4722763" cy="88597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450"/>
              </a:lnSpc>
              <a:buNone/>
            </a:pPr>
            <a:r>
              <a:rPr lang="en-US" sz="2750" b="1" dirty="0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A Reward After Hard Work</a:t>
            </a:r>
            <a:endParaRPr lang="en-US" sz="2750" dirty="0"/>
          </a:p>
        </p:txBody>
      </p:sp>
      <p:sp>
        <p:nvSpPr>
          <p:cNvPr id="4" name="Text 1"/>
          <p:cNvSpPr/>
          <p:nvPr/>
        </p:nvSpPr>
        <p:spPr>
          <a:xfrm>
            <a:off x="496119" y="2201987"/>
            <a:ext cx="1772022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350" b="1" dirty="0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Three Weeks Ago</a:t>
            </a:r>
            <a:endParaRPr lang="en-US" sz="1350" dirty="0"/>
          </a:p>
        </p:txBody>
      </p:sp>
      <p:sp>
        <p:nvSpPr>
          <p:cNvPr id="5" name="Text 2"/>
          <p:cNvSpPr/>
          <p:nvPr/>
        </p:nvSpPr>
        <p:spPr>
          <a:xfrm>
            <a:off x="496119" y="2636044"/>
            <a:ext cx="4722763" cy="90725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110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After months of searching and many rejections, I finally received a job offer from the San Diego Padres. This became one of the most exciting accomplishments of my semester and reminded me that hard work eventually pays off.</a:t>
            </a:r>
            <a:endParaRPr lang="en-US" sz="1100" dirty="0"/>
          </a:p>
        </p:txBody>
      </p:sp>
      <p:sp>
        <p:nvSpPr>
          <p:cNvPr id="6" name="Text 3"/>
          <p:cNvSpPr/>
          <p:nvPr/>
        </p:nvSpPr>
        <p:spPr>
          <a:xfrm>
            <a:off x="496119" y="3702769"/>
            <a:ext cx="4722763" cy="1814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8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Items that I experienced that have touched my life in a positive way:</a:t>
            </a:r>
            <a:endParaRPr lang="en-US" sz="8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429000" cy="51435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917" y="1486495"/>
            <a:ext cx="3287167" cy="2170435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3925119" y="560263"/>
            <a:ext cx="4722763" cy="88597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450"/>
              </a:lnSpc>
              <a:buNone/>
            </a:pPr>
            <a:r>
              <a:rPr lang="en-US" sz="2750" b="1" dirty="0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Changes Happening Around Us</a:t>
            </a:r>
            <a:endParaRPr lang="en-US" sz="2750" dirty="0"/>
          </a:p>
        </p:txBody>
      </p:sp>
      <p:sp>
        <p:nvSpPr>
          <p:cNvPr id="5" name="Text 1"/>
          <p:cNvSpPr/>
          <p:nvPr/>
        </p:nvSpPr>
        <p:spPr>
          <a:xfrm>
            <a:off x="3925119" y="1502941"/>
            <a:ext cx="2301180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350" b="1" dirty="0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Throughout the Semester</a:t>
            </a:r>
            <a:endParaRPr lang="en-US" sz="1350" dirty="0"/>
          </a:p>
        </p:txBody>
      </p:sp>
      <p:sp>
        <p:nvSpPr>
          <p:cNvPr id="6" name="Shape 2"/>
          <p:cNvSpPr/>
          <p:nvPr/>
        </p:nvSpPr>
        <p:spPr>
          <a:xfrm>
            <a:off x="3925119" y="1936998"/>
            <a:ext cx="4722763" cy="1081757"/>
          </a:xfrm>
          <a:prstGeom prst="roundRect">
            <a:avLst>
              <a:gd name="adj" fmla="val 1966"/>
            </a:avLst>
          </a:prstGeom>
          <a:solidFill>
            <a:srgbClr val="403234"/>
          </a:solidFill>
          <a:ln w="19050">
            <a:solidFill>
              <a:srgbClr val="786A6C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7" name="Text 3"/>
          <p:cNvSpPr/>
          <p:nvPr/>
        </p:nvSpPr>
        <p:spPr>
          <a:xfrm>
            <a:off x="4085927" y="2097807"/>
            <a:ext cx="1772022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350" b="1" dirty="0">
                <a:solidFill>
                  <a:srgbClr val="D3C9C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Rising Gas Prices</a:t>
            </a:r>
            <a:endParaRPr lang="en-US" sz="1350" dirty="0"/>
          </a:p>
        </p:txBody>
      </p:sp>
      <p:sp>
        <p:nvSpPr>
          <p:cNvPr id="8" name="Text 4"/>
          <p:cNvSpPr/>
          <p:nvPr/>
        </p:nvSpPr>
        <p:spPr>
          <a:xfrm>
            <a:off x="4085927" y="2404318"/>
            <a:ext cx="4401145" cy="45362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110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Constantly discussed in media this semester, especially in California.</a:t>
            </a:r>
            <a:endParaRPr lang="en-US" sz="1100" dirty="0"/>
          </a:p>
        </p:txBody>
      </p:sp>
      <p:sp>
        <p:nvSpPr>
          <p:cNvPr id="9" name="Shape 5"/>
          <p:cNvSpPr/>
          <p:nvPr/>
        </p:nvSpPr>
        <p:spPr>
          <a:xfrm>
            <a:off x="3925119" y="3160514"/>
            <a:ext cx="4722763" cy="1081757"/>
          </a:xfrm>
          <a:prstGeom prst="roundRect">
            <a:avLst>
              <a:gd name="adj" fmla="val 1966"/>
            </a:avLst>
          </a:prstGeom>
          <a:solidFill>
            <a:srgbClr val="403234"/>
          </a:solidFill>
          <a:ln w="19050">
            <a:solidFill>
              <a:srgbClr val="786A6C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0" name="Text 6"/>
          <p:cNvSpPr/>
          <p:nvPr/>
        </p:nvSpPr>
        <p:spPr>
          <a:xfrm>
            <a:off x="4085927" y="3321323"/>
            <a:ext cx="1772022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350" b="1" dirty="0">
                <a:solidFill>
                  <a:srgbClr val="D3C9C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Everyday Impact</a:t>
            </a:r>
            <a:endParaRPr lang="en-US" sz="1350" dirty="0"/>
          </a:p>
        </p:txBody>
      </p:sp>
      <p:sp>
        <p:nvSpPr>
          <p:cNvPr id="11" name="Text 7"/>
          <p:cNvSpPr/>
          <p:nvPr/>
        </p:nvSpPr>
        <p:spPr>
          <a:xfrm>
            <a:off x="4085927" y="3627834"/>
            <a:ext cx="4401145" cy="45362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110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Affected daily life and became something people talked about constantly.</a:t>
            </a:r>
            <a:endParaRPr lang="en-US" sz="1100" dirty="0"/>
          </a:p>
        </p:txBody>
      </p:sp>
      <p:sp>
        <p:nvSpPr>
          <p:cNvPr id="12" name="Text 8"/>
          <p:cNvSpPr/>
          <p:nvPr/>
        </p:nvSpPr>
        <p:spPr>
          <a:xfrm>
            <a:off x="3925119" y="4401741"/>
            <a:ext cx="4722763" cy="1814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8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Items that were highlighted by the news, media advertisements/messages:</a:t>
            </a:r>
            <a:endParaRPr lang="en-US" sz="85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A2F4D24-3286-6DD9-E57A-96378F4927A2}"/>
              </a:ext>
            </a:extLst>
          </p:cNvPr>
          <p:cNvSpPr/>
          <p:nvPr/>
        </p:nvSpPr>
        <p:spPr>
          <a:xfrm>
            <a:off x="7956884" y="4764505"/>
            <a:ext cx="1130969" cy="320842"/>
          </a:xfrm>
          <a:prstGeom prst="rect">
            <a:avLst/>
          </a:prstGeom>
          <a:solidFill>
            <a:srgbClr val="3F323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ocumenting-My-Semester (1)" id="{D477FBC1-1DD8-9D46-9632-A14EB1184828}" vid="{53E3D298-609A-E041-BAD7-3178EF8E92F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1315</TotalTime>
  <Words>499</Words>
  <Application>Microsoft Macintosh PowerPoint</Application>
  <PresentationFormat>On-screen Show (16:9)</PresentationFormat>
  <Paragraphs>67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Noto Serif HK Bold</vt:lpstr>
      <vt:lpstr>Noto Serif HK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>Analucia Perez</cp:lastModifiedBy>
  <cp:revision>2</cp:revision>
  <dcterms:created xsi:type="dcterms:W3CDTF">2026-05-12T03:13:34Z</dcterms:created>
  <dcterms:modified xsi:type="dcterms:W3CDTF">2026-05-13T01:09:30Z</dcterms:modified>
</cp:coreProperties>
</file>