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Inter"/>
      <p:regular r:id="rId23"/>
      <p:bold r:id="rId24"/>
      <p:italic r:id="rId25"/>
      <p:boldItalic r:id="rId26"/>
    </p:embeddedFont>
    <p:embeddedFont>
      <p:font typeface="Azeret Mono"/>
      <p:regular r:id="rId27"/>
      <p:bold r:id="rId28"/>
      <p:italic r:id="rId29"/>
      <p:boldItalic r:id="rId30"/>
    </p:embeddedFont>
    <p:embeddedFont>
      <p:font typeface="Oswald"/>
      <p:regular r:id="rId31"/>
      <p:bold r:id="rId32"/>
    </p:embeddedFont>
    <p:embeddedFont>
      <p:font typeface="DM Serif Display"/>
      <p:regular r:id="rId33"/>
      <p: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Inter-bold.fntdata"/><Relationship Id="rId23" Type="http://schemas.openxmlformats.org/officeDocument/2006/relationships/font" Target="fonts/Inter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-boldItalic.fntdata"/><Relationship Id="rId25" Type="http://schemas.openxmlformats.org/officeDocument/2006/relationships/font" Target="fonts/Inter-italic.fntdata"/><Relationship Id="rId28" Type="http://schemas.openxmlformats.org/officeDocument/2006/relationships/font" Target="fonts/AzeretMono-bold.fntdata"/><Relationship Id="rId27" Type="http://schemas.openxmlformats.org/officeDocument/2006/relationships/font" Target="fonts/AzeretMon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zeretMon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regular.fntdata"/><Relationship Id="rId30" Type="http://schemas.openxmlformats.org/officeDocument/2006/relationships/font" Target="fonts/AzeretMono-boldItalic.fntdata"/><Relationship Id="rId11" Type="http://schemas.openxmlformats.org/officeDocument/2006/relationships/slide" Target="slides/slide6.xml"/><Relationship Id="rId33" Type="http://schemas.openxmlformats.org/officeDocument/2006/relationships/font" Target="fonts/DMSerifDisplay-regular.fntdata"/><Relationship Id="rId10" Type="http://schemas.openxmlformats.org/officeDocument/2006/relationships/slide" Target="slides/slide5.xml"/><Relationship Id="rId32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DMSerifDisplay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f67b7821e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3df67b7821e_0_1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f67b7821e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3df67b7821e_0_1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df67b7821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3df67b7821e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f67b7821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3df67b7821e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f67b7821e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df67b7821e_0_1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df67b7821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df67b7821e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df67b7821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df67b7821e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f67b7821e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3df67b7821e_0_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Relationship Id="rId4" Type="http://schemas.openxmlformats.org/officeDocument/2006/relationships/image" Target="../media/image27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18.jpg"/><Relationship Id="rId5" Type="http://schemas.openxmlformats.org/officeDocument/2006/relationships/image" Target="../media/image25.jpg"/><Relationship Id="rId6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.jpg"/><Relationship Id="rId6" Type="http://schemas.openxmlformats.org/officeDocument/2006/relationships/image" Target="../media/image16.jpg"/><Relationship Id="rId7" Type="http://schemas.openxmlformats.org/officeDocument/2006/relationships/image" Target="../media/image11.jpg"/><Relationship Id="rId8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9.jpg"/><Relationship Id="rId5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2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1387196" y="1841801"/>
            <a:ext cx="9417600" cy="1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987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My</a:t>
            </a:r>
            <a:r>
              <a:rPr b="1" i="0" lang="en-US" sz="8987" u="none" cap="none" strike="noStrike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Time Capsule</a:t>
            </a:r>
            <a:endParaRPr sz="1974"/>
          </a:p>
        </p:txBody>
      </p:sp>
      <p:sp>
        <p:nvSpPr>
          <p:cNvPr id="85" name="Google Shape;85;p13"/>
          <p:cNvSpPr txBox="1"/>
          <p:nvPr/>
        </p:nvSpPr>
        <p:spPr>
          <a:xfrm>
            <a:off x="2014233" y="3251627"/>
            <a:ext cx="81636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37" u="none" cap="none" strike="noStrike">
                <a:solidFill>
                  <a:srgbClr val="9290C3"/>
                </a:solidFill>
                <a:latin typeface="Azeret Mono"/>
                <a:ea typeface="Azeret Mono"/>
                <a:cs typeface="Azeret Mono"/>
                <a:sym typeface="Azeret Mono"/>
              </a:rPr>
              <a:t>Documenting the Present for the Future</a:t>
            </a:r>
            <a:endParaRPr sz="1974"/>
          </a:p>
        </p:txBody>
      </p:sp>
      <p:sp>
        <p:nvSpPr>
          <p:cNvPr id="86" name="Google Shape;86;p13"/>
          <p:cNvSpPr txBox="1"/>
          <p:nvPr/>
        </p:nvSpPr>
        <p:spPr>
          <a:xfrm>
            <a:off x="725250" y="4169903"/>
            <a:ext cx="107415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4">
                <a:solidFill>
                  <a:srgbClr val="535C91"/>
                </a:solidFill>
                <a:latin typeface="Inter"/>
                <a:ea typeface="Inter"/>
                <a:cs typeface="Inter"/>
                <a:sym typeface="Inter"/>
              </a:rPr>
              <a:t>By: D’arrae Goodwin</a:t>
            </a:r>
            <a:endParaRPr sz="1974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/>
          <p:nvPr/>
        </p:nvSpPr>
        <p:spPr>
          <a:xfrm>
            <a:off x="571500" y="571500"/>
            <a:ext cx="116016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Items in Sports News</a:t>
            </a:r>
            <a:endParaRPr sz="900"/>
          </a:p>
        </p:txBody>
      </p:sp>
      <p:sp>
        <p:nvSpPr>
          <p:cNvPr id="179" name="Google Shape;179;p22"/>
          <p:cNvSpPr/>
          <p:nvPr/>
        </p:nvSpPr>
        <p:spPr>
          <a:xfrm>
            <a:off x="571500" y="1295400"/>
            <a:ext cx="11049000" cy="1920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500" y="1561198"/>
            <a:ext cx="3203700" cy="4803203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4150" y="1561200"/>
            <a:ext cx="7389510" cy="48031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2" name="Google Shape;182;p22"/>
          <p:cNvSpPr txBox="1"/>
          <p:nvPr/>
        </p:nvSpPr>
        <p:spPr>
          <a:xfrm>
            <a:off x="838488" y="5946475"/>
            <a:ext cx="320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Victor Wembanyama wins DOTY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5937899" y="5561575"/>
            <a:ext cx="5025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LeBron James plays his 23rd NBA season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/>
        </p:nvSpPr>
        <p:spPr>
          <a:xfrm>
            <a:off x="571500" y="571500"/>
            <a:ext cx="116016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Items in Sports News</a:t>
            </a:r>
            <a:endParaRPr sz="900"/>
          </a:p>
        </p:txBody>
      </p:sp>
      <p:sp>
        <p:nvSpPr>
          <p:cNvPr id="189" name="Google Shape;189;p23"/>
          <p:cNvSpPr/>
          <p:nvPr/>
        </p:nvSpPr>
        <p:spPr>
          <a:xfrm>
            <a:off x="571500" y="1295400"/>
            <a:ext cx="11049000" cy="1920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 rotWithShape="1">
          <a:blip r:embed="rId3">
            <a:alphaModFix/>
          </a:blip>
          <a:srcRect b="2323" l="3642" r="2979" t="900"/>
          <a:stretch/>
        </p:blipFill>
        <p:spPr>
          <a:xfrm>
            <a:off x="1236825" y="1561200"/>
            <a:ext cx="1848300" cy="4566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4">
            <a:alphaModFix/>
          </a:blip>
          <a:srcRect b="12877" l="0" r="0" t="0"/>
          <a:stretch/>
        </p:blipFill>
        <p:spPr>
          <a:xfrm>
            <a:off x="3356825" y="1442750"/>
            <a:ext cx="8263675" cy="48031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2" name="Google Shape;192;p23"/>
          <p:cNvSpPr txBox="1"/>
          <p:nvPr/>
        </p:nvSpPr>
        <p:spPr>
          <a:xfrm>
            <a:off x="2487875" y="5561575"/>
            <a:ext cx="84759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The 2026 WNBA Collective Bargaining Agreement (CBA) is a transformative seven-year deal (2026-2032) that significantly raises player pay, codifies benefits, and introduces comprehensive revenue sharing</a:t>
            </a:r>
            <a:endParaRPr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/>
          <p:nvPr/>
        </p:nvSpPr>
        <p:spPr>
          <a:xfrm>
            <a:off x="571500" y="57150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MORE ENOCH.</a:t>
            </a:r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571500" y="1295400"/>
            <a:ext cx="11049000" cy="1905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4" title="IMG_4533.jpeg"/>
          <p:cNvPicPr preferRelativeResize="0"/>
          <p:nvPr/>
        </p:nvPicPr>
        <p:blipFill rotWithShape="1">
          <a:blip r:embed="rId3">
            <a:alphaModFix/>
          </a:blip>
          <a:srcRect b="15743" l="17968" r="4818" t="12500"/>
          <a:stretch/>
        </p:blipFill>
        <p:spPr>
          <a:xfrm>
            <a:off x="6307375" y="1484250"/>
            <a:ext cx="3854500" cy="2686476"/>
          </a:xfrm>
          <a:prstGeom prst="rect">
            <a:avLst/>
          </a:prstGeom>
          <a:noFill/>
          <a:ln cap="flat" cmpd="sng" w="3810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" name="Google Shape;200;p24" title="IMG_4528.jpeg"/>
          <p:cNvPicPr preferRelativeResize="0"/>
          <p:nvPr/>
        </p:nvPicPr>
        <p:blipFill rotWithShape="1">
          <a:blip r:embed="rId4">
            <a:alphaModFix/>
          </a:blip>
          <a:srcRect b="22714" l="0" r="22941" t="0"/>
          <a:stretch/>
        </p:blipFill>
        <p:spPr>
          <a:xfrm>
            <a:off x="254450" y="1701175"/>
            <a:ext cx="3082748" cy="4122301"/>
          </a:xfrm>
          <a:prstGeom prst="rect">
            <a:avLst/>
          </a:prstGeom>
          <a:noFill/>
          <a:ln cap="flat" cmpd="sng" w="3810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1" name="Google Shape;201;p24" title="IMG_4532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3298" y="1484251"/>
            <a:ext cx="3704325" cy="49391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24" title="IMG_4531.jpeg"/>
          <p:cNvPicPr preferRelativeResize="0"/>
          <p:nvPr/>
        </p:nvPicPr>
        <p:blipFill rotWithShape="1">
          <a:blip r:embed="rId6">
            <a:alphaModFix/>
          </a:blip>
          <a:srcRect b="1690" l="0" r="12011" t="4404"/>
          <a:stretch/>
        </p:blipFill>
        <p:spPr>
          <a:xfrm>
            <a:off x="8782475" y="1918925"/>
            <a:ext cx="3259350" cy="463792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" name="Google Shape;203;p24"/>
          <p:cNvSpPr/>
          <p:nvPr/>
        </p:nvSpPr>
        <p:spPr>
          <a:xfrm>
            <a:off x="6947803" y="4688800"/>
            <a:ext cx="1444500" cy="1535100"/>
          </a:xfrm>
          <a:prstGeom prst="hear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/>
        </p:nvSpPr>
        <p:spPr>
          <a:xfrm>
            <a:off x="2991900" y="2874900"/>
            <a:ext cx="6208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9290C3"/>
                </a:solidFill>
                <a:latin typeface="Azeret Mono"/>
                <a:ea typeface="Azeret Mono"/>
                <a:cs typeface="Azeret Mono"/>
                <a:sym typeface="Azeret Mono"/>
              </a:rPr>
              <a:t>Thank You!</a:t>
            </a:r>
            <a:endParaRPr b="1" sz="7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/>
        </p:nvSpPr>
        <p:spPr>
          <a:xfrm>
            <a:off x="571500" y="57150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Semester Recap</a:t>
            </a:r>
            <a:endParaRPr/>
          </a:p>
        </p:txBody>
      </p:sp>
      <p:pic>
        <p:nvPicPr>
          <p:cNvPr id="92" name="Google Shape;92;p14" title="IMG_4588.jpeg"/>
          <p:cNvPicPr preferRelativeResize="0"/>
          <p:nvPr/>
        </p:nvPicPr>
        <p:blipFill rotWithShape="1">
          <a:blip r:embed="rId3">
            <a:alphaModFix/>
          </a:blip>
          <a:srcRect b="0" l="3626" r="3626" t="0"/>
          <a:stretch/>
        </p:blipFill>
        <p:spPr>
          <a:xfrm>
            <a:off x="3676827" y="1484250"/>
            <a:ext cx="2775300" cy="3699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" name="Google Shape;93;p14"/>
          <p:cNvSpPr/>
          <p:nvPr/>
        </p:nvSpPr>
        <p:spPr>
          <a:xfrm>
            <a:off x="571500" y="1295400"/>
            <a:ext cx="11049000" cy="1905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4" title="IMG_473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0450" y="1572875"/>
            <a:ext cx="2461800" cy="3282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" name="Google Shape;95;p14" title="IMG_3050.jpeg"/>
          <p:cNvPicPr preferRelativeResize="0"/>
          <p:nvPr/>
        </p:nvPicPr>
        <p:blipFill rotWithShape="1">
          <a:blip r:embed="rId5">
            <a:alphaModFix/>
          </a:blip>
          <a:srcRect b="0" l="21872" r="21872" t="0"/>
          <a:stretch/>
        </p:blipFill>
        <p:spPr>
          <a:xfrm>
            <a:off x="6505850" y="2690875"/>
            <a:ext cx="2594700" cy="3459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" name="Google Shape;96;p14" title="IMG_3605.jpeg"/>
          <p:cNvPicPr preferRelativeResize="0"/>
          <p:nvPr/>
        </p:nvPicPr>
        <p:blipFill rotWithShape="1">
          <a:blip r:embed="rId6">
            <a:alphaModFix/>
          </a:blip>
          <a:srcRect b="0" l="0" r="0" t="10"/>
          <a:stretch/>
        </p:blipFill>
        <p:spPr>
          <a:xfrm>
            <a:off x="901527" y="2220650"/>
            <a:ext cx="2775300" cy="3699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 title="IMG_304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75" y="1397875"/>
            <a:ext cx="3243900" cy="43254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" name="Google Shape;102;p15"/>
          <p:cNvSpPr txBox="1"/>
          <p:nvPr/>
        </p:nvSpPr>
        <p:spPr>
          <a:xfrm>
            <a:off x="619750" y="4495800"/>
            <a:ext cx="32037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My mom got to 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watch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 me play my first college basketball game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571500" y="57150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Shared Moments </a:t>
            </a:r>
            <a:r>
              <a:rPr b="1" lang="en-US" sz="36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With Friends &amp; Family</a:t>
            </a: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571500" y="1295400"/>
            <a:ext cx="11049000" cy="1905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5" title="IMG_472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103" y="1452534"/>
            <a:ext cx="3161894" cy="4215880"/>
          </a:xfrm>
          <a:prstGeom prst="rect">
            <a:avLst/>
          </a:prstGeom>
          <a:noFill/>
          <a:ln cap="flat" cmpd="sng" w="91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15"/>
          <p:cNvSpPr txBox="1"/>
          <p:nvPr/>
        </p:nvSpPr>
        <p:spPr>
          <a:xfrm>
            <a:off x="4498188" y="5256300"/>
            <a:ext cx="3203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Pool days with my roomates!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7" name="Google Shape;107;p15" title="IMG_2477.jpeg"/>
          <p:cNvPicPr preferRelativeResize="0"/>
          <p:nvPr/>
        </p:nvPicPr>
        <p:blipFill rotWithShape="1">
          <a:blip r:embed="rId5">
            <a:alphaModFix/>
          </a:blip>
          <a:srcRect b="0" l="25007" r="25008" t="0"/>
          <a:stretch/>
        </p:blipFill>
        <p:spPr>
          <a:xfrm>
            <a:off x="8376643" y="1397875"/>
            <a:ext cx="3243900" cy="43254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" name="Google Shape;108;p15"/>
          <p:cNvSpPr txBox="1"/>
          <p:nvPr/>
        </p:nvSpPr>
        <p:spPr>
          <a:xfrm>
            <a:off x="8376650" y="4788300"/>
            <a:ext cx="32037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Basketball Season with my 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teammates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!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 title="IMG_2350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6650" y="4234725"/>
            <a:ext cx="1737300" cy="23163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" name="Google Shape;114;p16" title="IMG_2394.jpeg"/>
          <p:cNvPicPr preferRelativeResize="0"/>
          <p:nvPr/>
        </p:nvPicPr>
        <p:blipFill rotWithShape="1">
          <a:blip r:embed="rId4">
            <a:alphaModFix/>
          </a:blip>
          <a:srcRect b="0" l="24947" r="24947" t="0"/>
          <a:stretch/>
        </p:blipFill>
        <p:spPr>
          <a:xfrm>
            <a:off x="10335825" y="4234874"/>
            <a:ext cx="1737300" cy="23160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16" title="IMG_3046.jpe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475" y="1397875"/>
            <a:ext cx="3243900" cy="43254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6" name="Google Shape;116;p16"/>
          <p:cNvSpPr txBox="1"/>
          <p:nvPr/>
        </p:nvSpPr>
        <p:spPr>
          <a:xfrm>
            <a:off x="619750" y="4788450"/>
            <a:ext cx="3203700" cy="1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My roomates and I sporadically bought a puppy and named him Enoch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571500" y="57150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Unexpected Events…</a:t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571500" y="1295400"/>
            <a:ext cx="11049000" cy="1920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6" title="IMG_9065.jpe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19103" y="1452534"/>
            <a:ext cx="3161894" cy="4215880"/>
          </a:xfrm>
          <a:prstGeom prst="rect">
            <a:avLst/>
          </a:prstGeom>
          <a:noFill/>
          <a:ln cap="flat" cmpd="sng" w="91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" name="Google Shape;120;p16"/>
          <p:cNvSpPr txBox="1"/>
          <p:nvPr/>
        </p:nvSpPr>
        <p:spPr>
          <a:xfrm>
            <a:off x="4498188" y="5256300"/>
            <a:ext cx="32037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Got some basketball advice from NBA Hall of Famer Steve Nash!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1" name="Google Shape;121;p16" title="IMG_3739.jpe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76650" y="1397875"/>
            <a:ext cx="1737300" cy="23163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" name="Google Shape;122;p16" title="IMG_3711.jpeg"/>
          <p:cNvPicPr preferRelativeResize="0"/>
          <p:nvPr/>
        </p:nvPicPr>
        <p:blipFill rotWithShape="1">
          <a:blip r:embed="rId8">
            <a:alphaModFix/>
          </a:blip>
          <a:srcRect b="10" l="0" r="0" t="10"/>
          <a:stretch/>
        </p:blipFill>
        <p:spPr>
          <a:xfrm>
            <a:off x="10335825" y="1398024"/>
            <a:ext cx="1737300" cy="23160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" name="Google Shape;123;p16"/>
          <p:cNvSpPr txBox="1"/>
          <p:nvPr/>
        </p:nvSpPr>
        <p:spPr>
          <a:xfrm>
            <a:off x="9277475" y="3797450"/>
            <a:ext cx="33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A few Vegas trips</a:t>
            </a:r>
            <a:endParaRPr sz="22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 title="IMG_4272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475" y="1397875"/>
            <a:ext cx="3243900" cy="43254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" name="Google Shape;129;p17"/>
          <p:cNvSpPr txBox="1"/>
          <p:nvPr/>
        </p:nvSpPr>
        <p:spPr>
          <a:xfrm>
            <a:off x="619750" y="4788450"/>
            <a:ext cx="3203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My first NCAA March Madness game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571500" y="57150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 couple “Firsts” that touched my life this semester</a:t>
            </a: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571500" y="1295400"/>
            <a:ext cx="11049000" cy="1920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7" title="IMG_2377.jpe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9103" y="1452534"/>
            <a:ext cx="3161894" cy="4215880"/>
          </a:xfrm>
          <a:prstGeom prst="rect">
            <a:avLst/>
          </a:prstGeom>
          <a:noFill/>
          <a:ln cap="flat" cmpd="sng" w="91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" name="Google Shape;133;p17"/>
          <p:cNvSpPr txBox="1"/>
          <p:nvPr/>
        </p:nvSpPr>
        <p:spPr>
          <a:xfrm>
            <a:off x="4498188" y="5256300"/>
            <a:ext cx="3203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My first ESPN interview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4" name="Google Shape;134;p17" title="IMG_3115.jpe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76643" y="1397875"/>
            <a:ext cx="3243900" cy="43254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" name="Google Shape;135;p17"/>
          <p:cNvSpPr txBox="1"/>
          <p:nvPr/>
        </p:nvSpPr>
        <p:spPr>
          <a:xfrm>
            <a:off x="8376650" y="4788300"/>
            <a:ext cx="3203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First autograph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 title="IMG_2882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475" y="1397875"/>
            <a:ext cx="3243900" cy="43254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1" name="Google Shape;141;p18"/>
          <p:cNvSpPr txBox="1"/>
          <p:nvPr/>
        </p:nvSpPr>
        <p:spPr>
          <a:xfrm>
            <a:off x="571500" y="57150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Many Sunsets</a:t>
            </a:r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571500" y="1295400"/>
            <a:ext cx="11049000" cy="1920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8" title="IMG_3642.jpe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9103" y="1452534"/>
            <a:ext cx="3161894" cy="4215880"/>
          </a:xfrm>
          <a:prstGeom prst="rect">
            <a:avLst/>
          </a:prstGeom>
          <a:noFill/>
          <a:ln cap="flat" cmpd="sng" w="91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4" name="Google Shape;144;p18" title="IMG_3454.jpe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76643" y="1397875"/>
            <a:ext cx="3243900" cy="43254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9" title="IMG_2938.jpeg"/>
          <p:cNvPicPr preferRelativeResize="0"/>
          <p:nvPr/>
        </p:nvPicPr>
        <p:blipFill rotWithShape="1">
          <a:blip r:embed="rId3">
            <a:alphaModFix/>
          </a:blip>
          <a:srcRect b="0" l="25007" r="25008" t="0"/>
          <a:stretch/>
        </p:blipFill>
        <p:spPr>
          <a:xfrm>
            <a:off x="2768088" y="1414575"/>
            <a:ext cx="3243900" cy="4325400"/>
          </a:xfrm>
          <a:prstGeom prst="flowChartAlternateProcess">
            <a:avLst/>
          </a:prstGeom>
          <a:noFill/>
          <a:ln cap="flat" cmpd="sng" w="91550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0" name="Google Shape;150;p19"/>
          <p:cNvSpPr txBox="1"/>
          <p:nvPr/>
        </p:nvSpPr>
        <p:spPr>
          <a:xfrm>
            <a:off x="2894363" y="5392625"/>
            <a:ext cx="3203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Season ending injury…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571500" y="57150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Sad/Unfortunate Moments</a:t>
            </a:r>
            <a:endParaRPr/>
          </a:p>
        </p:txBody>
      </p:sp>
      <p:sp>
        <p:nvSpPr>
          <p:cNvPr id="152" name="Google Shape;152;p19"/>
          <p:cNvSpPr/>
          <p:nvPr/>
        </p:nvSpPr>
        <p:spPr>
          <a:xfrm>
            <a:off x="571500" y="1295400"/>
            <a:ext cx="11049000" cy="1920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19" title="USD-Gonzaga-137.jpeg"/>
          <p:cNvPicPr preferRelativeResize="0"/>
          <p:nvPr/>
        </p:nvPicPr>
        <p:blipFill rotWithShape="1">
          <a:blip r:embed="rId4">
            <a:alphaModFix/>
          </a:blip>
          <a:srcRect b="0" l="3113" r="3113" t="0"/>
          <a:stretch/>
        </p:blipFill>
        <p:spPr>
          <a:xfrm>
            <a:off x="6793716" y="1469234"/>
            <a:ext cx="3161893" cy="4215880"/>
          </a:xfrm>
          <a:prstGeom prst="rect">
            <a:avLst/>
          </a:prstGeom>
          <a:noFill/>
          <a:ln cap="flat" cmpd="sng" w="91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" name="Google Shape;154;p19"/>
          <p:cNvSpPr txBox="1"/>
          <p:nvPr/>
        </p:nvSpPr>
        <p:spPr>
          <a:xfrm>
            <a:off x="6772800" y="5273000"/>
            <a:ext cx="3203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*Actual pictures of me in pain…*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/>
          <p:nvPr/>
        </p:nvSpPr>
        <p:spPr>
          <a:xfrm>
            <a:off x="571500" y="571500"/>
            <a:ext cx="116016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Items that were highlighted by news, media, other countries, etc.</a:t>
            </a:r>
            <a:endParaRPr sz="900"/>
          </a:p>
        </p:txBody>
      </p:sp>
      <p:sp>
        <p:nvSpPr>
          <p:cNvPr id="160" name="Google Shape;160;p20"/>
          <p:cNvSpPr/>
          <p:nvPr/>
        </p:nvSpPr>
        <p:spPr>
          <a:xfrm>
            <a:off x="571500" y="1295400"/>
            <a:ext cx="11049000" cy="1920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295205" y="5723525"/>
            <a:ext cx="116016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Michael Jackson biopic, “Michael”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He is played by his nephew </a:t>
            </a:r>
            <a:r>
              <a:rPr lang="en-US" sz="19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Jaafar Jackson!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788" y="1467000"/>
            <a:ext cx="2769483" cy="41041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521" y="1467000"/>
            <a:ext cx="6157691" cy="41041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9F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/>
        </p:nvSpPr>
        <p:spPr>
          <a:xfrm>
            <a:off x="571500" y="571500"/>
            <a:ext cx="116016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1B1A5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Items in Sports News</a:t>
            </a:r>
            <a:endParaRPr sz="900"/>
          </a:p>
        </p:txBody>
      </p:sp>
      <p:sp>
        <p:nvSpPr>
          <p:cNvPr id="169" name="Google Shape;169;p21"/>
          <p:cNvSpPr/>
          <p:nvPr/>
        </p:nvSpPr>
        <p:spPr>
          <a:xfrm>
            <a:off x="571500" y="1295400"/>
            <a:ext cx="11049000" cy="19200"/>
          </a:xfrm>
          <a:prstGeom prst="rect">
            <a:avLst/>
          </a:prstGeom>
          <a:solidFill>
            <a:srgbClr val="9290C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4494138" y="1870700"/>
            <a:ext cx="32037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The long awaited decision of March Madness extension to 76 teams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1" name="Google Shape;171;p21" title="GettyImages-2267152323.jpg"/>
          <p:cNvPicPr preferRelativeResize="0"/>
          <p:nvPr/>
        </p:nvPicPr>
        <p:blipFill rotWithShape="1">
          <a:blip r:embed="rId3">
            <a:alphaModFix/>
          </a:blip>
          <a:srcRect b="-890" l="35917" r="10667" t="890"/>
          <a:stretch/>
        </p:blipFill>
        <p:spPr>
          <a:xfrm>
            <a:off x="291300" y="1497875"/>
            <a:ext cx="3830476" cy="478332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2" name="Google Shape;172;p21"/>
          <p:cNvSpPr txBox="1"/>
          <p:nvPr/>
        </p:nvSpPr>
        <p:spPr>
          <a:xfrm>
            <a:off x="4494138" y="3697088"/>
            <a:ext cx="3203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It was previously 68 teams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3" name="Google Shape;173;p21" title="IMG_2627.jpeg"/>
          <p:cNvPicPr preferRelativeResize="0"/>
          <p:nvPr/>
        </p:nvPicPr>
        <p:blipFill rotWithShape="1">
          <a:blip r:embed="rId4">
            <a:alphaModFix/>
          </a:blip>
          <a:srcRect b="1271" l="27828" r="27832" t="15652"/>
          <a:stretch/>
        </p:blipFill>
        <p:spPr>
          <a:xfrm>
            <a:off x="7990400" y="1497875"/>
            <a:ext cx="3830477" cy="47833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