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4"/>
  </p:sldMasterIdLst>
  <p:notesMasterIdLst>
    <p:notesMasterId r:id="rId16"/>
  </p:notesMasterIdLst>
  <p:handoutMasterIdLst>
    <p:handoutMasterId r:id="rId17"/>
  </p:handoutMasterIdLst>
  <p:sldIdLst>
    <p:sldId id="289" r:id="rId5"/>
    <p:sldId id="288" r:id="rId6"/>
    <p:sldId id="276" r:id="rId7"/>
    <p:sldId id="283" r:id="rId8"/>
    <p:sldId id="257" r:id="rId9"/>
    <p:sldId id="264" r:id="rId10"/>
    <p:sldId id="261" r:id="rId11"/>
    <p:sldId id="265" r:id="rId12"/>
    <p:sldId id="263" r:id="rId13"/>
    <p:sldId id="268" r:id="rId14"/>
    <p:sldId id="26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6E5372-3753-4929-B524-AF4A08578FE2}" v="3" dt="2026-05-14T05:20:51.267"/>
  </p1510:revLst>
</p1510:revInfo>
</file>

<file path=ppt/tableStyles.xml><?xml version="1.0" encoding="utf-8"?>
<a:tblStyleLst xmlns:a="http://schemas.openxmlformats.org/drawingml/2006/main" def="{9DCAF9ED-07DC-4A11-8D7F-57B35C25682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4694" autoAdjust="0"/>
  </p:normalViewPr>
  <p:slideViewPr>
    <p:cSldViewPr snapToGrid="0">
      <p:cViewPr varScale="1">
        <p:scale>
          <a:sx n="85" d="100"/>
          <a:sy n="85" d="100"/>
        </p:scale>
        <p:origin x="88" y="4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>
        <p:scale>
          <a:sx n="1" d="2"/>
          <a:sy n="1" d="2"/>
        </p:scale>
        <p:origin x="3480" y="5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994AA-C437-4EF4-8BEF-0B832D7FA420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16356-3B28-4AAF-8099-7941810E2475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5DA344-5FA2-43F7-9D95-CA56C82B0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762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444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298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15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634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045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52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0479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99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402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698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DA344-5FA2-43F7-9D95-CA56C82B08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8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657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958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14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4AAEB19-4B49-2801-9B15-7682CDF04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23C3EC-28B3-4644-8BE5-3288734B4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57468" y="486137"/>
            <a:ext cx="5427584" cy="3599727"/>
          </a:xfrm>
        </p:spPr>
        <p:txBody>
          <a:bodyPr anchor="b" anchorCtr="0">
            <a:noAutofit/>
          </a:bodyPr>
          <a:lstStyle>
            <a:lvl1pPr algn="l">
              <a:defRPr sz="4400" cap="all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64FCBF4-90E6-FFAA-143D-3A01CE5256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624774" y="-6713"/>
            <a:ext cx="6578801" cy="6894576"/>
          </a:xfrm>
          <a:custGeom>
            <a:avLst/>
            <a:gdLst>
              <a:gd name="connsiteX0" fmla="*/ 0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0 w 6613525"/>
              <a:gd name="connsiteY4" fmla="*/ 0 h 6858000"/>
              <a:gd name="connsiteX0" fmla="*/ 1875099 w 6613525"/>
              <a:gd name="connsiteY0" fmla="*/ 0 h 6858000"/>
              <a:gd name="connsiteX1" fmla="*/ 6613525 w 6613525"/>
              <a:gd name="connsiteY1" fmla="*/ 0 h 6858000"/>
              <a:gd name="connsiteX2" fmla="*/ 6613525 w 6613525"/>
              <a:gd name="connsiteY2" fmla="*/ 6858000 h 6858000"/>
              <a:gd name="connsiteX3" fmla="*/ 0 w 6613525"/>
              <a:gd name="connsiteY3" fmla="*/ 6858000 h 6858000"/>
              <a:gd name="connsiteX4" fmla="*/ 1875099 w 6613525"/>
              <a:gd name="connsiteY4" fmla="*/ 0 h 6858000"/>
              <a:gd name="connsiteX0" fmla="*/ 1840375 w 6578801"/>
              <a:gd name="connsiteY0" fmla="*/ 0 h 6869575"/>
              <a:gd name="connsiteX1" fmla="*/ 6578801 w 6578801"/>
              <a:gd name="connsiteY1" fmla="*/ 0 h 6869575"/>
              <a:gd name="connsiteX2" fmla="*/ 6578801 w 6578801"/>
              <a:gd name="connsiteY2" fmla="*/ 6858000 h 6869575"/>
              <a:gd name="connsiteX3" fmla="*/ 0 w 6578801"/>
              <a:gd name="connsiteY3" fmla="*/ 6869575 h 6869575"/>
              <a:gd name="connsiteX4" fmla="*/ 1840375 w 6578801"/>
              <a:gd name="connsiteY4" fmla="*/ 0 h 686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8801" h="6869575">
                <a:moveTo>
                  <a:pt x="1840375" y="0"/>
                </a:moveTo>
                <a:lnTo>
                  <a:pt x="6578801" y="0"/>
                </a:lnTo>
                <a:lnTo>
                  <a:pt x="6578801" y="6858000"/>
                </a:lnTo>
                <a:lnTo>
                  <a:pt x="0" y="6869575"/>
                </a:lnTo>
                <a:lnTo>
                  <a:pt x="1840375" y="0"/>
                </a:lnTo>
                <a:close/>
              </a:path>
            </a:pathLst>
          </a:custGeom>
        </p:spPr>
        <p:txBody>
          <a:bodyPr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2401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E1BBEEFE-AE8A-8083-54B6-DBE9BC0E9F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42863" y="0"/>
            <a:ext cx="4658392" cy="6858000"/>
          </a:xfrm>
          <a:custGeom>
            <a:avLst/>
            <a:gdLst>
              <a:gd name="connsiteX0" fmla="*/ 0 w 4658392"/>
              <a:gd name="connsiteY0" fmla="*/ 0 h 6858000"/>
              <a:gd name="connsiteX1" fmla="*/ 4658392 w 4658392"/>
              <a:gd name="connsiteY1" fmla="*/ 0 h 6858000"/>
              <a:gd name="connsiteX2" fmla="*/ 2820797 w 4658392"/>
              <a:gd name="connsiteY2" fmla="*/ 6858000 h 6858000"/>
              <a:gd name="connsiteX3" fmla="*/ 0 w 4658392"/>
              <a:gd name="connsiteY3" fmla="*/ 6858000 h 6858000"/>
              <a:gd name="connsiteX4" fmla="*/ 0 w 4658392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58392" h="6858000">
                <a:moveTo>
                  <a:pt x="0" y="0"/>
                </a:moveTo>
                <a:lnTo>
                  <a:pt x="4658392" y="0"/>
                </a:lnTo>
                <a:lnTo>
                  <a:pt x="282079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64FF31D-04D7-B1F4-53B1-AA4170602E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F040EF-92FF-AEA1-BBA6-A4B739E11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CA59A84-C321-FDF9-555F-1FB322EBB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09286"/>
            <a:ext cx="3200400" cy="5617193"/>
          </a:xfrm>
        </p:spPr>
        <p:txBody>
          <a:bodyPr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3412" y="509286"/>
            <a:ext cx="4328932" cy="5617194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50000"/>
              </a:lnSpc>
              <a:spcBef>
                <a:spcPts val="1000"/>
              </a:spcBef>
              <a:buNone/>
              <a:defRPr sz="1800"/>
            </a:lvl1pPr>
            <a:lvl2pPr marL="457200" indent="0">
              <a:lnSpc>
                <a:spcPct val="150000"/>
              </a:lnSpc>
              <a:spcBef>
                <a:spcPts val="1000"/>
              </a:spcBef>
              <a:buNone/>
              <a:defRPr sz="1600"/>
            </a:lvl2pPr>
            <a:lvl3pPr marL="914400" indent="0">
              <a:lnSpc>
                <a:spcPct val="150000"/>
              </a:lnSpc>
              <a:spcBef>
                <a:spcPts val="1000"/>
              </a:spcBef>
              <a:buNone/>
              <a:defRPr sz="1400"/>
            </a:lvl3pPr>
            <a:lvl4pPr marL="1371600" indent="0">
              <a:lnSpc>
                <a:spcPct val="150000"/>
              </a:lnSpc>
              <a:spcBef>
                <a:spcPts val="1000"/>
              </a:spcBef>
              <a:buNone/>
              <a:defRPr sz="1200"/>
            </a:lvl4pPr>
            <a:lvl5pPr marL="1828800" indent="0">
              <a:lnSpc>
                <a:spcPct val="150000"/>
              </a:lnSpc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60CD5A6-A0E4-A658-65B1-0D6C0533166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48813" y="-22860"/>
            <a:ext cx="2651760" cy="6903720"/>
          </a:xfrm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056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6EC6AF9-CC07-5258-9160-8C6391530C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BC6DCCE-3025-75FB-9405-8D51DCD63D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16CCC3-736F-49AC-F079-9A090DAA8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BF578A-ADDB-6713-E5AD-0FF27EDC2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076C4EAC-BBDE-1963-BD72-3BD2A47DC5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743671"/>
            <a:ext cx="9144000" cy="3361254"/>
          </a:xfrm>
        </p:spPr>
        <p:txBody>
          <a:bodyPr anchor="b">
            <a:noAutofit/>
          </a:bodyPr>
          <a:lstStyle>
            <a:lvl1pPr algn="ctr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592AF4F-2F83-7005-B3AC-6FCC7FB1914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7620" y="4766434"/>
            <a:ext cx="12207240" cy="2121408"/>
          </a:xfrm>
        </p:spPr>
        <p:txBody>
          <a:bodyPr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5285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3CF0EA4-D201-44E7-3558-D05CB4233E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643EA3-ACAA-539C-A041-266A895A2B1C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81E18B-2347-8DB6-2A7F-3EAC100A4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5072" y="528320"/>
            <a:ext cx="5028566" cy="3354992"/>
          </a:xfrm>
        </p:spPr>
        <p:txBody>
          <a:bodyPr anchor="b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15072" y="4027992"/>
            <a:ext cx="5028565" cy="1894972"/>
          </a:xfrm>
        </p:spPr>
        <p:txBody>
          <a:bodyPr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AA872EE9-FDFB-95A7-3547-DCAA0B51FE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57326" y="-11576"/>
            <a:ext cx="4946249" cy="6903720"/>
          </a:xfrm>
          <a:custGeom>
            <a:avLst/>
            <a:gdLst>
              <a:gd name="connsiteX0" fmla="*/ 0 w 4977139"/>
              <a:gd name="connsiteY0" fmla="*/ 0 h 6858000"/>
              <a:gd name="connsiteX1" fmla="*/ 4977139 w 4977139"/>
              <a:gd name="connsiteY1" fmla="*/ 0 h 6858000"/>
              <a:gd name="connsiteX2" fmla="*/ 4977139 w 4977139"/>
              <a:gd name="connsiteY2" fmla="*/ 6858000 h 6858000"/>
              <a:gd name="connsiteX3" fmla="*/ 0 w 4977139"/>
              <a:gd name="connsiteY3" fmla="*/ 6858000 h 6858000"/>
              <a:gd name="connsiteX4" fmla="*/ 0 w 4977139"/>
              <a:gd name="connsiteY4" fmla="*/ 0 h 6858000"/>
              <a:gd name="connsiteX0" fmla="*/ 0 w 4977139"/>
              <a:gd name="connsiteY0" fmla="*/ 0 h 6892724"/>
              <a:gd name="connsiteX1" fmla="*/ 4977139 w 4977139"/>
              <a:gd name="connsiteY1" fmla="*/ 0 h 6892724"/>
              <a:gd name="connsiteX2" fmla="*/ 4977139 w 4977139"/>
              <a:gd name="connsiteY2" fmla="*/ 6858000 h 6892724"/>
              <a:gd name="connsiteX3" fmla="*/ 1863524 w 4977139"/>
              <a:gd name="connsiteY3" fmla="*/ 6892724 h 6892724"/>
              <a:gd name="connsiteX4" fmla="*/ 0 w 4977139"/>
              <a:gd name="connsiteY4" fmla="*/ 0 h 6892724"/>
              <a:gd name="connsiteX0" fmla="*/ 0 w 4977139"/>
              <a:gd name="connsiteY0" fmla="*/ 0 h 6892724"/>
              <a:gd name="connsiteX1" fmla="*/ 4977139 w 4977139"/>
              <a:gd name="connsiteY1" fmla="*/ 0 h 6892724"/>
              <a:gd name="connsiteX2" fmla="*/ 4977139 w 4977139"/>
              <a:gd name="connsiteY2" fmla="*/ 6892724 h 6892724"/>
              <a:gd name="connsiteX3" fmla="*/ 1863524 w 4977139"/>
              <a:gd name="connsiteY3" fmla="*/ 6892724 h 6892724"/>
              <a:gd name="connsiteX4" fmla="*/ 0 w 4977139"/>
              <a:gd name="connsiteY4" fmla="*/ 0 h 6892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139" h="6892724">
                <a:moveTo>
                  <a:pt x="0" y="0"/>
                </a:moveTo>
                <a:lnTo>
                  <a:pt x="4977139" y="0"/>
                </a:lnTo>
                <a:lnTo>
                  <a:pt x="4977139" y="6892724"/>
                </a:lnTo>
                <a:lnTo>
                  <a:pt x="1863524" y="6892724"/>
                </a:lnTo>
                <a:lnTo>
                  <a:pt x="0" y="0"/>
                </a:lnTo>
                <a:close/>
              </a:path>
            </a:pathLst>
          </a:custGeom>
        </p:spPr>
        <p:txBody>
          <a:bodyPr tIns="274320" rIns="274320">
            <a:normAutofit/>
          </a:bodyPr>
          <a:lstStyle>
            <a:lvl1pPr marL="0" indent="0" algn="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378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CBD635-4863-B127-5668-D2C7DA8CD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629720-DD91-8012-686D-AABA43987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0911820" y="0"/>
            <a:ext cx="913577" cy="68580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70117" y="185195"/>
            <a:ext cx="6930838" cy="150549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B27827-7491-B1C2-D9C5-975A9FF66EC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8788" y="-22860"/>
            <a:ext cx="3291840" cy="6903720"/>
          </a:xfrm>
        </p:spPr>
        <p:txBody>
          <a:bodyPr lIns="182880" tIns="274320" rIns="18288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D4D4555-A25D-09B6-36AF-5977189F2DD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970116" y="2022395"/>
            <a:ext cx="6941703" cy="4297680"/>
          </a:xfrm>
        </p:spPr>
        <p:txBody>
          <a:bodyPr>
            <a:normAutofit/>
          </a:bodyPr>
          <a:lstStyle>
            <a:lvl1pPr marL="228600" indent="-228600">
              <a:spcBef>
                <a:spcPts val="1000"/>
              </a:spcBef>
              <a:spcAft>
                <a:spcPts val="1500"/>
              </a:spcAft>
              <a:buFont typeface="Arial" panose="020B0604020202020204" pitchFamily="34" charset="0"/>
              <a:buChar char="•"/>
              <a:defRPr sz="1800"/>
            </a:lvl1pPr>
            <a:lvl2pPr>
              <a:spcBef>
                <a:spcPts val="1000"/>
              </a:spcBef>
              <a:spcAft>
                <a:spcPts val="1500"/>
              </a:spcAft>
              <a:defRPr sz="1800"/>
            </a:lvl2pPr>
            <a:lvl3pPr>
              <a:spcBef>
                <a:spcPts val="1000"/>
              </a:spcBef>
              <a:spcAft>
                <a:spcPts val="1500"/>
              </a:spcAft>
              <a:defRPr sz="1800"/>
            </a:lvl3pPr>
            <a:lvl4pPr>
              <a:spcBef>
                <a:spcPts val="1000"/>
              </a:spcBef>
              <a:spcAft>
                <a:spcPts val="1500"/>
              </a:spcAft>
              <a:defRPr sz="1800"/>
            </a:lvl4pPr>
            <a:lvl5pPr>
              <a:spcBef>
                <a:spcPts val="1000"/>
              </a:spcBef>
              <a:spcAft>
                <a:spcPts val="1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3740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0">
            <a:extLst>
              <a:ext uri="{FF2B5EF4-FFF2-40B4-BE49-F238E27FC236}">
                <a16:creationId xmlns:a16="http://schemas.microsoft.com/office/drawing/2014/main" id="{C4293765-78A6-5206-26C2-E8817B283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470792" cy="6858000"/>
          </a:xfrm>
          <a:custGeom>
            <a:avLst/>
            <a:gdLst>
              <a:gd name="connsiteX0" fmla="*/ 0 w 7470792"/>
              <a:gd name="connsiteY0" fmla="*/ 0 h 6858000"/>
              <a:gd name="connsiteX1" fmla="*/ 7470792 w 7470792"/>
              <a:gd name="connsiteY1" fmla="*/ 0 h 6858000"/>
              <a:gd name="connsiteX2" fmla="*/ 5633197 w 7470792"/>
              <a:gd name="connsiteY2" fmla="*/ 6858000 h 6858000"/>
              <a:gd name="connsiteX3" fmla="*/ 0 w 747079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70792" h="6858000">
                <a:moveTo>
                  <a:pt x="0" y="0"/>
                </a:moveTo>
                <a:lnTo>
                  <a:pt x="7470792" y="0"/>
                </a:lnTo>
                <a:lnTo>
                  <a:pt x="563319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n>
                <a:noFill/>
              </a:ln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4E351F-7451-86A3-5271-0D00B9EFA6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860223-A40E-30ED-6832-0825A930B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0B6907E-F17B-783E-D454-DFC62D097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6B12211-7E94-9534-6F2D-2AFD2EBE3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580245-E985-EC3F-9385-D0F517F0C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75A82A3-E3DF-978F-4BD7-10E0F1075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EDC40AE-D1CB-7535-22E2-E6D910FB8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2772C41-A024-2F33-1F04-21E003FA72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685800"/>
            <a:ext cx="9144000" cy="3136738"/>
          </a:xfrm>
        </p:spPr>
        <p:txBody>
          <a:bodyPr anchor="b">
            <a:noAutofit/>
          </a:bodyPr>
          <a:lstStyle>
            <a:lvl1pPr algn="ctr">
              <a:defRPr sz="44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978800"/>
            <a:ext cx="9144000" cy="1965960"/>
          </a:xfrm>
        </p:spPr>
        <p:txBody>
          <a:bodyPr>
            <a:noAutofit/>
          </a:bodyPr>
          <a:lstStyle>
            <a:lvl1pPr marL="0" indent="0" algn="ctr">
              <a:buNone/>
              <a:defRPr sz="1800" b="1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5355955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E49FCE-658C-FF5A-6405-3D10F1AC1B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03C516-D418-5E3E-1E4E-1DF846433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BF5B15-0E8A-A82C-6E9C-FCF3FBAAD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4B33CA-9490-C8E1-FE4F-06367AF29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86824F-3198-FE44-5A4A-70312048D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058CD71-6E97-B6A9-11B6-867ED408DE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9FDAA6-BDE8-D6C3-17CD-F87BFB54F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42A0738D-E9A9-14B7-4739-62E402B0C2D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834961" y="2032663"/>
            <a:ext cx="4463005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766D4CB-8BCE-C6EE-EF57-A8A819EBD3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141720" y="2032663"/>
            <a:ext cx="5212080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566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9208B-0FD2-A7E3-5202-0F18392AE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4010E2-9C6F-C582-1E3A-F5D43D0FF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D2B8AF-94DE-C211-EAE7-0971C111B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247A2AC-F284-077E-9A14-EB7D1DE62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E91F1F-5151-2442-2B89-CE0AB1178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BD82AC-3C5B-819E-E0FF-157D74B84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299648-2E6E-FA0D-85E4-8884BE34A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07BD0263-5D42-E696-F170-1F9CF5FF2A74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838199" y="2078963"/>
            <a:ext cx="3435628" cy="4067492"/>
          </a:xfrm>
        </p:spPr>
        <p:txBody>
          <a:bodyPr>
            <a:normAutofit/>
          </a:bodyPr>
          <a:lstStyle>
            <a:lvl1pPr marL="4572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eriod"/>
              <a:defRPr sz="1800"/>
            </a:lvl1pPr>
            <a:lvl2pPr marL="9144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eriod"/>
              <a:defRPr sz="1800"/>
            </a:lvl2pPr>
            <a:lvl3pPr marL="1371600" indent="-457200">
              <a:spcBef>
                <a:spcPts val="1000"/>
              </a:spcBef>
              <a:spcAft>
                <a:spcPts val="500"/>
              </a:spcAft>
              <a:buFont typeface="+mj-lt"/>
              <a:buAutoNum type="arabicParenR"/>
              <a:defRPr sz="1800"/>
            </a:lvl3pPr>
            <a:lvl4pPr marL="1828800" indent="-457200">
              <a:spcBef>
                <a:spcPts val="1000"/>
              </a:spcBef>
              <a:spcAft>
                <a:spcPts val="500"/>
              </a:spcAft>
              <a:buFont typeface="+mj-lt"/>
              <a:buAutoNum type="alphaLcParenR"/>
              <a:defRPr sz="1800"/>
            </a:lvl4pPr>
            <a:lvl5pPr marL="2228850" indent="-457200">
              <a:spcBef>
                <a:spcPts val="1000"/>
              </a:spcBef>
              <a:spcAft>
                <a:spcPts val="500"/>
              </a:spcAft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1BEE7174-135F-6F9F-11B9-3C3F2F9CDEAA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965539" y="2087315"/>
            <a:ext cx="6007261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0"/>
              </a:spcAft>
              <a:buNone/>
              <a:defRPr sz="1800"/>
            </a:lvl1pPr>
            <a:lvl2pPr marL="0">
              <a:spcBef>
                <a:spcPts val="1000"/>
              </a:spcBef>
              <a:spcAft>
                <a:spcPts val="500"/>
              </a:spcAft>
              <a:defRPr sz="1800"/>
            </a:lvl2pPr>
            <a:lvl3pPr marL="457200">
              <a:spcBef>
                <a:spcPts val="1000"/>
              </a:spcBef>
              <a:spcAft>
                <a:spcPts val="500"/>
              </a:spcAft>
              <a:defRPr sz="1800"/>
            </a:lvl3pPr>
            <a:lvl4pPr marL="685800">
              <a:spcBef>
                <a:spcPts val="1000"/>
              </a:spcBef>
              <a:spcAft>
                <a:spcPts val="500"/>
              </a:spcAft>
              <a:defRPr sz="1800"/>
            </a:lvl4pPr>
            <a:lvl5pPr marL="914400">
              <a:spcBef>
                <a:spcPts val="1000"/>
              </a:spcBef>
              <a:spcAft>
                <a:spcPts val="500"/>
              </a:spcAft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464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8958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00B3A65-BB60-F2B4-4CF4-19A7C53F1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1DB8D5-B954-BFC9-C8D8-F0491CCBE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07D69F-27D7-2C68-A17D-3F1399C8B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6645965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2055813"/>
            <a:ext cx="5781261" cy="4067492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C013AD6-0EF3-2B25-DDBD-2DF706123AE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66991" y="-22860"/>
            <a:ext cx="4625008" cy="6903720"/>
          </a:xfrm>
        </p:spPr>
        <p:txBody>
          <a:bodyPr tIns="27432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8680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+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45A11E-9896-BD8B-8CC6-A79C124D8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3119718" cy="68580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386022B-53D6-6CE0-2093-873FC64A5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11575"/>
            <a:ext cx="903768" cy="65436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D4BD8F-684C-A145-3376-9E69B0E5B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42863" y="5802775"/>
            <a:ext cx="6286501" cy="1066801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E7C1DA9-2A25-EE21-085B-8857DC1AD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59925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F236BB3-E567-A8A9-5EC2-BCEF79CFC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59400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A87C9F-C765-C63C-951E-70721DDA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11575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425665-0C9C-3899-9DB9-ED05D91E26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6812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330405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137059"/>
            <a:ext cx="2816352" cy="3986246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spcAft>
                <a:spcPts val="500"/>
              </a:spcAft>
              <a:buNone/>
              <a:defRPr sz="1800"/>
            </a:lvl1pPr>
            <a:lvl2pPr>
              <a:spcBef>
                <a:spcPts val="1000"/>
              </a:spcBef>
              <a:spcAft>
                <a:spcPts val="500"/>
              </a:spcAft>
              <a:defRPr sz="1600"/>
            </a:lvl2pPr>
            <a:lvl3pPr>
              <a:spcBef>
                <a:spcPts val="1000"/>
              </a:spcBef>
              <a:spcAft>
                <a:spcPts val="500"/>
              </a:spcAft>
              <a:defRPr sz="1400"/>
            </a:lvl3pPr>
            <a:lvl4pPr>
              <a:spcBef>
                <a:spcPts val="1000"/>
              </a:spcBef>
              <a:spcAft>
                <a:spcPts val="500"/>
              </a:spcAft>
              <a:defRPr sz="1200"/>
            </a:lvl4pPr>
            <a:lvl5pPr>
              <a:spcBef>
                <a:spcPts val="1000"/>
              </a:spcBef>
              <a:spcAft>
                <a:spcPts val="500"/>
              </a:spcAft>
              <a:defRPr sz="12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423FEB60-8FB5-7F10-EDD7-8AB4B3139EF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109014" y="2137059"/>
            <a:ext cx="7059592" cy="3986245"/>
          </a:xfrm>
        </p:spPr>
        <p:txBody>
          <a:bodyPr>
            <a:normAutofit/>
          </a:bodyPr>
          <a:lstStyle>
            <a:lvl1pPr marL="0" indent="0" algn="ctr">
              <a:buNone/>
              <a:defRPr lang="en-US" sz="2000" dirty="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227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3"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843C0D-8C0B-0B3C-7014-7B7217C00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7B715CF-E60F-DDAE-369E-BCC2CE4FF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2BD8F5F-4228-6BB9-5EA6-553590898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721F95-97C0-7151-B9F6-C088CEA1A7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3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78AD50A-9C6A-454B-0CAD-EAB5184401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" y="0"/>
            <a:ext cx="7816995" cy="6858000"/>
          </a:xfrm>
          <a:custGeom>
            <a:avLst/>
            <a:gdLst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0 w 7813675"/>
              <a:gd name="connsiteY3" fmla="*/ 6903720 h 6903720"/>
              <a:gd name="connsiteX4" fmla="*/ 0 w 7813675"/>
              <a:gd name="connsiteY4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798854 w 7813675"/>
              <a:gd name="connsiteY3" fmla="*/ 686716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7803"/>
              <a:gd name="connsiteX1" fmla="*/ 7813675 w 7813675"/>
              <a:gd name="connsiteY1" fmla="*/ 0 h 6907803"/>
              <a:gd name="connsiteX2" fmla="*/ 7813675 w 7813675"/>
              <a:gd name="connsiteY2" fmla="*/ 6903720 h 6907803"/>
              <a:gd name="connsiteX3" fmla="*/ 809014 w 7813675"/>
              <a:gd name="connsiteY3" fmla="*/ 6907803 h 6907803"/>
              <a:gd name="connsiteX4" fmla="*/ 0 w 7813675"/>
              <a:gd name="connsiteY4" fmla="*/ 6903720 h 6907803"/>
              <a:gd name="connsiteX5" fmla="*/ 0 w 7813675"/>
              <a:gd name="connsiteY5" fmla="*/ 0 h 6907803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8748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8748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809014 w 7813675"/>
              <a:gd name="connsiteY3" fmla="*/ 689891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3720"/>
              <a:gd name="connsiteX1" fmla="*/ 7813675 w 7813675"/>
              <a:gd name="connsiteY1" fmla="*/ 0 h 6903720"/>
              <a:gd name="connsiteX2" fmla="*/ 7813675 w 7813675"/>
              <a:gd name="connsiteY2" fmla="*/ 6903720 h 6903720"/>
              <a:gd name="connsiteX3" fmla="*/ 740434 w 7813675"/>
              <a:gd name="connsiteY3" fmla="*/ 6898913 h 6903720"/>
              <a:gd name="connsiteX4" fmla="*/ 0 w 7813675"/>
              <a:gd name="connsiteY4" fmla="*/ 6903720 h 6903720"/>
              <a:gd name="connsiteX5" fmla="*/ 0 w 7813675"/>
              <a:gd name="connsiteY5" fmla="*/ 0 h 6903720"/>
              <a:gd name="connsiteX0" fmla="*/ 0 w 7813675"/>
              <a:gd name="connsiteY0" fmla="*/ 0 h 6907385"/>
              <a:gd name="connsiteX1" fmla="*/ 7813675 w 7813675"/>
              <a:gd name="connsiteY1" fmla="*/ 0 h 6907385"/>
              <a:gd name="connsiteX2" fmla="*/ 7813675 w 7813675"/>
              <a:gd name="connsiteY2" fmla="*/ 6903720 h 6907385"/>
              <a:gd name="connsiteX3" fmla="*/ 6359380 w 7813675"/>
              <a:gd name="connsiteY3" fmla="*/ 6907385 h 6907385"/>
              <a:gd name="connsiteX4" fmla="*/ 740434 w 7813675"/>
              <a:gd name="connsiteY4" fmla="*/ 6898913 h 6907385"/>
              <a:gd name="connsiteX5" fmla="*/ 0 w 7813675"/>
              <a:gd name="connsiteY5" fmla="*/ 6903720 h 6907385"/>
              <a:gd name="connsiteX6" fmla="*/ 0 w 7813675"/>
              <a:gd name="connsiteY6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3320 w 7816995"/>
              <a:gd name="connsiteY5" fmla="*/ 690372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7816995 w 7816995"/>
              <a:gd name="connsiteY2" fmla="*/ 690372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  <a:gd name="connsiteX0" fmla="*/ 3320 w 7816995"/>
              <a:gd name="connsiteY0" fmla="*/ 0 h 6907385"/>
              <a:gd name="connsiteX1" fmla="*/ 7816995 w 7816995"/>
              <a:gd name="connsiteY1" fmla="*/ 0 h 6907385"/>
              <a:gd name="connsiteX2" fmla="*/ 2899555 w 7816995"/>
              <a:gd name="connsiteY2" fmla="*/ 4648200 h 6907385"/>
              <a:gd name="connsiteX3" fmla="*/ 6362700 w 7816995"/>
              <a:gd name="connsiteY3" fmla="*/ 6907385 h 6907385"/>
              <a:gd name="connsiteX4" fmla="*/ 743754 w 7816995"/>
              <a:gd name="connsiteY4" fmla="*/ 6898913 h 6907385"/>
              <a:gd name="connsiteX5" fmla="*/ 2876060 w 7816995"/>
              <a:gd name="connsiteY5" fmla="*/ 4644390 h 6907385"/>
              <a:gd name="connsiteX6" fmla="*/ 0 w 7816995"/>
              <a:gd name="connsiteY6" fmla="*/ 2510645 h 6907385"/>
              <a:gd name="connsiteX7" fmla="*/ 3320 w 7816995"/>
              <a:gd name="connsiteY7" fmla="*/ 0 h 6907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16995" h="6907385">
                <a:moveTo>
                  <a:pt x="3320" y="0"/>
                </a:moveTo>
                <a:lnTo>
                  <a:pt x="7816995" y="0"/>
                </a:lnTo>
                <a:lnTo>
                  <a:pt x="2899555" y="4648200"/>
                </a:lnTo>
                <a:lnTo>
                  <a:pt x="6362700" y="6907385"/>
                </a:lnTo>
                <a:lnTo>
                  <a:pt x="743754" y="6898913"/>
                </a:lnTo>
                <a:lnTo>
                  <a:pt x="2876060" y="4644390"/>
                </a:lnTo>
                <a:cubicBezTo>
                  <a:pt x="1610033" y="3689302"/>
                  <a:pt x="1117437" y="3324763"/>
                  <a:pt x="0" y="2510645"/>
                </a:cubicBezTo>
                <a:cubicBezTo>
                  <a:pt x="1107" y="1673763"/>
                  <a:pt x="2213" y="836882"/>
                  <a:pt x="3320" y="0"/>
                </a:cubicBezTo>
                <a:close/>
              </a:path>
            </a:pathLst>
          </a:custGeom>
          <a:solidFill>
            <a:schemeClr val="tx2"/>
          </a:solidFill>
          <a:ln w="22225">
            <a:noFill/>
          </a:ln>
        </p:spPr>
        <p:txBody>
          <a:bodyPr lIns="274320" tIns="274320"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92" y="731562"/>
            <a:ext cx="4902843" cy="3526778"/>
          </a:xfrm>
          <a:noFill/>
        </p:spPr>
        <p:txBody>
          <a:bodyPr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80992" y="4373217"/>
            <a:ext cx="4902843" cy="1753221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000"/>
              </a:spcBef>
              <a:buNone/>
              <a:defRPr sz="1800">
                <a:solidFill>
                  <a:schemeClr val="tx1"/>
                </a:solidFill>
              </a:defRPr>
            </a:lvl1pPr>
            <a:lvl2pPr>
              <a:spcBef>
                <a:spcPts val="1000"/>
              </a:spcBef>
              <a:defRPr sz="1600">
                <a:solidFill>
                  <a:schemeClr val="tx1"/>
                </a:solidFill>
              </a:defRPr>
            </a:lvl2pPr>
            <a:lvl3pPr>
              <a:spcBef>
                <a:spcPts val="1000"/>
              </a:spcBef>
              <a:defRPr sz="1400">
                <a:solidFill>
                  <a:schemeClr val="tx1"/>
                </a:solidFill>
              </a:defRPr>
            </a:lvl3pPr>
            <a:lvl4pPr>
              <a:spcBef>
                <a:spcPts val="1000"/>
              </a:spcBef>
              <a:defRPr sz="1200">
                <a:solidFill>
                  <a:schemeClr val="tx1"/>
                </a:solidFill>
              </a:defRPr>
            </a:lvl4pPr>
            <a:lvl5pPr>
              <a:spcBef>
                <a:spcPts val="1000"/>
              </a:spcBef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5396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388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1215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086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2642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8312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839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8061D-18C3-4F4F-85EF-561633F5875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634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D6D8061D-18C3-4F4F-85EF-561633F5875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CBD12358-51D2-46B3-9BDE-DF29528B9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6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91" r:id="rId22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36">
          <p15:clr>
            <a:srgbClr val="F26B43"/>
          </p15:clr>
        </p15:guide>
        <p15:guide id="4" orient="horz" pos="3984">
          <p15:clr>
            <a:srgbClr val="F26B43"/>
          </p15:clr>
        </p15:guide>
        <p15:guide id="5" pos="336">
          <p15:clr>
            <a:srgbClr val="F26B43"/>
          </p15:clr>
        </p15:guide>
        <p15:guide id="6" pos="7344">
          <p15:clr>
            <a:srgbClr val="F26B43"/>
          </p15:clr>
        </p15:guide>
        <p15:guide id="7" pos="720">
          <p15:clr>
            <a:srgbClr val="F26B43"/>
          </p15:clr>
        </p15:guide>
        <p15:guide id="8" pos="69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6FEC93CF-2672-7D78-F278-58C5E012E0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898" y="2355640"/>
            <a:ext cx="5534154" cy="1730224"/>
          </a:xfrm>
        </p:spPr>
        <p:txBody>
          <a:bodyPr/>
          <a:lstStyle/>
          <a:p>
            <a:r>
              <a:rPr lang="en-US" dirty="0"/>
              <a:t>Time capsule Final Project</a:t>
            </a:r>
          </a:p>
        </p:txBody>
      </p:sp>
      <p:pic>
        <p:nvPicPr>
          <p:cNvPr id="7" name="Picture Placeholder 6" descr="Looking up view of a city with skyscrapers">
            <a:extLst>
              <a:ext uri="{FF2B5EF4-FFF2-40B4-BE49-F238E27FC236}">
                <a16:creationId xmlns:a16="http://schemas.microsoft.com/office/drawing/2014/main" id="{ED21B7CD-3D69-26B5-8A0B-52A19A6B0A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" r="72"/>
          <a:stretch/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72CFFA-77EC-3904-66B6-89AE7538E2CC}"/>
              </a:ext>
            </a:extLst>
          </p:cNvPr>
          <p:cNvSpPr txBox="1"/>
          <p:nvPr/>
        </p:nvSpPr>
        <p:spPr>
          <a:xfrm>
            <a:off x="4353997" y="3901198"/>
            <a:ext cx="13504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Julien Chou</a:t>
            </a:r>
          </a:p>
        </p:txBody>
      </p:sp>
    </p:spTree>
    <p:extLst>
      <p:ext uri="{BB962C8B-B14F-4D97-AF65-F5344CB8AC3E}">
        <p14:creationId xmlns:p14="http://schemas.microsoft.com/office/powerpoint/2010/main" val="30789943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9" name="Rectangle 138">
            <a:extLst>
              <a:ext uri="{FF2B5EF4-FFF2-40B4-BE49-F238E27FC236}">
                <a16:creationId xmlns:a16="http://schemas.microsoft.com/office/drawing/2014/main" id="{EA3B6404-C37D-4FE3-8124-9FC5ECE56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545968-70F7-0180-6448-3547E442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8881" y="2994020"/>
            <a:ext cx="6701931" cy="26752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2500" dirty="0"/>
              <a:t>the semester you had,</a:t>
            </a:r>
            <a:br>
              <a:rPr lang="en-US" sz="2500" dirty="0"/>
            </a:br>
            <a:r>
              <a:rPr lang="en-US" sz="2500" dirty="0"/>
              <a:t> the semester you wanted, and </a:t>
            </a:r>
            <a:br>
              <a:rPr lang="en-US" sz="2500" dirty="0"/>
            </a:br>
            <a:r>
              <a:rPr lang="en-US" sz="2500" dirty="0"/>
              <a:t>the semesters that you wish to have in the future.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5CE58D-2739-522B-7C3A-6A7C98536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86564" y="4927600"/>
            <a:ext cx="4495800" cy="1169932"/>
          </a:xfrm>
        </p:spPr>
        <p:txBody>
          <a:bodyPr vert="horz" lIns="91440" tIns="45720" rIns="91440" bIns="45720" rtlCol="0">
            <a:normAutofit/>
          </a:bodyPr>
          <a:lstStyle/>
          <a:p>
            <a:pPr algn="r">
              <a:lnSpc>
                <a:spcPct val="120000"/>
              </a:lnSpc>
            </a:pPr>
            <a:r>
              <a:rPr lang="en-US" b="1" cap="all" spc="300" dirty="0">
                <a:latin typeface="+mj-lt"/>
              </a:rPr>
              <a:t>SPENDING TIME WITH FRIENDS</a:t>
            </a:r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ED61EC8C-9F54-4671-8E82-4AE6101D6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8965"/>
            <a:ext cx="4584879" cy="6863976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4879" h="6863976">
                <a:moveTo>
                  <a:pt x="0" y="0"/>
                </a:moveTo>
                <a:lnTo>
                  <a:pt x="4584879" y="0"/>
                </a:lnTo>
                <a:lnTo>
                  <a:pt x="2493114" y="6863976"/>
                </a:lnTo>
                <a:lnTo>
                  <a:pt x="0" y="6863976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8557940A-71CE-48E1-BD71-2BEF15613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10013" y="-8965"/>
            <a:ext cx="708298" cy="68699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4777C915-01E5-4C85-B3BF-7BF7CC3FE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3401236"/>
            <a:ext cx="4011413" cy="345676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19326B7-812B-DD93-D36F-F13B396E50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03" y="533400"/>
            <a:ext cx="43434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77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Placeholder 5" descr="Close-up of a bridge with wires">
            <a:extLst>
              <a:ext uri="{FF2B5EF4-FFF2-40B4-BE49-F238E27FC236}">
                <a16:creationId xmlns:a16="http://schemas.microsoft.com/office/drawing/2014/main" id="{E461669C-A7BA-D639-22CB-B5FBBE698B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r="20"/>
          <a:stretch/>
        </p:blipFill>
        <p:spPr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BAC361-0D7A-DC05-86B5-6DD77D322F5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 anchor="b"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98EFF-197D-3136-70B9-7BBD30A48931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</p:spPr>
        <p:txBody>
          <a:bodyPr anchor="t">
            <a:normAutofit/>
          </a:bodyPr>
          <a:lstStyle/>
          <a:p>
            <a:r>
              <a:rPr lang="en-US" dirty="0"/>
              <a:t>JULIEN CHOU</a:t>
            </a:r>
          </a:p>
        </p:txBody>
      </p:sp>
    </p:spTree>
    <p:extLst>
      <p:ext uri="{BB962C8B-B14F-4D97-AF65-F5344CB8AC3E}">
        <p14:creationId xmlns:p14="http://schemas.microsoft.com/office/powerpoint/2010/main" val="12108021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2181D-911C-1343-7267-E35AC86CCA0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A8735-F1DC-1DE6-0A38-429B2F660F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3576" y="620403"/>
            <a:ext cx="4328932" cy="5617194"/>
          </a:xfrm>
          <a:noFill/>
        </p:spPr>
        <p:txBody>
          <a:bodyPr anchor="ctr">
            <a:normAutofit/>
          </a:bodyPr>
          <a:lstStyle/>
          <a:p>
            <a:endParaRPr lang="en-US" i="1" dirty="0">
              <a:solidFill>
                <a:schemeClr val="tx1"/>
              </a:solidFill>
            </a:endParaRPr>
          </a:p>
          <a:p>
            <a:pPr algn="ctr"/>
            <a:r>
              <a:rPr lang="en-US" b="1" i="1" dirty="0">
                <a:solidFill>
                  <a:schemeClr val="tx1"/>
                </a:solidFill>
              </a:rPr>
              <a:t>Items that happened in the semeste</a:t>
            </a:r>
            <a:r>
              <a:rPr lang="en-US" i="1" dirty="0">
                <a:solidFill>
                  <a:schemeClr val="tx1"/>
                </a:solidFill>
              </a:rPr>
              <a:t>r 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Individually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with friends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Groups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·</a:t>
            </a:r>
          </a:p>
          <a:p>
            <a:endParaRPr lang="en-US" dirty="0"/>
          </a:p>
        </p:txBody>
      </p:sp>
      <p:pic>
        <p:nvPicPr>
          <p:cNvPr id="25" name="Picture Placeholder 6" descr="A city skyline">
            <a:extLst>
              <a:ext uri="{FF2B5EF4-FFF2-40B4-BE49-F238E27FC236}">
                <a16:creationId xmlns:a16="http://schemas.microsoft.com/office/drawing/2014/main" id="{086C9520-C924-5732-CC82-F0C4A533D4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" r="38"/>
          <a:stretch/>
        </p:blipFill>
        <p:spPr/>
      </p:pic>
    </p:spTree>
    <p:extLst>
      <p:ext uri="{BB962C8B-B14F-4D97-AF65-F5344CB8AC3E}">
        <p14:creationId xmlns:p14="http://schemas.microsoft.com/office/powerpoint/2010/main" val="10383511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8" name="Straight Connector 21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Connector 218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Connector 219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Straight Connector 220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Connector 221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Connector 222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Connector 223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5" name="Rectangle 224">
            <a:extLst>
              <a:ext uri="{FF2B5EF4-FFF2-40B4-BE49-F238E27FC236}">
                <a16:creationId xmlns:a16="http://schemas.microsoft.com/office/drawing/2014/main" id="{6F625793-4CBD-4CFF-83D8-82B8EE054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A73FA70E-6421-4BF5-91A7-E35DFFB1C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034E89-1952-5288-08A0-70A4A73BE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74447" y="659752"/>
            <a:ext cx="5551292" cy="183021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000" b="1" dirty="0"/>
              <a:t>Individually/Group 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Became Events coordinator for ASA (Asian student association)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B4805C-04FB-2CA7-C969-67CF9DBF7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" r="10489" b="-2"/>
          <a:stretch>
            <a:fillRect/>
          </a:stretch>
        </p:blipFill>
        <p:spPr>
          <a:xfrm>
            <a:off x="-1933" y="-11239"/>
            <a:ext cx="7711401" cy="6869239"/>
          </a:xfrm>
          <a:custGeom>
            <a:avLst/>
            <a:gdLst/>
            <a:ahLst/>
            <a:cxnLst/>
            <a:rect l="l" t="t" r="r" b="b"/>
            <a:pathLst>
              <a:path w="7711401" h="6869239">
                <a:moveTo>
                  <a:pt x="3728443" y="2"/>
                </a:moveTo>
                <a:cubicBezTo>
                  <a:pt x="3703043" y="-2538"/>
                  <a:pt x="7721542" y="4547360"/>
                  <a:pt x="7711382" y="4514340"/>
                </a:cubicBezTo>
                <a:lnTo>
                  <a:pt x="4222166" y="6867146"/>
                </a:lnTo>
                <a:lnTo>
                  <a:pt x="2065" y="6869239"/>
                </a:lnTo>
                <a:lnTo>
                  <a:pt x="0" y="6869239"/>
                </a:lnTo>
                <a:lnTo>
                  <a:pt x="0" y="8669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95190D-7A1C-FDF7-1274-C4D63C6D7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6" r="339" b="8571"/>
          <a:stretch>
            <a:fillRect/>
          </a:stretch>
        </p:blipFill>
        <p:spPr>
          <a:xfrm>
            <a:off x="7383931" y="553062"/>
            <a:ext cx="4823012" cy="6327801"/>
          </a:xfrm>
          <a:custGeom>
            <a:avLst/>
            <a:gdLst/>
            <a:ahLst/>
            <a:cxnLst/>
            <a:rect l="l" t="t" r="r" b="b"/>
            <a:pathLst>
              <a:path w="4476696" h="5371112">
                <a:moveTo>
                  <a:pt x="4475546" y="0"/>
                </a:moveTo>
                <a:cubicBezTo>
                  <a:pt x="4479530" y="1788834"/>
                  <a:pt x="4471562" y="3582278"/>
                  <a:pt x="4475546" y="5371112"/>
                </a:cubicBezTo>
                <a:lnTo>
                  <a:pt x="2075613" y="5371112"/>
                </a:lnTo>
                <a:lnTo>
                  <a:pt x="0" y="3022946"/>
                </a:lnTo>
                <a:close/>
              </a:path>
            </a:pathLst>
          </a:custGeom>
        </p:spPr>
      </p:pic>
      <p:pic>
        <p:nvPicPr>
          <p:cNvPr id="17" name="Picture Placeholder 16" descr="A city with tall buildings">
            <a:extLst>
              <a:ext uri="{FF2B5EF4-FFF2-40B4-BE49-F238E27FC236}">
                <a16:creationId xmlns:a16="http://schemas.microsoft.com/office/drawing/2014/main" id="{4D6EE8D1-247A-B95F-BD1A-A2D76964CF3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9" r="14298" b="1"/>
          <a:stretch>
            <a:fillRect/>
          </a:stretch>
        </p:blipFill>
        <p:spPr>
          <a:xfrm>
            <a:off x="4203438" y="4510300"/>
            <a:ext cx="5592003" cy="2363602"/>
          </a:xfrm>
          <a:custGeom>
            <a:avLst/>
            <a:gdLst/>
            <a:ahLst/>
            <a:cxnLst/>
            <a:rect l="l" t="t" r="r" b="b"/>
            <a:pathLst>
              <a:path w="5592003" h="2363602">
                <a:moveTo>
                  <a:pt x="3504278" y="0"/>
                </a:moveTo>
                <a:lnTo>
                  <a:pt x="5592003" y="2347700"/>
                </a:lnTo>
                <a:lnTo>
                  <a:pt x="0" y="2363602"/>
                </a:lnTo>
                <a:close/>
              </a:path>
            </a:pathLst>
          </a:custGeom>
        </p:spPr>
      </p:pic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6C160B4C-7713-4783-99C9-A8BC96D5F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195482" y="1502335"/>
            <a:ext cx="7996518" cy="537090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50AB499C-0452-4A5D-9102-50CB75296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3726509" y="-11237"/>
            <a:ext cx="6068928" cy="688448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10880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7" name="Rectangle 126">
            <a:extLst>
              <a:ext uri="{FF2B5EF4-FFF2-40B4-BE49-F238E27FC236}">
                <a16:creationId xmlns:a16="http://schemas.microsoft.com/office/drawing/2014/main" id="{D4938BEB-26BE-45D6-AFAC-5689B5FA92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B9EC97CE-0D9D-41FE-8797-35FFB69AE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849100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273E4410-2CFA-4567-BE97-1EE1AA265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" y="4849100"/>
            <a:ext cx="3309581" cy="5281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BDD55492-C0FC-4458-9617-880380B77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0990" y="4849100"/>
            <a:ext cx="2648592" cy="20089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F7F702C0-5F89-4384-992B-88EC9B4F4D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64221" y="4849100"/>
            <a:ext cx="3327780" cy="5281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FCF15659-5E47-4286-B891-F8CA5953AD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95230" y="5834655"/>
            <a:ext cx="4296771" cy="102334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E638B5F1-8359-466E-BF05-7F7AAB199D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283588" y="4849100"/>
            <a:ext cx="1460311" cy="20089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54ABE40-AA00-F366-A36A-B3F1AADBF0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042848"/>
            <a:ext cx="9144000" cy="9459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500" b="1" dirty="0"/>
              <a:t>With Friends </a:t>
            </a:r>
            <a:br>
              <a:rPr lang="en-US" sz="2200" dirty="0"/>
            </a:br>
            <a:r>
              <a:rPr lang="en-US" sz="2200" dirty="0"/>
              <a:t>Went to China with my brother over spring break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3072E6-26A3-923B-B410-4F2E2FC511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1" r="16547" b="-150"/>
          <a:stretch>
            <a:fillRect/>
          </a:stretch>
        </p:blipFill>
        <p:spPr>
          <a:xfrm rot="5400000">
            <a:off x="1818768" y="579223"/>
            <a:ext cx="2440270" cy="60960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C49FC2-CD25-5279-B876-BADEEB2AD8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5" b="23711"/>
          <a:stretch>
            <a:fillRect/>
          </a:stretch>
        </p:blipFill>
        <p:spPr>
          <a:xfrm>
            <a:off x="-9098" y="870"/>
            <a:ext cx="6096002" cy="2440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E1753C-A484-1B11-33CA-7476737C19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66" r="-3" b="24217"/>
          <a:stretch>
            <a:fillRect/>
          </a:stretch>
        </p:blipFill>
        <p:spPr>
          <a:xfrm>
            <a:off x="6086900" y="2407089"/>
            <a:ext cx="6114198" cy="24402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D0BD79-BB9A-0DDA-0294-A5B01F10CF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62" r="-3" b="19021"/>
          <a:stretch>
            <a:fillRect/>
          </a:stretch>
        </p:blipFill>
        <p:spPr>
          <a:xfrm>
            <a:off x="6086900" y="870"/>
            <a:ext cx="6114198" cy="244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392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33" name="Straight Connector 2132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5" name="Straight Connector 2134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7" name="Straight Connector 2136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9" name="Straight Connector 2138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1" name="Straight Connector 2140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3" name="Straight Connector 2142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5" name="Straight Connector 2144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147" name="Rectangle 2146">
            <a:extLst>
              <a:ext uri="{FF2B5EF4-FFF2-40B4-BE49-F238E27FC236}">
                <a16:creationId xmlns:a16="http://schemas.microsoft.com/office/drawing/2014/main" id="{2B78D151-52A1-46B3-8374-570DA802E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9" name="Rectangle 23">
            <a:extLst>
              <a:ext uri="{FF2B5EF4-FFF2-40B4-BE49-F238E27FC236}">
                <a16:creationId xmlns:a16="http://schemas.microsoft.com/office/drawing/2014/main" id="{1453C509-9A83-41B2-BCEA-657C078BE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-2" y="-38793"/>
            <a:ext cx="6418967" cy="692869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  <a:gd name="connsiteX0" fmla="*/ 2323794 w 6699211"/>
              <a:gd name="connsiteY0" fmla="*/ 54619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323794 w 6699211"/>
              <a:gd name="connsiteY4" fmla="*/ 54619 h 6857998"/>
              <a:gd name="connsiteX0" fmla="*/ 2323794 w 6699211"/>
              <a:gd name="connsiteY0" fmla="*/ 18674 h 6822053"/>
              <a:gd name="connsiteX1" fmla="*/ 6699211 w 6699211"/>
              <a:gd name="connsiteY1" fmla="*/ 0 h 6822053"/>
              <a:gd name="connsiteX2" fmla="*/ 6699211 w 6699211"/>
              <a:gd name="connsiteY2" fmla="*/ 6822053 h 6822053"/>
              <a:gd name="connsiteX3" fmla="*/ 0 w 6699211"/>
              <a:gd name="connsiteY3" fmla="*/ 6808405 h 6822053"/>
              <a:gd name="connsiteX4" fmla="*/ 2323794 w 6699211"/>
              <a:gd name="connsiteY4" fmla="*/ 18674 h 682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22053">
                <a:moveTo>
                  <a:pt x="2323794" y="18674"/>
                </a:moveTo>
                <a:lnTo>
                  <a:pt x="6699211" y="0"/>
                </a:lnTo>
                <a:lnTo>
                  <a:pt x="6699211" y="6822053"/>
                </a:lnTo>
                <a:lnTo>
                  <a:pt x="0" y="6808405"/>
                </a:lnTo>
                <a:lnTo>
                  <a:pt x="2323794" y="1867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51" name="Straight Connector 2150">
            <a:extLst>
              <a:ext uri="{FF2B5EF4-FFF2-40B4-BE49-F238E27FC236}">
                <a16:creationId xmlns:a16="http://schemas.microsoft.com/office/drawing/2014/main" id="{FD73BD45-87D9-44BD-8E6F-A575FFD9C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-3" y="0"/>
            <a:ext cx="6057207" cy="296487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3" name="Straight Connector 2152">
            <a:extLst>
              <a:ext uri="{FF2B5EF4-FFF2-40B4-BE49-F238E27FC236}">
                <a16:creationId xmlns:a16="http://schemas.microsoft.com/office/drawing/2014/main" id="{2178E38C-83CD-4BC6-893D-662EF9BFA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058591"/>
            <a:ext cx="10815354" cy="279940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F463CB3-2956-E8D2-C23D-A3BAA7295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05851" y="2316019"/>
            <a:ext cx="3909904" cy="289415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6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Items that I experienced that have touched your life this semester in an positive way</a:t>
            </a:r>
            <a:br>
              <a:rPr lang="en-US" sz="26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26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26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26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6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</a:t>
            </a:r>
            <a:r>
              <a:rPr lang="en-US" sz="20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Family got a new puppy</a:t>
            </a:r>
            <a:br>
              <a:rPr lang="en-US" sz="20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br>
              <a:rPr lang="en-US" sz="20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0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-Spending time </a:t>
            </a:r>
            <a:r>
              <a:rPr lang="en-US" sz="2000" dirty="0">
                <a:solidFill>
                  <a:schemeClr val="tx2"/>
                </a:solidFill>
              </a:rPr>
              <a:t>with loved ones this semester</a:t>
            </a:r>
            <a:br>
              <a:rPr lang="en-US" sz="20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sz="2000" i="1" kern="1200" cap="all" baseline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37F531-2210-18AD-F404-2D20342D61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9" y="1848294"/>
            <a:ext cx="4215214" cy="3161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370253-53AA-18EF-DA10-E14429D30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44" y="1328395"/>
            <a:ext cx="3161411" cy="420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953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2B78D151-52A1-46B3-8374-570DA802E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23">
            <a:extLst>
              <a:ext uri="{FF2B5EF4-FFF2-40B4-BE49-F238E27FC236}">
                <a16:creationId xmlns:a16="http://schemas.microsoft.com/office/drawing/2014/main" id="{6C745475-F6E1-4944-B2F1-A82F3444F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8942"/>
            <a:ext cx="4135478" cy="6895884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  <a:gd name="connsiteX0" fmla="*/ 2323794 w 6699211"/>
              <a:gd name="connsiteY0" fmla="*/ 54619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323794 w 6699211"/>
              <a:gd name="connsiteY4" fmla="*/ 54619 h 6857998"/>
              <a:gd name="connsiteX0" fmla="*/ 2323794 w 6699211"/>
              <a:gd name="connsiteY0" fmla="*/ 18674 h 6822053"/>
              <a:gd name="connsiteX1" fmla="*/ 6699211 w 6699211"/>
              <a:gd name="connsiteY1" fmla="*/ 0 h 6822053"/>
              <a:gd name="connsiteX2" fmla="*/ 6699211 w 6699211"/>
              <a:gd name="connsiteY2" fmla="*/ 6822053 h 6822053"/>
              <a:gd name="connsiteX3" fmla="*/ 0 w 6699211"/>
              <a:gd name="connsiteY3" fmla="*/ 6808405 h 6822053"/>
              <a:gd name="connsiteX4" fmla="*/ 2323794 w 6699211"/>
              <a:gd name="connsiteY4" fmla="*/ 18674 h 6822053"/>
              <a:gd name="connsiteX0" fmla="*/ 3105369 w 7480786"/>
              <a:gd name="connsiteY0" fmla="*/ 18674 h 6822053"/>
              <a:gd name="connsiteX1" fmla="*/ 7480786 w 7480786"/>
              <a:gd name="connsiteY1" fmla="*/ 0 h 6822053"/>
              <a:gd name="connsiteX2" fmla="*/ 7480786 w 7480786"/>
              <a:gd name="connsiteY2" fmla="*/ 6822053 h 6822053"/>
              <a:gd name="connsiteX3" fmla="*/ 0 w 7480786"/>
              <a:gd name="connsiteY3" fmla="*/ 6820387 h 6822053"/>
              <a:gd name="connsiteX4" fmla="*/ 3105369 w 7480786"/>
              <a:gd name="connsiteY4" fmla="*/ 18674 h 682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0786" h="6822053">
                <a:moveTo>
                  <a:pt x="3105369" y="18674"/>
                </a:moveTo>
                <a:lnTo>
                  <a:pt x="7480786" y="0"/>
                </a:lnTo>
                <a:lnTo>
                  <a:pt x="7480786" y="6822053"/>
                </a:lnTo>
                <a:lnTo>
                  <a:pt x="0" y="6820387"/>
                </a:lnTo>
                <a:lnTo>
                  <a:pt x="3105369" y="1867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E4753F-0F5F-522E-3316-E4ED5C8CD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638" y="1212010"/>
            <a:ext cx="5315075" cy="3986306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2F61726-9292-4844-9EBF-341051AAF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244996"/>
            <a:ext cx="4651744" cy="26130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9A27757-62C5-0A62-27F9-DDC62B572020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99" y="3689918"/>
            <a:ext cx="3627210" cy="272040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2CEF649B-A849-AB26-0E00-2576C98DC4D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334766" y="989805"/>
            <a:ext cx="6081917" cy="531507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b="1" dirty="0">
                <a:latin typeface="+mj-lt"/>
              </a:rPr>
              <a:t>Items that you experienced that were sad or negative that you wish not to be experienced again</a:t>
            </a:r>
          </a:p>
          <a:p>
            <a:endParaRPr lang="en-US" sz="2800" dirty="0">
              <a:latin typeface="+mj-lt"/>
            </a:endParaRPr>
          </a:p>
          <a:p>
            <a:pPr lvl="1" indent="0">
              <a:buNone/>
            </a:pPr>
            <a:r>
              <a:rPr lang="en-US" sz="2800" dirty="0">
                <a:latin typeface="+mj-lt"/>
              </a:rPr>
              <a:t>                      -Selling the motorcycle</a:t>
            </a:r>
          </a:p>
          <a:p>
            <a:pPr lvl="1" indent="0">
              <a:buNone/>
            </a:pPr>
            <a:r>
              <a:rPr lang="en-US" sz="2800" dirty="0">
                <a:latin typeface="+mj-lt"/>
              </a:rPr>
              <a:t>	           - Changing my major</a:t>
            </a:r>
          </a:p>
        </p:txBody>
      </p:sp>
    </p:spTree>
    <p:extLst>
      <p:ext uri="{BB962C8B-B14F-4D97-AF65-F5344CB8AC3E}">
        <p14:creationId xmlns:p14="http://schemas.microsoft.com/office/powerpoint/2010/main" val="8374022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50" name="Straight Connector 114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2" name="Straight Connector 115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4" name="Straight Connector 115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6" name="Straight Connector 115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8" name="Straight Connector 115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0" name="Straight Connector 115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2" name="Straight Connector 116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164" name="Rectangle 1163">
            <a:extLst>
              <a:ext uri="{FF2B5EF4-FFF2-40B4-BE49-F238E27FC236}">
                <a16:creationId xmlns:a16="http://schemas.microsoft.com/office/drawing/2014/main" id="{2B78D151-52A1-46B3-8374-570DA802E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2909" y="533401"/>
            <a:ext cx="5663774" cy="16859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b="1" dirty="0"/>
              <a:t>	Items that were highlighted by news, media advertisements/messages, government, other countries, other sources</a:t>
            </a:r>
            <a:br>
              <a:rPr lang="en-US" sz="1800" b="1" dirty="0"/>
            </a:br>
            <a:br>
              <a:rPr lang="en-US" sz="1800" dirty="0"/>
            </a:br>
            <a:r>
              <a:rPr lang="en-US" sz="1800" dirty="0"/>
              <a:t> </a:t>
            </a:r>
          </a:p>
        </p:txBody>
      </p:sp>
      <p:sp>
        <p:nvSpPr>
          <p:cNvPr id="1166" name="Rectangle 23">
            <a:extLst>
              <a:ext uri="{FF2B5EF4-FFF2-40B4-BE49-F238E27FC236}">
                <a16:creationId xmlns:a16="http://schemas.microsoft.com/office/drawing/2014/main" id="{6C745475-F6E1-4944-B2F1-A82F3444F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8942"/>
            <a:ext cx="4135478" cy="6895884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  <a:gd name="connsiteX0" fmla="*/ 2323794 w 6699211"/>
              <a:gd name="connsiteY0" fmla="*/ 54619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323794 w 6699211"/>
              <a:gd name="connsiteY4" fmla="*/ 54619 h 6857998"/>
              <a:gd name="connsiteX0" fmla="*/ 2323794 w 6699211"/>
              <a:gd name="connsiteY0" fmla="*/ 18674 h 6822053"/>
              <a:gd name="connsiteX1" fmla="*/ 6699211 w 6699211"/>
              <a:gd name="connsiteY1" fmla="*/ 0 h 6822053"/>
              <a:gd name="connsiteX2" fmla="*/ 6699211 w 6699211"/>
              <a:gd name="connsiteY2" fmla="*/ 6822053 h 6822053"/>
              <a:gd name="connsiteX3" fmla="*/ 0 w 6699211"/>
              <a:gd name="connsiteY3" fmla="*/ 6808405 h 6822053"/>
              <a:gd name="connsiteX4" fmla="*/ 2323794 w 6699211"/>
              <a:gd name="connsiteY4" fmla="*/ 18674 h 6822053"/>
              <a:gd name="connsiteX0" fmla="*/ 3105369 w 7480786"/>
              <a:gd name="connsiteY0" fmla="*/ 18674 h 6822053"/>
              <a:gd name="connsiteX1" fmla="*/ 7480786 w 7480786"/>
              <a:gd name="connsiteY1" fmla="*/ 0 h 6822053"/>
              <a:gd name="connsiteX2" fmla="*/ 7480786 w 7480786"/>
              <a:gd name="connsiteY2" fmla="*/ 6822053 h 6822053"/>
              <a:gd name="connsiteX3" fmla="*/ 0 w 7480786"/>
              <a:gd name="connsiteY3" fmla="*/ 6820387 h 6822053"/>
              <a:gd name="connsiteX4" fmla="*/ 3105369 w 7480786"/>
              <a:gd name="connsiteY4" fmla="*/ 18674 h 682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80786" h="6822053">
                <a:moveTo>
                  <a:pt x="3105369" y="18674"/>
                </a:moveTo>
                <a:lnTo>
                  <a:pt x="7480786" y="0"/>
                </a:lnTo>
                <a:lnTo>
                  <a:pt x="7480786" y="6822053"/>
                </a:lnTo>
                <a:lnTo>
                  <a:pt x="0" y="6820387"/>
                </a:lnTo>
                <a:lnTo>
                  <a:pt x="3105369" y="1867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Could The MV Hondius Hantavirus Outbreak Become The Next COVID-19?">
            <a:extLst>
              <a:ext uri="{FF2B5EF4-FFF2-40B4-BE49-F238E27FC236}">
                <a16:creationId xmlns:a16="http://schemas.microsoft.com/office/drawing/2014/main" id="{7A09101A-F155-B461-7380-B1FBFCD16C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" r="-2662"/>
          <a:stretch>
            <a:fillRect/>
          </a:stretch>
        </p:blipFill>
        <p:spPr bwMode="auto">
          <a:xfrm>
            <a:off x="349894" y="581775"/>
            <a:ext cx="4594234" cy="25438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68" name="Straight Connector 1167">
            <a:extLst>
              <a:ext uri="{FF2B5EF4-FFF2-40B4-BE49-F238E27FC236}">
                <a16:creationId xmlns:a16="http://schemas.microsoft.com/office/drawing/2014/main" id="{E2F61726-9292-4844-9EBF-341051AAF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244996"/>
            <a:ext cx="4651744" cy="26130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US, Iran agree two-week ceasefire | NHK WORLD-JAPAN News">
            <a:extLst>
              <a:ext uri="{FF2B5EF4-FFF2-40B4-BE49-F238E27FC236}">
                <a16:creationId xmlns:a16="http://schemas.microsoft.com/office/drawing/2014/main" id="{78B229B0-91FB-790A-C17C-D29DDD958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" r="1114"/>
          <a:stretch>
            <a:fillRect/>
          </a:stretch>
        </p:blipFill>
        <p:spPr bwMode="auto">
          <a:xfrm>
            <a:off x="349894" y="3582422"/>
            <a:ext cx="4450080" cy="25428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A33159-D030-2F82-A142-F759407283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9445" y="2357221"/>
            <a:ext cx="5697238" cy="3947659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b="1" cap="all" spc="300" dirty="0">
                <a:latin typeface="+mj-lt"/>
              </a:rPr>
              <a:t>hantavirus outbreak on a cruise ship</a:t>
            </a:r>
          </a:p>
          <a:p>
            <a:pPr marL="0" indent="0">
              <a:buNone/>
            </a:pPr>
            <a:r>
              <a:rPr lang="en-US" sz="1200" b="1" cap="all" spc="300" dirty="0">
                <a:latin typeface="+mj-lt"/>
              </a:rPr>
              <a:t>(</a:t>
            </a:r>
            <a:r>
              <a:rPr lang="en-US" sz="1200" b="1" dirty="0">
                <a:latin typeface="+mj-lt"/>
              </a:rPr>
              <a:t>A hantavirus outbreak occurred in May 2026 aboard the </a:t>
            </a:r>
            <a:r>
              <a:rPr lang="en-US" sz="1200" b="1" i="1" dirty="0">
                <a:latin typeface="+mj-lt"/>
              </a:rPr>
              <a:t>MV </a:t>
            </a:r>
            <a:r>
              <a:rPr lang="en-US" sz="1200" b="1" i="1" dirty="0" err="1">
                <a:latin typeface="+mj-lt"/>
              </a:rPr>
              <a:t>Hondius</a:t>
            </a:r>
            <a:r>
              <a:rPr lang="en-US" sz="1200" b="1" dirty="0">
                <a:latin typeface="+mj-lt"/>
              </a:rPr>
              <a:t> cruise ship, causing at least 11 cases and 3 deaths among roughly 150 passengers and crew.)</a:t>
            </a:r>
            <a:endParaRPr lang="en-US" sz="1200" b="1" cap="all" spc="300" dirty="0">
              <a:latin typeface="+mj-lt"/>
            </a:endParaRPr>
          </a:p>
          <a:p>
            <a:pPr marL="0"/>
            <a:r>
              <a:rPr lang="en-US" b="1" cap="all" spc="300" dirty="0">
                <a:latin typeface="+mj-lt"/>
              </a:rPr>
              <a:t>Shaky truce with Iran</a:t>
            </a:r>
          </a:p>
          <a:p>
            <a:pPr marL="0" indent="0">
              <a:buNone/>
            </a:pPr>
            <a:r>
              <a:rPr lang="en-US" sz="1200" b="1" cap="all" spc="300" dirty="0">
                <a:latin typeface="+mj-lt"/>
              </a:rPr>
              <a:t>(Trump says month long truce with Iran is on “massive life support”(</a:t>
            </a:r>
            <a:r>
              <a:rPr lang="en-US" sz="1200" b="1" cap="all" spc="300" dirty="0" err="1">
                <a:latin typeface="+mj-lt"/>
              </a:rPr>
              <a:t>bbc</a:t>
            </a:r>
            <a:r>
              <a:rPr lang="en-US" sz="1200" b="1" cap="all" spc="300" dirty="0">
                <a:latin typeface="+mj-lt"/>
              </a:rPr>
              <a:t> News))</a:t>
            </a:r>
          </a:p>
          <a:p>
            <a:pPr marL="0" indent="0">
              <a:buNone/>
            </a:pPr>
            <a:r>
              <a:rPr lang="en-US" sz="1200" b="1" cap="all" spc="300" dirty="0">
                <a:latin typeface="+mj-lt"/>
              </a:rPr>
              <a:t>Banned from world cup </a:t>
            </a:r>
          </a:p>
          <a:p>
            <a:pPr marL="0" indent="0">
              <a:buNone/>
            </a:pPr>
            <a:endParaRPr lang="en-US" sz="1200" b="1" cap="all" spc="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667467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27C8-165C-5513-DB4B-9D840097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1076297"/>
            <a:ext cx="6873240" cy="871617"/>
          </a:xfrm>
          <a:noFill/>
        </p:spPr>
        <p:txBody>
          <a:bodyPr/>
          <a:lstStyle/>
          <a:p>
            <a:r>
              <a:rPr lang="en-US" sz="2800" dirty="0"/>
              <a:t>Items that illustrates changes to processes (buying food other items), laws/restrictions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302BFD-960F-CBB3-E984-CDC12813A10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198" y="2078963"/>
            <a:ext cx="4229101" cy="4067492"/>
          </a:xfrm>
          <a:noFill/>
        </p:spPr>
        <p:txBody>
          <a:bodyPr>
            <a:normAutofit/>
          </a:bodyPr>
          <a:lstStyle/>
          <a:p>
            <a:r>
              <a:rPr lang="en-US" b="1" dirty="0">
                <a:latin typeface="+mj-lt"/>
              </a:rPr>
              <a:t>Plastic bag bans / reusable bag requirements</a:t>
            </a:r>
          </a:p>
          <a:p>
            <a:pPr marL="0" indent="0">
              <a:buNone/>
            </a:pPr>
            <a:r>
              <a:rPr lang="en-US" dirty="0">
                <a:latin typeface="+mj-lt"/>
              </a:rPr>
              <a:t>In California, starting </a:t>
            </a:r>
            <a:r>
              <a:rPr lang="en-US" b="1" dirty="0">
                <a:latin typeface="+mj-lt"/>
              </a:rPr>
              <a:t>January 1, 2026</a:t>
            </a:r>
            <a:r>
              <a:rPr lang="en-US" dirty="0">
                <a:latin typeface="+mj-lt"/>
              </a:rPr>
              <a:t>, stores can no longer give customers plastic carryout bags, so shoppers need reusable bags or have to buy paper bags. 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E640F-7F5A-BDB7-205D-765FA80B679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21680" y="3063239"/>
            <a:ext cx="5760720" cy="3091567"/>
          </a:xfrm>
          <a:noFill/>
        </p:spPr>
        <p:txBody>
          <a:bodyPr>
            <a:normAutofit lnSpcReduction="10000"/>
          </a:bodyPr>
          <a:lstStyle/>
          <a:p>
            <a:r>
              <a:rPr lang="en-US" b="1" dirty="0">
                <a:latin typeface="+mj-lt"/>
              </a:rPr>
              <a:t>2. Gas inflation</a:t>
            </a:r>
          </a:p>
          <a:p>
            <a:r>
              <a:rPr lang="en-US" dirty="0">
                <a:latin typeface="+mj-lt"/>
              </a:rPr>
              <a:t>AAA reported that by </a:t>
            </a:r>
            <a:r>
              <a:rPr lang="en-US" b="1" dirty="0">
                <a:latin typeface="+mj-lt"/>
              </a:rPr>
              <a:t>May 7, 2026</a:t>
            </a:r>
            <a:r>
              <a:rPr lang="en-US" dirty="0">
                <a:latin typeface="+mj-lt"/>
              </a:rPr>
              <a:t>, the national average price for regular gas reached </a:t>
            </a:r>
            <a:r>
              <a:rPr lang="en-US" b="1" dirty="0">
                <a:latin typeface="+mj-lt"/>
              </a:rPr>
              <a:t>$4.55 per gallon</a:t>
            </a:r>
            <a:r>
              <a:rPr lang="en-US" dirty="0">
                <a:latin typeface="+mj-lt"/>
              </a:rPr>
              <a:t>, which was </a:t>
            </a:r>
            <a:r>
              <a:rPr lang="en-US" b="1" dirty="0">
                <a:latin typeface="+mj-lt"/>
              </a:rPr>
              <a:t>$1.40 higher than a year earlier</a:t>
            </a:r>
            <a:r>
              <a:rPr lang="en-US" dirty="0">
                <a:latin typeface="+mj-lt"/>
              </a:rPr>
              <a:t> and the highest level since 2022. </a:t>
            </a:r>
          </a:p>
          <a:p>
            <a:r>
              <a:rPr lang="en-US" dirty="0">
                <a:latin typeface="+mj-lt"/>
              </a:rPr>
              <a:t>Earlier, on </a:t>
            </a:r>
            <a:r>
              <a:rPr lang="en-US" b="1" dirty="0">
                <a:latin typeface="+mj-lt"/>
              </a:rPr>
              <a:t>March 26, 2026</a:t>
            </a:r>
            <a:r>
              <a:rPr lang="en-US" dirty="0">
                <a:latin typeface="+mj-lt"/>
              </a:rPr>
              <a:t>, AAA said the national average had jumped from </a:t>
            </a:r>
            <a:r>
              <a:rPr lang="en-US" b="1" dirty="0">
                <a:latin typeface="+mj-lt"/>
              </a:rPr>
              <a:t>$2.98 on February 26</a:t>
            </a:r>
            <a:r>
              <a:rPr lang="en-US" dirty="0">
                <a:latin typeface="+mj-lt"/>
              </a:rPr>
              <a:t> to </a:t>
            </a:r>
            <a:r>
              <a:rPr lang="en-US" b="1" dirty="0">
                <a:latin typeface="+mj-lt"/>
              </a:rPr>
              <a:t>$3.98</a:t>
            </a:r>
            <a:r>
              <a:rPr lang="en-US" dirty="0">
                <a:latin typeface="+mj-lt"/>
              </a:rPr>
              <a:t>, meaning gas rose about one dollar per gallon in just one month. </a:t>
            </a:r>
          </a:p>
          <a:p>
            <a:r>
              <a:rPr lang="en-US" dirty="0">
                <a:latin typeface="+mj-lt"/>
              </a:rPr>
              <a:t>Driven upwards of 30%+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2E40A8-560D-DE11-73A6-C035AC4EC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370" y="4026667"/>
            <a:ext cx="2103120" cy="2631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San Diegans feeling the pinch as inflation rate skyrockets">
            <a:extLst>
              <a:ext uri="{FF2B5EF4-FFF2-40B4-BE49-F238E27FC236}">
                <a16:creationId xmlns:a16="http://schemas.microsoft.com/office/drawing/2014/main" id="{01A89186-E389-FD04-FF2B-66E6E6893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435" y="1317282"/>
            <a:ext cx="3385530" cy="1904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6091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2B78D151-52A1-46B3-8374-570DA802E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23">
            <a:extLst>
              <a:ext uri="{FF2B5EF4-FFF2-40B4-BE49-F238E27FC236}">
                <a16:creationId xmlns:a16="http://schemas.microsoft.com/office/drawing/2014/main" id="{1453C509-9A83-41B2-BCEA-657C078BE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-2" y="-38793"/>
            <a:ext cx="6418967" cy="692869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  <a:gd name="connsiteX0" fmla="*/ 2323794 w 6699211"/>
              <a:gd name="connsiteY0" fmla="*/ 54619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323794 w 6699211"/>
              <a:gd name="connsiteY4" fmla="*/ 54619 h 6857998"/>
              <a:gd name="connsiteX0" fmla="*/ 2323794 w 6699211"/>
              <a:gd name="connsiteY0" fmla="*/ 18674 h 6822053"/>
              <a:gd name="connsiteX1" fmla="*/ 6699211 w 6699211"/>
              <a:gd name="connsiteY1" fmla="*/ 0 h 6822053"/>
              <a:gd name="connsiteX2" fmla="*/ 6699211 w 6699211"/>
              <a:gd name="connsiteY2" fmla="*/ 6822053 h 6822053"/>
              <a:gd name="connsiteX3" fmla="*/ 0 w 6699211"/>
              <a:gd name="connsiteY3" fmla="*/ 6808405 h 6822053"/>
              <a:gd name="connsiteX4" fmla="*/ 2323794 w 6699211"/>
              <a:gd name="connsiteY4" fmla="*/ 18674 h 6822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22053">
                <a:moveTo>
                  <a:pt x="2323794" y="18674"/>
                </a:moveTo>
                <a:lnTo>
                  <a:pt x="6699211" y="0"/>
                </a:lnTo>
                <a:lnTo>
                  <a:pt x="6699211" y="6822053"/>
                </a:lnTo>
                <a:lnTo>
                  <a:pt x="0" y="6808405"/>
                </a:lnTo>
                <a:lnTo>
                  <a:pt x="2323794" y="1867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FD73BD45-87D9-44BD-8E6F-A575FFD9C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-3" y="0"/>
            <a:ext cx="6057207" cy="296487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2178E38C-83CD-4BC6-893D-662EF9BFA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058591"/>
            <a:ext cx="10815354" cy="279940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38A15DE-D135-0710-9984-A0A55E960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2070" y="1184220"/>
            <a:ext cx="3909904" cy="28941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items that illustrates people’s creativity to assist others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8AA23-D8D0-93BE-5C5F-103A750B0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18761" y="4536367"/>
            <a:ext cx="3318494" cy="1302878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cap="all" spc="300" dirty="0">
                <a:latin typeface="+mj-lt"/>
              </a:rPr>
              <a:t>Pilipino Cultural Night 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E26383C-5666-D7EF-358A-8017F78863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5" b="15575"/>
          <a:stretch>
            <a:fillRect/>
          </a:stretch>
        </p:blipFill>
        <p:spPr>
          <a:xfrm>
            <a:off x="533400" y="1075887"/>
            <a:ext cx="3161411" cy="470622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IMG_9499">
            <a:hlinkClick r:id="" action="ppaction://media"/>
            <a:extLst>
              <a:ext uri="{FF2B5EF4-FFF2-40B4-BE49-F238E27FC236}">
                <a16:creationId xmlns:a16="http://schemas.microsoft.com/office/drawing/2014/main" id="{6E31668A-8B31-B135-766A-39C6823FB11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7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16544" y="618857"/>
            <a:ext cx="3161411" cy="562028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372412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33304c17-4942-4f91-88ed-9ab45fc64d8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A4AC64A6AF45498DA6B6A1733908AC" ma:contentTypeVersion="12" ma:contentTypeDescription="Create a new document." ma:contentTypeScope="" ma:versionID="d572deeedc5945b470ddc28776e65a41">
  <xsd:schema xmlns:xsd="http://www.w3.org/2001/XMLSchema" xmlns:xs="http://www.w3.org/2001/XMLSchema" xmlns:p="http://schemas.microsoft.com/office/2006/metadata/properties" xmlns:ns3="33304c17-4942-4f91-88ed-9ab45fc64d80" targetNamespace="http://schemas.microsoft.com/office/2006/metadata/properties" ma:root="true" ma:fieldsID="073666abf872c472e3dfef0d87f34ea2" ns3:_="">
    <xsd:import namespace="33304c17-4942-4f91-88ed-9ab45fc64d80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304c17-4942-4f91-88ed-9ab45fc64d80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  <xsd:element name="MediaServiceSystemTags" ma:index="1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0E62E91-3991-445A-ADE0-DB143B3932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20BE78-9FDF-401B-B412-3AA10EC5BEA3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33304c17-4942-4f91-88ed-9ab45fc64d80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669D898-35B2-46F0-8544-CA73964AD0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304c17-4942-4f91-88ed-9ab45fc64d8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Angle lines design</Template>
  <TotalTime>1938</TotalTime>
  <Words>386</Words>
  <Application>Microsoft Office PowerPoint</Application>
  <PresentationFormat>Widescreen</PresentationFormat>
  <Paragraphs>46</Paragraphs>
  <Slides>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Aptos</vt:lpstr>
      <vt:lpstr>Arial</vt:lpstr>
      <vt:lpstr>Calibri</vt:lpstr>
      <vt:lpstr>Univers Condensed Light</vt:lpstr>
      <vt:lpstr>Walbaum Display Light</vt:lpstr>
      <vt:lpstr>AngleLinesVTI</vt:lpstr>
      <vt:lpstr>Time capsule Final Project</vt:lpstr>
      <vt:lpstr>AGENDA</vt:lpstr>
      <vt:lpstr>Individually/Group   Became Events coordinator for ASA (Asian student association)</vt:lpstr>
      <vt:lpstr>With Friends  Went to China with my brother over spring break   </vt:lpstr>
      <vt:lpstr>Items that I experienced that have touched your life this semester in an positive way    -Family got a new puppy  -Spending time with loved ones this semester </vt:lpstr>
      <vt:lpstr>PowerPoint Presentation</vt:lpstr>
      <vt:lpstr> Items that were highlighted by news, media advertisements/messages, government, other countries, other sources   </vt:lpstr>
      <vt:lpstr>Items that illustrates changes to processes (buying food other items), laws/restrictions</vt:lpstr>
      <vt:lpstr>items that illustrates people’s creativity to assist others</vt:lpstr>
      <vt:lpstr>the semester you had,  the semester you wanted, and  the semesters that you wish to have in the future.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CHOU_TIMECAPSULE_EXAM</dc:title>
  <dc:creator>Julien Chou</dc:creator>
  <cp:lastModifiedBy>Julien Chou</cp:lastModifiedBy>
  <cp:revision>3</cp:revision>
  <dcterms:created xsi:type="dcterms:W3CDTF">2026-05-12T21:01:59Z</dcterms:created>
  <dcterms:modified xsi:type="dcterms:W3CDTF">2026-05-14T05:20:51Z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0x010100FDA4AC64A6AF45498DA6B6A1733908AC</vt:lpwstr>
  </property>
</Properties>
</file>