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7" r:id="rId2"/>
    <p:sldId id="316" r:id="rId3"/>
    <p:sldId id="318" r:id="rId4"/>
    <p:sldId id="320" r:id="rId5"/>
    <p:sldId id="322" r:id="rId6"/>
    <p:sldId id="324" r:id="rId7"/>
    <p:sldId id="330" r:id="rId8"/>
    <p:sldId id="328" r:id="rId9"/>
    <p:sldId id="329" r:id="rId10"/>
    <p:sldId id="344" r:id="rId11"/>
    <p:sldId id="346" r:id="rId12"/>
    <p:sldId id="348" r:id="rId13"/>
    <p:sldId id="338" r:id="rId14"/>
    <p:sldId id="349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5D0B4A-EA6B-4C0F-AB00-FC02AE2612B6}" v="21" dt="2026-05-14T10:01:06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727EE-A57A-5590-516B-BFB84C1B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43FEC-DF5A-1A12-AEFC-B81A6F993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F055B-0ED0-5057-BCDE-F4F99014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5F79-2464-4450-A90E-6E46C473D42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0CAF4-E084-B210-A8EC-120BA911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C289D-1429-62D5-26AC-23B2238F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0385-956F-4234-BDA2-32FEF580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5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52800-A36F-637F-1EC4-EC806474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1D84E-E741-92A6-2495-4D018A5C4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FA804-4DBF-5955-8291-9033AD4C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5F79-2464-4450-A90E-6E46C473D42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B717D-F484-DE6D-7726-A06B5867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57D48-6919-F776-702E-1D57EBBC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0385-956F-4234-BDA2-32FEF580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1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ED0345-09C6-8A49-1234-123936CD0E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2643C-21E6-24C5-C26B-40D809142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27470-568E-6266-B226-FEA6D6244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5F79-2464-4450-A90E-6E46C473D42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F8AC0-1B86-67B5-D7FE-197DC180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9E154-08FE-3A2A-FC1E-1C9C0FB0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0385-956F-4234-BDA2-32FEF580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3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8179B-4453-7AB4-8752-88157A0C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51869-53A0-A849-AEA5-32B4ABF45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C75D9-5398-B316-002C-7A9AC92B7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5F79-2464-4450-A90E-6E46C473D42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C8309-AF7B-B89B-3888-9D43E460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F3C9E-F395-2A68-D904-C37E9A12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0385-956F-4234-BDA2-32FEF580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3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BFE2-EF51-02BD-39F3-425A3B6F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945C9-AB66-AE1A-D9FB-505D5B31A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CFC1D-7AAE-381D-DDFE-7EC23D58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5F79-2464-4450-A90E-6E46C473D42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5D1AE-F3A2-EBF2-AEE3-F0AE8BF8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306D2-AE99-4CA7-A2FC-19353E517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0385-956F-4234-BDA2-32FEF580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0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74F00-6447-A1FF-FAE3-7862855F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CD832-F221-5348-94DB-22EF8B80C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47B6F-5658-B629-AC76-F1155566D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C3F8D-0A2D-3BD1-7266-E4F271238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5F79-2464-4450-A90E-6E46C473D42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AF948-A3AB-BDCE-1BC1-13737444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E6AF3-F27A-9D2D-50C8-1AFD66AE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0385-956F-4234-BDA2-32FEF580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F9601-B153-D389-5DCC-8938777E5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A6829-D550-41B2-86D9-C02D7DEA7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41378-D302-D7CE-295E-EB08E9967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006A0C-1B70-0D7A-38C3-0A0D6B93F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C85D1-A566-B953-9095-FE67CFF2D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60F229-3A1E-DD99-A5E4-7904491B4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5F79-2464-4450-A90E-6E46C473D42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B209C-9C55-1A6C-E3D9-0767C174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07C469-D4CE-531E-5AEA-2BEE7524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0385-956F-4234-BDA2-32FEF580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A4A61-22F6-2001-CF3B-AD299E99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DA6D5-9EFC-FCCE-5D1B-89FBFF4D2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5F79-2464-4450-A90E-6E46C473D42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C73A8-D8C8-BC39-A843-36EF2AC8E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85BA6-4D72-14E0-8DCB-1D239159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0385-956F-4234-BDA2-32FEF580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6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A7C5B-3B52-7E19-4E6A-6AD5C3F34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5F79-2464-4450-A90E-6E46C473D42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6D091C-7FF0-AB33-FB87-33A5593A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6D45C-C8D2-C94D-F4A6-9E35325AB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0385-956F-4234-BDA2-32FEF580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0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8781A-CFE9-ED3B-5627-FB2400B17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41CFF-0B5B-E7C9-115E-D48919558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CC555-45C3-F79B-38A3-0DFFD8854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54B13-C146-AF31-F5A0-42D86601D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5F79-2464-4450-A90E-6E46C473D42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8A735-B202-D6EE-5400-E6ECFBBF0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BC24E-6DDE-A263-1212-4F67F822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0385-956F-4234-BDA2-32FEF580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6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CE4C-0C10-9F5B-5865-907FDF535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20129D-A2A7-AD5F-DCC6-0941500B01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942C8-4EC5-A66C-944E-B81FB88E8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969B5-4F9D-058B-4D43-CFDC2E87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5F79-2464-4450-A90E-6E46C473D42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DB1A9-7AFB-9E6B-8372-513FFF6D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FBB50-A740-2A8B-F8C6-F640CD4A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00385-956F-4234-BDA2-32FEF580E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5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02749-F36D-112B-FFD1-6952C2343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15351-60F3-AABD-0539-7D68926D1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5D96F-7DA3-CCA7-F25B-378E13709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DF5F79-2464-4450-A90E-6E46C473D42C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97199-B866-E229-F8B8-D09A7FD3B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E1371-5B92-5561-998F-A28963DD6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E00385-956F-4234-BDA2-32FEF580E0D6}" type="slidenum">
              <a:rPr lang="en-US" smtClean="0"/>
              <a:t>‹#›</a:t>
            </a:fld>
            <a:endParaRPr lang="en-US"/>
          </a:p>
        </p:txBody>
      </p:sp>
      <p:sp>
        <p:nvSpPr>
          <p:cNvPr id="100" name="Accent Line"/>
          <p:cNvSpPr/>
          <p:nvPr userDrawn="1"/>
        </p:nvSpPr>
        <p:spPr>
          <a:xfrm>
            <a:off x="457200" y="6400800"/>
            <a:ext cx="8229600" cy="38100"/>
          </a:xfrm>
          <a:prstGeom prst="rect">
            <a:avLst/>
          </a:prstGeom>
          <a:solidFill>
            <a:srgbClr val="1B3A6B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0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F1F3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B3A6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%CE%A6%CE%93%CE%9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945F64-81B4-4875-A43E-BA0786E133A4}"/>
              </a:ext>
            </a:extLst>
          </p:cNvPr>
          <p:cNvSpPr/>
          <p:nvPr/>
        </p:nvSpPr>
        <p:spPr>
          <a:xfrm>
            <a:off x="0" y="0"/>
            <a:ext cx="4826000" cy="6858000"/>
          </a:xfrm>
          <a:prstGeom prst="rect">
            <a:avLst/>
          </a:prstGeom>
          <a:solidFill>
            <a:srgbClr val="0F1F3D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82210B-8CC4-4288-A393-03DA7058AAB6}"/>
              </a:ext>
            </a:extLst>
          </p:cNvPr>
          <p:cNvSpPr/>
          <p:nvPr/>
        </p:nvSpPr>
        <p:spPr>
          <a:xfrm>
            <a:off x="762000" y="3175000"/>
            <a:ext cx="762000" cy="38100"/>
          </a:xfrm>
          <a:prstGeom prst="rect">
            <a:avLst/>
          </a:prstGeom>
          <a:solidFill>
            <a:srgbClr val="9AB5D1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E7CFE-F835-49D7-B584-4B315FC0D775}"/>
              </a:ext>
            </a:extLst>
          </p:cNvPr>
          <p:cNvSpPr txBox="1"/>
          <p:nvPr/>
        </p:nvSpPr>
        <p:spPr>
          <a:xfrm>
            <a:off x="762000" y="2768600"/>
            <a:ext cx="3302000" cy="330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400" b="1">
                <a:solidFill>
                  <a:srgbClr val="9AB5D1"/>
                </a:solidFill>
                <a:latin typeface="Calibri"/>
                <a:ea typeface="Calibri"/>
                <a:cs typeface="Calibri"/>
              </a:rPr>
              <a:t>TIME CAPSULE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806A4-BB97-4A3D-942C-B660EBBE40EB}"/>
              </a:ext>
            </a:extLst>
          </p:cNvPr>
          <p:cNvSpPr txBox="1"/>
          <p:nvPr/>
        </p:nvSpPr>
        <p:spPr>
          <a:xfrm>
            <a:off x="762000" y="3429000"/>
            <a:ext cx="3556000" cy="1778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44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Hayden
Benson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BBEEF0-9402-4227-9EFC-0AA2FC1881A7}"/>
              </a:ext>
            </a:extLst>
          </p:cNvPr>
          <p:cNvSpPr txBox="1"/>
          <p:nvPr/>
        </p:nvSpPr>
        <p:spPr>
          <a:xfrm>
            <a:off x="762000" y="5461000"/>
            <a:ext cx="3556000" cy="304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400">
                <a:solidFill>
                  <a:srgbClr val="B8C5D1"/>
                </a:solidFill>
                <a:latin typeface="Calibri"/>
                <a:ea typeface="Calibri"/>
                <a:cs typeface="Calibri"/>
              </a:rPr>
              <a:t>ITMG 100  —  Final 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162A71-E0CB-42A3-B485-EA627E07E119}"/>
              </a:ext>
            </a:extLst>
          </p:cNvPr>
          <p:cNvSpPr txBox="1"/>
          <p:nvPr/>
        </p:nvSpPr>
        <p:spPr>
          <a:xfrm>
            <a:off x="5461000" y="2540000"/>
            <a:ext cx="6350000" cy="2540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6000" b="1" dirty="0">
                <a:solidFill>
                  <a:srgbClr val="0F1F3D"/>
                </a:solidFill>
                <a:latin typeface="Calibri"/>
                <a:ea typeface="Calibri"/>
                <a:cs typeface="Calibri"/>
              </a:rPr>
              <a:t>A Review of the Semester
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B71FA2-DD9E-474D-A756-7455C7FA4551}"/>
              </a:ext>
            </a:extLst>
          </p:cNvPr>
          <p:cNvSpPr txBox="1"/>
          <p:nvPr/>
        </p:nvSpPr>
        <p:spPr>
          <a:xfrm>
            <a:off x="5461000" y="4699000"/>
            <a:ext cx="6350000" cy="355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endParaRPr lang="en-US" i="1" dirty="0">
              <a:solidFill>
                <a:srgbClr val="5B8BC4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1531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331367-3DF8-453B-9F10-1E7E62975954}"/>
              </a:ext>
            </a:extLst>
          </p:cNvPr>
          <p:cNvSpPr txBox="1"/>
          <p:nvPr/>
        </p:nvSpPr>
        <p:spPr>
          <a:xfrm>
            <a:off x="838200" y="762000"/>
            <a:ext cx="8890000" cy="762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3600" b="1">
                <a:solidFill>
                  <a:srgbClr val="0F1F3D"/>
                </a:solidFill>
                <a:latin typeface="Calibri"/>
                <a:ea typeface="Calibri"/>
                <a:cs typeface="Calibri"/>
              </a:rPr>
              <a:t>News &amp; World Events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B328D7-46FF-4D96-941B-293CE3D1195A}"/>
              </a:ext>
            </a:extLst>
          </p:cNvPr>
          <p:cNvSpPr/>
          <p:nvPr/>
        </p:nvSpPr>
        <p:spPr>
          <a:xfrm>
            <a:off x="838200" y="1778000"/>
            <a:ext cx="5842000" cy="4318000"/>
          </a:xfrm>
          <a:prstGeom prst="rect">
            <a:avLst/>
          </a:prstGeom>
          <a:solidFill>
            <a:srgbClr val="F4F6F9"/>
          </a:solidFill>
          <a:ln w="12700" cap="flat" cmpd="sng" algn="ctr">
            <a:solidFill>
              <a:srgbClr val="E8EDF3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7F3A8-5CC7-4C29-BEA3-3856E5A34919}"/>
              </a:ext>
            </a:extLst>
          </p:cNvPr>
          <p:cNvSpPr/>
          <p:nvPr/>
        </p:nvSpPr>
        <p:spPr>
          <a:xfrm>
            <a:off x="838200" y="1778000"/>
            <a:ext cx="76200" cy="4318000"/>
          </a:xfrm>
          <a:prstGeom prst="rect">
            <a:avLst/>
          </a:prstGeom>
          <a:solidFill>
            <a:srgbClr val="5B8BC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8BA562-8704-4D3C-B497-8BF2E82A666A}"/>
              </a:ext>
            </a:extLst>
          </p:cNvPr>
          <p:cNvSpPr txBox="1"/>
          <p:nvPr/>
        </p:nvSpPr>
        <p:spPr>
          <a:xfrm>
            <a:off x="1270000" y="2095500"/>
            <a:ext cx="5080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>
              <a:buNone/>
            </a:pPr>
            <a:r>
              <a:rPr lang="en-US" sz="1100" b="1" dirty="0">
                <a:solidFill>
                  <a:srgbClr val="5B8BC4"/>
                </a:solidFill>
              </a:rPr>
              <a:t>WHAT I NOTICED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13007D-3618-4507-92A3-BD604558A596}"/>
              </a:ext>
            </a:extLst>
          </p:cNvPr>
          <p:cNvSpPr txBox="1"/>
          <p:nvPr/>
        </p:nvSpPr>
        <p:spPr>
          <a:xfrm>
            <a:off x="1270000" y="2540000"/>
            <a:ext cx="5080000" cy="3429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AI everywhere. </a:t>
            </a:r>
            <a:r>
              <a:rPr lang="en-US" dirty="0">
                <a:solidFill>
                  <a:srgbClr val="0F1F3D"/>
                </a:solidFill>
              </a:rPr>
              <a:t>I</a:t>
            </a:r>
            <a:r>
              <a:rPr lang="en-US" sz="1800" dirty="0">
                <a:solidFill>
                  <a:srgbClr val="0F1F3D"/>
                </a:solidFill>
              </a:rPr>
              <a:t>n classes, the news, </a:t>
            </a:r>
            <a:r>
              <a:rPr lang="en-US" dirty="0">
                <a:solidFill>
                  <a:srgbClr val="0F1F3D"/>
                </a:solidFill>
              </a:rPr>
              <a:t>new updates in technology</a:t>
            </a:r>
            <a:endParaRPr lang="en-US" sz="1800" dirty="0">
              <a:solidFill>
                <a:srgbClr val="0F1F3D"/>
              </a:solidFill>
            </a:endParaRP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Conflicts overseas in the headlines daily</a:t>
            </a: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Climate stories closer to home</a:t>
            </a: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dirty="0">
                <a:solidFill>
                  <a:srgbClr val="0F1F3D"/>
                </a:solidFill>
              </a:rPr>
              <a:t>New viruses</a:t>
            </a:r>
            <a:endParaRPr lang="en-US" sz="1800" dirty="0">
              <a:solidFill>
                <a:srgbClr val="0F1F3D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F229F0-8441-4A4F-BB0D-537A33E87B5A}"/>
              </a:ext>
            </a:extLst>
          </p:cNvPr>
          <p:cNvSpPr/>
          <p:nvPr/>
        </p:nvSpPr>
        <p:spPr>
          <a:xfrm>
            <a:off x="6985000" y="1778000"/>
            <a:ext cx="4368800" cy="4318000"/>
          </a:xfrm>
          <a:prstGeom prst="rect">
            <a:avLst/>
          </a:prstGeom>
          <a:solidFill>
            <a:srgbClr val="0F1F3D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169AF-C3D2-41DD-9A64-F22981B236F0}"/>
              </a:ext>
            </a:extLst>
          </p:cNvPr>
          <p:cNvSpPr txBox="1"/>
          <p:nvPr/>
        </p:nvSpPr>
        <p:spPr>
          <a:xfrm>
            <a:off x="7366000" y="2222500"/>
            <a:ext cx="36068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endParaRPr lang="en-US" sz="1100" b="1" dirty="0">
              <a:solidFill>
                <a:srgbClr val="9AB5D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CDAA79-5695-4178-B072-A498A593140D}"/>
              </a:ext>
            </a:extLst>
          </p:cNvPr>
          <p:cNvSpPr txBox="1"/>
          <p:nvPr/>
        </p:nvSpPr>
        <p:spPr>
          <a:xfrm>
            <a:off x="7366000" y="2298700"/>
            <a:ext cx="3606800" cy="165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Things Happening in The World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DF817-6877-4255-B654-F59CEB3A033E}"/>
              </a:ext>
            </a:extLst>
          </p:cNvPr>
          <p:cNvSpPr/>
          <p:nvPr/>
        </p:nvSpPr>
        <p:spPr>
          <a:xfrm>
            <a:off x="7366000" y="4635500"/>
            <a:ext cx="762000" cy="25400"/>
          </a:xfrm>
          <a:prstGeom prst="rect">
            <a:avLst/>
          </a:prstGeom>
          <a:solidFill>
            <a:srgbClr val="B8C5D1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2D73E9-4FD5-4F6E-993B-4A2EBB976F3A}"/>
              </a:ext>
            </a:extLst>
          </p:cNvPr>
          <p:cNvSpPr txBox="1"/>
          <p:nvPr/>
        </p:nvSpPr>
        <p:spPr>
          <a:xfrm>
            <a:off x="7366000" y="4889500"/>
            <a:ext cx="3606800" cy="889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endParaRPr lang="en-US" sz="1400" i="1" dirty="0">
              <a:solidFill>
                <a:srgbClr val="E8EDF3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4" name="Graphic 14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14000" y="7620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917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8C3326-3DB9-4DB2-B468-B170685D35BD}"/>
              </a:ext>
            </a:extLst>
          </p:cNvPr>
          <p:cNvSpPr txBox="1"/>
          <p:nvPr/>
        </p:nvSpPr>
        <p:spPr>
          <a:xfrm>
            <a:off x="838200" y="762000"/>
            <a:ext cx="8890000" cy="762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3600" b="1">
                <a:solidFill>
                  <a:srgbClr val="0F1F3D"/>
                </a:solidFill>
                <a:latin typeface="Calibri"/>
                <a:ea typeface="Calibri"/>
                <a:cs typeface="Calibri"/>
              </a:rPr>
              <a:t>Process Changes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83E82E-5BE3-422A-BED4-D594F8849D23}"/>
              </a:ext>
            </a:extLst>
          </p:cNvPr>
          <p:cNvSpPr/>
          <p:nvPr/>
        </p:nvSpPr>
        <p:spPr>
          <a:xfrm>
            <a:off x="838199" y="1778000"/>
            <a:ext cx="9110133" cy="4318000"/>
          </a:xfrm>
          <a:prstGeom prst="rect">
            <a:avLst/>
          </a:prstGeom>
          <a:solidFill>
            <a:srgbClr val="F4F6F9"/>
          </a:solidFill>
          <a:ln w="12700" cap="flat" cmpd="sng" algn="ctr">
            <a:solidFill>
              <a:srgbClr val="E8EDF3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2EDBDA-10EF-4093-80EC-55F866767511}"/>
              </a:ext>
            </a:extLst>
          </p:cNvPr>
          <p:cNvSpPr/>
          <p:nvPr/>
        </p:nvSpPr>
        <p:spPr>
          <a:xfrm>
            <a:off x="838200" y="1778000"/>
            <a:ext cx="76200" cy="4318000"/>
          </a:xfrm>
          <a:prstGeom prst="rect">
            <a:avLst/>
          </a:prstGeom>
          <a:solidFill>
            <a:srgbClr val="5B8BC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895614-E418-405E-A3D9-F56A7E1CD4BB}"/>
              </a:ext>
            </a:extLst>
          </p:cNvPr>
          <p:cNvSpPr txBox="1"/>
          <p:nvPr/>
        </p:nvSpPr>
        <p:spPr>
          <a:xfrm>
            <a:off x="1270000" y="2095500"/>
            <a:ext cx="5080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>
              <a:buNone/>
            </a:pPr>
            <a:r>
              <a:rPr lang="en-US" sz="1100" b="1" dirty="0">
                <a:solidFill>
                  <a:srgbClr val="5B8BC4"/>
                </a:solidFill>
              </a:rPr>
              <a:t>WHAT I NOTICED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0A6265-D46A-4940-BF32-B17D4715F99E}"/>
              </a:ext>
            </a:extLst>
          </p:cNvPr>
          <p:cNvSpPr txBox="1"/>
          <p:nvPr/>
        </p:nvSpPr>
        <p:spPr>
          <a:xfrm>
            <a:off x="1270000" y="2540000"/>
            <a:ext cx="5080000" cy="3429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Most classwork is online, I barely use paper anymore</a:t>
            </a: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Food, groceries, rides and entertainment all on the </a:t>
            </a:r>
            <a:r>
              <a:rPr lang="en-US" dirty="0">
                <a:solidFill>
                  <a:srgbClr val="0F1F3D"/>
                </a:solidFill>
              </a:rPr>
              <a:t>phone</a:t>
            </a:r>
            <a:endParaRPr lang="en-US" sz="1800" dirty="0">
              <a:solidFill>
                <a:srgbClr val="0F1F3D"/>
              </a:solidFill>
            </a:endParaRP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Tap to pay, no wallet needed</a:t>
            </a: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AI doing things </a:t>
            </a:r>
            <a:r>
              <a:rPr lang="en-US" dirty="0">
                <a:solidFill>
                  <a:srgbClr val="0F1F3D"/>
                </a:solidFill>
              </a:rPr>
              <a:t>in minutes </a:t>
            </a:r>
            <a:r>
              <a:rPr lang="en-US" sz="1800" dirty="0">
                <a:solidFill>
                  <a:srgbClr val="0F1F3D"/>
                </a:solidFill>
              </a:rPr>
              <a:t>that used to take hours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33671E-76E9-4FCB-ACCF-AB96041513BE}"/>
              </a:ext>
            </a:extLst>
          </p:cNvPr>
          <p:cNvSpPr txBox="1"/>
          <p:nvPr/>
        </p:nvSpPr>
        <p:spPr>
          <a:xfrm>
            <a:off x="7366000" y="4889500"/>
            <a:ext cx="3606800" cy="889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endParaRPr lang="en-US" sz="1400" i="1" dirty="0">
              <a:solidFill>
                <a:srgbClr val="E8EDF3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4" name="Graphic 14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14000" y="7620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227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DA530D-BD69-4991-A29F-6182E7D527C2}"/>
              </a:ext>
            </a:extLst>
          </p:cNvPr>
          <p:cNvSpPr txBox="1"/>
          <p:nvPr/>
        </p:nvSpPr>
        <p:spPr>
          <a:xfrm>
            <a:off x="838200" y="762000"/>
            <a:ext cx="8890000" cy="762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3600" b="1">
                <a:solidFill>
                  <a:srgbClr val="0F1F3D"/>
                </a:solidFill>
                <a:latin typeface="Calibri"/>
                <a:ea typeface="Calibri"/>
                <a:cs typeface="Calibri"/>
              </a:rPr>
              <a:t>People Helping People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242B25-B844-4AF0-ABC9-9D5BCA0CBFE0}"/>
              </a:ext>
            </a:extLst>
          </p:cNvPr>
          <p:cNvSpPr/>
          <p:nvPr/>
        </p:nvSpPr>
        <p:spPr>
          <a:xfrm>
            <a:off x="838200" y="1778000"/>
            <a:ext cx="9575800" cy="4318000"/>
          </a:xfrm>
          <a:prstGeom prst="rect">
            <a:avLst/>
          </a:prstGeom>
          <a:solidFill>
            <a:srgbClr val="F4F6F9"/>
          </a:solidFill>
          <a:ln w="12700" cap="flat" cmpd="sng" algn="ctr">
            <a:solidFill>
              <a:srgbClr val="E8EDF3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7E109-776E-4C71-8645-A3805CB480C0}"/>
              </a:ext>
            </a:extLst>
          </p:cNvPr>
          <p:cNvSpPr/>
          <p:nvPr/>
        </p:nvSpPr>
        <p:spPr>
          <a:xfrm>
            <a:off x="838200" y="1778000"/>
            <a:ext cx="76200" cy="4318000"/>
          </a:xfrm>
          <a:prstGeom prst="rect">
            <a:avLst/>
          </a:prstGeom>
          <a:solidFill>
            <a:srgbClr val="5B8BC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F56F3-23F3-47D3-A5AE-F6A4AC13B2FB}"/>
              </a:ext>
            </a:extLst>
          </p:cNvPr>
          <p:cNvSpPr txBox="1"/>
          <p:nvPr/>
        </p:nvSpPr>
        <p:spPr>
          <a:xfrm>
            <a:off x="1270000" y="2095500"/>
            <a:ext cx="5080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>
              <a:buNone/>
            </a:pPr>
            <a:r>
              <a:rPr lang="en-US" sz="1100" b="1" dirty="0">
                <a:solidFill>
                  <a:srgbClr val="5B8BC4"/>
                </a:solidFill>
              </a:rPr>
              <a:t>WHAT I SAW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55696F-57AF-4126-8C2A-498D9C84A6EA}"/>
              </a:ext>
            </a:extLst>
          </p:cNvPr>
          <p:cNvSpPr txBox="1"/>
          <p:nvPr/>
        </p:nvSpPr>
        <p:spPr>
          <a:xfrm>
            <a:off x="1270000" y="2540000"/>
            <a:ext cx="5080000" cy="3429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Everyone </a:t>
            </a:r>
            <a:r>
              <a:rPr lang="en-US" dirty="0">
                <a:solidFill>
                  <a:srgbClr val="0F1F3D"/>
                </a:solidFill>
              </a:rPr>
              <a:t>always </a:t>
            </a:r>
            <a:r>
              <a:rPr lang="en-US" sz="1800" dirty="0">
                <a:solidFill>
                  <a:srgbClr val="0F1F3D"/>
                </a:solidFill>
              </a:rPr>
              <a:t>checking in on each other</a:t>
            </a: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dirty="0">
                <a:solidFill>
                  <a:srgbClr val="0F1F3D"/>
                </a:solidFill>
              </a:rPr>
              <a:t>Friends sharing gear, equipment, and anything else needed </a:t>
            </a:r>
            <a:endParaRPr lang="en-US" sz="1800" dirty="0">
              <a:solidFill>
                <a:srgbClr val="0F1F3D"/>
              </a:solidFill>
            </a:endParaRP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Classmates sharing notes, no questions asked</a:t>
            </a: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Family showing up. </a:t>
            </a:r>
            <a:r>
              <a:rPr lang="en-US" dirty="0">
                <a:solidFill>
                  <a:srgbClr val="0F1F3D"/>
                </a:solidFill>
              </a:rPr>
              <a:t>C</a:t>
            </a:r>
            <a:r>
              <a:rPr lang="en-US" sz="1800" dirty="0">
                <a:solidFill>
                  <a:srgbClr val="0F1F3D"/>
                </a:solidFill>
              </a:rPr>
              <a:t>alls, packages, visits, and daily texts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CBEA1A-DC91-493B-A51A-439897A1FEDC}"/>
              </a:ext>
            </a:extLst>
          </p:cNvPr>
          <p:cNvSpPr txBox="1"/>
          <p:nvPr/>
        </p:nvSpPr>
        <p:spPr>
          <a:xfrm>
            <a:off x="7366000" y="2667000"/>
            <a:ext cx="3606800" cy="165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endParaRPr lang="en-US" sz="4800" b="1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4" name="Graphic 14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14000" y="7620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63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7AE214-0C5A-4410-819C-0D7E50A9C24B}"/>
              </a:ext>
            </a:extLst>
          </p:cNvPr>
          <p:cNvSpPr txBox="1"/>
          <p:nvPr/>
        </p:nvSpPr>
        <p:spPr>
          <a:xfrm>
            <a:off x="838200" y="762000"/>
            <a:ext cx="8890000" cy="762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3600" b="1">
                <a:solidFill>
                  <a:srgbClr val="0F1F3D"/>
                </a:solidFill>
                <a:latin typeface="Calibri"/>
                <a:ea typeface="Calibri"/>
                <a:cs typeface="Calibri"/>
              </a:rPr>
              <a:t>Looking Ahead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CF59E6-BC04-4CAD-9D1A-F133E02EAF52}"/>
              </a:ext>
            </a:extLst>
          </p:cNvPr>
          <p:cNvSpPr/>
          <p:nvPr/>
        </p:nvSpPr>
        <p:spPr>
          <a:xfrm>
            <a:off x="838200" y="1778000"/>
            <a:ext cx="5842000" cy="4318000"/>
          </a:xfrm>
          <a:prstGeom prst="rect">
            <a:avLst/>
          </a:prstGeom>
          <a:solidFill>
            <a:srgbClr val="F4F6F9"/>
          </a:solidFill>
          <a:ln w="12700" cap="flat" cmpd="sng" algn="ctr">
            <a:solidFill>
              <a:srgbClr val="E8EDF3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8ED13F-1618-462D-9A10-0A412F92573B}"/>
              </a:ext>
            </a:extLst>
          </p:cNvPr>
          <p:cNvSpPr/>
          <p:nvPr/>
        </p:nvSpPr>
        <p:spPr>
          <a:xfrm>
            <a:off x="838200" y="1778000"/>
            <a:ext cx="76200" cy="4318000"/>
          </a:xfrm>
          <a:prstGeom prst="rect">
            <a:avLst/>
          </a:prstGeom>
          <a:solidFill>
            <a:srgbClr val="5B8BC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924CC7-3906-4F19-8BB0-C91B81936A25}"/>
              </a:ext>
            </a:extLst>
          </p:cNvPr>
          <p:cNvSpPr txBox="1"/>
          <p:nvPr/>
        </p:nvSpPr>
        <p:spPr>
          <a:xfrm>
            <a:off x="1270000" y="2095500"/>
            <a:ext cx="5080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100" b="1">
                <a:solidFill>
                  <a:srgbClr val="5B8BC4"/>
                </a:solidFill>
                <a:latin typeface="Calibri"/>
                <a:ea typeface="Calibri"/>
                <a:cs typeface="Calibri"/>
              </a:rPr>
              <a:t>WHAT'S NEXT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A206A2-DC43-4BA4-9EAE-9249BB41E226}"/>
              </a:ext>
            </a:extLst>
          </p:cNvPr>
          <p:cNvSpPr txBox="1"/>
          <p:nvPr/>
        </p:nvSpPr>
        <p:spPr>
          <a:xfrm>
            <a:off x="1270000" y="2540000"/>
            <a:ext cx="5080000" cy="3429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Earn back the GPA</a:t>
            </a: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Surf </a:t>
            </a:r>
            <a:r>
              <a:rPr lang="en-US" dirty="0">
                <a:solidFill>
                  <a:srgbClr val="0F1F3D"/>
                </a:solidFill>
              </a:rPr>
              <a:t>multiple times </a:t>
            </a:r>
            <a:r>
              <a:rPr lang="en-US" sz="1800" dirty="0">
                <a:solidFill>
                  <a:srgbClr val="0F1F3D"/>
                </a:solidFill>
              </a:rPr>
              <a:t>a week</a:t>
            </a: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dirty="0">
                <a:solidFill>
                  <a:srgbClr val="0F1F3D"/>
                </a:solidFill>
              </a:rPr>
              <a:t>Stay super involved in my fraternity</a:t>
            </a:r>
            <a:endParaRPr lang="en-US" sz="1800" dirty="0">
              <a:solidFill>
                <a:srgbClr val="0F1F3D"/>
              </a:solidFill>
            </a:endParaRP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Build a routine that holds</a:t>
            </a: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Stay close to the water and my friends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23B730-000B-4EF5-A125-BD8E82307038}"/>
              </a:ext>
            </a:extLst>
          </p:cNvPr>
          <p:cNvSpPr/>
          <p:nvPr/>
        </p:nvSpPr>
        <p:spPr>
          <a:xfrm>
            <a:off x="6985000" y="1778000"/>
            <a:ext cx="4368800" cy="4318000"/>
          </a:xfrm>
          <a:prstGeom prst="rect">
            <a:avLst/>
          </a:prstGeom>
          <a:solidFill>
            <a:srgbClr val="0F1F3D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499C23-69EA-4058-ADD4-0E402ED18D54}"/>
              </a:ext>
            </a:extLst>
          </p:cNvPr>
          <p:cNvSpPr txBox="1"/>
          <p:nvPr/>
        </p:nvSpPr>
        <p:spPr>
          <a:xfrm>
            <a:off x="7366000" y="2222500"/>
            <a:ext cx="36068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100" b="1">
                <a:solidFill>
                  <a:srgbClr val="9AB5D1"/>
                </a:solidFill>
                <a:latin typeface="Calibri"/>
                <a:ea typeface="Calibri"/>
                <a:cs typeface="Calibri"/>
              </a:rPr>
              <a:t>GOALS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6671E8-8E53-4F4A-AB51-84C52FCA185E}"/>
              </a:ext>
            </a:extLst>
          </p:cNvPr>
          <p:cNvSpPr txBox="1"/>
          <p:nvPr/>
        </p:nvSpPr>
        <p:spPr>
          <a:xfrm>
            <a:off x="7366000" y="2667000"/>
            <a:ext cx="3606800" cy="165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36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Next Semester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9669F0-35F0-4BF7-8DBA-00986206D4A1}"/>
              </a:ext>
            </a:extLst>
          </p:cNvPr>
          <p:cNvSpPr/>
          <p:nvPr/>
        </p:nvSpPr>
        <p:spPr>
          <a:xfrm>
            <a:off x="7366000" y="4635500"/>
            <a:ext cx="762000" cy="25400"/>
          </a:xfrm>
          <a:prstGeom prst="rect">
            <a:avLst/>
          </a:prstGeom>
          <a:solidFill>
            <a:srgbClr val="B8C5D1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8F3A5E-E15F-4C86-8A59-CBCE95BBAB0A}"/>
              </a:ext>
            </a:extLst>
          </p:cNvPr>
          <p:cNvSpPr txBox="1"/>
          <p:nvPr/>
        </p:nvSpPr>
        <p:spPr>
          <a:xfrm>
            <a:off x="7366000" y="4889500"/>
            <a:ext cx="3606800" cy="889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endParaRPr lang="en-US" sz="1400" i="1" dirty="0">
              <a:solidFill>
                <a:srgbClr val="E8EDF3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3" name="Graphic 13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14000" y="7620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45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876B0-6E29-07DC-CB39-E8E18F0F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Written Statement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F4694-ACB3-EA14-2031-16648EED75BE}"/>
              </a:ext>
            </a:extLst>
          </p:cNvPr>
          <p:cNvSpPr txBox="1"/>
          <p:nvPr/>
        </p:nvSpPr>
        <p:spPr>
          <a:xfrm>
            <a:off x="948267" y="1540933"/>
            <a:ext cx="9533466" cy="414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A43F7-88EB-72E1-2612-C8188A7BAE9E}"/>
              </a:ext>
            </a:extLst>
          </p:cNvPr>
          <p:cNvSpPr txBox="1"/>
          <p:nvPr/>
        </p:nvSpPr>
        <p:spPr>
          <a:xfrm>
            <a:off x="838200" y="1822440"/>
            <a:ext cx="881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semester was nothing like I expected, but that’s what made it important. I came into college thinking everything would fall into place quickly and smoothly, but instead I had to learn how to balance school, friendships, independence and responsibility all at once. Joining the organizations I did helped me meet people who made college feel like home. While living on my own taught me a lot about discipline and growing up, not everything went as smooth as I thought it would. My GPA was way lower than I wanted, I missed out on things I thought I would of loved to have done more often, and there were times where I felt overwhelmed trying to manage everything. At the same time this semester helped me understand myself better than any class could. The ocean, my friends, and the routines I started building kept me grounded through the highs and lows. Looking back this semester was less about having everything figured out and more about learning who I want to become moving forward. And I can confidently say this has been the most memorable year of my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12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480C36-9EDD-4276-A751-13D6923E6F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F3D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71479D-8330-4003-BB18-78DBB8B06046}"/>
              </a:ext>
            </a:extLst>
          </p:cNvPr>
          <p:cNvSpPr txBox="1"/>
          <p:nvPr/>
        </p:nvSpPr>
        <p:spPr>
          <a:xfrm>
            <a:off x="1016000" y="2540000"/>
            <a:ext cx="10160000" cy="304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400" b="1">
                <a:solidFill>
                  <a:srgbClr val="9AB5D1"/>
                </a:solidFill>
                <a:latin typeface="Calibri"/>
                <a:ea typeface="Calibri"/>
                <a:cs typeface="Calibri"/>
              </a:rPr>
              <a:t>END OF CAPSULE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564E5-0983-4467-B0DB-9C6C469A9E66}"/>
              </a:ext>
            </a:extLst>
          </p:cNvPr>
          <p:cNvSpPr txBox="1"/>
          <p:nvPr/>
        </p:nvSpPr>
        <p:spPr>
          <a:xfrm>
            <a:off x="1016000" y="3048000"/>
            <a:ext cx="10160000" cy="1397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80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Thank 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E6084F-F87E-4117-B94E-02407DC2E3F1}"/>
              </a:ext>
            </a:extLst>
          </p:cNvPr>
          <p:cNvSpPr/>
          <p:nvPr/>
        </p:nvSpPr>
        <p:spPr>
          <a:xfrm>
            <a:off x="5588000" y="4699000"/>
            <a:ext cx="1016000" cy="25400"/>
          </a:xfrm>
          <a:prstGeom prst="rect">
            <a:avLst/>
          </a:prstGeom>
          <a:solidFill>
            <a:srgbClr val="5B8BC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90A6A7-8D51-40AB-850B-600A71FD7994}"/>
              </a:ext>
            </a:extLst>
          </p:cNvPr>
          <p:cNvSpPr txBox="1"/>
          <p:nvPr/>
        </p:nvSpPr>
        <p:spPr>
          <a:xfrm>
            <a:off x="1016000" y="4953000"/>
            <a:ext cx="10160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>
                <a:solidFill>
                  <a:srgbClr val="E8EDF3"/>
                </a:solidFill>
                <a:latin typeface="Calibri"/>
                <a:ea typeface="Calibri"/>
                <a:cs typeface="Calibri"/>
              </a:rPr>
              <a:t>Hayden Benson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AD7A8E-CDBF-4B5C-A50C-19FDF6DC7223}"/>
              </a:ext>
            </a:extLst>
          </p:cNvPr>
          <p:cNvSpPr txBox="1"/>
          <p:nvPr/>
        </p:nvSpPr>
        <p:spPr>
          <a:xfrm>
            <a:off x="1016000" y="5334000"/>
            <a:ext cx="10160000" cy="304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300">
                <a:solidFill>
                  <a:srgbClr val="9AB5D1"/>
                </a:solidFill>
                <a:latin typeface="Calibri"/>
                <a:ea typeface="Calibri"/>
                <a:cs typeface="Calibri"/>
              </a:rPr>
              <a:t>ITMG 100  /  Final Project</a:t>
            </a:r>
          </a:p>
        </p:txBody>
      </p:sp>
    </p:spTree>
    <p:extLst>
      <p:ext uri="{BB962C8B-B14F-4D97-AF65-F5344CB8AC3E}">
        <p14:creationId xmlns:p14="http://schemas.microsoft.com/office/powerpoint/2010/main" val="1199585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90E92-4A23-4C5C-AE31-4FB35BF5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None/>
            </a:pPr>
            <a:r>
              <a:rPr lang="en-US" sz="3600" b="1" dirty="0">
                <a:solidFill>
                  <a:srgbClr val="0F1F3D"/>
                </a:solidFill>
              </a:rPr>
              <a:t>About 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154AD4-8991-46B9-9338-14BEEA7B8B94}"/>
              </a:ext>
            </a:extLst>
          </p:cNvPr>
          <p:cNvSpPr/>
          <p:nvPr/>
        </p:nvSpPr>
        <p:spPr>
          <a:xfrm>
            <a:off x="838200" y="2159000"/>
            <a:ext cx="3352800" cy="1905000"/>
          </a:xfrm>
          <a:prstGeom prst="rect">
            <a:avLst/>
          </a:prstGeom>
          <a:solidFill>
            <a:srgbClr val="F4F6F9"/>
          </a:solidFill>
          <a:ln w="12700" cap="flat" cmpd="sng" algn="ctr">
            <a:solidFill>
              <a:srgbClr val="E8EDF3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75EFDA-D21C-4065-B423-4A19D570452E}"/>
              </a:ext>
            </a:extLst>
          </p:cNvPr>
          <p:cNvSpPr/>
          <p:nvPr/>
        </p:nvSpPr>
        <p:spPr>
          <a:xfrm>
            <a:off x="838200" y="2159000"/>
            <a:ext cx="76200" cy="1905000"/>
          </a:xfrm>
          <a:prstGeom prst="rect">
            <a:avLst/>
          </a:prstGeom>
          <a:solidFill>
            <a:srgbClr val="1B3A6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28CC2-86FD-4844-96A3-812C2D8850C0}"/>
              </a:ext>
            </a:extLst>
          </p:cNvPr>
          <p:cNvSpPr txBox="1"/>
          <p:nvPr/>
        </p:nvSpPr>
        <p:spPr>
          <a:xfrm>
            <a:off x="1854200" y="2641600"/>
            <a:ext cx="21844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>
              <a:buNone/>
            </a:pPr>
            <a:r>
              <a:rPr lang="en-US" sz="1600" b="1" dirty="0">
                <a:solidFill>
                  <a:srgbClr val="0F1F3D"/>
                </a:solidFill>
              </a:rPr>
              <a:t>SURF CLUB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9CB596-7E62-41E3-884A-F166C8F81DA0}"/>
              </a:ext>
            </a:extLst>
          </p:cNvPr>
          <p:cNvSpPr txBox="1"/>
          <p:nvPr/>
        </p:nvSpPr>
        <p:spPr>
          <a:xfrm>
            <a:off x="1854200" y="3048000"/>
            <a:ext cx="21844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>
              <a:buNone/>
            </a:pPr>
            <a:r>
              <a:rPr lang="en-US" sz="1400" dirty="0">
                <a:solidFill>
                  <a:srgbClr val="5B8BC4"/>
                </a:solidFill>
              </a:rPr>
              <a:t>Member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E8F3A-219B-4887-B137-D05C713D62B7}"/>
              </a:ext>
            </a:extLst>
          </p:cNvPr>
          <p:cNvSpPr/>
          <p:nvPr/>
        </p:nvSpPr>
        <p:spPr>
          <a:xfrm>
            <a:off x="4419600" y="2159000"/>
            <a:ext cx="3352800" cy="1905000"/>
          </a:xfrm>
          <a:prstGeom prst="rect">
            <a:avLst/>
          </a:prstGeom>
          <a:solidFill>
            <a:srgbClr val="F4F6F9"/>
          </a:solidFill>
          <a:ln w="12700" cap="flat" cmpd="sng" algn="ctr">
            <a:solidFill>
              <a:srgbClr val="E8EDF3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FD8669-8A1C-484D-A1CD-E0785CDD012D}"/>
              </a:ext>
            </a:extLst>
          </p:cNvPr>
          <p:cNvSpPr/>
          <p:nvPr/>
        </p:nvSpPr>
        <p:spPr>
          <a:xfrm>
            <a:off x="4419600" y="2159000"/>
            <a:ext cx="76200" cy="1905000"/>
          </a:xfrm>
          <a:prstGeom prst="rect">
            <a:avLst/>
          </a:prstGeom>
          <a:solidFill>
            <a:srgbClr val="5B8BC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7C0AA4-6CCF-43D5-849A-A4FA3120DF0C}"/>
              </a:ext>
            </a:extLst>
          </p:cNvPr>
          <p:cNvSpPr txBox="1"/>
          <p:nvPr/>
        </p:nvSpPr>
        <p:spPr>
          <a:xfrm>
            <a:off x="5435600" y="2641600"/>
            <a:ext cx="21844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>
              <a:buNone/>
            </a:pPr>
            <a:r>
              <a:rPr lang="en-US" sz="1600" b="1" dirty="0">
                <a:solidFill>
                  <a:srgbClr val="0F1F3D"/>
                </a:solidFill>
              </a:rPr>
              <a:t>FIJI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B31DC-1578-492F-B2DB-935DBB119ABE}"/>
              </a:ext>
            </a:extLst>
          </p:cNvPr>
          <p:cNvSpPr txBox="1"/>
          <p:nvPr/>
        </p:nvSpPr>
        <p:spPr>
          <a:xfrm>
            <a:off x="5435600" y="3048000"/>
            <a:ext cx="21844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>
              <a:buNone/>
            </a:pPr>
            <a:r>
              <a:rPr lang="en-US" sz="1400" dirty="0">
                <a:solidFill>
                  <a:srgbClr val="5B8BC4"/>
                </a:solidFill>
              </a:rPr>
              <a:t>Member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EE7AA8-1E6B-45CD-8A97-207922EAF69F}"/>
              </a:ext>
            </a:extLst>
          </p:cNvPr>
          <p:cNvSpPr/>
          <p:nvPr/>
        </p:nvSpPr>
        <p:spPr>
          <a:xfrm>
            <a:off x="8001000" y="2159000"/>
            <a:ext cx="3352800" cy="1905000"/>
          </a:xfrm>
          <a:prstGeom prst="rect">
            <a:avLst/>
          </a:prstGeom>
          <a:solidFill>
            <a:srgbClr val="F4F6F9"/>
          </a:solidFill>
          <a:ln w="12700" cap="flat" cmpd="sng" algn="ctr">
            <a:solidFill>
              <a:srgbClr val="E8EDF3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C9CCEC-AB95-4EA2-B1AB-41166B38D4A7}"/>
              </a:ext>
            </a:extLst>
          </p:cNvPr>
          <p:cNvSpPr/>
          <p:nvPr/>
        </p:nvSpPr>
        <p:spPr>
          <a:xfrm>
            <a:off x="8001000" y="2159000"/>
            <a:ext cx="76200" cy="1905000"/>
          </a:xfrm>
          <a:prstGeom prst="rect">
            <a:avLst/>
          </a:prstGeom>
          <a:solidFill>
            <a:srgbClr val="9AB5D1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106ABF-84B8-406E-BD34-931578568451}"/>
              </a:ext>
            </a:extLst>
          </p:cNvPr>
          <p:cNvSpPr txBox="1"/>
          <p:nvPr/>
        </p:nvSpPr>
        <p:spPr>
          <a:xfrm>
            <a:off x="9017000" y="2641600"/>
            <a:ext cx="21844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>
              <a:buNone/>
            </a:pPr>
            <a:r>
              <a:rPr lang="en-US" sz="1600" b="1" dirty="0">
                <a:solidFill>
                  <a:srgbClr val="0F1F3D"/>
                </a:solidFill>
              </a:rPr>
              <a:t>WATER POLO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5DB4E2-6BFC-412A-B546-897FD9D131D9}"/>
              </a:ext>
            </a:extLst>
          </p:cNvPr>
          <p:cNvSpPr txBox="1"/>
          <p:nvPr/>
        </p:nvSpPr>
        <p:spPr>
          <a:xfrm>
            <a:off x="9017000" y="3048000"/>
            <a:ext cx="21844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>
              <a:buNone/>
            </a:pPr>
            <a:r>
              <a:rPr lang="en-US" sz="1400" dirty="0">
                <a:solidFill>
                  <a:srgbClr val="5B8BC4"/>
                </a:solidFill>
              </a:rPr>
              <a:t>Player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BF55D1-6189-4805-AE04-EEFFD48D2B93}"/>
              </a:ext>
            </a:extLst>
          </p:cNvPr>
          <p:cNvSpPr/>
          <p:nvPr/>
        </p:nvSpPr>
        <p:spPr>
          <a:xfrm>
            <a:off x="838200" y="4318000"/>
            <a:ext cx="3352800" cy="1905000"/>
          </a:xfrm>
          <a:prstGeom prst="rect">
            <a:avLst/>
          </a:prstGeom>
          <a:solidFill>
            <a:srgbClr val="F4F6F9"/>
          </a:solidFill>
          <a:ln w="12700" cap="flat" cmpd="sng" algn="ctr">
            <a:solidFill>
              <a:srgbClr val="E8EDF3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6DD544-06A0-49A1-8BA4-2961EF2F413F}"/>
              </a:ext>
            </a:extLst>
          </p:cNvPr>
          <p:cNvSpPr/>
          <p:nvPr/>
        </p:nvSpPr>
        <p:spPr>
          <a:xfrm>
            <a:off x="838200" y="4318000"/>
            <a:ext cx="76200" cy="1905000"/>
          </a:xfrm>
          <a:prstGeom prst="rect">
            <a:avLst/>
          </a:prstGeom>
          <a:solidFill>
            <a:srgbClr val="0F1F3D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41EBD-97C7-4237-A63C-79DA3045F45C}"/>
              </a:ext>
            </a:extLst>
          </p:cNvPr>
          <p:cNvSpPr txBox="1"/>
          <p:nvPr/>
        </p:nvSpPr>
        <p:spPr>
          <a:xfrm>
            <a:off x="1854200" y="4800600"/>
            <a:ext cx="21844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>
              <a:buNone/>
            </a:pPr>
            <a:r>
              <a:rPr lang="en-US" sz="1600" b="1" dirty="0">
                <a:solidFill>
                  <a:srgbClr val="0F1F3D"/>
                </a:solidFill>
              </a:rPr>
              <a:t>SWIMMING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3F7418-31F5-4CC0-B208-52CB5571A054}"/>
              </a:ext>
            </a:extLst>
          </p:cNvPr>
          <p:cNvSpPr txBox="1"/>
          <p:nvPr/>
        </p:nvSpPr>
        <p:spPr>
          <a:xfrm>
            <a:off x="1854200" y="5207000"/>
            <a:ext cx="21844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>
              <a:buNone/>
            </a:pPr>
            <a:r>
              <a:rPr lang="en-US" sz="1400" dirty="0">
                <a:solidFill>
                  <a:srgbClr val="5B8BC4"/>
                </a:solidFill>
              </a:rPr>
              <a:t>Year round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BA3653-A62D-48CF-B8AE-0802082BB405}"/>
              </a:ext>
            </a:extLst>
          </p:cNvPr>
          <p:cNvSpPr/>
          <p:nvPr/>
        </p:nvSpPr>
        <p:spPr>
          <a:xfrm>
            <a:off x="4419600" y="4318000"/>
            <a:ext cx="3352800" cy="1905000"/>
          </a:xfrm>
          <a:prstGeom prst="rect">
            <a:avLst/>
          </a:prstGeom>
          <a:solidFill>
            <a:srgbClr val="F4F6F9"/>
          </a:solidFill>
          <a:ln w="12700" cap="flat" cmpd="sng" algn="ctr">
            <a:solidFill>
              <a:srgbClr val="E8EDF3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37A19-3759-44E3-8A8F-98D0467B80BF}"/>
              </a:ext>
            </a:extLst>
          </p:cNvPr>
          <p:cNvSpPr/>
          <p:nvPr/>
        </p:nvSpPr>
        <p:spPr>
          <a:xfrm>
            <a:off x="4419600" y="4318000"/>
            <a:ext cx="76200" cy="1905000"/>
          </a:xfrm>
          <a:prstGeom prst="rect">
            <a:avLst/>
          </a:prstGeom>
          <a:solidFill>
            <a:srgbClr val="8FA4B8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1032C8-C8A5-45BD-8ABD-D13E2847E6F5}"/>
              </a:ext>
            </a:extLst>
          </p:cNvPr>
          <p:cNvSpPr txBox="1"/>
          <p:nvPr/>
        </p:nvSpPr>
        <p:spPr>
          <a:xfrm>
            <a:off x="5435600" y="4800600"/>
            <a:ext cx="21844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>
              <a:buNone/>
            </a:pPr>
            <a:r>
              <a:rPr lang="en-US" sz="1600" b="1" dirty="0">
                <a:solidFill>
                  <a:srgbClr val="0F1F3D"/>
                </a:solidFill>
              </a:rPr>
              <a:t>FISHING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DAC785-7BC3-48EF-A74B-B21DB6E6207E}"/>
              </a:ext>
            </a:extLst>
          </p:cNvPr>
          <p:cNvSpPr txBox="1"/>
          <p:nvPr/>
        </p:nvSpPr>
        <p:spPr>
          <a:xfrm>
            <a:off x="5435600" y="5207000"/>
            <a:ext cx="21844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>
              <a:buNone/>
            </a:pPr>
            <a:r>
              <a:rPr lang="en-US" sz="1400" dirty="0">
                <a:solidFill>
                  <a:srgbClr val="5B8BC4"/>
                </a:solidFill>
              </a:rPr>
              <a:t>Favorite Activity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001D84-21D4-4DC7-A3D1-21172A355693}"/>
              </a:ext>
            </a:extLst>
          </p:cNvPr>
          <p:cNvSpPr/>
          <p:nvPr/>
        </p:nvSpPr>
        <p:spPr>
          <a:xfrm>
            <a:off x="8001000" y="4318000"/>
            <a:ext cx="3352800" cy="1905000"/>
          </a:xfrm>
          <a:prstGeom prst="rect">
            <a:avLst/>
          </a:prstGeom>
          <a:solidFill>
            <a:srgbClr val="F4F6F9"/>
          </a:solidFill>
          <a:ln w="12700" cap="flat" cmpd="sng" algn="ctr">
            <a:solidFill>
              <a:srgbClr val="E8EDF3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8833F3-2877-425C-B737-FEE890699730}"/>
              </a:ext>
            </a:extLst>
          </p:cNvPr>
          <p:cNvSpPr/>
          <p:nvPr/>
        </p:nvSpPr>
        <p:spPr>
          <a:xfrm>
            <a:off x="8001000" y="4318000"/>
            <a:ext cx="76200" cy="1905000"/>
          </a:xfrm>
          <a:prstGeom prst="rect">
            <a:avLst/>
          </a:prstGeom>
          <a:solidFill>
            <a:srgbClr val="1B3A6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0382D5-E53D-4FA8-B639-1CD1755FE65C}"/>
              </a:ext>
            </a:extLst>
          </p:cNvPr>
          <p:cNvSpPr txBox="1"/>
          <p:nvPr/>
        </p:nvSpPr>
        <p:spPr>
          <a:xfrm>
            <a:off x="9017000" y="4800600"/>
            <a:ext cx="21844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>
              <a:buNone/>
            </a:pPr>
            <a:r>
              <a:rPr lang="en-US" sz="1600" b="1" dirty="0">
                <a:solidFill>
                  <a:srgbClr val="0F1F3D"/>
                </a:solidFill>
              </a:rPr>
              <a:t>BILINGUAL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673ECC-46CF-48A3-9113-F28D40A44E42}"/>
              </a:ext>
            </a:extLst>
          </p:cNvPr>
          <p:cNvSpPr txBox="1"/>
          <p:nvPr/>
        </p:nvSpPr>
        <p:spPr>
          <a:xfrm>
            <a:off x="9017000" y="5207000"/>
            <a:ext cx="21844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>
              <a:buNone/>
            </a:pPr>
            <a:r>
              <a:rPr lang="en-US" sz="1400" dirty="0">
                <a:solidFill>
                  <a:srgbClr val="5B8BC4"/>
                </a:solidFill>
              </a:rPr>
              <a:t>English &amp; Spanish</a:t>
            </a:r>
          </a:p>
        </p:txBody>
      </p:sp>
      <p:pic>
        <p:nvPicPr>
          <p:cNvPr id="27" name="Graphic 27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7600" y="2667000"/>
            <a:ext cx="558800" cy="558800"/>
          </a:xfrm>
          <a:prstGeom prst="rect">
            <a:avLst/>
          </a:prstGeom>
        </p:spPr>
      </p:pic>
      <p:pic>
        <p:nvPicPr>
          <p:cNvPr id="28" name="Graphic 28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9000" y="2667000"/>
            <a:ext cx="558800" cy="558800"/>
          </a:xfrm>
          <a:prstGeom prst="rect">
            <a:avLst/>
          </a:prstGeom>
        </p:spPr>
      </p:pic>
      <p:pic>
        <p:nvPicPr>
          <p:cNvPr id="29" name="Graphic 29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0400" y="2667000"/>
            <a:ext cx="558800" cy="558800"/>
          </a:xfrm>
          <a:prstGeom prst="rect">
            <a:avLst/>
          </a:prstGeom>
        </p:spPr>
      </p:pic>
      <p:pic>
        <p:nvPicPr>
          <p:cNvPr id="30" name="Graphic 30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7600" y="4826000"/>
            <a:ext cx="558800" cy="558800"/>
          </a:xfrm>
          <a:prstGeom prst="rect">
            <a:avLst/>
          </a:prstGeom>
        </p:spPr>
      </p:pic>
      <p:pic>
        <p:nvPicPr>
          <p:cNvPr id="31" name="Graphic 31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9000" y="4826000"/>
            <a:ext cx="558800" cy="558800"/>
          </a:xfrm>
          <a:prstGeom prst="rect">
            <a:avLst/>
          </a:prstGeom>
        </p:spPr>
      </p:pic>
      <p:pic>
        <p:nvPicPr>
          <p:cNvPr id="32" name="Graphic 32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80400" y="4826000"/>
            <a:ext cx="558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410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C9DB-D8ED-6F4E-1819-2023D70A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600" b="1"/>
              <a:t>Joining the Surf Club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93A4A6-AEBF-453E-A330-E5846C7E2CB9}"/>
              </a:ext>
            </a:extLst>
          </p:cNvPr>
          <p:cNvSpPr txBox="1"/>
          <p:nvPr/>
        </p:nvSpPr>
        <p:spPr>
          <a:xfrm>
            <a:off x="7940674" y="2762250"/>
            <a:ext cx="3683000" cy="2032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5600" b="1">
                <a:solidFill>
                  <a:srgbClr val="FFFFFF"/>
                </a:solidFill>
              </a:rPr>
              <a:t>Surf
Club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27BFCA-E81A-4148-A7F3-0BD3AD2B3D11}"/>
              </a:ext>
            </a:extLst>
          </p:cNvPr>
          <p:cNvSpPr/>
          <p:nvPr/>
        </p:nvSpPr>
        <p:spPr>
          <a:xfrm>
            <a:off x="7366000" y="5016500"/>
            <a:ext cx="508000" cy="25400"/>
          </a:xfrm>
          <a:prstGeom prst="rect">
            <a:avLst/>
          </a:prstGeom>
          <a:solidFill>
            <a:srgbClr val="9AB5D1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6329CC-48FE-4984-B938-25BC3B977011}"/>
              </a:ext>
            </a:extLst>
          </p:cNvPr>
          <p:cNvSpPr txBox="1"/>
          <p:nvPr/>
        </p:nvSpPr>
        <p:spPr>
          <a:xfrm>
            <a:off x="7366000" y="5207000"/>
            <a:ext cx="3683000" cy="762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endParaRPr lang="en-US" sz="1400" i="1" dirty="0">
              <a:solidFill>
                <a:srgbClr val="B8C5D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BF0A90-B508-407F-A332-DC103E75E335}"/>
              </a:ext>
            </a:extLst>
          </p:cNvPr>
          <p:cNvSpPr/>
          <p:nvPr/>
        </p:nvSpPr>
        <p:spPr>
          <a:xfrm>
            <a:off x="838200" y="1905000"/>
            <a:ext cx="5842000" cy="4318000"/>
          </a:xfrm>
          <a:prstGeom prst="rect">
            <a:avLst/>
          </a:prstGeom>
          <a:solidFill>
            <a:srgbClr val="F4F6F9"/>
          </a:solidFill>
          <a:ln w="12700" cap="flat" cmpd="sng" algn="ctr">
            <a:solidFill>
              <a:srgbClr val="E8EDF3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06B839-2EFF-47E0-A4D9-24852D9B1821}"/>
              </a:ext>
            </a:extLst>
          </p:cNvPr>
          <p:cNvSpPr/>
          <p:nvPr/>
        </p:nvSpPr>
        <p:spPr>
          <a:xfrm>
            <a:off x="838200" y="1905000"/>
            <a:ext cx="76200" cy="4318000"/>
          </a:xfrm>
          <a:prstGeom prst="rect">
            <a:avLst/>
          </a:prstGeom>
          <a:solidFill>
            <a:srgbClr val="5B8BC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CA7E1E-B787-4A06-BD8E-3CAC4F845D67}"/>
              </a:ext>
            </a:extLst>
          </p:cNvPr>
          <p:cNvSpPr txBox="1"/>
          <p:nvPr/>
        </p:nvSpPr>
        <p:spPr>
          <a:xfrm>
            <a:off x="1270000" y="2222500"/>
            <a:ext cx="4572000" cy="3048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200" b="1">
                <a:solidFill>
                  <a:srgbClr val="5B8BC4"/>
                </a:solidFill>
              </a:rPr>
              <a:t>WHAT IT MEANT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90DCC8-6F5D-4387-886F-D2F60A5E778E}"/>
              </a:ext>
            </a:extLst>
          </p:cNvPr>
          <p:cNvSpPr txBox="1"/>
          <p:nvPr/>
        </p:nvSpPr>
        <p:spPr>
          <a:xfrm>
            <a:off x="1270000" y="2667000"/>
            <a:ext cx="3114675" cy="3302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marL="285750" indent="-285750">
              <a:lnSpc>
                <a:spcPts val="2800"/>
              </a:lnSpc>
              <a:spcAft>
                <a:spcPts val="800"/>
              </a:spcAft>
              <a:buFont typeface="Arial"/>
              <a:buChar char="•"/>
            </a:pPr>
            <a:r>
              <a:rPr lang="en-US" sz="1800" dirty="0">
                <a:solidFill>
                  <a:srgbClr val="1B3A6B"/>
                </a:solidFill>
              </a:rPr>
              <a:t>First time joining a club in college</a:t>
            </a:r>
          </a:p>
          <a:p>
            <a:pPr marL="285750" indent="-285750">
              <a:lnSpc>
                <a:spcPts val="2800"/>
              </a:lnSpc>
              <a:spcAft>
                <a:spcPts val="800"/>
              </a:spcAft>
              <a:buFont typeface="Arial"/>
              <a:buChar char="•"/>
            </a:pPr>
            <a:r>
              <a:rPr lang="en-US" sz="1800" dirty="0">
                <a:solidFill>
                  <a:srgbClr val="1B3A6B"/>
                </a:solidFill>
              </a:rPr>
              <a:t>Found people who love the water as much as I do</a:t>
            </a:r>
          </a:p>
          <a:p>
            <a:pPr marL="285750" indent="-285750">
              <a:lnSpc>
                <a:spcPts val="2800"/>
              </a:lnSpc>
              <a:spcAft>
                <a:spcPts val="800"/>
              </a:spcAft>
              <a:buFont typeface="Arial"/>
              <a:buChar char="•"/>
            </a:pPr>
            <a:r>
              <a:rPr lang="en-US" sz="1800" dirty="0">
                <a:solidFill>
                  <a:srgbClr val="1B3A6B"/>
                </a:solidFill>
              </a:rPr>
              <a:t>Sunrise sessions became my favorite thing to look forward to</a:t>
            </a:r>
          </a:p>
          <a:p>
            <a:pPr marL="285750" indent="-285750">
              <a:lnSpc>
                <a:spcPts val="2800"/>
              </a:lnSpc>
              <a:spcAft>
                <a:spcPts val="800"/>
              </a:spcAft>
              <a:buFont typeface="Arial"/>
              <a:buChar char="•"/>
            </a:pPr>
            <a:r>
              <a:rPr lang="en-US" dirty="0">
                <a:solidFill>
                  <a:srgbClr val="1B3A6B"/>
                </a:solidFill>
              </a:rPr>
              <a:t>Met the best group of guys</a:t>
            </a:r>
            <a:endParaRPr lang="en-US" sz="1800" dirty="0">
              <a:solidFill>
                <a:srgbClr val="1B3A6B"/>
              </a:solidFill>
            </a:endParaRPr>
          </a:p>
        </p:txBody>
      </p:sp>
      <p:pic>
        <p:nvPicPr>
          <p:cNvPr id="12" name="Graphic 12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318874" y="150813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CAA227-2CB3-53E0-3329-74138F9BA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760413"/>
            <a:ext cx="4235715" cy="546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941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90EB9A-91E7-4814-95E8-91B6316F243B}"/>
              </a:ext>
            </a:extLst>
          </p:cNvPr>
          <p:cNvSpPr/>
          <p:nvPr/>
        </p:nvSpPr>
        <p:spPr>
          <a:xfrm>
            <a:off x="838200" y="1778000"/>
            <a:ext cx="5842000" cy="4318000"/>
          </a:xfrm>
          <a:prstGeom prst="rect">
            <a:avLst/>
          </a:prstGeom>
          <a:solidFill>
            <a:srgbClr val="F4F6F9"/>
          </a:solidFill>
          <a:ln w="12700" cap="flat" cmpd="sng" algn="ctr">
            <a:solidFill>
              <a:srgbClr val="E8EDF3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669CE0-34D4-4FC2-8C93-B0ECF9D3E3B1}"/>
              </a:ext>
            </a:extLst>
          </p:cNvPr>
          <p:cNvSpPr/>
          <p:nvPr/>
        </p:nvSpPr>
        <p:spPr>
          <a:xfrm>
            <a:off x="838200" y="1778000"/>
            <a:ext cx="76200" cy="4318000"/>
          </a:xfrm>
          <a:prstGeom prst="rect">
            <a:avLst/>
          </a:prstGeom>
          <a:solidFill>
            <a:srgbClr val="5B8BC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D24EB-60C8-4C32-9DB2-1B32676B9ECF}"/>
              </a:ext>
            </a:extLst>
          </p:cNvPr>
          <p:cNvSpPr txBox="1"/>
          <p:nvPr/>
        </p:nvSpPr>
        <p:spPr>
          <a:xfrm>
            <a:off x="1270000" y="2095500"/>
            <a:ext cx="5080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100" b="1">
                <a:solidFill>
                  <a:srgbClr val="5B8BC4"/>
                </a:solidFill>
                <a:latin typeface="Calibri"/>
                <a:ea typeface="Calibri"/>
                <a:cs typeface="Calibri"/>
              </a:rPr>
              <a:t>WHAT IT MEANT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15ED2-44C4-4DBE-B2D7-7678962F42BF}"/>
              </a:ext>
            </a:extLst>
          </p:cNvPr>
          <p:cNvSpPr txBox="1"/>
          <p:nvPr/>
        </p:nvSpPr>
        <p:spPr>
          <a:xfrm>
            <a:off x="1270000" y="2540000"/>
            <a:ext cx="5080000" cy="3429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dirty="0">
                <a:solidFill>
                  <a:srgbClr val="0F1F3D"/>
                </a:solidFill>
              </a:rPr>
              <a:t>Joined</a:t>
            </a:r>
            <a:r>
              <a:rPr lang="en-US" sz="1800" dirty="0">
                <a:solidFill>
                  <a:srgbClr val="0F1F3D"/>
                </a:solidFill>
              </a:rPr>
              <a:t> Phi Gamma Delta</a:t>
            </a: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Built friendships I didn't expect</a:t>
            </a: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dirty="0">
                <a:solidFill>
                  <a:srgbClr val="0F1F3D"/>
                </a:solidFill>
              </a:rPr>
              <a:t>Learned to better manage my time with another extracurricular on my hands</a:t>
            </a:r>
            <a:endParaRPr lang="en-US" sz="1800" dirty="0">
              <a:solidFill>
                <a:srgbClr val="0F1F3D"/>
              </a:solidFill>
            </a:endParaRP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Brotherhood that pushes me to always be a better person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17999D-7837-4652-AFCD-00F56418DA8D}"/>
              </a:ext>
            </a:extLst>
          </p:cNvPr>
          <p:cNvSpPr/>
          <p:nvPr/>
        </p:nvSpPr>
        <p:spPr>
          <a:xfrm>
            <a:off x="6985000" y="1778000"/>
            <a:ext cx="4368800" cy="4318000"/>
          </a:xfrm>
          <a:prstGeom prst="rect">
            <a:avLst/>
          </a:prstGeom>
          <a:solidFill>
            <a:srgbClr val="0F1F3D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30B212-478C-49E5-8B4E-9E7F9259F1F6}"/>
              </a:ext>
            </a:extLst>
          </p:cNvPr>
          <p:cNvSpPr txBox="1"/>
          <p:nvPr/>
        </p:nvSpPr>
        <p:spPr>
          <a:xfrm>
            <a:off x="7366000" y="2222500"/>
            <a:ext cx="36068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100" b="1" dirty="0">
                <a:solidFill>
                  <a:srgbClr val="9AB5D1"/>
                </a:solidFill>
                <a:latin typeface="Calibri"/>
                <a:ea typeface="Calibri"/>
                <a:cs typeface="Calibri"/>
              </a:rPr>
              <a:t>Member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A0F75-3D79-49EB-BA2A-A87E1AE0A672}"/>
              </a:ext>
            </a:extLst>
          </p:cNvPr>
          <p:cNvSpPr txBox="1"/>
          <p:nvPr/>
        </p:nvSpPr>
        <p:spPr>
          <a:xfrm>
            <a:off x="7366000" y="2667000"/>
            <a:ext cx="3606800" cy="1397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96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FIJI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667973-CEEE-4CE7-9D20-2D6949008997}"/>
              </a:ext>
            </a:extLst>
          </p:cNvPr>
          <p:cNvSpPr/>
          <p:nvPr/>
        </p:nvSpPr>
        <p:spPr>
          <a:xfrm>
            <a:off x="7366000" y="4254500"/>
            <a:ext cx="762000" cy="25400"/>
          </a:xfrm>
          <a:prstGeom prst="rect">
            <a:avLst/>
          </a:prstGeom>
          <a:solidFill>
            <a:srgbClr val="B8C5D1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0F8494-84FF-449D-8E39-8325F01283C3}"/>
              </a:ext>
            </a:extLst>
          </p:cNvPr>
          <p:cNvSpPr txBox="1"/>
          <p:nvPr/>
        </p:nvSpPr>
        <p:spPr>
          <a:xfrm>
            <a:off x="7366000" y="4508500"/>
            <a:ext cx="3606800" cy="3302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i="1">
                <a:solidFill>
                  <a:srgbClr val="E8EDF3"/>
                </a:solidFill>
                <a:latin typeface="Calibri"/>
                <a:ea typeface="Calibri"/>
                <a:cs typeface="Calibri"/>
              </a:rPr>
              <a:t>Phi Gamma Delta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AC98A1-C176-439C-8E64-FC8563CC1B4B}"/>
              </a:ext>
            </a:extLst>
          </p:cNvPr>
          <p:cNvSpPr txBox="1"/>
          <p:nvPr/>
        </p:nvSpPr>
        <p:spPr>
          <a:xfrm>
            <a:off x="7366000" y="4889500"/>
            <a:ext cx="36068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endParaRPr lang="en-US" sz="1400" dirty="0">
              <a:solidFill>
                <a:srgbClr val="9AB5D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3264C7-AE05-409A-BB87-D25B97D92C62}"/>
              </a:ext>
            </a:extLst>
          </p:cNvPr>
          <p:cNvSpPr txBox="1"/>
          <p:nvPr/>
        </p:nvSpPr>
        <p:spPr>
          <a:xfrm>
            <a:off x="838200" y="762000"/>
            <a:ext cx="8890000" cy="762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3600" b="1">
                <a:solidFill>
                  <a:srgbClr val="0F1F3D"/>
                </a:solidFill>
                <a:latin typeface="Calibri"/>
                <a:ea typeface="Calibri"/>
                <a:cs typeface="Calibri"/>
              </a:rPr>
              <a:t>Joining FIJI</a:t>
            </a:r>
          </a:p>
        </p:txBody>
      </p:sp>
      <p:pic>
        <p:nvPicPr>
          <p:cNvPr id="13" name="Graphic 13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14000" y="762000"/>
            <a:ext cx="762000" cy="76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E53FB0-D5E9-C88B-ABAF-1FCE83C77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31945" y="2587365"/>
            <a:ext cx="1364110" cy="225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379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AB5738-1027-4C76-A1A5-E88EC44995DD}"/>
              </a:ext>
            </a:extLst>
          </p:cNvPr>
          <p:cNvSpPr/>
          <p:nvPr/>
        </p:nvSpPr>
        <p:spPr>
          <a:xfrm>
            <a:off x="838200" y="1778000"/>
            <a:ext cx="5842000" cy="4318000"/>
          </a:xfrm>
          <a:prstGeom prst="rect">
            <a:avLst/>
          </a:prstGeom>
          <a:solidFill>
            <a:srgbClr val="F4F6F9"/>
          </a:solidFill>
          <a:ln w="12700" cap="flat" cmpd="sng" algn="ctr">
            <a:solidFill>
              <a:srgbClr val="E8EDF3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C90A3-BC4F-470D-AEC1-9492508972DE}"/>
              </a:ext>
            </a:extLst>
          </p:cNvPr>
          <p:cNvSpPr/>
          <p:nvPr/>
        </p:nvSpPr>
        <p:spPr>
          <a:xfrm>
            <a:off x="838200" y="1778000"/>
            <a:ext cx="76200" cy="4318000"/>
          </a:xfrm>
          <a:prstGeom prst="rect">
            <a:avLst/>
          </a:prstGeom>
          <a:solidFill>
            <a:srgbClr val="5B8BC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8F1BC-5568-44A9-976F-5C4BD116EE03}"/>
              </a:ext>
            </a:extLst>
          </p:cNvPr>
          <p:cNvSpPr txBox="1"/>
          <p:nvPr/>
        </p:nvSpPr>
        <p:spPr>
          <a:xfrm>
            <a:off x="1270000" y="2095500"/>
            <a:ext cx="5080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100" b="1">
                <a:solidFill>
                  <a:srgbClr val="5B8BC4"/>
                </a:solidFill>
                <a:latin typeface="Calibri"/>
                <a:ea typeface="Calibri"/>
                <a:cs typeface="Calibri"/>
              </a:rPr>
              <a:t>WHY IT DIDN'T HAPPEN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AB5C9-D810-4CC9-90DB-BB38708BAC69}"/>
              </a:ext>
            </a:extLst>
          </p:cNvPr>
          <p:cNvSpPr txBox="1"/>
          <p:nvPr/>
        </p:nvSpPr>
        <p:spPr>
          <a:xfrm>
            <a:off x="1270000" y="2540000"/>
            <a:ext cx="5080000" cy="3429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School and other activities took up most of my weekends</a:t>
            </a: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dirty="0">
                <a:solidFill>
                  <a:srgbClr val="0F1F3D"/>
                </a:solidFill>
              </a:rPr>
              <a:t>Came to USD so I could stay by the beach and surf</a:t>
            </a:r>
            <a:endParaRPr lang="en-US" sz="1800" dirty="0">
              <a:solidFill>
                <a:srgbClr val="0F1F3D"/>
              </a:solidFill>
            </a:endParaRP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dirty="0">
                <a:solidFill>
                  <a:srgbClr val="0F1F3D"/>
                </a:solidFill>
              </a:rPr>
              <a:t>Didn’t put enough effort into getting myself in the water</a:t>
            </a:r>
            <a:endParaRPr lang="en-US" sz="1800" dirty="0">
              <a:solidFill>
                <a:srgbClr val="0F1F3D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86F4F4-E6C9-403A-B58E-13D19695FF21}"/>
              </a:ext>
            </a:extLst>
          </p:cNvPr>
          <p:cNvSpPr/>
          <p:nvPr/>
        </p:nvSpPr>
        <p:spPr>
          <a:xfrm>
            <a:off x="6985000" y="1778000"/>
            <a:ext cx="4368800" cy="4318000"/>
          </a:xfrm>
          <a:prstGeom prst="rect">
            <a:avLst/>
          </a:prstGeom>
          <a:solidFill>
            <a:srgbClr val="0F1F3D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9A1DA-ADB0-4658-B2B0-5B03E22A5B82}"/>
              </a:ext>
            </a:extLst>
          </p:cNvPr>
          <p:cNvSpPr txBox="1"/>
          <p:nvPr/>
        </p:nvSpPr>
        <p:spPr>
          <a:xfrm>
            <a:off x="7366000" y="2222500"/>
            <a:ext cx="36068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100" b="1">
                <a:solidFill>
                  <a:srgbClr val="9AB5D1"/>
                </a:solidFill>
                <a:latin typeface="Calibri"/>
                <a:ea typeface="Calibri"/>
                <a:cs typeface="Calibri"/>
              </a:rPr>
              <a:t>THE THING I MISSED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0328FD-D140-4BDC-BAFC-7489D548C6E6}"/>
              </a:ext>
            </a:extLst>
          </p:cNvPr>
          <p:cNvSpPr txBox="1"/>
          <p:nvPr/>
        </p:nvSpPr>
        <p:spPr>
          <a:xfrm>
            <a:off x="7366000" y="2667000"/>
            <a:ext cx="3606800" cy="165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3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Not Enough Surfing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A6B9FF-B913-4C2B-A682-6D5F3F1B1936}"/>
              </a:ext>
            </a:extLst>
          </p:cNvPr>
          <p:cNvSpPr/>
          <p:nvPr/>
        </p:nvSpPr>
        <p:spPr>
          <a:xfrm>
            <a:off x="7366000" y="4572000"/>
            <a:ext cx="762000" cy="25400"/>
          </a:xfrm>
          <a:prstGeom prst="rect">
            <a:avLst/>
          </a:prstGeom>
          <a:solidFill>
            <a:srgbClr val="B8C5D1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5C3009-E3A7-4604-8514-05DA3508D264}"/>
              </a:ext>
            </a:extLst>
          </p:cNvPr>
          <p:cNvSpPr txBox="1"/>
          <p:nvPr/>
        </p:nvSpPr>
        <p:spPr>
          <a:xfrm>
            <a:off x="7366000" y="4826000"/>
            <a:ext cx="3606800" cy="762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endParaRPr lang="en-US" sz="1400" i="1" dirty="0">
              <a:solidFill>
                <a:srgbClr val="E8EDF3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998940-B6E6-4926-BA31-6685F6B422D5}"/>
              </a:ext>
            </a:extLst>
          </p:cNvPr>
          <p:cNvSpPr txBox="1"/>
          <p:nvPr/>
        </p:nvSpPr>
        <p:spPr>
          <a:xfrm>
            <a:off x="838200" y="762000"/>
            <a:ext cx="8890000" cy="762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3600" b="1" dirty="0">
                <a:solidFill>
                  <a:srgbClr val="0F1F3D"/>
                </a:solidFill>
                <a:latin typeface="Calibri"/>
                <a:ea typeface="Calibri"/>
                <a:cs typeface="Calibri"/>
              </a:rPr>
              <a:t>I Wish I Surfed More</a:t>
            </a:r>
          </a:p>
        </p:txBody>
      </p:sp>
      <p:pic>
        <p:nvPicPr>
          <p:cNvPr id="13" name="Graphic 13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14000" y="7620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58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58415B-4D68-4364-B9C2-17361DEC73D8}"/>
              </a:ext>
            </a:extLst>
          </p:cNvPr>
          <p:cNvSpPr txBox="1"/>
          <p:nvPr/>
        </p:nvSpPr>
        <p:spPr>
          <a:xfrm>
            <a:off x="838200" y="762000"/>
            <a:ext cx="8890000" cy="762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3600" b="1">
                <a:solidFill>
                  <a:srgbClr val="0F1F3D"/>
                </a:solidFill>
                <a:latin typeface="Calibri"/>
                <a:ea typeface="Calibri"/>
                <a:cs typeface="Calibri"/>
              </a:rPr>
              <a:t>The People I Met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D9E7D2-5022-46E0-A265-B9A006351C59}"/>
              </a:ext>
            </a:extLst>
          </p:cNvPr>
          <p:cNvSpPr/>
          <p:nvPr/>
        </p:nvSpPr>
        <p:spPr>
          <a:xfrm>
            <a:off x="838200" y="1778000"/>
            <a:ext cx="5842000" cy="4318000"/>
          </a:xfrm>
          <a:prstGeom prst="rect">
            <a:avLst/>
          </a:prstGeom>
          <a:solidFill>
            <a:srgbClr val="F4F6F9"/>
          </a:solidFill>
          <a:ln w="12700" cap="flat" cmpd="sng" algn="ctr">
            <a:solidFill>
              <a:srgbClr val="E8EDF3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D8CBB-0206-4176-8EE7-821B5F54AC68}"/>
              </a:ext>
            </a:extLst>
          </p:cNvPr>
          <p:cNvSpPr/>
          <p:nvPr/>
        </p:nvSpPr>
        <p:spPr>
          <a:xfrm>
            <a:off x="838200" y="1778000"/>
            <a:ext cx="76200" cy="4318000"/>
          </a:xfrm>
          <a:prstGeom prst="rect">
            <a:avLst/>
          </a:prstGeom>
          <a:solidFill>
            <a:srgbClr val="5B8BC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0020F8-EC33-402F-921F-F2111718F0CE}"/>
              </a:ext>
            </a:extLst>
          </p:cNvPr>
          <p:cNvSpPr txBox="1"/>
          <p:nvPr/>
        </p:nvSpPr>
        <p:spPr>
          <a:xfrm>
            <a:off x="1270000" y="2095500"/>
            <a:ext cx="5080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100" b="1">
                <a:solidFill>
                  <a:srgbClr val="5B8BC4"/>
                </a:solidFill>
                <a:latin typeface="Calibri"/>
                <a:ea typeface="Calibri"/>
                <a:cs typeface="Calibri"/>
              </a:rPr>
              <a:t>WHAT WENT RIGHT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51278D-0EB7-4B3C-A771-39810F965BBD}"/>
              </a:ext>
            </a:extLst>
          </p:cNvPr>
          <p:cNvSpPr txBox="1"/>
          <p:nvPr/>
        </p:nvSpPr>
        <p:spPr>
          <a:xfrm>
            <a:off x="1270000" y="2540000"/>
            <a:ext cx="5080000" cy="3429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Surf Club crew strangers who became regulars who are also my closest friends in FIJI</a:t>
            </a: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dirty="0">
                <a:solidFill>
                  <a:srgbClr val="0F1F3D"/>
                </a:solidFill>
              </a:rPr>
              <a:t>Hometown friends who already went here helped me integrate well</a:t>
            </a:r>
            <a:endParaRPr lang="en-US" sz="1800" dirty="0">
              <a:solidFill>
                <a:srgbClr val="0F1F3D"/>
              </a:solidFill>
            </a:endParaRP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Plan on living off campus with my 3 best friends next year</a:t>
            </a: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dirty="0">
                <a:solidFill>
                  <a:srgbClr val="0F1F3D"/>
                </a:solidFill>
              </a:rPr>
              <a:t>Surrounded myself with people I strive to be like daily</a:t>
            </a:r>
            <a:endParaRPr lang="en-US" sz="1800" dirty="0">
              <a:solidFill>
                <a:srgbClr val="0F1F3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DF74E-AC8C-434A-B42A-AFD570D4D5DB}"/>
              </a:ext>
            </a:extLst>
          </p:cNvPr>
          <p:cNvSpPr txBox="1"/>
          <p:nvPr/>
        </p:nvSpPr>
        <p:spPr>
          <a:xfrm>
            <a:off x="7366000" y="2667000"/>
            <a:ext cx="3606800" cy="1524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My Community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270A7-2400-40CF-ADDF-A7C3B38F6678}"/>
              </a:ext>
            </a:extLst>
          </p:cNvPr>
          <p:cNvSpPr txBox="1"/>
          <p:nvPr/>
        </p:nvSpPr>
        <p:spPr>
          <a:xfrm>
            <a:off x="7366000" y="4826000"/>
            <a:ext cx="3606800" cy="762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endParaRPr lang="en-US" sz="1400" i="1" dirty="0">
              <a:solidFill>
                <a:srgbClr val="E8EDF3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3" name="Graphic 13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46177" y="160866"/>
            <a:ext cx="762000" cy="76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F3D0AE-06EE-3C2F-E073-5C766195F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861" y="32717"/>
            <a:ext cx="2769105" cy="39838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22FD26-1F7D-63BB-0F99-BC3DAEE4F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051" y="4069291"/>
            <a:ext cx="3413126" cy="227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384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73E267-131C-41A7-A0A0-CD899A4D7437}"/>
              </a:ext>
            </a:extLst>
          </p:cNvPr>
          <p:cNvSpPr txBox="1"/>
          <p:nvPr/>
        </p:nvSpPr>
        <p:spPr>
          <a:xfrm>
            <a:off x="838200" y="762000"/>
            <a:ext cx="8890000" cy="762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3600" b="1">
                <a:solidFill>
                  <a:srgbClr val="0F1F3D"/>
                </a:solidFill>
                <a:latin typeface="Calibri"/>
                <a:ea typeface="Calibri"/>
                <a:cs typeface="Calibri"/>
              </a:rPr>
              <a:t>Living Alone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890DD-7B9E-4B87-B6FE-03E7B11DD3D6}"/>
              </a:ext>
            </a:extLst>
          </p:cNvPr>
          <p:cNvSpPr/>
          <p:nvPr/>
        </p:nvSpPr>
        <p:spPr>
          <a:xfrm>
            <a:off x="838200" y="1778000"/>
            <a:ext cx="5842000" cy="4318000"/>
          </a:xfrm>
          <a:prstGeom prst="rect">
            <a:avLst/>
          </a:prstGeom>
          <a:solidFill>
            <a:srgbClr val="F4F6F9"/>
          </a:solidFill>
          <a:ln w="12700" cap="flat" cmpd="sng" algn="ctr">
            <a:solidFill>
              <a:srgbClr val="E8EDF3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C04B49-F5DD-413A-A449-40A4CA5448D6}"/>
              </a:ext>
            </a:extLst>
          </p:cNvPr>
          <p:cNvSpPr/>
          <p:nvPr/>
        </p:nvSpPr>
        <p:spPr>
          <a:xfrm>
            <a:off x="838200" y="1778000"/>
            <a:ext cx="76200" cy="4318000"/>
          </a:xfrm>
          <a:prstGeom prst="rect">
            <a:avLst/>
          </a:prstGeom>
          <a:solidFill>
            <a:srgbClr val="5B8BC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1B286-94AD-4E0A-BA78-4E913672DB31}"/>
              </a:ext>
            </a:extLst>
          </p:cNvPr>
          <p:cNvSpPr txBox="1"/>
          <p:nvPr/>
        </p:nvSpPr>
        <p:spPr>
          <a:xfrm>
            <a:off x="1270000" y="2095500"/>
            <a:ext cx="5080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100" b="1">
                <a:solidFill>
                  <a:srgbClr val="5B8BC4"/>
                </a:solidFill>
                <a:latin typeface="Calibri"/>
                <a:ea typeface="Calibri"/>
                <a:cs typeface="Calibri"/>
              </a:rPr>
              <a:t>WHAT I LEARNED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51E4AE-1683-4106-95B2-830541DAD7E8}"/>
              </a:ext>
            </a:extLst>
          </p:cNvPr>
          <p:cNvSpPr txBox="1"/>
          <p:nvPr/>
        </p:nvSpPr>
        <p:spPr>
          <a:xfrm>
            <a:off x="1270000" y="2540000"/>
            <a:ext cx="5080000" cy="3429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First semester living on my own</a:t>
            </a: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Learned to cook, </a:t>
            </a:r>
            <a:r>
              <a:rPr lang="en-US" dirty="0">
                <a:solidFill>
                  <a:srgbClr val="0F1F3D"/>
                </a:solidFill>
              </a:rPr>
              <a:t>clean</a:t>
            </a:r>
            <a:r>
              <a:rPr lang="en-US" sz="1800" dirty="0">
                <a:solidFill>
                  <a:srgbClr val="0F1F3D"/>
                </a:solidFill>
              </a:rPr>
              <a:t>, and do laundry</a:t>
            </a: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Figured out how to manage my own schedule</a:t>
            </a: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dirty="0">
                <a:solidFill>
                  <a:srgbClr val="0F1F3D"/>
                </a:solidFill>
              </a:rPr>
              <a:t>Learned to share a space with roommates</a:t>
            </a:r>
            <a:endParaRPr lang="en-US" sz="1800" dirty="0">
              <a:solidFill>
                <a:srgbClr val="0F1F3D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C9AC51-F5D0-4F7E-B16D-BD1D3D008ED1}"/>
              </a:ext>
            </a:extLst>
          </p:cNvPr>
          <p:cNvSpPr/>
          <p:nvPr/>
        </p:nvSpPr>
        <p:spPr>
          <a:xfrm>
            <a:off x="6985000" y="1778000"/>
            <a:ext cx="4368800" cy="4318000"/>
          </a:xfrm>
          <a:prstGeom prst="rect">
            <a:avLst/>
          </a:prstGeom>
          <a:solidFill>
            <a:srgbClr val="0F1F3D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984BF5-3FB6-4EAD-B011-4A0BB5B790F4}"/>
              </a:ext>
            </a:extLst>
          </p:cNvPr>
          <p:cNvSpPr txBox="1"/>
          <p:nvPr/>
        </p:nvSpPr>
        <p:spPr>
          <a:xfrm>
            <a:off x="7366000" y="2222500"/>
            <a:ext cx="36068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endParaRPr lang="en-US" sz="1100" b="1" dirty="0">
              <a:solidFill>
                <a:srgbClr val="9AB5D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1C9E6C-11C7-449D-B970-320EF1EF63D0}"/>
              </a:ext>
            </a:extLst>
          </p:cNvPr>
          <p:cNvSpPr txBox="1"/>
          <p:nvPr/>
        </p:nvSpPr>
        <p:spPr>
          <a:xfrm>
            <a:off x="7366000" y="2667000"/>
            <a:ext cx="3606800" cy="165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4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Life Away from Home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03FB85-4F2F-42C5-BB8D-EA33B450B9B0}"/>
              </a:ext>
            </a:extLst>
          </p:cNvPr>
          <p:cNvSpPr/>
          <p:nvPr/>
        </p:nvSpPr>
        <p:spPr>
          <a:xfrm>
            <a:off x="7366000" y="4635500"/>
            <a:ext cx="762000" cy="25400"/>
          </a:xfrm>
          <a:prstGeom prst="rect">
            <a:avLst/>
          </a:prstGeom>
          <a:solidFill>
            <a:srgbClr val="B8C5D1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357E46-ECD5-401A-80BC-F8922D1620F6}"/>
              </a:ext>
            </a:extLst>
          </p:cNvPr>
          <p:cNvSpPr txBox="1"/>
          <p:nvPr/>
        </p:nvSpPr>
        <p:spPr>
          <a:xfrm>
            <a:off x="7366000" y="4889500"/>
            <a:ext cx="3606800" cy="889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endParaRPr lang="en-US" sz="1400" i="1" dirty="0">
              <a:solidFill>
                <a:srgbClr val="E8EDF3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3" name="Graphic 13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14000" y="7620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0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EB59EE-A02B-42F5-9016-F4985EE78801}"/>
              </a:ext>
            </a:extLst>
          </p:cNvPr>
          <p:cNvSpPr txBox="1"/>
          <p:nvPr/>
        </p:nvSpPr>
        <p:spPr>
          <a:xfrm>
            <a:off x="838200" y="762000"/>
            <a:ext cx="8890000" cy="762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3600" b="1">
                <a:solidFill>
                  <a:srgbClr val="0F1F3D"/>
                </a:solidFill>
                <a:latin typeface="Calibri"/>
                <a:ea typeface="Calibri"/>
                <a:cs typeface="Calibri"/>
              </a:rPr>
              <a:t>The GPA Didn't Go My Way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B92A3F-6ED4-4CC6-828D-C362D9219E14}"/>
              </a:ext>
            </a:extLst>
          </p:cNvPr>
          <p:cNvSpPr/>
          <p:nvPr/>
        </p:nvSpPr>
        <p:spPr>
          <a:xfrm>
            <a:off x="838200" y="1778000"/>
            <a:ext cx="5842000" cy="4318000"/>
          </a:xfrm>
          <a:prstGeom prst="rect">
            <a:avLst/>
          </a:prstGeom>
          <a:solidFill>
            <a:srgbClr val="F4F6F9"/>
          </a:solidFill>
          <a:ln w="12700" cap="flat" cmpd="sng" algn="ctr">
            <a:solidFill>
              <a:srgbClr val="E8EDF3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F30AB-123A-45E3-96D6-776F752EA74F}"/>
              </a:ext>
            </a:extLst>
          </p:cNvPr>
          <p:cNvSpPr/>
          <p:nvPr/>
        </p:nvSpPr>
        <p:spPr>
          <a:xfrm>
            <a:off x="838200" y="1778000"/>
            <a:ext cx="76200" cy="4318000"/>
          </a:xfrm>
          <a:prstGeom prst="rect">
            <a:avLst/>
          </a:prstGeom>
          <a:solidFill>
            <a:srgbClr val="5B8BC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7C0F0-96B4-41AD-9A08-959C04B5CC98}"/>
              </a:ext>
            </a:extLst>
          </p:cNvPr>
          <p:cNvSpPr txBox="1"/>
          <p:nvPr/>
        </p:nvSpPr>
        <p:spPr>
          <a:xfrm>
            <a:off x="1270000" y="2095500"/>
            <a:ext cx="5080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100" b="1" dirty="0">
                <a:solidFill>
                  <a:srgbClr val="5B8BC4"/>
                </a:solidFill>
                <a:latin typeface="Calibri"/>
                <a:ea typeface="Calibri"/>
                <a:cs typeface="Calibri"/>
              </a:rPr>
              <a:t>What went wrong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C809F-CAB4-4331-8F74-A43B2F995C20}"/>
              </a:ext>
            </a:extLst>
          </p:cNvPr>
          <p:cNvSpPr txBox="1"/>
          <p:nvPr/>
        </p:nvSpPr>
        <p:spPr>
          <a:xfrm>
            <a:off x="1270000" y="2540000"/>
            <a:ext cx="5080000" cy="3429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Grades dropped below where I wanted them pretty quickly</a:t>
            </a: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Adjusting to college was harder than I thought</a:t>
            </a: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I let other things take priority over my work</a:t>
            </a: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dirty="0">
                <a:solidFill>
                  <a:srgbClr val="0F1F3D"/>
                </a:solidFill>
              </a:rPr>
              <a:t>Had to implement new habits to get my stuff back in order</a:t>
            </a:r>
            <a:endParaRPr lang="en-US" sz="1800" dirty="0">
              <a:solidFill>
                <a:srgbClr val="0F1F3D"/>
              </a:solidFill>
            </a:endParaRPr>
          </a:p>
          <a:p>
            <a:pPr>
              <a:lnSpc>
                <a:spcPts val="2600"/>
              </a:lnSpc>
              <a:spcAft>
                <a:spcPts val="700"/>
              </a:spcAft>
            </a:pPr>
            <a:endParaRPr lang="en-US" sz="1800" dirty="0">
              <a:solidFill>
                <a:srgbClr val="0F1F3D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6BCB72-0EE0-4620-8CFE-0DA2D0191C09}"/>
              </a:ext>
            </a:extLst>
          </p:cNvPr>
          <p:cNvSpPr/>
          <p:nvPr/>
        </p:nvSpPr>
        <p:spPr>
          <a:xfrm>
            <a:off x="6985000" y="1778000"/>
            <a:ext cx="4368800" cy="4318000"/>
          </a:xfrm>
          <a:prstGeom prst="rect">
            <a:avLst/>
          </a:prstGeom>
          <a:solidFill>
            <a:srgbClr val="0F1F3D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0B1F52-0A8E-46D8-8229-D688E3B6C3ED}"/>
              </a:ext>
            </a:extLst>
          </p:cNvPr>
          <p:cNvSpPr txBox="1"/>
          <p:nvPr/>
        </p:nvSpPr>
        <p:spPr>
          <a:xfrm>
            <a:off x="7366000" y="2222500"/>
            <a:ext cx="36068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100" b="1" dirty="0">
                <a:solidFill>
                  <a:srgbClr val="9AB5D1"/>
                </a:solidFill>
                <a:latin typeface="Calibri"/>
                <a:ea typeface="Calibri"/>
                <a:cs typeface="Calibri"/>
              </a:rPr>
              <a:t>Moving Forward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7EE695-7CE1-427E-812E-2107B4D29CD7}"/>
              </a:ext>
            </a:extLst>
          </p:cNvPr>
          <p:cNvSpPr txBox="1"/>
          <p:nvPr/>
        </p:nvSpPr>
        <p:spPr>
          <a:xfrm>
            <a:off x="7366000" y="2667000"/>
            <a:ext cx="3606800" cy="165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4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Time Management &amp; Procrastination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B6F1F5-DA7B-4603-9DF6-8BD5146654E5}"/>
              </a:ext>
            </a:extLst>
          </p:cNvPr>
          <p:cNvSpPr/>
          <p:nvPr/>
        </p:nvSpPr>
        <p:spPr>
          <a:xfrm>
            <a:off x="7366000" y="4635500"/>
            <a:ext cx="762000" cy="25400"/>
          </a:xfrm>
          <a:prstGeom prst="rect">
            <a:avLst/>
          </a:prstGeom>
          <a:solidFill>
            <a:srgbClr val="B8C5D1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FFA30C-7B03-4389-BB35-32886CAA6ED2}"/>
              </a:ext>
            </a:extLst>
          </p:cNvPr>
          <p:cNvSpPr txBox="1"/>
          <p:nvPr/>
        </p:nvSpPr>
        <p:spPr>
          <a:xfrm>
            <a:off x="7366000" y="4889500"/>
            <a:ext cx="3606800" cy="889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endParaRPr lang="en-US" sz="1400" i="1" dirty="0">
              <a:solidFill>
                <a:srgbClr val="E8EDF3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4" name="Graphic 14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14000" y="7620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860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EAD28D-D7E3-46C6-AF6C-D0ADCA48B696}"/>
              </a:ext>
            </a:extLst>
          </p:cNvPr>
          <p:cNvSpPr txBox="1"/>
          <p:nvPr/>
        </p:nvSpPr>
        <p:spPr>
          <a:xfrm>
            <a:off x="838200" y="762000"/>
            <a:ext cx="8890000" cy="762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3600" b="1" dirty="0">
                <a:solidFill>
                  <a:srgbClr val="0F1F3D"/>
                </a:solidFill>
                <a:latin typeface="Calibri"/>
                <a:ea typeface="Calibri"/>
                <a:cs typeface="Calibri"/>
              </a:rPr>
              <a:t>Things That Kept Me Going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8A2895-E7FA-4CFF-9CEE-A0EF85ED98D4}"/>
              </a:ext>
            </a:extLst>
          </p:cNvPr>
          <p:cNvSpPr/>
          <p:nvPr/>
        </p:nvSpPr>
        <p:spPr>
          <a:xfrm>
            <a:off x="838200" y="1778000"/>
            <a:ext cx="5681133" cy="4318000"/>
          </a:xfrm>
          <a:prstGeom prst="rect">
            <a:avLst/>
          </a:prstGeom>
          <a:solidFill>
            <a:srgbClr val="F4F6F9"/>
          </a:solidFill>
          <a:ln w="12700" cap="flat" cmpd="sng" algn="ctr">
            <a:solidFill>
              <a:srgbClr val="E8EDF3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E39D4C-4C86-4874-811F-B224EEE9044C}"/>
              </a:ext>
            </a:extLst>
          </p:cNvPr>
          <p:cNvSpPr/>
          <p:nvPr/>
        </p:nvSpPr>
        <p:spPr>
          <a:xfrm>
            <a:off x="838200" y="1778000"/>
            <a:ext cx="76200" cy="4318000"/>
          </a:xfrm>
          <a:prstGeom prst="rect">
            <a:avLst/>
          </a:prstGeom>
          <a:solidFill>
            <a:srgbClr val="5B8BC4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8F2DE0-AE6F-417F-831F-E6A684A6FAD1}"/>
              </a:ext>
            </a:extLst>
          </p:cNvPr>
          <p:cNvSpPr txBox="1"/>
          <p:nvPr/>
        </p:nvSpPr>
        <p:spPr>
          <a:xfrm>
            <a:off x="1270000" y="2095500"/>
            <a:ext cx="5080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100" b="1">
                <a:solidFill>
                  <a:srgbClr val="5B8BC4"/>
                </a:solidFill>
                <a:latin typeface="Calibri"/>
                <a:ea typeface="Calibri"/>
                <a:cs typeface="Calibri"/>
              </a:rPr>
              <a:t>WHAT KEPT ME STEADY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DB05E-DAEA-4757-8678-B9E770A544C4}"/>
              </a:ext>
            </a:extLst>
          </p:cNvPr>
          <p:cNvSpPr txBox="1"/>
          <p:nvPr/>
        </p:nvSpPr>
        <p:spPr>
          <a:xfrm>
            <a:off x="1270000" y="2540000"/>
            <a:ext cx="5080000" cy="3429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Water polo: team, structure, </a:t>
            </a:r>
            <a:r>
              <a:rPr lang="en-US" dirty="0">
                <a:solidFill>
                  <a:srgbClr val="0F1F3D"/>
                </a:solidFill>
              </a:rPr>
              <a:t>discipline</a:t>
            </a:r>
            <a:endParaRPr lang="en-US" sz="1800" dirty="0">
              <a:solidFill>
                <a:srgbClr val="0F1F3D"/>
              </a:solidFill>
            </a:endParaRP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Swimming: solo, meditative, clears my head</a:t>
            </a: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Surf: when I make the time, it's the best </a:t>
            </a:r>
            <a:r>
              <a:rPr lang="en-US" dirty="0">
                <a:solidFill>
                  <a:srgbClr val="0F1F3D"/>
                </a:solidFill>
              </a:rPr>
              <a:t>activity by far</a:t>
            </a:r>
            <a:endParaRPr lang="en-US" sz="1800" dirty="0">
              <a:solidFill>
                <a:srgbClr val="0F1F3D"/>
              </a:solidFill>
            </a:endParaRP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sz="1800" dirty="0">
                <a:solidFill>
                  <a:srgbClr val="0F1F3D"/>
                </a:solidFill>
              </a:rPr>
              <a:t>Fishing: quiet, patient, completely off the grid</a:t>
            </a: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r>
              <a:rPr lang="en-US" dirty="0">
                <a:solidFill>
                  <a:srgbClr val="0F1F3D"/>
                </a:solidFill>
              </a:rPr>
              <a:t>Friends</a:t>
            </a:r>
            <a:endParaRPr lang="en-US" sz="1800" dirty="0">
              <a:solidFill>
                <a:srgbClr val="0F1F3D"/>
              </a:solidFill>
            </a:endParaRPr>
          </a:p>
          <a:p>
            <a:pPr>
              <a:lnSpc>
                <a:spcPts val="2600"/>
              </a:lnSpc>
              <a:spcAft>
                <a:spcPts val="700"/>
              </a:spcAft>
            </a:pPr>
            <a:endParaRPr lang="en-US" dirty="0">
              <a:solidFill>
                <a:srgbClr val="0F1F3D"/>
              </a:solidFill>
            </a:endParaRPr>
          </a:p>
          <a:p>
            <a:pPr marL="228600" indent="-228600">
              <a:lnSpc>
                <a:spcPts val="2600"/>
              </a:lnSpc>
              <a:spcAft>
                <a:spcPts val="700"/>
              </a:spcAft>
              <a:buFont typeface="Arial"/>
              <a:buChar char="•"/>
            </a:pPr>
            <a:endParaRPr lang="en-US" sz="1800" dirty="0">
              <a:solidFill>
                <a:srgbClr val="0F1F3D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EC7711-C672-4BE5-AE8B-47AEF9062081}"/>
              </a:ext>
            </a:extLst>
          </p:cNvPr>
          <p:cNvSpPr txBox="1"/>
          <p:nvPr/>
        </p:nvSpPr>
        <p:spPr>
          <a:xfrm>
            <a:off x="7366000" y="2222500"/>
            <a:ext cx="36068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endParaRPr lang="en-US" sz="1100" b="1" dirty="0">
              <a:solidFill>
                <a:srgbClr val="9AB5D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CE640-7FB5-48DA-BE1D-5AB8BC33EB1A}"/>
              </a:ext>
            </a:extLst>
          </p:cNvPr>
          <p:cNvSpPr txBox="1"/>
          <p:nvPr/>
        </p:nvSpPr>
        <p:spPr>
          <a:xfrm>
            <a:off x="7366000" y="2667000"/>
            <a:ext cx="3606800" cy="165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endParaRPr lang="en-US" sz="6400" b="1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90E358-89EF-417D-8010-448DF730661A}"/>
              </a:ext>
            </a:extLst>
          </p:cNvPr>
          <p:cNvSpPr txBox="1"/>
          <p:nvPr/>
        </p:nvSpPr>
        <p:spPr>
          <a:xfrm>
            <a:off x="7366000" y="4889500"/>
            <a:ext cx="3606800" cy="889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endParaRPr lang="en-US" sz="1400" i="1" dirty="0">
              <a:solidFill>
                <a:srgbClr val="E8EDF3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3" name="Graphic 13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14000" y="762000"/>
            <a:ext cx="762000" cy="76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917BD3-547D-B81F-797E-0FAD96917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6812" y="1162050"/>
            <a:ext cx="3505200" cy="2628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EF755B-8246-4F00-799F-294E72F17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00595" y="3433764"/>
            <a:ext cx="3492499" cy="261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271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 [1778747971606]">
  <a:themeElements>
    <a:clrScheme name="Office">
      <a:dk1>
        <a:srgbClr val="0F1F3D"/>
      </a:dk1>
      <a:lt1>
        <a:srgbClr val="FFFFFF"/>
      </a:lt1>
      <a:dk2>
        <a:srgbClr val="1B3A6B"/>
      </a:dk2>
      <a:lt2>
        <a:srgbClr val="E8EDF3"/>
      </a:lt2>
      <a:accent1>
        <a:srgbClr val="1B3A6B"/>
      </a:accent1>
      <a:accent2>
        <a:srgbClr val="5B8BC4"/>
      </a:accent2>
      <a:accent3>
        <a:srgbClr val="9AB5D1"/>
      </a:accent3>
      <a:accent4>
        <a:srgbClr val="B8C5D1"/>
      </a:accent4>
      <a:accent5>
        <a:srgbClr val="8FA4B8"/>
      </a:accent5>
      <a:accent6>
        <a:srgbClr val="C9D3DE"/>
      </a:accent6>
      <a:hlink>
        <a:srgbClr val="467886"/>
      </a:hlink>
      <a:folHlink>
        <a:srgbClr val="96607D"/>
      </a:folHlink>
    </a:clrScheme>
    <a:fontScheme name="Office">
      <a:majorFont>
        <a:latin typeface="Calibri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  <wetp:taskpane dockstate="right" visibility="0" width="438" row="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6E4F203A-DD06-47BF-BAFA-B34F41824A02}">
  <we:reference id="WA200010001" version="1.0.0.1" store="Omex" storeType="OMEX"/>
  <we:alternateReferences>
    <we:reference id="WA200010001" version="1.0.0.1" store="WA200010001" storeType="OMEX"/>
  </we:alternateReferences>
  <we:properties>
    <we:property name="claude.fileId" value="&quot;c78ad3dd-b00e-48cf-a9d2-992f6291cc5d&quot;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A186326C-95D9-49EC-86BA-47EBC5C45399}">
  <we:reference id="WA200010725" version="1.0.0.1" store="Omex" storeType="OMEX"/>
  <we:alternateReferences>
    <we:reference id="WA200010725" version="1.0.0.1" store="WA200010725" storeType="OMEX"/>
  </we:alternateReferences>
  <we:properties>
    <we:property name="claude.fileId" value="&quot;097d13eb-6907-4727-8af9-e81dac1d7943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747</Words>
  <Application>Microsoft Office PowerPoint</Application>
  <PresentationFormat>Widescreen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 [1778747971606]</vt:lpstr>
      <vt:lpstr>PowerPoint Presentation</vt:lpstr>
      <vt:lpstr>About Me</vt:lpstr>
      <vt:lpstr>Joining the Surf Club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Written Statement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Hayden Benson</dc:creator>
  <cp:lastModifiedBy>Hayden Benson</cp:lastModifiedBy>
  <cp:revision>4</cp:revision>
  <dcterms:created xsi:type="dcterms:W3CDTF">2026-05-14T08:14:19Z</dcterms:created>
  <dcterms:modified xsi:type="dcterms:W3CDTF">2026-05-14T10:02:34Z</dcterms:modified>
</cp:coreProperties>
</file>