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4" r:id="rId6"/>
    <p:sldId id="263"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p:restoredTop sz="94640"/>
  </p:normalViewPr>
  <p:slideViewPr>
    <p:cSldViewPr snapToGrid="0">
      <p:cViewPr varScale="1">
        <p:scale>
          <a:sx n="111" d="100"/>
          <a:sy n="111" d="100"/>
        </p:scale>
        <p:origin x="46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D675-6C85-7C79-DBAF-BA6261C56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EB334-4624-1DA5-4A57-8386E91CC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D254B-BB1E-3F78-6DAC-A7DB6A8566C7}"/>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4439E446-BE05-4004-59AA-E9F35B046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E477-7C1F-76A7-D050-0E2D37DE3148}"/>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97473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CDB9-D1BA-95D6-63F7-B87CE6CE05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DE9C1-B8F4-88EF-B191-89BDCB5DD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7EB31-A4B6-1C66-476D-DB9CFF3EBDBF}"/>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B0312A0B-6A8F-9E1B-ACDA-1687DB882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E0C3D-FECA-1031-3896-8174E8E75747}"/>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138750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5FBA8-BA34-C8E6-9CDE-ACDB49FA4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E8DC8-F976-0B22-DF3A-7C62C87D3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314A6-701A-0D6C-A09E-EC2FDAA2E901}"/>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F3464F47-8A8E-850F-C92E-D1C5BA8DE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556F-D6B8-AF06-FB7C-6C1A5840EEC5}"/>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53729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2BD5-7545-4322-B98F-9BF602E44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EFAD2-7EE6-8DE6-C59A-2E3E4DDE9F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D233B-A2D0-27C3-CFC3-01838653A60D}"/>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F770BB96-B94F-8D5A-8D90-8D35AC5D4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1CB03-3855-D05B-1EF4-1583CBA054FE}"/>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52095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B484-09DE-5AC5-955F-B154EA8D2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4C6D6-4539-B7AF-D24E-8C55E3532C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01A80-78D0-2D7E-412A-55DFC193FC4A}"/>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CB929DA4-5339-9F95-7EF4-76C7236FE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D73BD-BE5B-090A-1FDD-0249024BC6D1}"/>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18138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1B19-C78F-9231-82E3-C7832FB9D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A07805-1231-DC7D-4129-18000E49D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E2C569-358A-F630-4BD5-1763A39648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AC08F-DE11-D5E0-4826-07DEA77A8690}"/>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6" name="Footer Placeholder 5">
            <a:extLst>
              <a:ext uri="{FF2B5EF4-FFF2-40B4-BE49-F238E27FC236}">
                <a16:creationId xmlns:a16="http://schemas.microsoft.com/office/drawing/2014/main" id="{1145A32F-09FA-7A6A-F3B3-1A16B8422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48C00-C99E-3D65-0628-13F7628367CD}"/>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350729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B314-CA2A-F008-6B2D-566BF9D8E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FBDD89-5BB3-82A7-AD54-654D55EBD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D078D7-081D-F7FC-A448-D623126B7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A1BF8F-A87C-F96E-1DC9-2FF440719F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90C72-E7D0-1E72-53A0-6013595259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EA14C-D328-E7C4-00B6-B21031253E04}"/>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8" name="Footer Placeholder 7">
            <a:extLst>
              <a:ext uri="{FF2B5EF4-FFF2-40B4-BE49-F238E27FC236}">
                <a16:creationId xmlns:a16="http://schemas.microsoft.com/office/drawing/2014/main" id="{D464DC62-A3A0-5A6E-4FD2-FBD1C98B7E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F86BA6-01AA-E4DF-956D-414F05BEED2B}"/>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65080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6E0-EBD4-2092-6123-F4DF8C504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2D721C-FC3A-1F86-E218-8C3F6A2BDA66}"/>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4" name="Footer Placeholder 3">
            <a:extLst>
              <a:ext uri="{FF2B5EF4-FFF2-40B4-BE49-F238E27FC236}">
                <a16:creationId xmlns:a16="http://schemas.microsoft.com/office/drawing/2014/main" id="{9C50D7EA-61A1-D81F-AA23-2D6183D352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C02CE7-B578-7870-729A-017DC63EFC33}"/>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411795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20E5C-DA0D-FEE4-19A0-2DD5F8573C4F}"/>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3" name="Footer Placeholder 2">
            <a:extLst>
              <a:ext uri="{FF2B5EF4-FFF2-40B4-BE49-F238E27FC236}">
                <a16:creationId xmlns:a16="http://schemas.microsoft.com/office/drawing/2014/main" id="{40653A9A-2DA3-312C-1D12-A814D6DA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CA9C9A-3506-ADCE-0C54-F417D10E6BA9}"/>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135368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8C75-65BB-1E11-4C35-E409A5A5C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F2AC8-1E5B-2DF4-61B5-A90949B27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95B402-2599-2635-E64D-4A82FE519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E68027-8A45-B40C-A76D-8955022EF701}"/>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6" name="Footer Placeholder 5">
            <a:extLst>
              <a:ext uri="{FF2B5EF4-FFF2-40B4-BE49-F238E27FC236}">
                <a16:creationId xmlns:a16="http://schemas.microsoft.com/office/drawing/2014/main" id="{40ABED7B-7F54-680F-2797-E3482F9C5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98207-1A15-7B4A-1584-A5C856AEB01B}"/>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22459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69E7-AA27-C333-99C1-CE8A6DF4C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C0D228-7A27-12AA-7596-B0A4EE4FF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CFBC81-EF81-FF85-9C61-D41516A29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9AA47-A138-D9E5-221C-2EA720EEA917}"/>
              </a:ext>
            </a:extLst>
          </p:cNvPr>
          <p:cNvSpPr>
            <a:spLocks noGrp="1"/>
          </p:cNvSpPr>
          <p:nvPr>
            <p:ph type="dt" sz="half" idx="10"/>
          </p:nvPr>
        </p:nvSpPr>
        <p:spPr/>
        <p:txBody>
          <a:bodyPr/>
          <a:lstStyle/>
          <a:p>
            <a:fld id="{44FDBDD8-91FF-9C4F-B992-22027BA2EE7D}" type="datetimeFigureOut">
              <a:rPr lang="en-US" smtClean="0"/>
              <a:t>5/18/26</a:t>
            </a:fld>
            <a:endParaRPr lang="en-US"/>
          </a:p>
        </p:txBody>
      </p:sp>
      <p:sp>
        <p:nvSpPr>
          <p:cNvPr id="6" name="Footer Placeholder 5">
            <a:extLst>
              <a:ext uri="{FF2B5EF4-FFF2-40B4-BE49-F238E27FC236}">
                <a16:creationId xmlns:a16="http://schemas.microsoft.com/office/drawing/2014/main" id="{FB3E7530-A55C-974C-AF76-3FB4BF881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B60EE-44BD-45DD-6B6F-F442D2065D26}"/>
              </a:ext>
            </a:extLst>
          </p:cNvPr>
          <p:cNvSpPr>
            <a:spLocks noGrp="1"/>
          </p:cNvSpPr>
          <p:nvPr>
            <p:ph type="sldNum" sz="quarter" idx="12"/>
          </p:nvPr>
        </p:nvSpPr>
        <p:spPr/>
        <p:txBody>
          <a:bodyPr/>
          <a:lstStyle/>
          <a:p>
            <a:fld id="{8BF652C3-CA91-D046-8F7C-1E8B368F207B}" type="slidenum">
              <a:rPr lang="en-US" smtClean="0"/>
              <a:t>‹#›</a:t>
            </a:fld>
            <a:endParaRPr lang="en-US"/>
          </a:p>
        </p:txBody>
      </p:sp>
    </p:spTree>
    <p:extLst>
      <p:ext uri="{BB962C8B-B14F-4D97-AF65-F5344CB8AC3E}">
        <p14:creationId xmlns:p14="http://schemas.microsoft.com/office/powerpoint/2010/main" val="418131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B5614-2BF5-EADF-ED34-D7019C95C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E1C87-3BBD-D16B-4C0C-999AB41855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E0583-9A7F-E8CA-FA10-02C09628E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FDBDD8-91FF-9C4F-B992-22027BA2EE7D}" type="datetimeFigureOut">
              <a:rPr lang="en-US" smtClean="0"/>
              <a:t>5/18/26</a:t>
            </a:fld>
            <a:endParaRPr lang="en-US"/>
          </a:p>
        </p:txBody>
      </p:sp>
      <p:sp>
        <p:nvSpPr>
          <p:cNvPr id="5" name="Footer Placeholder 4">
            <a:extLst>
              <a:ext uri="{FF2B5EF4-FFF2-40B4-BE49-F238E27FC236}">
                <a16:creationId xmlns:a16="http://schemas.microsoft.com/office/drawing/2014/main" id="{DB0A10B3-7444-0F03-4227-95EF9EA91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EAB10A-38CA-769B-D0E7-607EB824E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F652C3-CA91-D046-8F7C-1E8B368F207B}" type="slidenum">
              <a:rPr lang="en-US" smtClean="0"/>
              <a:t>‹#›</a:t>
            </a:fld>
            <a:endParaRPr lang="en-US"/>
          </a:p>
        </p:txBody>
      </p:sp>
    </p:spTree>
    <p:extLst>
      <p:ext uri="{BB962C8B-B14F-4D97-AF65-F5344CB8AC3E}">
        <p14:creationId xmlns:p14="http://schemas.microsoft.com/office/powerpoint/2010/main" val="371912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135E-3834-B92A-2E88-B035768B196D}"/>
              </a:ext>
            </a:extLst>
          </p:cNvPr>
          <p:cNvSpPr>
            <a:spLocks noGrp="1"/>
          </p:cNvSpPr>
          <p:nvPr>
            <p:ph type="ctrTitle"/>
          </p:nvPr>
        </p:nvSpPr>
        <p:spPr>
          <a:xfrm>
            <a:off x="1524000" y="-58479"/>
            <a:ext cx="9144000" cy="2387600"/>
          </a:xfrm>
        </p:spPr>
        <p:txBody>
          <a:bodyPr>
            <a:normAutofit/>
          </a:bodyPr>
          <a:lstStyle/>
          <a:p>
            <a:r>
              <a:rPr lang="en-US" i="1" dirty="0">
                <a:solidFill>
                  <a:schemeClr val="bg1"/>
                </a:solidFill>
              </a:rPr>
              <a:t>Things that happened in the semester</a:t>
            </a:r>
            <a:endParaRPr lang="en-US" dirty="0">
              <a:solidFill>
                <a:schemeClr val="bg1"/>
              </a:solidFill>
            </a:endParaRPr>
          </a:p>
        </p:txBody>
      </p:sp>
      <p:sp>
        <p:nvSpPr>
          <p:cNvPr id="3" name="Subtitle 2">
            <a:extLst>
              <a:ext uri="{FF2B5EF4-FFF2-40B4-BE49-F238E27FC236}">
                <a16:creationId xmlns:a16="http://schemas.microsoft.com/office/drawing/2014/main" id="{E7B64C43-F680-DB49-E45D-4EF3B09D17C8}"/>
              </a:ext>
            </a:extLst>
          </p:cNvPr>
          <p:cNvSpPr>
            <a:spLocks noGrp="1"/>
          </p:cNvSpPr>
          <p:nvPr>
            <p:ph type="subTitle" idx="1"/>
          </p:nvPr>
        </p:nvSpPr>
        <p:spPr>
          <a:xfrm>
            <a:off x="1524000" y="2485619"/>
            <a:ext cx="9144000" cy="1655762"/>
          </a:xfrm>
        </p:spPr>
        <p:txBody>
          <a:bodyPr/>
          <a:lstStyle/>
          <a:p>
            <a:pPr algn="l"/>
            <a:r>
              <a:rPr lang="en-US" dirty="0">
                <a:solidFill>
                  <a:schemeClr val="bg1"/>
                </a:solidFill>
              </a:rPr>
              <a:t>It was my first semester at USD, and I got to know the lay of the land, meet new people, and understand what I need to do to be a successful student.</a:t>
            </a:r>
          </a:p>
        </p:txBody>
      </p:sp>
    </p:spTree>
    <p:extLst>
      <p:ext uri="{BB962C8B-B14F-4D97-AF65-F5344CB8AC3E}">
        <p14:creationId xmlns:p14="http://schemas.microsoft.com/office/powerpoint/2010/main" val="352761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CC9B-E3D1-A863-A5C4-4090A5798046}"/>
              </a:ext>
            </a:extLst>
          </p:cNvPr>
          <p:cNvSpPr>
            <a:spLocks noGrp="1"/>
          </p:cNvSpPr>
          <p:nvPr>
            <p:ph type="title"/>
          </p:nvPr>
        </p:nvSpPr>
        <p:spPr/>
        <p:txBody>
          <a:bodyPr/>
          <a:lstStyle/>
          <a:p>
            <a:r>
              <a:rPr lang="en-US" i="1" dirty="0"/>
              <a:t>Things that have touched my life in a positive way</a:t>
            </a:r>
            <a:endParaRPr lang="en-US" dirty="0"/>
          </a:p>
        </p:txBody>
      </p:sp>
      <p:sp>
        <p:nvSpPr>
          <p:cNvPr id="3" name="Content Placeholder 2">
            <a:extLst>
              <a:ext uri="{FF2B5EF4-FFF2-40B4-BE49-F238E27FC236}">
                <a16:creationId xmlns:a16="http://schemas.microsoft.com/office/drawing/2014/main" id="{1A78E23A-A768-D97E-A08E-1239D26DE646}"/>
              </a:ext>
            </a:extLst>
          </p:cNvPr>
          <p:cNvSpPr>
            <a:spLocks noGrp="1"/>
          </p:cNvSpPr>
          <p:nvPr>
            <p:ph idx="1"/>
          </p:nvPr>
        </p:nvSpPr>
        <p:spPr/>
        <p:txBody>
          <a:bodyPr/>
          <a:lstStyle/>
          <a:p>
            <a:r>
              <a:rPr lang="en-US" dirty="0"/>
              <a:t>Watching my puppy grow into a full-grown dog </a:t>
            </a:r>
          </a:p>
        </p:txBody>
      </p:sp>
      <p:pic>
        <p:nvPicPr>
          <p:cNvPr id="6" name="Picture 5" descr="A person sitting in a car with a dog&#10;&#10;AI-generated content may be incorrect.">
            <a:extLst>
              <a:ext uri="{FF2B5EF4-FFF2-40B4-BE49-F238E27FC236}">
                <a16:creationId xmlns:a16="http://schemas.microsoft.com/office/drawing/2014/main" id="{5EEA3AC7-E0C6-134B-22B0-B441D559A97A}"/>
              </a:ext>
            </a:extLst>
          </p:cNvPr>
          <p:cNvPicPr>
            <a:picLocks noChangeAspect="1"/>
          </p:cNvPicPr>
          <p:nvPr/>
        </p:nvPicPr>
        <p:blipFill>
          <a:blip r:embed="rId2"/>
          <a:stretch>
            <a:fillRect/>
          </a:stretch>
        </p:blipFill>
        <p:spPr>
          <a:xfrm>
            <a:off x="7896624" y="2901896"/>
            <a:ext cx="2328530" cy="3104707"/>
          </a:xfrm>
          <a:prstGeom prst="rect">
            <a:avLst/>
          </a:prstGeom>
        </p:spPr>
      </p:pic>
      <p:pic>
        <p:nvPicPr>
          <p:cNvPr id="8" name="Picture 7" descr="A person holding a dog&#10;&#10;AI-generated content may be incorrect.">
            <a:extLst>
              <a:ext uri="{FF2B5EF4-FFF2-40B4-BE49-F238E27FC236}">
                <a16:creationId xmlns:a16="http://schemas.microsoft.com/office/drawing/2014/main" id="{60E092F6-9A9C-E592-D055-9B9B748056BF}"/>
              </a:ext>
            </a:extLst>
          </p:cNvPr>
          <p:cNvPicPr>
            <a:picLocks noChangeAspect="1"/>
          </p:cNvPicPr>
          <p:nvPr/>
        </p:nvPicPr>
        <p:blipFill>
          <a:blip r:embed="rId3"/>
          <a:stretch>
            <a:fillRect/>
          </a:stretch>
        </p:blipFill>
        <p:spPr>
          <a:xfrm>
            <a:off x="4070184" y="2481340"/>
            <a:ext cx="2697794" cy="3512559"/>
          </a:xfrm>
          <a:prstGeom prst="rect">
            <a:avLst/>
          </a:prstGeom>
        </p:spPr>
      </p:pic>
      <p:pic>
        <p:nvPicPr>
          <p:cNvPr id="10" name="Picture 9" descr="A person holding a dog&#10;&#10;AI-generated content may be incorrect.">
            <a:extLst>
              <a:ext uri="{FF2B5EF4-FFF2-40B4-BE49-F238E27FC236}">
                <a16:creationId xmlns:a16="http://schemas.microsoft.com/office/drawing/2014/main" id="{E1B20FEC-5DE6-6F05-EE96-F8B7A405448F}"/>
              </a:ext>
            </a:extLst>
          </p:cNvPr>
          <p:cNvPicPr>
            <a:picLocks noChangeAspect="1"/>
          </p:cNvPicPr>
          <p:nvPr/>
        </p:nvPicPr>
        <p:blipFill>
          <a:blip r:embed="rId4"/>
          <a:stretch>
            <a:fillRect/>
          </a:stretch>
        </p:blipFill>
        <p:spPr>
          <a:xfrm>
            <a:off x="832039" y="2901896"/>
            <a:ext cx="2311211" cy="3081614"/>
          </a:xfrm>
          <a:prstGeom prst="rect">
            <a:avLst/>
          </a:prstGeom>
        </p:spPr>
      </p:pic>
    </p:spTree>
    <p:extLst>
      <p:ext uri="{BB962C8B-B14F-4D97-AF65-F5344CB8AC3E}">
        <p14:creationId xmlns:p14="http://schemas.microsoft.com/office/powerpoint/2010/main" val="21643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Scale>
                                      <p:cBhvr>
                                        <p:cTn id="1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gtEl>
                                        <p:attrNameLst>
                                          <p:attrName>ppt_x</p:attrName>
                                          <p:attrName>ppt_y</p:attrName>
                                        </p:attrNameLst>
                                      </p:cBhvr>
                                    </p:animMotion>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A566-2D61-F792-0AE8-76F2347CCE5B}"/>
              </a:ext>
            </a:extLst>
          </p:cNvPr>
          <p:cNvSpPr>
            <a:spLocks noGrp="1"/>
          </p:cNvSpPr>
          <p:nvPr>
            <p:ph type="title"/>
          </p:nvPr>
        </p:nvSpPr>
        <p:spPr>
          <a:xfrm>
            <a:off x="900110" y="333531"/>
            <a:ext cx="3932237" cy="1600200"/>
          </a:xfrm>
        </p:spPr>
        <p:txBody>
          <a:bodyPr>
            <a:normAutofit/>
          </a:bodyPr>
          <a:lstStyle/>
          <a:p>
            <a:r>
              <a:rPr lang="en-US" i="1" dirty="0"/>
              <a:t>Items that you experienced that were sad or negative</a:t>
            </a:r>
            <a:endParaRPr lang="en-US" dirty="0"/>
          </a:p>
        </p:txBody>
      </p:sp>
      <p:sp>
        <p:nvSpPr>
          <p:cNvPr id="3" name="Content Placeholder 2">
            <a:extLst>
              <a:ext uri="{FF2B5EF4-FFF2-40B4-BE49-F238E27FC236}">
                <a16:creationId xmlns:a16="http://schemas.microsoft.com/office/drawing/2014/main" id="{069CDF28-DCF9-4157-792C-22347661823B}"/>
              </a:ext>
            </a:extLst>
          </p:cNvPr>
          <p:cNvSpPr>
            <a:spLocks noGrp="1"/>
          </p:cNvSpPr>
          <p:nvPr>
            <p:ph idx="1"/>
          </p:nvPr>
        </p:nvSpPr>
        <p:spPr>
          <a:xfrm>
            <a:off x="5827765" y="992187"/>
            <a:ext cx="6172200" cy="4873625"/>
          </a:xfrm>
        </p:spPr>
        <p:txBody>
          <a:bodyPr/>
          <a:lstStyle/>
          <a:p>
            <a:r>
              <a:rPr lang="en-US" dirty="0"/>
              <a:t>Someone crashed their car into the gas station across the street from my apartment and it caught on fire. Thankfully, it seemed like everyone was okay, but it was pretty bad.</a:t>
            </a:r>
          </a:p>
        </p:txBody>
      </p:sp>
      <p:sp>
        <p:nvSpPr>
          <p:cNvPr id="19" name="Text Placeholder 18">
            <a:extLst>
              <a:ext uri="{FF2B5EF4-FFF2-40B4-BE49-F238E27FC236}">
                <a16:creationId xmlns:a16="http://schemas.microsoft.com/office/drawing/2014/main" id="{FB460941-75D4-F2DE-3E49-E3FCF074C1A5}"/>
              </a:ext>
            </a:extLst>
          </p:cNvPr>
          <p:cNvSpPr>
            <a:spLocks noGrp="1"/>
          </p:cNvSpPr>
          <p:nvPr>
            <p:ph type="body" sz="half" idx="2"/>
          </p:nvPr>
        </p:nvSpPr>
        <p:spPr>
          <a:xfrm rot="5400000">
            <a:off x="1077938" y="1755904"/>
            <a:ext cx="4571999" cy="4927654"/>
          </a:xfrm>
          <a:blipFill>
            <a:blip r:embed="rId2"/>
            <a:stretch>
              <a:fillRect/>
            </a:stretch>
          </a:blipFill>
        </p:spPr>
        <p:txBody>
          <a:bodyPr/>
          <a:lstStyle/>
          <a:p>
            <a:endParaRPr lang="en-US" dirty="0"/>
          </a:p>
        </p:txBody>
      </p:sp>
    </p:spTree>
    <p:extLst>
      <p:ext uri="{BB962C8B-B14F-4D97-AF65-F5344CB8AC3E}">
        <p14:creationId xmlns:p14="http://schemas.microsoft.com/office/powerpoint/2010/main" val="43698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10BA-4640-7501-9CBC-84E9902FDA54}"/>
              </a:ext>
            </a:extLst>
          </p:cNvPr>
          <p:cNvSpPr>
            <a:spLocks noGrp="1"/>
          </p:cNvSpPr>
          <p:nvPr>
            <p:ph type="title"/>
          </p:nvPr>
        </p:nvSpPr>
        <p:spPr/>
        <p:txBody>
          <a:bodyPr>
            <a:normAutofit/>
          </a:bodyPr>
          <a:lstStyle/>
          <a:p>
            <a:r>
              <a:rPr lang="en-US" i="1" dirty="0"/>
              <a:t>Things highlighted by news</a:t>
            </a:r>
            <a:endParaRPr lang="en-US" dirty="0"/>
          </a:p>
        </p:txBody>
      </p:sp>
      <p:pic>
        <p:nvPicPr>
          <p:cNvPr id="8" name="Picture Placeholder 7" descr="A large smoke billowing from a building&#10;&#10;AI-generated content may be incorrect.">
            <a:extLst>
              <a:ext uri="{FF2B5EF4-FFF2-40B4-BE49-F238E27FC236}">
                <a16:creationId xmlns:a16="http://schemas.microsoft.com/office/drawing/2014/main" id="{76E8751F-EBD4-5EDC-9142-4B2D188E2602}"/>
              </a:ext>
            </a:extLst>
          </p:cNvPr>
          <p:cNvPicPr>
            <a:picLocks noGrp="1" noChangeAspect="1"/>
          </p:cNvPicPr>
          <p:nvPr>
            <p:ph type="pic" idx="1"/>
          </p:nvPr>
        </p:nvPicPr>
        <p:blipFill>
          <a:blip r:embed="rId2"/>
          <a:srcRect l="14381" r="14381"/>
          <a:stretch>
            <a:fillRect/>
          </a:stretch>
        </p:blipFill>
        <p:spPr>
          <a:xfrm>
            <a:off x="4891314" y="756959"/>
            <a:ext cx="6464074" cy="5104091"/>
          </a:xfrm>
          <a:prstGeom prst="rect">
            <a:avLst/>
          </a:prstGeom>
        </p:spPr>
      </p:pic>
      <p:sp>
        <p:nvSpPr>
          <p:cNvPr id="5" name="Text Placeholder 4">
            <a:extLst>
              <a:ext uri="{FF2B5EF4-FFF2-40B4-BE49-F238E27FC236}">
                <a16:creationId xmlns:a16="http://schemas.microsoft.com/office/drawing/2014/main" id="{C0583C23-DF95-9EA5-ABC9-BD8E4972B123}"/>
              </a:ext>
            </a:extLst>
          </p:cNvPr>
          <p:cNvSpPr>
            <a:spLocks noGrp="1"/>
          </p:cNvSpPr>
          <p:nvPr>
            <p:ph type="body" sz="half" idx="2"/>
          </p:nvPr>
        </p:nvSpPr>
        <p:spPr>
          <a:xfrm>
            <a:off x="836612" y="2057399"/>
            <a:ext cx="4054702" cy="4343401"/>
          </a:xfrm>
        </p:spPr>
        <p:txBody>
          <a:bodyPr/>
          <a:lstStyle/>
          <a:p>
            <a:pPr marL="285750" indent="-285750">
              <a:buFont typeface="Arial" panose="020B0604020202020204" pitchFamily="34" charset="0"/>
              <a:buChar char="•"/>
            </a:pPr>
            <a:r>
              <a:rPr lang="en-US" sz="2400" dirty="0"/>
              <a:t>Going to war with Iran</a:t>
            </a:r>
          </a:p>
          <a:p>
            <a:pPr marL="742950" lvl="1" indent="-285750">
              <a:buFont typeface="Arial" panose="020B0604020202020204" pitchFamily="34" charset="0"/>
              <a:buChar char="•"/>
            </a:pPr>
            <a:r>
              <a:rPr lang="en-US" sz="2400" dirty="0"/>
              <a:t>Oil prices have risen by 50% since the start of the war with Iran.</a:t>
            </a:r>
          </a:p>
          <a:p>
            <a:pPr marL="742950" lvl="1" indent="-285750">
              <a:buFont typeface="Arial" panose="020B0604020202020204" pitchFamily="34" charset="0"/>
              <a:buChar char="•"/>
            </a:pPr>
            <a:r>
              <a:rPr lang="en-US" sz="2400" dirty="0"/>
              <a:t>The closure of the Strait of Hormuz triggered the “largest supply disruption in the history of oil markets” (PBS News).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35634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560C-7E16-7FE8-3792-D37680C5ABA6}"/>
              </a:ext>
            </a:extLst>
          </p:cNvPr>
          <p:cNvSpPr>
            <a:spLocks noGrp="1"/>
          </p:cNvSpPr>
          <p:nvPr>
            <p:ph type="title"/>
          </p:nvPr>
        </p:nvSpPr>
        <p:spPr/>
        <p:txBody>
          <a:bodyPr/>
          <a:lstStyle/>
          <a:p>
            <a:r>
              <a:rPr lang="en-US" dirty="0"/>
              <a:t>Things highlighted by media</a:t>
            </a:r>
          </a:p>
        </p:txBody>
      </p:sp>
      <p:pic>
        <p:nvPicPr>
          <p:cNvPr id="6" name="Picture Placeholder 5" descr="A group of basketball players&#10;&#10;AI-generated content may be incorrect.">
            <a:extLst>
              <a:ext uri="{FF2B5EF4-FFF2-40B4-BE49-F238E27FC236}">
                <a16:creationId xmlns:a16="http://schemas.microsoft.com/office/drawing/2014/main" id="{F495F02A-3255-6484-3A84-667D7697D1DD}"/>
              </a:ext>
            </a:extLst>
          </p:cNvPr>
          <p:cNvPicPr>
            <a:picLocks noGrp="1" noChangeAspect="1"/>
          </p:cNvPicPr>
          <p:nvPr>
            <p:ph type="pic" idx="1"/>
          </p:nvPr>
        </p:nvPicPr>
        <p:blipFill>
          <a:blip r:embed="rId2"/>
          <a:srcRect l="14373" r="14373"/>
          <a:stretch>
            <a:fillRect/>
          </a:stretch>
        </p:blipFill>
        <p:spPr>
          <a:prstGeom prst="rect">
            <a:avLst/>
          </a:prstGeom>
        </p:spPr>
      </p:pic>
      <p:sp>
        <p:nvSpPr>
          <p:cNvPr id="4" name="Text Placeholder 3">
            <a:extLst>
              <a:ext uri="{FF2B5EF4-FFF2-40B4-BE49-F238E27FC236}">
                <a16:creationId xmlns:a16="http://schemas.microsoft.com/office/drawing/2014/main" id="{ACFDE73F-9BF6-6039-FE7D-EDE09FD9F9B7}"/>
              </a:ext>
            </a:extLst>
          </p:cNvPr>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r>
              <a:rPr lang="en-US" sz="2400" dirty="0"/>
              <a:t>The New York Knicks made it to the Eastern Conference Finals for the second year in a row, after sweeping the Philadelphia 76ers.</a:t>
            </a:r>
          </a:p>
          <a:p>
            <a:pPr marL="742950" lvl="1" indent="-285750">
              <a:buFont typeface="Arial" panose="020B0604020202020204" pitchFamily="34" charset="0"/>
              <a:buChar char="•"/>
            </a:pPr>
            <a:r>
              <a:rPr lang="en-US" sz="2400" dirty="0"/>
              <a:t>Jalen Brunson (Guard), averaged 26.0 PTS, 3.3 REB, 6.8 AST in the 2025-2026 regular season.</a:t>
            </a:r>
          </a:p>
          <a:p>
            <a:pPr marL="742950" lvl="1" indent="-285750">
              <a:buFont typeface="Arial" panose="020B0604020202020204" pitchFamily="34" charset="0"/>
              <a:buChar char="•"/>
            </a:pPr>
            <a:r>
              <a:rPr lang="en-US" sz="2400" dirty="0"/>
              <a:t>Karl-Anthony Towns (Center) averaged 20.1 PTS, 11.9 REB, 3.0 AST in the 2025-2026 regular season.</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5780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8B8A-594B-5BAD-1695-81B5A048285F}"/>
              </a:ext>
            </a:extLst>
          </p:cNvPr>
          <p:cNvSpPr>
            <a:spLocks noGrp="1"/>
          </p:cNvSpPr>
          <p:nvPr>
            <p:ph type="title"/>
          </p:nvPr>
        </p:nvSpPr>
        <p:spPr/>
        <p:txBody>
          <a:bodyPr>
            <a:normAutofit fontScale="90000"/>
          </a:bodyPr>
          <a:lstStyle/>
          <a:p>
            <a:r>
              <a:rPr lang="en-US" i="1" dirty="0"/>
              <a:t>Other relevant items to discuss the semester you had, the semester you wanted, and the semesters that you wish to have in the future.</a:t>
            </a:r>
            <a:endParaRPr lang="en-US" dirty="0"/>
          </a:p>
        </p:txBody>
      </p:sp>
      <p:sp>
        <p:nvSpPr>
          <p:cNvPr id="3" name="Content Placeholder 2">
            <a:extLst>
              <a:ext uri="{FF2B5EF4-FFF2-40B4-BE49-F238E27FC236}">
                <a16:creationId xmlns:a16="http://schemas.microsoft.com/office/drawing/2014/main" id="{341A38B6-66D8-A03C-0B04-B940E535D66D}"/>
              </a:ext>
            </a:extLst>
          </p:cNvPr>
          <p:cNvSpPr>
            <a:spLocks noGrp="1"/>
          </p:cNvSpPr>
          <p:nvPr>
            <p:ph idx="1"/>
          </p:nvPr>
        </p:nvSpPr>
        <p:spPr/>
        <p:txBody>
          <a:bodyPr/>
          <a:lstStyle/>
          <a:p>
            <a:r>
              <a:rPr lang="en-US" dirty="0"/>
              <a:t>In the future I want to join more clubs and get more engaged with the student community. I also want to explore various master’s programs and decide if that is something I would like to pursue.</a:t>
            </a:r>
          </a:p>
        </p:txBody>
      </p:sp>
      <p:pic>
        <p:nvPicPr>
          <p:cNvPr id="7" name="Picture 6" descr="A hand holding a pen&#10;&#10;AI-generated content may be incorrect.">
            <a:extLst>
              <a:ext uri="{FF2B5EF4-FFF2-40B4-BE49-F238E27FC236}">
                <a16:creationId xmlns:a16="http://schemas.microsoft.com/office/drawing/2014/main" id="{2FD6CED8-FA38-5337-3DDB-DD197F83EABF}"/>
              </a:ext>
            </a:extLst>
          </p:cNvPr>
          <p:cNvPicPr>
            <a:picLocks noChangeAspect="1"/>
          </p:cNvPicPr>
          <p:nvPr/>
        </p:nvPicPr>
        <p:blipFill>
          <a:blip r:embed="rId2"/>
          <a:stretch>
            <a:fillRect/>
          </a:stretch>
        </p:blipFill>
        <p:spPr>
          <a:xfrm>
            <a:off x="1375494" y="3207035"/>
            <a:ext cx="7027726" cy="3533208"/>
          </a:xfrm>
          <a:prstGeom prst="rect">
            <a:avLst/>
          </a:prstGeom>
        </p:spPr>
      </p:pic>
    </p:spTree>
    <p:extLst>
      <p:ext uri="{BB962C8B-B14F-4D97-AF65-F5344CB8AC3E}">
        <p14:creationId xmlns:p14="http://schemas.microsoft.com/office/powerpoint/2010/main" val="234492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CB07-0C7F-8FC4-6728-017EAED0C3BA}"/>
              </a:ext>
            </a:extLst>
          </p:cNvPr>
          <p:cNvSpPr>
            <a:spLocks noGrp="1"/>
          </p:cNvSpPr>
          <p:nvPr>
            <p:ph type="title"/>
          </p:nvPr>
        </p:nvSpPr>
        <p:spPr/>
        <p:txBody>
          <a:bodyPr/>
          <a:lstStyle/>
          <a:p>
            <a:r>
              <a:rPr lang="en-US" dirty="0"/>
              <a:t>Written Statement</a:t>
            </a:r>
          </a:p>
        </p:txBody>
      </p:sp>
      <p:sp>
        <p:nvSpPr>
          <p:cNvPr id="3" name="Content Placeholder 2">
            <a:extLst>
              <a:ext uri="{FF2B5EF4-FFF2-40B4-BE49-F238E27FC236}">
                <a16:creationId xmlns:a16="http://schemas.microsoft.com/office/drawing/2014/main" id="{2AA29064-25CE-334A-16D5-A0C585624233}"/>
              </a:ext>
            </a:extLst>
          </p:cNvPr>
          <p:cNvSpPr>
            <a:spLocks noGrp="1"/>
          </p:cNvSpPr>
          <p:nvPr>
            <p:ph idx="1"/>
          </p:nvPr>
        </p:nvSpPr>
        <p:spPr/>
        <p:txBody>
          <a:bodyPr/>
          <a:lstStyle/>
          <a:p>
            <a:pPr marL="0" indent="0">
              <a:buNone/>
            </a:pPr>
            <a:r>
              <a:rPr lang="en-US" dirty="0"/>
              <a:t>This semester was my first at USD and I spent it getting acclimated to the culture and workload. I honestly didn’t really do much besides learn how to be a better student and think about things I might be interested in pursuing in the following semesters. Outside of school I spent most of my time socializing with my girlfriend and </a:t>
            </a:r>
            <a:r>
              <a:rPr lang="en-US"/>
              <a:t>my friends. </a:t>
            </a:r>
            <a:r>
              <a:rPr lang="en-US" dirty="0"/>
              <a:t>I am very excited about what the future holds here at USD.</a:t>
            </a:r>
          </a:p>
        </p:txBody>
      </p:sp>
    </p:spTree>
    <p:extLst>
      <p:ext uri="{BB962C8B-B14F-4D97-AF65-F5344CB8AC3E}">
        <p14:creationId xmlns:p14="http://schemas.microsoft.com/office/powerpoint/2010/main" val="86618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TotalTime>
  <Words>367</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Things that happened in the semester</vt:lpstr>
      <vt:lpstr>Things that have touched my life in a positive way</vt:lpstr>
      <vt:lpstr>Items that you experienced that were sad or negative</vt:lpstr>
      <vt:lpstr>Things highlighted by news</vt:lpstr>
      <vt:lpstr>Things highlighted by media</vt:lpstr>
      <vt:lpstr>Other relevant items to discuss the semester you had, the semester you wanted, and the semesters that you wish to have in the future.</vt:lpstr>
      <vt:lpstr>Written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Cooper</dc:creator>
  <cp:lastModifiedBy>Adam Cooper</cp:lastModifiedBy>
  <cp:revision>4</cp:revision>
  <dcterms:created xsi:type="dcterms:W3CDTF">2026-05-17T01:37:17Z</dcterms:created>
  <dcterms:modified xsi:type="dcterms:W3CDTF">2026-05-19T07:02:41Z</dcterms:modified>
</cp:coreProperties>
</file>