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36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831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B2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56032" cy="5143500"/>
          </a:xfrm>
          <a:prstGeom prst="rect">
            <a:avLst/>
          </a:prstGeom>
          <a:solidFill>
            <a:srgbClr val="E05C3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3520440"/>
            <a:ext cx="9144000" cy="36576"/>
          </a:xfrm>
          <a:prstGeom prst="rect">
            <a:avLst/>
          </a:prstGeom>
          <a:solidFill>
            <a:srgbClr val="E8A0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48640" y="347472"/>
            <a:ext cx="7315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kern="0" spc="300" dirty="0">
                <a:solidFill>
                  <a:srgbClr val="7A8BA0"/>
                </a:solidFill>
              </a:rPr>
              <a:t>ITMG 100 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48640" y="777240"/>
            <a:ext cx="822960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 Semester</a:t>
            </a:r>
            <a:endParaRPr lang="en-US" sz="5800" dirty="0"/>
          </a:p>
          <a:p>
            <a:pPr marL="0" indent="0">
              <a:buNone/>
            </a:pPr>
            <a:r>
              <a:rPr lang="en-US" sz="5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Time Capsule</a:t>
            </a:r>
            <a:endParaRPr lang="en-US" sz="5800" dirty="0"/>
          </a:p>
        </p:txBody>
      </p:sp>
      <p:sp>
        <p:nvSpPr>
          <p:cNvPr id="7" name="Text 5"/>
          <p:cNvSpPr/>
          <p:nvPr/>
        </p:nvSpPr>
        <p:spPr>
          <a:xfrm>
            <a:off x="548640" y="3703320"/>
            <a:ext cx="64008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E8A020"/>
                </a:solidFill>
              </a:rPr>
              <a:t>San Diego, California</a:t>
            </a:r>
            <a:endParaRPr lang="en-US" sz="24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3840480"/>
            <a:ext cx="1097280" cy="1097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A9C8D4-22D2-FCF1-BC99-88534CE602D9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Jacobo Banus Bertram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82F1D-7295-7B08-056F-41F41E96C6F8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2296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</a:rPr>
              <a:t>Things That Happened This Semester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320040" y="1097280"/>
            <a:ext cx="3977640" cy="388112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20040" y="1097280"/>
            <a:ext cx="3977640" cy="384048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38912" y="1115568"/>
            <a:ext cx="3749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</a:rPr>
              <a:t>👤  Individually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1600200"/>
            <a:ext cx="3749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222831"/>
                </a:solidFill>
              </a:rPr>
              <a:t>•  Moved to a completely different country 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2130552"/>
            <a:ext cx="3749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222831"/>
                </a:solidFill>
              </a:rPr>
              <a:t>•  Started surfing for the first time on the Pacific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457200" y="2660904"/>
            <a:ext cx="3749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222831"/>
                </a:solidFill>
              </a:rPr>
              <a:t>•  Learned to be more independent and self-reliant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800600" y="1097280"/>
            <a:ext cx="3977640" cy="388112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4800600" y="1097280"/>
            <a:ext cx="3977640" cy="384048"/>
          </a:xfrm>
          <a:prstGeom prst="rect">
            <a:avLst/>
          </a:prstGeom>
          <a:solidFill>
            <a:srgbClr val="2E7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919472" y="1115568"/>
            <a:ext cx="37490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</a:rPr>
              <a:t>👥  With Friends &amp; Locally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937760" y="1600200"/>
            <a:ext cx="3749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222831"/>
                </a:solidFill>
              </a:rPr>
              <a:t>•  Made international friends from many different countries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4937760" y="2130552"/>
            <a:ext cx="3749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222831"/>
                </a:solidFill>
              </a:rPr>
              <a:t>•  Went to local San Diego beaches and events regularly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4937760" y="2660904"/>
            <a:ext cx="3749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222831"/>
                </a:solidFill>
              </a:rPr>
              <a:t>•  Experienced American campus social life firsthand</a:t>
            </a:r>
            <a:endParaRPr lang="en-US" sz="1100" dirty="0"/>
          </a:p>
        </p:txBody>
      </p:sp>
      <p:pic>
        <p:nvPicPr>
          <p:cNvPr id="1030" name="Picture 6" descr="Flag of the United States of America | History, Meaning, Facts, &amp; Design |  Britannica">
            <a:extLst>
              <a:ext uri="{FF2B5EF4-FFF2-40B4-BE49-F238E27FC236}">
                <a16:creationId xmlns:a16="http://schemas.microsoft.com/office/drawing/2014/main" id="{1395449B-5C8B-D5D6-43D4-AA6BD942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3212241"/>
            <a:ext cx="3215640" cy="16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San Diego">
            <a:extLst>
              <a:ext uri="{FF2B5EF4-FFF2-40B4-BE49-F238E27FC236}">
                <a16:creationId xmlns:a16="http://schemas.microsoft.com/office/drawing/2014/main" id="{22C2DD31-7223-802A-5733-8DA09A940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1" r="-426"/>
          <a:stretch>
            <a:fillRect/>
          </a:stretch>
        </p:blipFill>
        <p:spPr bwMode="auto">
          <a:xfrm>
            <a:off x="4998720" y="3212240"/>
            <a:ext cx="3596640" cy="16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23741A-9F30-01BF-1E4C-F199E9841638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C4F52-792F-7B46-4D74-E844AE428602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Things I Wanted or Expected </a:t>
            </a:r>
            <a:r>
              <a:rPr lang="en-US" b="1" dirty="0">
                <a:solidFill>
                  <a:srgbClr val="FFFFFF"/>
                </a:solidFill>
              </a:rPr>
              <a:t>t</a:t>
            </a:r>
            <a:r>
              <a:rPr lang="en-US" sz="1800" b="1" dirty="0">
                <a:solidFill>
                  <a:srgbClr val="FFFFFF"/>
                </a:solidFill>
              </a:rPr>
              <a:t>hat </a:t>
            </a:r>
            <a:r>
              <a:rPr lang="en-US" b="1" dirty="0">
                <a:solidFill>
                  <a:srgbClr val="FFFFFF"/>
                </a:solidFill>
              </a:rPr>
              <a:t>d</a:t>
            </a:r>
            <a:r>
              <a:rPr lang="en-US" sz="1800" b="1" dirty="0">
                <a:solidFill>
                  <a:srgbClr val="FFFFFF"/>
                </a:solidFill>
              </a:rPr>
              <a:t>idn’t happen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320040" y="1664208"/>
            <a:ext cx="4160520" cy="960120"/>
          </a:xfrm>
          <a:prstGeom prst="rect">
            <a:avLst/>
          </a:prstGeom>
          <a:solidFill>
            <a:srgbClr val="FFF5F5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1664208"/>
            <a:ext cx="54864" cy="96012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95528" y="1737360"/>
            <a:ext cx="3566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rgbClr val="222831"/>
                </a:solidFill>
              </a:rPr>
              <a:t>Stay longer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795528" y="2066544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7A8BA0"/>
                </a:solidFill>
              </a:rPr>
              <a:t>I expected to be ready to go home, but I wish I could stay for another year.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754880" y="1664208"/>
            <a:ext cx="4160520" cy="960120"/>
          </a:xfrm>
          <a:prstGeom prst="rect">
            <a:avLst/>
          </a:prstGeom>
          <a:solidFill>
            <a:srgbClr val="FFF5F5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754880" y="1664208"/>
            <a:ext cx="54864" cy="96012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9"/>
          <p:cNvSpPr/>
          <p:nvPr/>
        </p:nvSpPr>
        <p:spPr>
          <a:xfrm>
            <a:off x="5230368" y="1737360"/>
            <a:ext cx="3566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22831"/>
                </a:solidFill>
              </a:rPr>
              <a:t>Make close American friends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5230368" y="2066544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A8BA0"/>
                </a:solidFill>
              </a:rPr>
              <a:t>I met plenty of people but forming real friendships with local students was harder than I expected. Cultural differences made it slower.</a:t>
            </a:r>
            <a:endParaRPr lang="en-US" sz="1000" dirty="0"/>
          </a:p>
        </p:txBody>
      </p:sp>
      <p:sp>
        <p:nvSpPr>
          <p:cNvPr id="49" name="Shape 11">
            <a:extLst>
              <a:ext uri="{FF2B5EF4-FFF2-40B4-BE49-F238E27FC236}">
                <a16:creationId xmlns:a16="http://schemas.microsoft.com/office/drawing/2014/main" id="{A16949FD-BFFA-78B7-86F5-E403EDFF4E29}"/>
              </a:ext>
            </a:extLst>
          </p:cNvPr>
          <p:cNvSpPr/>
          <p:nvPr/>
        </p:nvSpPr>
        <p:spPr>
          <a:xfrm>
            <a:off x="320040" y="3685032"/>
            <a:ext cx="4160520" cy="960120"/>
          </a:xfrm>
          <a:prstGeom prst="rect">
            <a:avLst/>
          </a:prstGeom>
          <a:solidFill>
            <a:srgbClr val="FFF5F5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" name="Shape 12">
            <a:extLst>
              <a:ext uri="{FF2B5EF4-FFF2-40B4-BE49-F238E27FC236}">
                <a16:creationId xmlns:a16="http://schemas.microsoft.com/office/drawing/2014/main" id="{3CCD8919-5495-D3D5-6FC7-CF9A97972AA7}"/>
              </a:ext>
            </a:extLst>
          </p:cNvPr>
          <p:cNvSpPr/>
          <p:nvPr/>
        </p:nvSpPr>
        <p:spPr>
          <a:xfrm>
            <a:off x="320040" y="3685032"/>
            <a:ext cx="54864" cy="96012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Text 13">
            <a:extLst>
              <a:ext uri="{FF2B5EF4-FFF2-40B4-BE49-F238E27FC236}">
                <a16:creationId xmlns:a16="http://schemas.microsoft.com/office/drawing/2014/main" id="{FE6B8F46-8536-E91B-090A-1EB97F06508A}"/>
              </a:ext>
            </a:extLst>
          </p:cNvPr>
          <p:cNvSpPr/>
          <p:nvPr/>
        </p:nvSpPr>
        <p:spPr>
          <a:xfrm>
            <a:off x="795528" y="3758184"/>
            <a:ext cx="3566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22831"/>
                </a:solidFill>
              </a:rPr>
              <a:t>Find good Spanish food</a:t>
            </a:r>
            <a:endParaRPr lang="en-US" sz="1200" dirty="0"/>
          </a:p>
        </p:txBody>
      </p:sp>
      <p:sp>
        <p:nvSpPr>
          <p:cNvPr id="53" name="Text 14">
            <a:extLst>
              <a:ext uri="{FF2B5EF4-FFF2-40B4-BE49-F238E27FC236}">
                <a16:creationId xmlns:a16="http://schemas.microsoft.com/office/drawing/2014/main" id="{F5627F0B-E918-3FAB-6DD0-6E076828D7AD}"/>
              </a:ext>
            </a:extLst>
          </p:cNvPr>
          <p:cNvSpPr/>
          <p:nvPr/>
        </p:nvSpPr>
        <p:spPr>
          <a:xfrm>
            <a:off x="795528" y="4087368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A8BA0"/>
                </a:solidFill>
              </a:rPr>
              <a:t>I thought I'd find Spanish restaurants or at least similar food. The closest I got was Mexican food which is great but not the same.</a:t>
            </a:r>
            <a:endParaRPr lang="en-US" sz="1000" dirty="0"/>
          </a:p>
        </p:txBody>
      </p:sp>
      <p:sp>
        <p:nvSpPr>
          <p:cNvPr id="59" name="Shape 15">
            <a:extLst>
              <a:ext uri="{FF2B5EF4-FFF2-40B4-BE49-F238E27FC236}">
                <a16:creationId xmlns:a16="http://schemas.microsoft.com/office/drawing/2014/main" id="{3A6B8A79-46C3-FB9F-AB7C-974369D74F0E}"/>
              </a:ext>
            </a:extLst>
          </p:cNvPr>
          <p:cNvSpPr/>
          <p:nvPr/>
        </p:nvSpPr>
        <p:spPr>
          <a:xfrm>
            <a:off x="4754880" y="3685032"/>
            <a:ext cx="4160520" cy="960120"/>
          </a:xfrm>
          <a:prstGeom prst="rect">
            <a:avLst/>
          </a:prstGeom>
          <a:solidFill>
            <a:srgbClr val="FFF5F5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0" name="Shape 16">
            <a:extLst>
              <a:ext uri="{FF2B5EF4-FFF2-40B4-BE49-F238E27FC236}">
                <a16:creationId xmlns:a16="http://schemas.microsoft.com/office/drawing/2014/main" id="{BF76FB11-5D2A-656F-5191-1A2378BD80A9}"/>
              </a:ext>
            </a:extLst>
          </p:cNvPr>
          <p:cNvSpPr/>
          <p:nvPr/>
        </p:nvSpPr>
        <p:spPr>
          <a:xfrm>
            <a:off x="4754880" y="3685032"/>
            <a:ext cx="54864" cy="960120"/>
          </a:xfrm>
          <a:prstGeom prst="rect">
            <a:avLst/>
          </a:prstGeom>
          <a:solidFill>
            <a:srgbClr val="C0392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2" name="Text 17">
            <a:extLst>
              <a:ext uri="{FF2B5EF4-FFF2-40B4-BE49-F238E27FC236}">
                <a16:creationId xmlns:a16="http://schemas.microsoft.com/office/drawing/2014/main" id="{CE73E91E-007D-5CFF-885D-494BBABCC069}"/>
              </a:ext>
            </a:extLst>
          </p:cNvPr>
          <p:cNvSpPr/>
          <p:nvPr/>
        </p:nvSpPr>
        <p:spPr>
          <a:xfrm>
            <a:off x="5230368" y="3758184"/>
            <a:ext cx="3566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22831"/>
                </a:solidFill>
              </a:rPr>
              <a:t>Feel fully fluent in English</a:t>
            </a:r>
            <a:endParaRPr lang="en-US" sz="1200" dirty="0"/>
          </a:p>
        </p:txBody>
      </p:sp>
      <p:sp>
        <p:nvSpPr>
          <p:cNvPr id="63" name="Text 18">
            <a:extLst>
              <a:ext uri="{FF2B5EF4-FFF2-40B4-BE49-F238E27FC236}">
                <a16:creationId xmlns:a16="http://schemas.microsoft.com/office/drawing/2014/main" id="{43372624-496D-928F-F681-ED8034F33490}"/>
              </a:ext>
            </a:extLst>
          </p:cNvPr>
          <p:cNvSpPr/>
          <p:nvPr/>
        </p:nvSpPr>
        <p:spPr>
          <a:xfrm>
            <a:off x="5230368" y="4087368"/>
            <a:ext cx="35661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A8BA0"/>
                </a:solidFill>
              </a:rPr>
              <a:t>I studied English for years but daily life conversations with slang, fast speech and jokes still tripped me up constantly.</a:t>
            </a:r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F907A-4572-6E9A-6823-CB9BA6B28028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416CC-4E49-7826-EF62-0E042FF7E855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0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2E7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Experiences That Touched My Life in a Positive Way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320040" y="1302512"/>
            <a:ext cx="2697480" cy="1207008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57200" y="1393952"/>
            <a:ext cx="2468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E7D5E"/>
                </a:solidFill>
              </a:rPr>
              <a:t>🌊 Learning to Surf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1759712"/>
            <a:ext cx="24688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222831"/>
                </a:solidFill>
              </a:rPr>
              <a:t>Pacific Beach was were I started my surfing journey. From falling off every wave to actually riding one was a beautiful progression.</a:t>
            </a:r>
            <a:endParaRPr lang="en-US" sz="1000" dirty="0"/>
          </a:p>
        </p:txBody>
      </p:sp>
      <p:sp>
        <p:nvSpPr>
          <p:cNvPr id="16" name="Shape 14"/>
          <p:cNvSpPr/>
          <p:nvPr/>
        </p:nvSpPr>
        <p:spPr>
          <a:xfrm>
            <a:off x="3154680" y="1312164"/>
            <a:ext cx="2697480" cy="1207008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3291840" y="1403604"/>
            <a:ext cx="2468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E7D5E"/>
                </a:solidFill>
              </a:rPr>
              <a:t>📝  Passing my first US exam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3291840" y="1769364"/>
            <a:ext cx="24688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222831"/>
                </a:solidFill>
              </a:rPr>
              <a:t>The academic system here is so different. When I passed my first exam, it felt like proof I could actually adapt and succeed.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5989320" y="1302512"/>
            <a:ext cx="2697480" cy="1207008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126480" y="1393952"/>
            <a:ext cx="2468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E7D5E"/>
                </a:solidFill>
              </a:rPr>
              <a:t>🌎  International friendships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6126480" y="1759712"/>
            <a:ext cx="24688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222831"/>
                </a:solidFill>
              </a:rPr>
              <a:t>I met some amazing people from all over the world, and learned a lot from different cultures.</a:t>
            </a:r>
            <a:endParaRPr lang="en-US" sz="1000" dirty="0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0" y="109728"/>
            <a:ext cx="594360" cy="594360"/>
          </a:xfrm>
          <a:prstGeom prst="rect">
            <a:avLst/>
          </a:prstGeom>
        </p:spPr>
      </p:pic>
      <p:pic>
        <p:nvPicPr>
          <p:cNvPr id="2050" name="Picture 2" descr="Pacific Beach's Crystal Pier fully reopens for first time in 18 months">
            <a:extLst>
              <a:ext uri="{FF2B5EF4-FFF2-40B4-BE49-F238E27FC236}">
                <a16:creationId xmlns:a16="http://schemas.microsoft.com/office/drawing/2014/main" id="{EC3642B0-2E85-4513-80C5-9CD5EC0CE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-8473" b="1540"/>
          <a:stretch>
            <a:fillRect/>
          </a:stretch>
        </p:blipFill>
        <p:spPr bwMode="auto">
          <a:xfrm>
            <a:off x="320040" y="2748866"/>
            <a:ext cx="2945190" cy="195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a-Ket Notation and How to Use It">
            <a:extLst>
              <a:ext uri="{FF2B5EF4-FFF2-40B4-BE49-F238E27FC236}">
                <a16:creationId xmlns:a16="http://schemas.microsoft.com/office/drawing/2014/main" id="{3B0BB9F7-9FED-02B3-E3F3-993E8BA9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40" y="2748866"/>
            <a:ext cx="2697480" cy="151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053F4-C71D-2608-7524-8199D4EBE5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74" r="13127"/>
          <a:stretch>
            <a:fillRect/>
          </a:stretch>
        </p:blipFill>
        <p:spPr>
          <a:xfrm>
            <a:off x="5989320" y="2748866"/>
            <a:ext cx="2697480" cy="1960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3AD48-43D4-458D-1C15-65515E0919B7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C6257-0FE7-257A-5D60-57485639074B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A1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2C2C4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Hard &amp; Negative Experiences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221909" y="1097280"/>
            <a:ext cx="8503920" cy="713232"/>
          </a:xfrm>
          <a:prstGeom prst="rect">
            <a:avLst/>
          </a:prstGeom>
          <a:solidFill>
            <a:srgbClr val="22223A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221909" y="1097280"/>
            <a:ext cx="54864" cy="713232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377357" y="1170432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AABBDD"/>
                </a:solidFill>
              </a:rPr>
              <a:t>Language exhaustion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377357" y="1444752"/>
            <a:ext cx="81381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8899BB"/>
                </a:solidFill>
              </a:rPr>
              <a:t>Speaking and thinking in a second language every single day is mentally draining in a way I didn't anticipate. Some days I was really tired of translating my own thoughts. 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190686" y="4214651"/>
            <a:ext cx="8503920" cy="713232"/>
          </a:xfrm>
          <a:prstGeom prst="rect">
            <a:avLst/>
          </a:prstGeom>
          <a:solidFill>
            <a:srgbClr val="22223A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90686" y="4214651"/>
            <a:ext cx="54864" cy="713232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346134" y="4287803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AABBDD"/>
                </a:solidFill>
              </a:rPr>
              <a:t>Shoulder Dislocation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46134" y="4562123"/>
            <a:ext cx="81381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8899BB"/>
                </a:solidFill>
              </a:rPr>
              <a:t>At Sunset Cliffs, while trying to catch a wave, I got my shoulder dislocated. This was a huge drawback that forced me to stop surfing for over a month.</a:t>
            </a:r>
            <a:endParaRPr lang="en-US" sz="1000" dirty="0"/>
          </a:p>
        </p:txBody>
      </p:sp>
      <p:pic>
        <p:nvPicPr>
          <p:cNvPr id="3080" name="Picture 8" descr="Why is it called Garbage Beach? : r/sandiego">
            <a:extLst>
              <a:ext uri="{FF2B5EF4-FFF2-40B4-BE49-F238E27FC236}">
                <a16:creationId xmlns:a16="http://schemas.microsoft.com/office/drawing/2014/main" id="{65866116-640F-CEF2-47C1-4F016917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48" y="1947672"/>
            <a:ext cx="3184566" cy="207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C730C6-F575-AA75-BD38-8AB0949C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093" y="1947672"/>
            <a:ext cx="1551842" cy="2069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FC3A37-6987-B68D-5FCE-5746527E9547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Jacobo Banus Bertram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7DEA9E-59D2-39D1-95AE-99A6E31C08F0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B9A14CB-EE7B-435B-A78D-57029163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49" y="3586232"/>
            <a:ext cx="2352115" cy="139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1B2A4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News, Media, Government &amp; Other Countries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320040" y="1664208"/>
            <a:ext cx="4160520" cy="96012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457200" y="1755648"/>
            <a:ext cx="3886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A"/>
                </a:solidFill>
              </a:rPr>
              <a:t> US Politics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57200" y="2048256"/>
            <a:ext cx="3886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222831"/>
                </a:solidFill>
              </a:rPr>
              <a:t>The political climate here is unlike anything in Spain. Political Campaigns are much different form the ones back in my country.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320040" y="3858768"/>
            <a:ext cx="4160520" cy="96012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57200" y="3950208"/>
            <a:ext cx="3886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A"/>
                </a:solidFill>
              </a:rPr>
              <a:t> Cost of Living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457200" y="4242816"/>
            <a:ext cx="3886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222831"/>
                </a:solidFill>
              </a:rPr>
              <a:t>Inflation and housing costs were constant news stories. As someone living on a student budget in California, this very present.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320040" y="2761488"/>
            <a:ext cx="4160520" cy="96012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57200" y="2852928"/>
            <a:ext cx="3886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2A4A"/>
                </a:solidFill>
              </a:rPr>
              <a:t> Campus Activism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457200" y="3145536"/>
            <a:ext cx="3886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222831"/>
                </a:solidFill>
              </a:rPr>
              <a:t>There were protests and campus movements related to global conflicts. It was powerful to see students engaged politically in a way that felt less common at universities back in Spain.</a:t>
            </a:r>
            <a:endParaRPr lang="en-US" sz="1000" dirty="0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0" y="164592"/>
            <a:ext cx="594360" cy="530352"/>
          </a:xfrm>
          <a:prstGeom prst="rect">
            <a:avLst/>
          </a:prstGeom>
        </p:spPr>
      </p:pic>
      <p:pic>
        <p:nvPicPr>
          <p:cNvPr id="2050" name="Picture 2" descr="USD students protest lenient punishments for campus sexual assaults – San  Diego Union-Tribune">
            <a:extLst>
              <a:ext uri="{FF2B5EF4-FFF2-40B4-BE49-F238E27FC236}">
                <a16:creationId xmlns:a16="http://schemas.microsoft.com/office/drawing/2014/main" id="{6A1F7F7B-C0F6-5E0A-FFB7-48A97007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67" y="2359679"/>
            <a:ext cx="2248633" cy="149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B250ED-3FE5-815B-2AC6-7D4033857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296" y="1214244"/>
            <a:ext cx="2563220" cy="13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8B6796-BB33-29FF-E20A-2B1DD388A9E0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A916A4-CDAF-5C29-9908-7E0E98D24401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6B4F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Changes to Processes, Laws &amp; Everyday Life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320040" y="1664208"/>
            <a:ext cx="5451465" cy="685800"/>
          </a:xfrm>
          <a:prstGeom prst="rect">
            <a:avLst/>
          </a:prstGeom>
          <a:solidFill>
            <a:srgbClr val="F8F0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320040" y="1664208"/>
            <a:ext cx="54864" cy="685800"/>
          </a:xfrm>
          <a:prstGeom prst="rect">
            <a:avLst/>
          </a:prstGeom>
          <a:solidFill>
            <a:srgbClr val="6B4F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75488" y="1888744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B4F9E"/>
                </a:solidFill>
              </a:rPr>
              <a:t>Buying Food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1449324" y="1924304"/>
            <a:ext cx="26395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/>
              <a:t>Spain</a:t>
            </a:r>
            <a:r>
              <a:rPr lang="en-US" sz="1100" dirty="0"/>
              <a:t>: Fresh Bread, Jamon </a:t>
            </a:r>
          </a:p>
          <a:p>
            <a:pPr marL="0" indent="0">
              <a:buNone/>
            </a:pPr>
            <a:r>
              <a:rPr lang="en-US" sz="1100" dirty="0" err="1"/>
              <a:t>Iberico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3568192" y="1869947"/>
            <a:ext cx="3190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22831"/>
                </a:solidFill>
              </a:rPr>
              <a:t>US</a:t>
            </a:r>
            <a:r>
              <a:rPr lang="en-US" sz="1100" dirty="0">
                <a:solidFill>
                  <a:srgbClr val="222831"/>
                </a:solidFill>
              </a:rPr>
              <a:t>: everything packaged, no fresh 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22831"/>
                </a:solidFill>
              </a:rPr>
              <a:t>bread, more expensive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298704" y="2451777"/>
            <a:ext cx="5451465" cy="685800"/>
          </a:xfrm>
          <a:prstGeom prst="rect">
            <a:avLst/>
          </a:prstGeom>
          <a:solidFill>
            <a:srgbClr val="F8F0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20040" y="2468880"/>
            <a:ext cx="54864" cy="685800"/>
          </a:xfrm>
          <a:prstGeom prst="rect">
            <a:avLst/>
          </a:prstGeom>
          <a:solidFill>
            <a:srgbClr val="6B4F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74472" y="2683764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B4F9E"/>
                </a:solidFill>
              </a:rPr>
              <a:t>Getting Around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1515266" y="2727611"/>
            <a:ext cx="275539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/>
              <a:t>Spain</a:t>
            </a:r>
            <a:r>
              <a:rPr lang="en-US" sz="1100" dirty="0"/>
              <a:t>: Use metro/train for </a:t>
            </a:r>
          </a:p>
          <a:p>
            <a:pPr marL="0" indent="0">
              <a:buNone/>
            </a:pPr>
            <a:r>
              <a:rPr lang="en-US" sz="1100" dirty="0"/>
              <a:t>everything</a:t>
            </a:r>
          </a:p>
        </p:txBody>
      </p:sp>
      <p:sp>
        <p:nvSpPr>
          <p:cNvPr id="14" name="Text 12"/>
          <p:cNvSpPr/>
          <p:nvPr/>
        </p:nvSpPr>
        <p:spPr>
          <a:xfrm>
            <a:off x="3568192" y="2722217"/>
            <a:ext cx="360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22831"/>
                </a:solidFill>
              </a:rPr>
              <a:t>US</a:t>
            </a:r>
            <a:r>
              <a:rPr lang="en-US" sz="1100" dirty="0">
                <a:solidFill>
                  <a:srgbClr val="222831"/>
                </a:solidFill>
              </a:rPr>
              <a:t>: you NEED a car or Uber. 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22831"/>
                </a:solidFill>
              </a:rPr>
              <a:t>Nothing is walkable in San Diego.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320040" y="3273552"/>
            <a:ext cx="5430129" cy="685800"/>
          </a:xfrm>
          <a:prstGeom prst="rect">
            <a:avLst/>
          </a:prstGeom>
          <a:solidFill>
            <a:srgbClr val="F8F0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320040" y="3273552"/>
            <a:ext cx="54864" cy="685800"/>
          </a:xfrm>
          <a:prstGeom prst="rect">
            <a:avLst/>
          </a:prstGeom>
          <a:solidFill>
            <a:srgbClr val="6B4F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81584" y="3487420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B4F9E"/>
                </a:solidFill>
              </a:rPr>
              <a:t>University 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1449324" y="3543586"/>
            <a:ext cx="298399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/>
              <a:t>Spain</a:t>
            </a:r>
            <a:r>
              <a:rPr lang="en-US" sz="1100" dirty="0"/>
              <a:t>: Campus life is limited to </a:t>
            </a:r>
          </a:p>
          <a:p>
            <a:pPr marL="0" indent="0">
              <a:buNone/>
            </a:pPr>
            <a:r>
              <a:rPr lang="en-US" sz="1100" dirty="0"/>
              <a:t>class</a:t>
            </a:r>
          </a:p>
        </p:txBody>
      </p:sp>
      <p:sp>
        <p:nvSpPr>
          <p:cNvPr id="19" name="Text 17"/>
          <p:cNvSpPr/>
          <p:nvPr/>
        </p:nvSpPr>
        <p:spPr>
          <a:xfrm>
            <a:off x="3568192" y="3482495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22831"/>
                </a:solidFill>
              </a:rPr>
              <a:t>US</a:t>
            </a:r>
            <a:r>
              <a:rPr lang="en-US" sz="1100" dirty="0">
                <a:solidFill>
                  <a:srgbClr val="222831"/>
                </a:solidFill>
              </a:rPr>
              <a:t>: people engage much more in 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22831"/>
                </a:solidFill>
              </a:rPr>
              <a:t>different activities within campus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320040" y="4078224"/>
            <a:ext cx="5430129" cy="685800"/>
          </a:xfrm>
          <a:prstGeom prst="rect">
            <a:avLst/>
          </a:prstGeom>
          <a:solidFill>
            <a:srgbClr val="F8F0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320040" y="4078224"/>
            <a:ext cx="54864" cy="685800"/>
          </a:xfrm>
          <a:prstGeom prst="rect">
            <a:avLst/>
          </a:prstGeom>
          <a:solidFill>
            <a:srgbClr val="6B4F9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74472" y="4272280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6B4F9E"/>
                </a:solidFill>
              </a:rPr>
              <a:t>Paying 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1449324" y="4312412"/>
            <a:ext cx="1947672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/>
              <a:t>Spain</a:t>
            </a:r>
            <a:r>
              <a:rPr lang="en-US" sz="1100" dirty="0"/>
              <a:t>: card or cash, price is the price</a:t>
            </a:r>
          </a:p>
        </p:txBody>
      </p:sp>
      <p:sp>
        <p:nvSpPr>
          <p:cNvPr id="24" name="Text 22"/>
          <p:cNvSpPr/>
          <p:nvPr/>
        </p:nvSpPr>
        <p:spPr>
          <a:xfrm>
            <a:off x="3568192" y="431241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22831"/>
                </a:solidFill>
              </a:rPr>
              <a:t>US</a:t>
            </a:r>
            <a:r>
              <a:rPr lang="en-US" sz="1100" dirty="0">
                <a:solidFill>
                  <a:srgbClr val="222831"/>
                </a:solidFill>
              </a:rPr>
              <a:t>: tipping is expected everywhere, 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222831"/>
                </a:solidFill>
              </a:rPr>
              <a:t>tax added at checkout</a:t>
            </a:r>
            <a:endParaRPr lang="en-US" sz="1100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0" y="164592"/>
            <a:ext cx="594360" cy="594360"/>
          </a:xfrm>
          <a:prstGeom prst="rect">
            <a:avLst/>
          </a:prstGeom>
        </p:spPr>
      </p:pic>
      <p:pic>
        <p:nvPicPr>
          <p:cNvPr id="4100" name="Picture 4" descr="A complete guide to jamón ibérico | lovefood.com">
            <a:extLst>
              <a:ext uri="{FF2B5EF4-FFF2-40B4-BE49-F238E27FC236}">
                <a16:creationId xmlns:a16="http://schemas.microsoft.com/office/drawing/2014/main" id="{34F54B50-5D65-5D84-CD1E-0302E349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32" y="1281486"/>
            <a:ext cx="2987028" cy="167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etro and Light Rail | VisitMadrid">
            <a:extLst>
              <a:ext uri="{FF2B5EF4-FFF2-40B4-BE49-F238E27FC236}">
                <a16:creationId xmlns:a16="http://schemas.microsoft.com/office/drawing/2014/main" id="{8C5253A2-1BEE-B9B2-FAC0-18CA4CF9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80" y="3190847"/>
            <a:ext cx="2662131" cy="177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527DB3-EA85-80AD-73C5-F84FC681C0D2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3CE158-016A-6E5A-94DA-C44C6DB77838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People's Creativity &amp; Helping Others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274320" y="1316736"/>
            <a:ext cx="4160520" cy="1389888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274320" y="1316736"/>
            <a:ext cx="4160520" cy="347472"/>
          </a:xfrm>
          <a:prstGeom prst="rect">
            <a:avLst/>
          </a:prstGeom>
          <a:solidFill>
            <a:srgbClr val="EEF4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274320" y="1316736"/>
            <a:ext cx="54864" cy="1389888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38912" y="1371600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3A6EA5"/>
                </a:solidFill>
              </a:rPr>
              <a:t>Student Communities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38912" y="1755648"/>
            <a:ext cx="384048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Groups of students organizing themselves into such a variety of communities such as film clubs, surf clubs, politics clubs, Asian clubs and much more was something that genuinely impressed me.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4798370" y="3480072"/>
            <a:ext cx="4160520" cy="1389888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798370" y="3480072"/>
            <a:ext cx="4160520" cy="347472"/>
          </a:xfrm>
          <a:prstGeom prst="rect">
            <a:avLst/>
          </a:prstGeom>
          <a:solidFill>
            <a:srgbClr val="EEF4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798370" y="3480072"/>
            <a:ext cx="54864" cy="1389888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962962" y="3534936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3A6EA5"/>
                </a:solidFill>
              </a:rPr>
              <a:t>Coffee Hours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4962962" y="3918984"/>
            <a:ext cx="384048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Students formed groups dedicated particularly to international students. Each Thursday, they would serve food from some particular country, which was a great way of getting people together.</a:t>
            </a:r>
            <a:endParaRPr lang="en-US" sz="1050" dirty="0"/>
          </a:p>
        </p:txBody>
      </p:sp>
      <p:pic>
        <p:nvPicPr>
          <p:cNvPr id="5122" name="Picture 2" descr="Celebrating Filipino culture at USD – USD Student Media">
            <a:extLst>
              <a:ext uri="{FF2B5EF4-FFF2-40B4-BE49-F238E27FC236}">
                <a16:creationId xmlns:a16="http://schemas.microsoft.com/office/drawing/2014/main" id="{20AA3C96-CD31-4AAA-AA3C-4FFA2419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0" y="2870157"/>
            <a:ext cx="2884820" cy="216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7DBBF8-86DB-BB12-4AC4-1E3A696C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216"/>
          <a:stretch>
            <a:fillRect/>
          </a:stretch>
        </p:blipFill>
        <p:spPr>
          <a:xfrm>
            <a:off x="6143996" y="1103330"/>
            <a:ext cx="1717729" cy="216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BF5597-D119-738A-8F98-7DE59CCBC0D4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0986AD-EA45-5A16-64DC-D76A1EE364B7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E05C3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65760" y="109728"/>
            <a:ext cx="8503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The Semester I Had, Wanted &amp; The Future I Wish For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274320" y="1077199"/>
            <a:ext cx="2743200" cy="37947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4320" y="1078992"/>
            <a:ext cx="2743200" cy="438912"/>
          </a:xfrm>
          <a:prstGeom prst="rect">
            <a:avLst/>
          </a:prstGeom>
          <a:solidFill>
            <a:srgbClr val="3A6E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4048" y="1115568"/>
            <a:ext cx="2523744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  The Semester I Had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84048" y="1664208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Arrived as a stranger, left with friends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384048" y="2267712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Learned to surf the Pacific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384048" y="2871216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Navigated a new culture every single day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3168396" y="1069848"/>
            <a:ext cx="2743200" cy="37947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3154680" y="1078992"/>
            <a:ext cx="2743200" cy="438912"/>
          </a:xfrm>
          <a:prstGeom prst="rect">
            <a:avLst/>
          </a:prstGeom>
          <a:solidFill>
            <a:srgbClr val="E8A02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3264408" y="1115568"/>
            <a:ext cx="2523744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  The Semester I Wanted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3264408" y="1664208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More time, it ended too soon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3264408" y="2267712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Closer connections with local students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6035040" y="1078992"/>
            <a:ext cx="2743200" cy="3794760"/>
          </a:xfrm>
          <a:prstGeom prst="rect">
            <a:avLst/>
          </a:prstGeom>
          <a:solidFill>
            <a:srgbClr val="FFFFFF"/>
          </a:solidFill>
          <a:ln/>
          <a:effectLst>
            <a:outerShdw blurRad="635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6035040" y="1078992"/>
            <a:ext cx="2743200" cy="438912"/>
          </a:xfrm>
          <a:prstGeom prst="rect">
            <a:avLst/>
          </a:prstGeom>
          <a:solidFill>
            <a:srgbClr val="2E7D5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144768" y="1115568"/>
            <a:ext cx="2523744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</a:rPr>
              <a:t>  The Semesters I Hope For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6144768" y="1664208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Come back, there is so much more to see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6144768" y="2268240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Keep surfing — find waves back in Spain</a:t>
            </a:r>
            <a:endParaRPr lang="en-US" sz="1050" dirty="0"/>
          </a:p>
        </p:txBody>
      </p:sp>
      <p:sp>
        <p:nvSpPr>
          <p:cNvPr id="26" name="Text 24"/>
          <p:cNvSpPr/>
          <p:nvPr/>
        </p:nvSpPr>
        <p:spPr>
          <a:xfrm>
            <a:off x="6144768" y="2798592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Stay connected to the people I met here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6144768" y="3305820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Keep pushing myself out of my comfort zone</a:t>
            </a:r>
            <a:endParaRPr lang="en-US" sz="1050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4CF9A891-788C-2DE7-E4C3-E67712B7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3819555"/>
            <a:ext cx="1681089" cy="112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lag of Florida | History, Colors &amp; Meaning | Britannica">
            <a:extLst>
              <a:ext uri="{FF2B5EF4-FFF2-40B4-BE49-F238E27FC236}">
                <a16:creationId xmlns:a16="http://schemas.microsoft.com/office/drawing/2014/main" id="{6B7F2915-E9E0-134D-16B3-B89BD9F1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09" y="3819094"/>
            <a:ext cx="1681088" cy="1121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lag of Tennessee - Wikipedia">
            <a:extLst>
              <a:ext uri="{FF2B5EF4-FFF2-40B4-BE49-F238E27FC236}">
                <a16:creationId xmlns:a16="http://schemas.microsoft.com/office/drawing/2014/main" id="{BB7BE5C2-33A2-286D-9CEA-24798D94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66" y="3823091"/>
            <a:ext cx="1870034" cy="1122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6AD0E9-81DA-FBA1-D3E4-396C130E3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54" y="3824656"/>
            <a:ext cx="1625079" cy="1083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A1020F4-AB50-9D3B-E967-6BF42231E99E}"/>
              </a:ext>
            </a:extLst>
          </p:cNvPr>
          <p:cNvSpPr txBox="1"/>
          <p:nvPr/>
        </p:nvSpPr>
        <p:spPr>
          <a:xfrm>
            <a:off x="7648428" y="4927883"/>
            <a:ext cx="1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Jacobo Banus Bertram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34F3B9-1658-83F3-B493-583079208DB7}"/>
              </a:ext>
            </a:extLst>
          </p:cNvPr>
          <p:cNvSpPr txBox="1"/>
          <p:nvPr/>
        </p:nvSpPr>
        <p:spPr>
          <a:xfrm>
            <a:off x="8825075" y="83296"/>
            <a:ext cx="318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7" name="Text 15">
            <a:extLst>
              <a:ext uri="{FF2B5EF4-FFF2-40B4-BE49-F238E27FC236}">
                <a16:creationId xmlns:a16="http://schemas.microsoft.com/office/drawing/2014/main" id="{AD74938C-F5DC-B897-2D72-1066BE3C3332}"/>
              </a:ext>
            </a:extLst>
          </p:cNvPr>
          <p:cNvSpPr/>
          <p:nvPr/>
        </p:nvSpPr>
        <p:spPr>
          <a:xfrm>
            <a:off x="3258428" y="2896938"/>
            <a:ext cx="2523744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222831"/>
                </a:solidFill>
              </a:rPr>
              <a:t>→  Below, what I would have liked to visit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235</TotalTime>
  <Words>775</Words>
  <Application>Microsoft Office PowerPoint</Application>
  <PresentationFormat>On-screen Show (16:9)</PresentationFormat>
  <Paragraphs>107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Capsule - Spring 2025</dc:title>
  <dc:subject>PptxGenJS Presentation</dc:subject>
  <dc:creator>PptxGenJS</dc:creator>
  <cp:lastModifiedBy>Jacobo Banus Bertram</cp:lastModifiedBy>
  <cp:revision>4</cp:revision>
  <dcterms:created xsi:type="dcterms:W3CDTF">2026-05-13T20:28:49Z</dcterms:created>
  <dcterms:modified xsi:type="dcterms:W3CDTF">2026-05-15T05:21:03Z</dcterms:modified>
</cp:coreProperties>
</file>