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Roboto Slab"/>
      <p:regular r:id="rId15"/>
      <p:bold r:id="rId16"/>
    </p:embeddedFont>
    <p:embeddedFont>
      <p:font typeface="Quantico"/>
      <p:regular r:id="rId17"/>
      <p:bold r:id="rId18"/>
      <p:italic r:id="rId19"/>
      <p:boldItalic r:id="rId20"/>
    </p:embeddedFont>
    <p:embeddedFont>
      <p:font typeface="Robo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Quantico-boldItalic.fntdata"/><Relationship Id="rId11" Type="http://schemas.openxmlformats.org/officeDocument/2006/relationships/slide" Target="slides/slide6.xml"/><Relationship Id="rId22" Type="http://schemas.openxmlformats.org/officeDocument/2006/relationships/font" Target="fonts/Roboto-bold.fntdata"/><Relationship Id="rId10" Type="http://schemas.openxmlformats.org/officeDocument/2006/relationships/slide" Target="slides/slide5.xml"/><Relationship Id="rId21" Type="http://schemas.openxmlformats.org/officeDocument/2006/relationships/font" Target="fonts/Roboto-regular.fntdata"/><Relationship Id="rId13" Type="http://schemas.openxmlformats.org/officeDocument/2006/relationships/slide" Target="slides/slide8.xml"/><Relationship Id="rId24" Type="http://schemas.openxmlformats.org/officeDocument/2006/relationships/font" Target="fonts/Roboto-boldItalic.fntdata"/><Relationship Id="rId12" Type="http://schemas.openxmlformats.org/officeDocument/2006/relationships/slide" Target="slides/slide7.xml"/><Relationship Id="rId23"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Slab-regular.fntdata"/><Relationship Id="rId14" Type="http://schemas.openxmlformats.org/officeDocument/2006/relationships/slide" Target="slides/slide9.xml"/><Relationship Id="rId17" Type="http://schemas.openxmlformats.org/officeDocument/2006/relationships/font" Target="fonts/Quantico-regular.fntdata"/><Relationship Id="rId16" Type="http://schemas.openxmlformats.org/officeDocument/2006/relationships/font" Target="fonts/RobotoSlab-bold.fntdata"/><Relationship Id="rId5" Type="http://schemas.openxmlformats.org/officeDocument/2006/relationships/notesMaster" Target="notesMasters/notesMaster1.xml"/><Relationship Id="rId19" Type="http://schemas.openxmlformats.org/officeDocument/2006/relationships/font" Target="fonts/Quantico-italic.fntdata"/><Relationship Id="rId6" Type="http://schemas.openxmlformats.org/officeDocument/2006/relationships/slide" Target="slides/slide1.xml"/><Relationship Id="rId18" Type="http://schemas.openxmlformats.org/officeDocument/2006/relationships/font" Target="fonts/Quantico-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e32ad3ceb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e32ad3ceb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e1fcb9c59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e1fcb9c59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65a4adbd2c8523f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65a4adbd2c8523f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65a4adbd2c8523f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65a4adbd2c8523f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e962f1ecf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e962f1ecf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e962f1ecf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e962f1ecf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e962f1ecf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e962f1ecf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e962f1ecf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e962f1ecf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26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hyperlink" Target="http://drive.google.com/file/d/1JkhXY4msWP7bT8_zPwmq3Og4AozGwvhg/view" TargetMode="External"/><Relationship Id="rId5"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hyperlink" Target="http://drive.google.com/file/d/1uXHeamoQU4u-ZEgTjd2tMBTkuwOpDdOW/view" TargetMode="Externa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nvSpPr>
        <p:spPr>
          <a:xfrm>
            <a:off x="585075" y="808650"/>
            <a:ext cx="8109600" cy="3689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1800">
                <a:solidFill>
                  <a:schemeClr val="dk1"/>
                </a:solidFill>
                <a:latin typeface="Roboto Slab"/>
                <a:ea typeface="Roboto Slab"/>
                <a:cs typeface="Roboto Slab"/>
                <a:sym typeface="Roboto Slab"/>
              </a:rPr>
              <a:t>Overall, my first year at San Diego was challenging, exciting, and extremely rewarding. Balancing Division I baseball with demanding college classes pushed me to grow academically, mentally, and personally. While the schedule was intense, having supportive teammates, family, and friends helped me stay motivated and grounded throughout the year. I learned the importance of time management, stepping out of my comfort zone, and making time to recharge. Most importantly, this year helped me build</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rPr lang="en" sz="1800">
                <a:solidFill>
                  <a:schemeClr val="dk1"/>
                </a:solidFill>
                <a:latin typeface="Roboto Slab"/>
                <a:ea typeface="Roboto Slab"/>
                <a:cs typeface="Roboto Slab"/>
                <a:sym typeface="Roboto Slab"/>
              </a:rPr>
              <a:t>lifelong friendships, become more independent, and appreciate the incredible opportunity I have to play baseball and earn a degree at such a great school in San Diego.</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600">
              <a:solidFill>
                <a:schemeClr val="dk1"/>
              </a:solidFill>
              <a:latin typeface="Roboto Slab"/>
              <a:ea typeface="Roboto Slab"/>
              <a:cs typeface="Roboto Slab"/>
              <a:sym typeface="Roboto Slab"/>
            </a:endParaRPr>
          </a:p>
        </p:txBody>
      </p:sp>
      <p:sp>
        <p:nvSpPr>
          <p:cNvPr id="64" name="Google Shape;64;p13"/>
          <p:cNvSpPr txBox="1"/>
          <p:nvPr/>
        </p:nvSpPr>
        <p:spPr>
          <a:xfrm>
            <a:off x="2603475" y="378150"/>
            <a:ext cx="40728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u="sng">
                <a:solidFill>
                  <a:schemeClr val="dk1"/>
                </a:solidFill>
                <a:latin typeface="Roboto"/>
                <a:ea typeface="Roboto"/>
                <a:cs typeface="Roboto"/>
                <a:sym typeface="Roboto"/>
              </a:rPr>
              <a:t>STATEMENT</a:t>
            </a:r>
            <a:endParaRPr b="1" sz="1800" u="sng">
              <a:solidFill>
                <a:schemeClr val="dk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 name="Shape 68"/>
        <p:cNvGrpSpPr/>
        <p:nvPr/>
      </p:nvGrpSpPr>
      <p:grpSpPr>
        <a:xfrm>
          <a:off x="0" y="0"/>
          <a:ext cx="0" cy="0"/>
          <a:chOff x="0" y="0"/>
          <a:chExt cx="0" cy="0"/>
        </a:xfrm>
      </p:grpSpPr>
      <p:sp>
        <p:nvSpPr>
          <p:cNvPr id="69" name="Google Shape;69;p14"/>
          <p:cNvSpPr txBox="1"/>
          <p:nvPr/>
        </p:nvSpPr>
        <p:spPr>
          <a:xfrm>
            <a:off x="2851225" y="210950"/>
            <a:ext cx="6144000" cy="9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500">
                <a:solidFill>
                  <a:schemeClr val="dk1"/>
                </a:solidFill>
                <a:latin typeface="Quantico"/>
                <a:ea typeface="Quantico"/>
                <a:cs typeface="Quantico"/>
                <a:sym typeface="Quantico"/>
              </a:rPr>
              <a:t>My Year in Review</a:t>
            </a:r>
            <a:endParaRPr sz="5500">
              <a:solidFill>
                <a:schemeClr val="dk1"/>
              </a:solidFill>
              <a:latin typeface="Quantico"/>
              <a:ea typeface="Quantico"/>
              <a:cs typeface="Quantico"/>
              <a:sym typeface="Quantico"/>
            </a:endParaRPr>
          </a:p>
        </p:txBody>
      </p:sp>
      <p:sp>
        <p:nvSpPr>
          <p:cNvPr id="70" name="Google Shape;70;p14"/>
          <p:cNvSpPr txBox="1"/>
          <p:nvPr/>
        </p:nvSpPr>
        <p:spPr>
          <a:xfrm>
            <a:off x="3068700" y="1352750"/>
            <a:ext cx="54807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Quantico"/>
                <a:ea typeface="Quantico"/>
                <a:cs typeface="Quantico"/>
                <a:sym typeface="Quantico"/>
              </a:rPr>
              <a:t>By Caleb Sebek</a:t>
            </a:r>
            <a:endParaRPr sz="1800">
              <a:solidFill>
                <a:schemeClr val="dk1"/>
              </a:solidFill>
              <a:latin typeface="Quantico"/>
              <a:ea typeface="Quantico"/>
              <a:cs typeface="Quantico"/>
              <a:sym typeface="Quantic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82575" y="93776"/>
            <a:ext cx="4343670" cy="2895780"/>
          </a:xfrm>
          <a:prstGeom prst="rect">
            <a:avLst/>
          </a:prstGeom>
          <a:noFill/>
          <a:ln>
            <a:noFill/>
          </a:ln>
        </p:spPr>
      </p:pic>
      <p:sp>
        <p:nvSpPr>
          <p:cNvPr id="76" name="Google Shape;76;p15"/>
          <p:cNvSpPr txBox="1"/>
          <p:nvPr/>
        </p:nvSpPr>
        <p:spPr>
          <a:xfrm>
            <a:off x="4572000" y="808650"/>
            <a:ext cx="4122600" cy="3689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Demanding workload: Harder than high school classes.</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800">
              <a:solidFill>
                <a:schemeClr val="dk1"/>
              </a:solidFill>
              <a:latin typeface="Roboto Slab"/>
              <a:ea typeface="Roboto Slab"/>
              <a:cs typeface="Roboto Slab"/>
              <a:sym typeface="Roboto Slab"/>
            </a:endParaRPr>
          </a:p>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D1 baseball balance: Managing school alongside sports commitments.</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800">
              <a:solidFill>
                <a:schemeClr val="dk1"/>
              </a:solidFill>
              <a:latin typeface="Roboto Slab"/>
              <a:ea typeface="Roboto Slab"/>
              <a:cs typeface="Roboto Slab"/>
              <a:sym typeface="Roboto Slab"/>
            </a:endParaRPr>
          </a:p>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Travel conflicts: Missing lectures for away games.</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800">
              <a:solidFill>
                <a:schemeClr val="dk1"/>
              </a:solidFill>
              <a:latin typeface="Roboto Slab"/>
              <a:ea typeface="Roboto Slab"/>
              <a:cs typeface="Roboto Slab"/>
              <a:sym typeface="Roboto Slab"/>
            </a:endParaRPr>
          </a:p>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Growth outcome: Developed strong time management skills</a:t>
            </a:r>
            <a:endParaRPr sz="1800">
              <a:solidFill>
                <a:schemeClr val="dk1"/>
              </a:solidFill>
              <a:latin typeface="Roboto Slab"/>
              <a:ea typeface="Roboto Slab"/>
              <a:cs typeface="Roboto Slab"/>
              <a:sym typeface="Roboto Slab"/>
            </a:endParaRPr>
          </a:p>
        </p:txBody>
      </p:sp>
      <p:sp>
        <p:nvSpPr>
          <p:cNvPr id="77" name="Google Shape;77;p15"/>
          <p:cNvSpPr txBox="1"/>
          <p:nvPr/>
        </p:nvSpPr>
        <p:spPr>
          <a:xfrm>
            <a:off x="171825" y="3154275"/>
            <a:ext cx="4026300" cy="7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1"/>
                </a:solidFill>
                <a:latin typeface="Roboto"/>
                <a:ea typeface="Roboto"/>
                <a:cs typeface="Roboto"/>
                <a:sym typeface="Roboto"/>
              </a:rPr>
              <a:t>One of my first outings</a:t>
            </a:r>
            <a:endParaRPr i="1" sz="1600">
              <a:solidFill>
                <a:schemeClr val="dk1"/>
              </a:solidFill>
              <a:latin typeface="Roboto"/>
              <a:ea typeface="Roboto"/>
              <a:cs typeface="Roboto"/>
              <a:sym typeface="Roboto"/>
            </a:endParaRPr>
          </a:p>
        </p:txBody>
      </p:sp>
      <p:sp>
        <p:nvSpPr>
          <p:cNvPr id="78" name="Google Shape;78;p15"/>
          <p:cNvSpPr txBox="1"/>
          <p:nvPr/>
        </p:nvSpPr>
        <p:spPr>
          <a:xfrm>
            <a:off x="4721850" y="175225"/>
            <a:ext cx="4072800" cy="4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BIGGEST CHALLENGES</a:t>
            </a:r>
            <a:endParaRPr b="1" sz="1800" u="sng">
              <a:solidFill>
                <a:schemeClr val="dk1"/>
              </a:solidFill>
              <a:latin typeface="Roboto"/>
              <a:ea typeface="Roboto"/>
              <a:cs typeface="Roboto"/>
              <a:sym typeface="Roboto"/>
            </a:endParaRPr>
          </a:p>
        </p:txBody>
      </p:sp>
      <p:pic>
        <p:nvPicPr>
          <p:cNvPr descr="a blue background with a white letter s and d on it (Provided by Tenor)" id="79" name="Google Shape;79;p15"/>
          <p:cNvPicPr preferRelativeResize="0"/>
          <p:nvPr/>
        </p:nvPicPr>
        <p:blipFill>
          <a:blip r:embed="rId4">
            <a:alphaModFix/>
          </a:blip>
          <a:stretch>
            <a:fillRect/>
          </a:stretch>
        </p:blipFill>
        <p:spPr>
          <a:xfrm>
            <a:off x="1944250" y="3653981"/>
            <a:ext cx="2371725" cy="13382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30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6"/>
          <p:cNvPicPr preferRelativeResize="0"/>
          <p:nvPr/>
        </p:nvPicPr>
        <p:blipFill>
          <a:blip r:embed="rId3">
            <a:alphaModFix/>
          </a:blip>
          <a:stretch>
            <a:fillRect/>
          </a:stretch>
        </p:blipFill>
        <p:spPr>
          <a:xfrm>
            <a:off x="152400" y="152400"/>
            <a:ext cx="2967077" cy="3956103"/>
          </a:xfrm>
          <a:prstGeom prst="rect">
            <a:avLst/>
          </a:prstGeom>
          <a:noFill/>
          <a:ln>
            <a:noFill/>
          </a:ln>
        </p:spPr>
      </p:pic>
      <p:sp>
        <p:nvSpPr>
          <p:cNvPr id="85" name="Google Shape;85;p16"/>
          <p:cNvSpPr txBox="1"/>
          <p:nvPr/>
        </p:nvSpPr>
        <p:spPr>
          <a:xfrm>
            <a:off x="4012000" y="780325"/>
            <a:ext cx="4968900" cy="651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Roboto Slab"/>
              <a:buChar char="●"/>
            </a:pPr>
            <a:r>
              <a:rPr lang="en" sz="2200">
                <a:solidFill>
                  <a:schemeClr val="dk1"/>
                </a:solidFill>
                <a:latin typeface="Roboto Slab"/>
                <a:ea typeface="Roboto Slab"/>
                <a:cs typeface="Roboto Slab"/>
                <a:sym typeface="Roboto Slab"/>
              </a:rPr>
              <a:t>Scheduled study time: Intentionally setting aside school hours.</a:t>
            </a:r>
            <a:endParaRPr sz="22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2200">
              <a:solidFill>
                <a:schemeClr val="dk1"/>
              </a:solidFill>
              <a:latin typeface="Roboto Slab"/>
              <a:ea typeface="Roboto Slab"/>
              <a:cs typeface="Roboto Slab"/>
              <a:sym typeface="Roboto Slab"/>
            </a:endParaRPr>
          </a:p>
          <a:p>
            <a:pPr indent="-368300" lvl="0" marL="457200" rtl="0" algn="l">
              <a:spcBef>
                <a:spcPts val="0"/>
              </a:spcBef>
              <a:spcAft>
                <a:spcPts val="0"/>
              </a:spcAft>
              <a:buClr>
                <a:schemeClr val="dk1"/>
              </a:buClr>
              <a:buSzPts val="2200"/>
              <a:buFont typeface="Roboto Slab"/>
              <a:buChar char="●"/>
            </a:pPr>
            <a:r>
              <a:rPr lang="en" sz="2200">
                <a:solidFill>
                  <a:schemeClr val="dk1"/>
                </a:solidFill>
                <a:latin typeface="Roboto Slab"/>
                <a:ea typeface="Roboto Slab"/>
                <a:cs typeface="Roboto Slab"/>
                <a:sym typeface="Roboto Slab"/>
              </a:rPr>
              <a:t>Distraction-free focus: Using phone "Do Not Disturb" mode.</a:t>
            </a:r>
            <a:endParaRPr sz="22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2200">
              <a:solidFill>
                <a:schemeClr val="dk1"/>
              </a:solidFill>
              <a:latin typeface="Roboto Slab"/>
              <a:ea typeface="Roboto Slab"/>
              <a:cs typeface="Roboto Slab"/>
              <a:sym typeface="Roboto Slab"/>
            </a:endParaRPr>
          </a:p>
          <a:p>
            <a:pPr indent="-368300" lvl="0" marL="457200" rtl="0" algn="l">
              <a:spcBef>
                <a:spcPts val="0"/>
              </a:spcBef>
              <a:spcAft>
                <a:spcPts val="0"/>
              </a:spcAft>
              <a:buClr>
                <a:schemeClr val="dk1"/>
              </a:buClr>
              <a:buSzPts val="2200"/>
              <a:buFont typeface="Roboto Slab"/>
              <a:buChar char="●"/>
            </a:pPr>
            <a:r>
              <a:rPr lang="en" sz="2200">
                <a:solidFill>
                  <a:schemeClr val="dk1"/>
                </a:solidFill>
                <a:latin typeface="Roboto Slab"/>
                <a:ea typeface="Roboto Slab"/>
                <a:cs typeface="Roboto Slab"/>
                <a:sym typeface="Roboto Slab"/>
              </a:rPr>
              <a:t>Accountability routine: Utilizing mandatory study hall weekly.</a:t>
            </a:r>
            <a:endParaRPr sz="22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2200">
              <a:solidFill>
                <a:schemeClr val="dk1"/>
              </a:solidFill>
              <a:latin typeface="Roboto Slab"/>
              <a:ea typeface="Roboto Slab"/>
              <a:cs typeface="Roboto Slab"/>
              <a:sym typeface="Roboto Slab"/>
            </a:endParaRPr>
          </a:p>
          <a:p>
            <a:pPr indent="-368300" lvl="0" marL="457200" rtl="0" algn="l">
              <a:spcBef>
                <a:spcPts val="0"/>
              </a:spcBef>
              <a:spcAft>
                <a:spcPts val="0"/>
              </a:spcAft>
              <a:buClr>
                <a:schemeClr val="dk1"/>
              </a:buClr>
              <a:buSzPts val="2200"/>
              <a:buFont typeface="Roboto Slab"/>
              <a:buChar char="●"/>
            </a:pPr>
            <a:r>
              <a:rPr lang="en" sz="2200">
                <a:solidFill>
                  <a:schemeClr val="dk1"/>
                </a:solidFill>
                <a:latin typeface="Roboto Slab"/>
                <a:ea typeface="Roboto Slab"/>
                <a:cs typeface="Roboto Slab"/>
                <a:sym typeface="Roboto Slab"/>
              </a:rPr>
              <a:t>Environment change: Finding quiet areas to stay ahead.</a:t>
            </a:r>
            <a:endParaRPr sz="1000">
              <a:solidFill>
                <a:schemeClr val="dk1"/>
              </a:solidFill>
              <a:latin typeface="Roboto Slab"/>
              <a:ea typeface="Roboto Slab"/>
              <a:cs typeface="Roboto Slab"/>
              <a:sym typeface="Roboto Slab"/>
            </a:endParaRPr>
          </a:p>
        </p:txBody>
      </p:sp>
      <p:sp>
        <p:nvSpPr>
          <p:cNvPr id="86" name="Google Shape;86;p16"/>
          <p:cNvSpPr txBox="1"/>
          <p:nvPr/>
        </p:nvSpPr>
        <p:spPr>
          <a:xfrm>
            <a:off x="148550" y="4189950"/>
            <a:ext cx="3374700" cy="6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1"/>
                </a:solidFill>
                <a:latin typeface="Roboto"/>
                <a:ea typeface="Roboto"/>
                <a:cs typeface="Roboto"/>
                <a:sym typeface="Roboto"/>
              </a:rPr>
              <a:t>My roommate and teammate, and now one of my best friends, Lucas.</a:t>
            </a:r>
            <a:endParaRPr i="1" sz="1600">
              <a:solidFill>
                <a:schemeClr val="dk1"/>
              </a:solidFill>
              <a:latin typeface="Roboto"/>
              <a:ea typeface="Roboto"/>
              <a:cs typeface="Roboto"/>
              <a:sym typeface="Roboto"/>
            </a:endParaRPr>
          </a:p>
        </p:txBody>
      </p:sp>
      <p:sp>
        <p:nvSpPr>
          <p:cNvPr id="87" name="Google Shape;87;p16"/>
          <p:cNvSpPr txBox="1"/>
          <p:nvPr/>
        </p:nvSpPr>
        <p:spPr>
          <a:xfrm>
            <a:off x="3523250" y="117050"/>
            <a:ext cx="5318100" cy="7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ACADEMIC GROWTH</a:t>
            </a:r>
            <a:endParaRPr b="1" sz="1800" u="sng">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35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7"/>
          <p:cNvPicPr preferRelativeResize="0"/>
          <p:nvPr/>
        </p:nvPicPr>
        <p:blipFill>
          <a:blip r:embed="rId3">
            <a:alphaModFix/>
          </a:blip>
          <a:stretch>
            <a:fillRect/>
          </a:stretch>
        </p:blipFill>
        <p:spPr>
          <a:xfrm>
            <a:off x="152400" y="152400"/>
            <a:ext cx="5637422" cy="3758273"/>
          </a:xfrm>
          <a:prstGeom prst="rect">
            <a:avLst/>
          </a:prstGeom>
          <a:noFill/>
          <a:ln>
            <a:noFill/>
          </a:ln>
        </p:spPr>
      </p:pic>
      <p:sp>
        <p:nvSpPr>
          <p:cNvPr id="93" name="Google Shape;93;p17"/>
          <p:cNvSpPr txBox="1"/>
          <p:nvPr/>
        </p:nvSpPr>
        <p:spPr>
          <a:xfrm>
            <a:off x="6176450" y="1106175"/>
            <a:ext cx="2839500" cy="4410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Roboto Slab"/>
              <a:buChar char="●"/>
            </a:pPr>
            <a:r>
              <a:rPr lang="en" sz="1600">
                <a:solidFill>
                  <a:schemeClr val="dk1"/>
                </a:solidFill>
                <a:latin typeface="Roboto Slab"/>
                <a:ea typeface="Roboto Slab"/>
                <a:cs typeface="Roboto Slab"/>
                <a:sym typeface="Roboto Slab"/>
              </a:rPr>
              <a:t>Brutal schedule: Committing to 5 a.m. to 7 p.m. days.</a:t>
            </a:r>
            <a:endParaRPr sz="16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600">
              <a:solidFill>
                <a:schemeClr val="dk1"/>
              </a:solidFill>
              <a:latin typeface="Roboto Slab"/>
              <a:ea typeface="Roboto Slab"/>
              <a:cs typeface="Roboto Slab"/>
              <a:sym typeface="Roboto Slab"/>
            </a:endParaRPr>
          </a:p>
          <a:p>
            <a:pPr indent="-330200" lvl="0" marL="457200" rtl="0" algn="l">
              <a:spcBef>
                <a:spcPts val="0"/>
              </a:spcBef>
              <a:spcAft>
                <a:spcPts val="0"/>
              </a:spcAft>
              <a:buClr>
                <a:schemeClr val="dk1"/>
              </a:buClr>
              <a:buSzPts val="1600"/>
              <a:buFont typeface="Roboto Slab"/>
              <a:buChar char="●"/>
            </a:pPr>
            <a:r>
              <a:rPr lang="en" sz="1600">
                <a:solidFill>
                  <a:schemeClr val="dk1"/>
                </a:solidFill>
                <a:latin typeface="Roboto Slab"/>
                <a:ea typeface="Roboto Slab"/>
                <a:cs typeface="Roboto Slab"/>
                <a:sym typeface="Roboto Slab"/>
              </a:rPr>
              <a:t>Fall intensity: Navigating grueling training routines.</a:t>
            </a:r>
            <a:endParaRPr sz="16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600">
              <a:solidFill>
                <a:schemeClr val="dk1"/>
              </a:solidFill>
              <a:latin typeface="Roboto Slab"/>
              <a:ea typeface="Roboto Slab"/>
              <a:cs typeface="Roboto Slab"/>
              <a:sym typeface="Roboto Slab"/>
            </a:endParaRPr>
          </a:p>
          <a:p>
            <a:pPr indent="-330200" lvl="0" marL="457200" rtl="0" algn="l">
              <a:spcBef>
                <a:spcPts val="0"/>
              </a:spcBef>
              <a:spcAft>
                <a:spcPts val="0"/>
              </a:spcAft>
              <a:buClr>
                <a:schemeClr val="dk1"/>
              </a:buClr>
              <a:buSzPts val="1600"/>
              <a:buFont typeface="Roboto Slab"/>
              <a:buChar char="●"/>
            </a:pPr>
            <a:r>
              <a:rPr lang="en" sz="1600">
                <a:solidFill>
                  <a:schemeClr val="dk1"/>
                </a:solidFill>
                <a:latin typeface="Roboto Slab"/>
                <a:ea typeface="Roboto Slab"/>
                <a:cs typeface="Roboto Slab"/>
                <a:sym typeface="Roboto Slab"/>
              </a:rPr>
              <a:t>Team camaraderie: Leaning on teammates facing shared struggles.</a:t>
            </a:r>
            <a:endParaRPr sz="16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600">
              <a:solidFill>
                <a:schemeClr val="dk1"/>
              </a:solidFill>
              <a:latin typeface="Roboto Slab"/>
              <a:ea typeface="Roboto Slab"/>
              <a:cs typeface="Roboto Slab"/>
              <a:sym typeface="Roboto Slab"/>
            </a:endParaRPr>
          </a:p>
          <a:p>
            <a:pPr indent="-330200" lvl="0" marL="457200" rtl="0" algn="l">
              <a:spcBef>
                <a:spcPts val="0"/>
              </a:spcBef>
              <a:spcAft>
                <a:spcPts val="0"/>
              </a:spcAft>
              <a:buClr>
                <a:schemeClr val="dk1"/>
              </a:buClr>
              <a:buSzPts val="1600"/>
              <a:buFont typeface="Roboto Slab"/>
              <a:buChar char="●"/>
            </a:pPr>
            <a:r>
              <a:rPr lang="en" sz="1600">
                <a:solidFill>
                  <a:schemeClr val="dk1"/>
                </a:solidFill>
                <a:latin typeface="Roboto Slab"/>
                <a:ea typeface="Roboto Slab"/>
                <a:cs typeface="Roboto Slab"/>
                <a:sym typeface="Roboto Slab"/>
              </a:rPr>
              <a:t>Shared mindset: Finding strength in numbers to survive.</a:t>
            </a:r>
            <a:endParaRPr sz="1600">
              <a:solidFill>
                <a:schemeClr val="dk1"/>
              </a:solidFill>
              <a:latin typeface="Roboto Slab"/>
              <a:ea typeface="Roboto Slab"/>
              <a:cs typeface="Roboto Slab"/>
              <a:sym typeface="Roboto Slab"/>
            </a:endParaRPr>
          </a:p>
        </p:txBody>
      </p:sp>
      <p:sp>
        <p:nvSpPr>
          <p:cNvPr id="94" name="Google Shape;94;p17"/>
          <p:cNvSpPr txBox="1"/>
          <p:nvPr/>
        </p:nvSpPr>
        <p:spPr>
          <a:xfrm>
            <a:off x="253275" y="4131775"/>
            <a:ext cx="53412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dk1"/>
                </a:solidFill>
                <a:latin typeface="Roboto"/>
                <a:ea typeface="Roboto"/>
                <a:cs typeface="Roboto"/>
                <a:sym typeface="Roboto"/>
              </a:rPr>
              <a:t>Freshman class of 2025-2026 season.  Great group of guys.</a:t>
            </a:r>
            <a:endParaRPr i="1" sz="1800">
              <a:solidFill>
                <a:schemeClr val="dk1"/>
              </a:solidFill>
              <a:latin typeface="Roboto"/>
              <a:ea typeface="Roboto"/>
              <a:cs typeface="Roboto"/>
              <a:sym typeface="Roboto"/>
            </a:endParaRPr>
          </a:p>
        </p:txBody>
      </p:sp>
      <p:sp>
        <p:nvSpPr>
          <p:cNvPr id="95" name="Google Shape;95;p17"/>
          <p:cNvSpPr txBox="1"/>
          <p:nvPr/>
        </p:nvSpPr>
        <p:spPr>
          <a:xfrm>
            <a:off x="5789825" y="291600"/>
            <a:ext cx="3226200" cy="8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HARDEST CHALLENGES </a:t>
            </a:r>
            <a:endParaRPr b="1" sz="1800" u="sng">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3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nvSpPr>
        <p:spPr>
          <a:xfrm>
            <a:off x="2838150" y="1122900"/>
            <a:ext cx="3467700" cy="2897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Support system: Fueling energy from positive people.</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800">
              <a:solidFill>
                <a:schemeClr val="dk1"/>
              </a:solidFill>
              <a:latin typeface="Roboto Slab"/>
              <a:ea typeface="Roboto Slab"/>
              <a:cs typeface="Roboto Slab"/>
              <a:sym typeface="Roboto Slab"/>
            </a:endParaRPr>
          </a:p>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Deliberate breaks: Gave me time to regroup and reset.</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800">
              <a:solidFill>
                <a:schemeClr val="dk1"/>
              </a:solidFill>
              <a:latin typeface="Roboto Slab"/>
              <a:ea typeface="Roboto Slab"/>
              <a:cs typeface="Roboto Slab"/>
              <a:sym typeface="Roboto Slab"/>
            </a:endParaRPr>
          </a:p>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Social outings: Visiting the beach with friends.</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800">
              <a:solidFill>
                <a:schemeClr val="dk1"/>
              </a:solidFill>
              <a:latin typeface="Roboto Slab"/>
              <a:ea typeface="Roboto Slab"/>
              <a:cs typeface="Roboto Slab"/>
              <a:sym typeface="Roboto Slab"/>
            </a:endParaRPr>
          </a:p>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Entertainment: Catching USC games and watching movies.</a:t>
            </a:r>
            <a:endParaRPr sz="1800">
              <a:solidFill>
                <a:schemeClr val="dk1"/>
              </a:solidFill>
              <a:latin typeface="Roboto Slab"/>
              <a:ea typeface="Roboto Slab"/>
              <a:cs typeface="Roboto Slab"/>
              <a:sym typeface="Roboto Slab"/>
            </a:endParaRPr>
          </a:p>
        </p:txBody>
      </p:sp>
      <p:pic>
        <p:nvPicPr>
          <p:cNvPr id="101" name="Google Shape;101;p18" title="FullSizeRender.heic"/>
          <p:cNvPicPr preferRelativeResize="0"/>
          <p:nvPr/>
        </p:nvPicPr>
        <p:blipFill>
          <a:blip r:embed="rId3">
            <a:alphaModFix/>
          </a:blip>
          <a:stretch>
            <a:fillRect/>
          </a:stretch>
        </p:blipFill>
        <p:spPr>
          <a:xfrm>
            <a:off x="6141550" y="31201"/>
            <a:ext cx="2912700" cy="3883500"/>
          </a:xfrm>
          <a:prstGeom prst="parallelogram">
            <a:avLst>
              <a:gd fmla="val 25000" name="adj"/>
            </a:avLst>
          </a:prstGeom>
          <a:noFill/>
          <a:ln>
            <a:noFill/>
          </a:ln>
        </p:spPr>
      </p:pic>
      <p:pic>
        <p:nvPicPr>
          <p:cNvPr id="102" name="Google Shape;102;p18" title="IMG_3227.jpg 4,284×5,712 pixels.jpeg"/>
          <p:cNvPicPr preferRelativeResize="0"/>
          <p:nvPr/>
        </p:nvPicPr>
        <p:blipFill>
          <a:blip r:embed="rId4">
            <a:alphaModFix/>
          </a:blip>
          <a:stretch>
            <a:fillRect/>
          </a:stretch>
        </p:blipFill>
        <p:spPr>
          <a:xfrm>
            <a:off x="117475" y="945900"/>
            <a:ext cx="2533200" cy="4197600"/>
          </a:xfrm>
          <a:prstGeom prst="ellipse">
            <a:avLst/>
          </a:prstGeom>
          <a:noFill/>
          <a:ln>
            <a:noFill/>
          </a:ln>
        </p:spPr>
      </p:pic>
      <p:sp>
        <p:nvSpPr>
          <p:cNvPr id="103" name="Google Shape;103;p18"/>
          <p:cNvSpPr txBox="1"/>
          <p:nvPr/>
        </p:nvSpPr>
        <p:spPr>
          <a:xfrm>
            <a:off x="2499200" y="256700"/>
            <a:ext cx="3806700" cy="8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HOW DID I RECHARGE?</a:t>
            </a:r>
            <a:endParaRPr b="1" sz="1800" u="sng">
              <a:solidFill>
                <a:schemeClr val="dk1"/>
              </a:solidFill>
              <a:latin typeface="Roboto"/>
              <a:ea typeface="Roboto"/>
              <a:cs typeface="Roboto"/>
              <a:sym typeface="Roboto"/>
            </a:endParaRPr>
          </a:p>
        </p:txBody>
      </p:sp>
      <p:sp>
        <p:nvSpPr>
          <p:cNvPr id="104" name="Google Shape;104;p18"/>
          <p:cNvSpPr txBox="1"/>
          <p:nvPr/>
        </p:nvSpPr>
        <p:spPr>
          <a:xfrm>
            <a:off x="6420825" y="4038675"/>
            <a:ext cx="2478900" cy="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1"/>
                </a:solidFill>
                <a:latin typeface="Roboto"/>
                <a:ea typeface="Roboto"/>
                <a:cs typeface="Roboto"/>
                <a:sym typeface="Roboto"/>
              </a:rPr>
              <a:t>Watching a USC game with friends.</a:t>
            </a:r>
            <a:endParaRPr i="1" sz="1600">
              <a:solidFill>
                <a:schemeClr val="dk1"/>
              </a:solidFill>
              <a:latin typeface="Roboto"/>
              <a:ea typeface="Roboto"/>
              <a:cs typeface="Roboto"/>
              <a:sym typeface="Roboto"/>
            </a:endParaRPr>
          </a:p>
        </p:txBody>
      </p:sp>
      <p:sp>
        <p:nvSpPr>
          <p:cNvPr id="105" name="Google Shape;105;p18"/>
          <p:cNvSpPr txBox="1"/>
          <p:nvPr/>
        </p:nvSpPr>
        <p:spPr>
          <a:xfrm>
            <a:off x="183475" y="477800"/>
            <a:ext cx="1827000" cy="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1"/>
                </a:solidFill>
                <a:latin typeface="Roboto"/>
                <a:ea typeface="Roboto"/>
                <a:cs typeface="Roboto"/>
                <a:sym typeface="Roboto"/>
              </a:rPr>
              <a:t>Beach time with the fellas.</a:t>
            </a:r>
            <a:endParaRPr i="1" sz="16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3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9" title="IMG_2454.jpeg"/>
          <p:cNvPicPr preferRelativeResize="0"/>
          <p:nvPr/>
        </p:nvPicPr>
        <p:blipFill>
          <a:blip r:embed="rId3">
            <a:alphaModFix/>
          </a:blip>
          <a:stretch>
            <a:fillRect/>
          </a:stretch>
        </p:blipFill>
        <p:spPr>
          <a:xfrm>
            <a:off x="152400" y="46550"/>
            <a:ext cx="2199900" cy="2933100"/>
          </a:xfrm>
          <a:prstGeom prst="flowChartAlternateProcess">
            <a:avLst/>
          </a:prstGeom>
          <a:noFill/>
          <a:ln>
            <a:noFill/>
          </a:ln>
        </p:spPr>
      </p:pic>
      <p:sp>
        <p:nvSpPr>
          <p:cNvPr id="111" name="Google Shape;111;p19"/>
          <p:cNvSpPr txBox="1"/>
          <p:nvPr/>
        </p:nvSpPr>
        <p:spPr>
          <a:xfrm>
            <a:off x="5070950" y="453950"/>
            <a:ext cx="4014600" cy="4131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Family ties: Visiting parents often on open weekends.</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800">
              <a:solidFill>
                <a:schemeClr val="dk1"/>
              </a:solidFill>
              <a:latin typeface="Roboto Slab"/>
              <a:ea typeface="Roboto Slab"/>
              <a:cs typeface="Roboto Slab"/>
              <a:sym typeface="Roboto Slab"/>
            </a:endParaRPr>
          </a:p>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Home friends: Staying close through breaks and text.</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800">
              <a:solidFill>
                <a:schemeClr val="dk1"/>
              </a:solidFill>
              <a:latin typeface="Roboto Slab"/>
              <a:ea typeface="Roboto Slab"/>
              <a:cs typeface="Roboto Slab"/>
              <a:sym typeface="Roboto Slab"/>
            </a:endParaRPr>
          </a:p>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New connections: Pushing out of comfort zones daily.</a:t>
            </a:r>
            <a:endParaRPr sz="1800">
              <a:solidFill>
                <a:schemeClr val="dk1"/>
              </a:solidFill>
              <a:latin typeface="Roboto Slab"/>
              <a:ea typeface="Roboto Slab"/>
              <a:cs typeface="Roboto Slab"/>
              <a:sym typeface="Roboto Slab"/>
            </a:endParaRPr>
          </a:p>
          <a:p>
            <a:pPr indent="0" lvl="0" marL="457200" rtl="0" algn="l">
              <a:spcBef>
                <a:spcPts val="0"/>
              </a:spcBef>
              <a:spcAft>
                <a:spcPts val="0"/>
              </a:spcAft>
              <a:buNone/>
            </a:pPr>
            <a:r>
              <a:t/>
            </a:r>
            <a:endParaRPr sz="1800">
              <a:solidFill>
                <a:schemeClr val="dk1"/>
              </a:solidFill>
              <a:latin typeface="Roboto Slab"/>
              <a:ea typeface="Roboto Slab"/>
              <a:cs typeface="Roboto Slab"/>
              <a:sym typeface="Roboto Slab"/>
            </a:endParaRPr>
          </a:p>
          <a:p>
            <a:pPr indent="-342900" lvl="0" marL="457200" rtl="0" algn="l">
              <a:spcBef>
                <a:spcPts val="0"/>
              </a:spcBef>
              <a:spcAft>
                <a:spcPts val="0"/>
              </a:spcAft>
              <a:buClr>
                <a:schemeClr val="dk1"/>
              </a:buClr>
              <a:buSzPts val="1800"/>
              <a:buFont typeface="Roboto Slab"/>
              <a:buChar char="●"/>
            </a:pPr>
            <a:r>
              <a:rPr lang="en" sz="1800">
                <a:solidFill>
                  <a:schemeClr val="dk1"/>
                </a:solidFill>
                <a:latin typeface="Roboto Slab"/>
                <a:ea typeface="Roboto Slab"/>
                <a:cs typeface="Roboto Slab"/>
                <a:sym typeface="Roboto Slab"/>
              </a:rPr>
              <a:t>College bond: Building lifelong friendships with teammates.</a:t>
            </a:r>
            <a:endParaRPr sz="1800">
              <a:solidFill>
                <a:schemeClr val="dk1"/>
              </a:solidFill>
              <a:latin typeface="Roboto Slab"/>
              <a:ea typeface="Roboto Slab"/>
              <a:cs typeface="Roboto Slab"/>
              <a:sym typeface="Roboto Slab"/>
            </a:endParaRPr>
          </a:p>
        </p:txBody>
      </p:sp>
      <p:sp>
        <p:nvSpPr>
          <p:cNvPr id="112" name="Google Shape;112;p19"/>
          <p:cNvSpPr txBox="1"/>
          <p:nvPr/>
        </p:nvSpPr>
        <p:spPr>
          <a:xfrm>
            <a:off x="152400" y="4504150"/>
            <a:ext cx="3525900" cy="2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chemeClr val="dk1"/>
                </a:solidFill>
                <a:latin typeface="Roboto"/>
                <a:ea typeface="Roboto"/>
                <a:cs typeface="Roboto"/>
                <a:sym typeface="Roboto"/>
              </a:rPr>
              <a:t>My best friends and support system from home.</a:t>
            </a:r>
            <a:endParaRPr i="1" sz="1500">
              <a:solidFill>
                <a:schemeClr val="dk1"/>
              </a:solidFill>
              <a:latin typeface="Roboto"/>
              <a:ea typeface="Roboto"/>
              <a:cs typeface="Roboto"/>
              <a:sym typeface="Roboto"/>
            </a:endParaRPr>
          </a:p>
        </p:txBody>
      </p:sp>
      <p:pic>
        <p:nvPicPr>
          <p:cNvPr id="113" name="Google Shape;113;p19" title="ScreenRecording_05-18-2026 14-49-56_1.mp4">
            <a:hlinkClick r:id="rId4"/>
          </p:cNvPr>
          <p:cNvPicPr preferRelativeResize="0"/>
          <p:nvPr/>
        </p:nvPicPr>
        <p:blipFill>
          <a:blip r:embed="rId5">
            <a:alphaModFix/>
          </a:blip>
          <a:stretch>
            <a:fillRect/>
          </a:stretch>
        </p:blipFill>
        <p:spPr>
          <a:xfrm>
            <a:off x="2504700" y="152400"/>
            <a:ext cx="2495300" cy="3701426"/>
          </a:xfrm>
          <a:prstGeom prst="rect">
            <a:avLst/>
          </a:prstGeom>
          <a:noFill/>
          <a:ln>
            <a:noFill/>
          </a:ln>
        </p:spPr>
      </p:pic>
      <p:sp>
        <p:nvSpPr>
          <p:cNvPr id="114" name="Google Shape;114;p19"/>
          <p:cNvSpPr txBox="1"/>
          <p:nvPr/>
        </p:nvSpPr>
        <p:spPr>
          <a:xfrm>
            <a:off x="5000000" y="46550"/>
            <a:ext cx="3630600" cy="4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RELATIONSHIPS</a:t>
            </a:r>
            <a:endParaRPr b="1" sz="1800" u="sng">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30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0" title="ScreenRecording_05-18-2026 07-54-02_1.mp4">
            <a:hlinkClick r:id="rId3"/>
          </p:cNvPr>
          <p:cNvPicPr preferRelativeResize="0"/>
          <p:nvPr/>
        </p:nvPicPr>
        <p:blipFill>
          <a:blip r:embed="rId4">
            <a:alphaModFix/>
          </a:blip>
          <a:stretch>
            <a:fillRect/>
          </a:stretch>
        </p:blipFill>
        <p:spPr>
          <a:xfrm>
            <a:off x="152400" y="152400"/>
            <a:ext cx="6501175" cy="4838703"/>
          </a:xfrm>
          <a:prstGeom prst="rect">
            <a:avLst/>
          </a:prstGeom>
          <a:noFill/>
          <a:ln>
            <a:noFill/>
          </a:ln>
        </p:spPr>
      </p:pic>
      <p:sp>
        <p:nvSpPr>
          <p:cNvPr id="120" name="Google Shape;120;p20"/>
          <p:cNvSpPr txBox="1"/>
          <p:nvPr/>
        </p:nvSpPr>
        <p:spPr>
          <a:xfrm>
            <a:off x="6828125" y="407975"/>
            <a:ext cx="2106300" cy="34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1" title="IMG_3474.jpg 4,032×3,024 pixels.jpeg"/>
          <p:cNvPicPr preferRelativeResize="0"/>
          <p:nvPr/>
        </p:nvPicPr>
        <p:blipFill>
          <a:blip r:embed="rId3">
            <a:alphaModFix/>
          </a:blip>
          <a:stretch>
            <a:fillRect/>
          </a:stretch>
        </p:blipFill>
        <p:spPr>
          <a:xfrm>
            <a:off x="152400" y="152400"/>
            <a:ext cx="5507523" cy="4130650"/>
          </a:xfrm>
          <a:prstGeom prst="rect">
            <a:avLst/>
          </a:prstGeom>
          <a:noFill/>
          <a:ln>
            <a:noFill/>
          </a:ln>
        </p:spPr>
      </p:pic>
      <p:sp>
        <p:nvSpPr>
          <p:cNvPr id="126" name="Google Shape;126;p21"/>
          <p:cNvSpPr txBox="1"/>
          <p:nvPr/>
        </p:nvSpPr>
        <p:spPr>
          <a:xfrm>
            <a:off x="5815700" y="885225"/>
            <a:ext cx="3014100" cy="4224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Supportive community: Thankful for a loving family and great people.</a:t>
            </a:r>
            <a:endParaRPr sz="1600">
              <a:solidFill>
                <a:schemeClr val="dk1"/>
              </a:solidFill>
              <a:latin typeface="Roboto"/>
              <a:ea typeface="Roboto"/>
              <a:cs typeface="Roboto"/>
              <a:sym typeface="Roboto"/>
            </a:endParaRPr>
          </a:p>
          <a:p>
            <a:pPr indent="0" lvl="0" marL="457200" rtl="0" algn="l">
              <a:spcBef>
                <a:spcPts val="0"/>
              </a:spcBef>
              <a:spcAft>
                <a:spcPts val="0"/>
              </a:spcAft>
              <a:buNone/>
            </a:pPr>
            <a:r>
              <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Athletic opportunity: Grateful to play baseball at a respected school.</a:t>
            </a:r>
            <a:endParaRPr sz="1600">
              <a:solidFill>
                <a:schemeClr val="dk1"/>
              </a:solidFill>
              <a:latin typeface="Roboto"/>
              <a:ea typeface="Roboto"/>
              <a:cs typeface="Roboto"/>
              <a:sym typeface="Roboto"/>
            </a:endParaRPr>
          </a:p>
          <a:p>
            <a:pPr indent="0" lvl="0" marL="457200" rtl="0" algn="l">
              <a:spcBef>
                <a:spcPts val="0"/>
              </a:spcBef>
              <a:spcAft>
                <a:spcPts val="0"/>
              </a:spcAft>
              <a:buNone/>
            </a:pPr>
            <a:r>
              <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Academic pursuit: Working hard while earning a college degree.</a:t>
            </a:r>
            <a:endParaRPr sz="1600">
              <a:solidFill>
                <a:schemeClr val="dk1"/>
              </a:solidFill>
              <a:latin typeface="Roboto"/>
              <a:ea typeface="Roboto"/>
              <a:cs typeface="Roboto"/>
              <a:sym typeface="Roboto"/>
            </a:endParaRPr>
          </a:p>
          <a:p>
            <a:pPr indent="0" lvl="0" marL="457200" rtl="0" algn="l">
              <a:spcBef>
                <a:spcPts val="0"/>
              </a:spcBef>
              <a:spcAft>
                <a:spcPts val="0"/>
              </a:spcAft>
              <a:buNone/>
            </a:pPr>
            <a:r>
              <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Ideal location: Enjoying life in San Diego to elevate the experience.</a:t>
            </a:r>
            <a:endParaRPr sz="1600">
              <a:solidFill>
                <a:schemeClr val="dk1"/>
              </a:solidFill>
              <a:latin typeface="Roboto"/>
              <a:ea typeface="Roboto"/>
              <a:cs typeface="Roboto"/>
              <a:sym typeface="Roboto"/>
            </a:endParaRPr>
          </a:p>
        </p:txBody>
      </p:sp>
      <p:sp>
        <p:nvSpPr>
          <p:cNvPr id="127" name="Google Shape;127;p21"/>
          <p:cNvSpPr txBox="1"/>
          <p:nvPr/>
        </p:nvSpPr>
        <p:spPr>
          <a:xfrm>
            <a:off x="5815700" y="361425"/>
            <a:ext cx="3014100" cy="5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POSITIVE EXPERIENCE</a:t>
            </a:r>
            <a:endParaRPr b="1" sz="1800" u="sng">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3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