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EB Garamond SemiBold"/>
      <p:regular r:id="rId19"/>
      <p:bold r:id="rId20"/>
      <p:italic r:id="rId21"/>
      <p:boldItalic r:id="rId22"/>
    </p:embeddedFont>
    <p:embeddedFont>
      <p:font typeface="EB Garamond"/>
      <p:regular r:id="rId23"/>
      <p:bold r:id="rId24"/>
      <p:italic r:id="rId25"/>
      <p:boldItalic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Open Sans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58FFB2-EEF7-44ED-8439-A6107F6E7E9E}">
  <a:tblStyle styleId="{BD58FFB2-EEF7-44ED-8439-A6107F6E7E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SemiBold-bold.fntdata"/><Relationship Id="rId22" Type="http://schemas.openxmlformats.org/officeDocument/2006/relationships/font" Target="fonts/EBGaramondSemiBold-boldItalic.fntdata"/><Relationship Id="rId21" Type="http://schemas.openxmlformats.org/officeDocument/2006/relationships/font" Target="fonts/EBGaramondSemiBold-italic.fntdata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Light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Light-italic.fntdata"/><Relationship Id="rId10" Type="http://schemas.openxmlformats.org/officeDocument/2006/relationships/slide" Target="slides/slide4.xml"/><Relationship Id="rId32" Type="http://schemas.openxmlformats.org/officeDocument/2006/relationships/font" Target="fonts/OpenSansLight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OpenSa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font" Target="fonts/EBGaramond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71525" y="1802159"/>
            <a:ext cx="11181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Jack McManus </a:t>
            </a:r>
            <a:r>
              <a:rPr b="0" i="0" lang="en-US" sz="50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Semester Archive:</a:t>
            </a:r>
            <a:b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0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Spring 2026</a:t>
            </a:r>
            <a:endParaRPr sz="400"/>
          </a:p>
        </p:txBody>
      </p:sp>
      <p:sp>
        <p:nvSpPr>
          <p:cNvPr id="86" name="Google Shape;86;p13"/>
          <p:cNvSpPr txBox="1"/>
          <p:nvPr/>
        </p:nvSpPr>
        <p:spPr>
          <a:xfrm>
            <a:off x="771525" y="3935759"/>
            <a:ext cx="8096250" cy="85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64748B"/>
                </a:solidFill>
                <a:latin typeface="EB Garamond"/>
                <a:ea typeface="EB Garamond"/>
                <a:cs typeface="EB Garamond"/>
                <a:sym typeface="EB Garamond"/>
              </a:rPr>
              <a:t>An information systems time capsule documenting personal milestones, academic hurdles, and global updates.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National &amp; Legal Context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771525" y="2247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{BD58FFB2-EEF7-44ED-8439-A6107F6E7E9E}</a:tableStyleId>
              </a:tblPr>
              <a:tblGrid>
                <a:gridCol w="1687850"/>
                <a:gridCol w="2231375"/>
                <a:gridCol w="6729700"/>
              </a:tblGrid>
              <a:tr h="117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50" u="none" cap="none" strike="noStrike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Category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50" u="none" cap="none" strike="noStrike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Item (Past 6 Months)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50" u="none" cap="none" strike="noStrike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Details &amp; Impact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5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75" u="none" cap="none" strike="noStrike">
                          <a:solidFill>
                            <a:srgbClr val="1A25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Global Media / News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75" u="none" cap="none" strike="noStrike">
                          <a:solidFill>
                            <a:srgbClr val="1A25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Artemis II Mission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75" u="none" cap="none" strike="noStrike">
                          <a:solidFill>
                            <a:srgbClr val="1A25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NASA’s historic crewed lunar flyby dominated international headlines, marking a massive operational leap forward in modern aerospace engineering.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75" u="none" cap="none" strike="noStrike">
                          <a:solidFill>
                            <a:srgbClr val="1A25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Law / Process Change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75" u="none" cap="none" strike="noStrike">
                          <a:solidFill>
                            <a:srgbClr val="1A25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Digital Asset Transparency Act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75" u="none" cap="none" strike="noStrike">
                          <a:solidFill>
                            <a:srgbClr val="1A25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Updated compliance mandates heavily modified crypto and decentralized asset reporting workflows, reshaping corporate accounting procedures for the 2026 tax window.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2"/>
          <p:cNvSpPr/>
          <p:nvPr/>
        </p:nvSpPr>
        <p:spPr>
          <a:xfrm>
            <a:off x="771525" y="4529137"/>
            <a:ext cx="16878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2459384" y="4529137"/>
            <a:ext cx="223138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4690764" y="4529137"/>
            <a:ext cx="67297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771525" y="5757862"/>
            <a:ext cx="16878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2459384" y="5757862"/>
            <a:ext cx="223138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4690764" y="5757862"/>
            <a:ext cx="67297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676275" y="1274712"/>
            <a:ext cx="4990623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Community &amp; Creativity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676275" y="1893837"/>
            <a:ext cx="4752975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676275" y="2341512"/>
            <a:ext cx="4990623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2530"/>
                </a:solidFill>
                <a:latin typeface="EB Garamond"/>
                <a:ea typeface="EB Garamond"/>
                <a:cs typeface="EB Garamond"/>
                <a:sym typeface="EB Garamond"/>
              </a:rPr>
              <a:t>Accounting Society VITA</a:t>
            </a: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676275" y="2808237"/>
            <a:ext cx="475297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Witnessed peer creativity and empathy first-hand through the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VITA Program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676275" y="3958679"/>
            <a:ext cx="47529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Accounting society members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provide free tax preparation services, optimizing a complex filing process for local families in need.</a:t>
            </a:r>
            <a:endParaRPr/>
          </a:p>
        </p:txBody>
      </p:sp>
      <p:pic>
        <p:nvPicPr>
          <p:cNvPr id="193" name="Google Shape;193;p23" title="Screenshot 2026-05-18 at 6.56.5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3850" y="2341504"/>
            <a:ext cx="5530250" cy="30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4150" y="5724525"/>
            <a:ext cx="473392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The Next Chapter</a:t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771525" y="2195661"/>
            <a:ext cx="5290661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A2530"/>
                </a:solidFill>
                <a:latin typeface="EB Garamond"/>
                <a:ea typeface="EB Garamond"/>
                <a:cs typeface="EB Garamond"/>
                <a:sym typeface="EB Garamond"/>
              </a:rPr>
              <a:t>Graduation &amp; Beyond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771525" y="2871936"/>
            <a:ext cx="503872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Closing out my time here at the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University of San Diego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771525" y="3831877"/>
            <a:ext cx="5038725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Following commencement, the next professional chapter officially begins this August when I join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PwC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/>
          </a:p>
        </p:txBody>
      </p:sp>
      <p:pic>
        <p:nvPicPr>
          <p:cNvPr id="205" name="Google Shape;205;p24" title="IMG_3067.jpeg"/>
          <p:cNvPicPr preferRelativeResize="0"/>
          <p:nvPr/>
        </p:nvPicPr>
        <p:blipFill rotWithShape="1">
          <a:blip r:embed="rId5">
            <a:alphaModFix/>
          </a:blip>
          <a:srcRect b="14913" l="0" r="0" t="28234"/>
          <a:stretch/>
        </p:blipFill>
        <p:spPr>
          <a:xfrm>
            <a:off x="6391275" y="1685925"/>
            <a:ext cx="5019674" cy="4552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6" name="Google Shape;20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9037" y="5848350"/>
            <a:ext cx="133350" cy="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505301" y="2393602"/>
            <a:ext cx="1118139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002855"/>
                </a:solidFill>
                <a:latin typeface="EB Garamond"/>
                <a:ea typeface="EB Garamond"/>
                <a:cs typeface="EB Garamond"/>
                <a:sym typeface="EB Garamond"/>
              </a:rPr>
              <a:t>Personal Milestones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5524500" y="3422302"/>
            <a:ext cx="1143000" cy="28575"/>
          </a:xfrm>
          <a:prstGeom prst="rect">
            <a:avLst/>
          </a:prstGeom>
          <a:solidFill>
            <a:srgbClr val="D9A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71525" y="3869977"/>
            <a:ext cx="10648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Moments from Santa Barbara to Professional Initiations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Santa Barbara &amp; UCSB</a:t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71525" y="2929086"/>
            <a:ext cx="50388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This semester featured a meaningful 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trip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to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Santa Barbara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with my girlfriend whe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 I got the 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opportunity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to play in the </a:t>
            </a:r>
            <a:r>
              <a:rPr lang="en-US" sz="1800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UCSB Alumni Match</a:t>
            </a:r>
            <a:endParaRPr/>
          </a:p>
        </p:txBody>
      </p:sp>
      <p:pic>
        <p:nvPicPr>
          <p:cNvPr id="103" name="Google Shape;103;p15" title="IMG_1756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4350" y="3726100"/>
            <a:ext cx="1767099" cy="235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title="IMG_5501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938" y="2321700"/>
            <a:ext cx="2005402" cy="267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title="IMG_0229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74350" y="1437299"/>
            <a:ext cx="2187974" cy="29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1914525"/>
            <a:ext cx="5038725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Professional Growth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14" name="Google Shape;11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050" y="1924050"/>
            <a:ext cx="5019675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6381750" y="2398662"/>
            <a:ext cx="52906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2530"/>
                </a:solidFill>
                <a:latin typeface="EB Garamond"/>
                <a:ea typeface="EB Garamond"/>
                <a:cs typeface="EB Garamond"/>
                <a:sym typeface="EB Garamond"/>
              </a:rPr>
              <a:t>Beta Alpha Psi Initiation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6381750" y="2865387"/>
            <a:ext cx="503872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Officially initiated into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Beta Alpha Psi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this semester.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505301" y="2393602"/>
            <a:ext cx="1118139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002855"/>
                </a:solidFill>
                <a:latin typeface="EB Garamond"/>
                <a:ea typeface="EB Garamond"/>
                <a:cs typeface="EB Garamond"/>
                <a:sym typeface="EB Garamond"/>
              </a:rPr>
              <a:t>The Paths Not Taken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5524500" y="3422302"/>
            <a:ext cx="1143000" cy="28575"/>
          </a:xfrm>
          <a:prstGeom prst="rect">
            <a:avLst/>
          </a:prstGeom>
          <a:solidFill>
            <a:srgbClr val="D9A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71525" y="3869977"/>
            <a:ext cx="10648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Items that were expected or wanted but did not occur.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2238523"/>
            <a:ext cx="5038725" cy="3447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238523"/>
            <a:ext cx="5038725" cy="3447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Unmet Expectations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209675" y="2619523"/>
            <a:ext cx="443055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855"/>
                </a:solidFill>
                <a:latin typeface="EB Garamond"/>
                <a:ea typeface="EB Garamond"/>
                <a:cs typeface="EB Garamond"/>
                <a:sym typeface="EB Garamond"/>
              </a:rPr>
              <a:t>Volleyball Nationals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209675" y="3248173"/>
            <a:ext cx="42195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Despite a strong competitive season, 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w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unable to travel to the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National Tournament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for the USD club volleyball. A tough break, but a proud run nonetheless.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6819900" y="2619523"/>
            <a:ext cx="443055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855"/>
                </a:solidFill>
                <a:latin typeface="EB Garamond"/>
                <a:ea typeface="EB Garamond"/>
                <a:cs typeface="EB Garamond"/>
                <a:sym typeface="EB Garamond"/>
              </a:rPr>
              <a:t>International Study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6819900" y="3248173"/>
            <a:ext cx="42195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was also unable to attend t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 highly anticipated study abroad program to </a:t>
            </a: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Beijing and Taiwan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505301" y="2393602"/>
            <a:ext cx="1118139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002855"/>
                </a:solidFill>
                <a:latin typeface="EB Garamond"/>
                <a:ea typeface="EB Garamond"/>
                <a:cs typeface="EB Garamond"/>
                <a:sym typeface="EB Garamond"/>
              </a:rPr>
              <a:t>Highs and Lows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524500" y="3422302"/>
            <a:ext cx="1143000" cy="28575"/>
          </a:xfrm>
          <a:prstGeom prst="rect">
            <a:avLst/>
          </a:prstGeom>
          <a:solidFill>
            <a:srgbClr val="D9A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71525" y="3869977"/>
            <a:ext cx="10648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Celebrating wins and navigating physical setbacks.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914525"/>
            <a:ext cx="5038725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Defining Success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71525" y="2929086"/>
            <a:ext cx="5038725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52425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League Champions: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Finished 1st in our volleyball league, securing the trophy after an incredible season stretch.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771525" y="4264223"/>
            <a:ext cx="5038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52425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85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CPA Milestone: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Sat for 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</a:t>
            </a: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first part of the CPA exam.</a:t>
            </a:r>
            <a:endParaRPr/>
          </a:p>
        </p:txBody>
      </p:sp>
      <p:pic>
        <p:nvPicPr>
          <p:cNvPr id="156" name="Google Shape;156;p20" title="IMG_5533.jpeg"/>
          <p:cNvPicPr preferRelativeResize="0"/>
          <p:nvPr/>
        </p:nvPicPr>
        <p:blipFill rotWithShape="1">
          <a:blip r:embed="rId5">
            <a:alphaModFix/>
          </a:blip>
          <a:srcRect b="32643" l="0" r="0" t="6445"/>
          <a:stretch/>
        </p:blipFill>
        <p:spPr>
          <a:xfrm>
            <a:off x="6391275" y="1924050"/>
            <a:ext cx="5019675" cy="4076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1525" y="2995761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525" y="4330898"/>
            <a:ext cx="25717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771525" y="581025"/>
            <a:ext cx="11181397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285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Navigating Challenges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771525" y="1200150"/>
            <a:ext cx="10648950" cy="19050"/>
          </a:xfrm>
          <a:prstGeom prst="rect">
            <a:avLst/>
          </a:prstGeom>
          <a:solidFill>
            <a:srgbClr val="74C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71525" y="3200251"/>
            <a:ext cx="50387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74C0E6"/>
                </a:solidFill>
                <a:latin typeface="EB Garamond"/>
                <a:ea typeface="EB Garamond"/>
                <a:cs typeface="EB Garamond"/>
                <a:sym typeface="EB Garamond"/>
              </a:rPr>
              <a:t>!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6381750" y="2700486"/>
            <a:ext cx="52906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2530"/>
                </a:solidFill>
                <a:latin typeface="EB Garamond"/>
                <a:ea typeface="EB Garamond"/>
                <a:cs typeface="EB Garamond"/>
                <a:sym typeface="EB Garamond"/>
              </a:rPr>
              <a:t>Sprained Ankle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6381750" y="3167211"/>
            <a:ext cx="50388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frustrating physical setback during peak season. </a:t>
            </a:r>
            <a:r>
              <a:rPr lang="en-US" sz="1800">
                <a:solidFill>
                  <a:srgbClr val="3341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Which is what caused me to miss the national tournament. (I’ll spare you the image)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