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51435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mudena Garrido" userId="8954da175e61d5af" providerId="LiveId" clId="{BABF8D9D-F54C-4F58-8FBC-6501BE1CD0F9}"/>
    <pc:docChg chg="modSld">
      <pc:chgData name="Almudena Garrido" userId="8954da175e61d5af" providerId="LiveId" clId="{BABF8D9D-F54C-4F58-8FBC-6501BE1CD0F9}" dt="2026-05-10T19:18:24.051" v="39" actId="20577"/>
      <pc:docMkLst>
        <pc:docMk/>
      </pc:docMkLst>
      <pc:sldChg chg="modSp mod">
        <pc:chgData name="Almudena Garrido" userId="8954da175e61d5af" providerId="LiveId" clId="{BABF8D9D-F54C-4F58-8FBC-6501BE1CD0F9}" dt="2026-05-10T19:18:24.051" v="39" actId="20577"/>
        <pc:sldMkLst>
          <pc:docMk/>
          <pc:sldMk cId="0" sldId="259"/>
        </pc:sldMkLst>
        <pc:spChg chg="mod">
          <ac:chgData name="Almudena Garrido" userId="8954da175e61d5af" providerId="LiveId" clId="{BABF8D9D-F54C-4F58-8FBC-6501BE1CD0F9}" dt="2026-05-10T19:18:24.051" v="39" actId="20577"/>
          <ac:spMkLst>
            <pc:docMk/>
            <pc:sldMk cId="0" sldId="259"/>
            <ac:spMk id="7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D6B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 title="WhatsApp Image 2026-05-09 at 18.15.3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7132320" y="0"/>
            <a:ext cx="2011680" cy="5143500"/>
          </a:xfrm>
          <a:prstGeom prst="rect">
            <a:avLst/>
          </a:prstGeom>
          <a:solidFill>
            <a:srgbClr val="1565C0">
              <a:alpha val="2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709160"/>
            <a:ext cx="9144000" cy="434340"/>
          </a:xfrm>
          <a:prstGeom prst="rect">
            <a:avLst/>
          </a:prstGeom>
          <a:solidFill>
            <a:srgbClr val="006064">
              <a:alpha val="4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13425" y="1188720"/>
            <a:ext cx="73200" cy="2377500"/>
          </a:xfrm>
          <a:prstGeom prst="rect">
            <a:avLst/>
          </a:prstGeom>
          <a:solidFill>
            <a:srgbClr val="E86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542025" y="1234440"/>
            <a:ext cx="68580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8632A"/>
              </a:buClr>
              <a:buSzPts val="1100"/>
              <a:buFont typeface="Calibri"/>
              <a:buNone/>
            </a:pPr>
            <a:r>
              <a:rPr lang="en-US" sz="1100" b="1" i="0" u="none" strike="noStrike" cap="none" dirty="0">
                <a:solidFill>
                  <a:srgbClr val="E8632A"/>
                </a:solidFill>
                <a:latin typeface="Calibri"/>
                <a:ea typeface="Calibri"/>
                <a:cs typeface="Calibri"/>
                <a:sym typeface="Calibri"/>
              </a:rPr>
              <a:t>SPRING SEMESTER 2026  ·  SAN DIEGO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542025" y="1645920"/>
            <a:ext cx="64008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Georgia"/>
              <a:buNone/>
            </a:pPr>
            <a:r>
              <a:rPr lang="en-US" sz="58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Time Capsule</a:t>
            </a:r>
            <a:endParaRPr sz="5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542025" y="2971800"/>
            <a:ext cx="640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0CAF9"/>
              </a:buClr>
              <a:buSzPts val="1400"/>
              <a:buFont typeface="Calibri"/>
              <a:buNone/>
            </a:pPr>
            <a:r>
              <a:rPr lang="en-US" sz="1400" b="0" i="1" u="none" strike="noStrike" cap="none">
                <a:solidFill>
                  <a:srgbClr val="90CAF9"/>
                </a:solidFill>
                <a:latin typeface="Calibri"/>
                <a:ea typeface="Calibri"/>
                <a:cs typeface="Calibri"/>
                <a:sym typeface="Calibri"/>
              </a:rPr>
              <a:t>Documenting the Present for the Future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542025" y="3520440"/>
            <a:ext cx="6400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0A4AE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90A4AE"/>
                </a:solidFill>
                <a:latin typeface="Calibri"/>
                <a:ea typeface="Calibri"/>
                <a:cs typeface="Calibri"/>
                <a:sym typeface="Calibri"/>
              </a:rPr>
              <a:t>Almudena Garrido  ·  ITMG 100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57200" y="4754880"/>
            <a:ext cx="5486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900"/>
              <a:buFont typeface="Calibri"/>
              <a:buNone/>
            </a:pPr>
            <a:r>
              <a:rPr lang="en-US" sz="900" b="0" i="0" u="none" strike="noStrike" cap="none">
                <a:solidFill>
                  <a:srgbClr val="607D8B"/>
                </a:solidFill>
                <a:latin typeface="Calibri"/>
                <a:ea typeface="Calibri"/>
                <a:cs typeface="Calibri"/>
                <a:sym typeface="Calibri"/>
              </a:rPr>
              <a:t>GARRIDO_TIME_CAPSULE_EXAM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 title="WhatsApp Image 2026-05-09 at 18.15.34.jpeg"/>
          <p:cNvPicPr preferRelativeResize="0"/>
          <p:nvPr/>
        </p:nvPicPr>
        <p:blipFill rotWithShape="1">
          <a:blip r:embed="rId4">
            <a:alphaModFix/>
          </a:blip>
          <a:srcRect t="19621" b="18286"/>
          <a:stretch/>
        </p:blipFill>
        <p:spPr>
          <a:xfrm>
            <a:off x="6138500" y="2651775"/>
            <a:ext cx="2871625" cy="237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 title="WhatsApp Image 2026-05-09 at 18.15.38 (1).jpeg"/>
          <p:cNvPicPr preferRelativeResize="0"/>
          <p:nvPr/>
        </p:nvPicPr>
        <p:blipFill rotWithShape="1">
          <a:blip r:embed="rId5">
            <a:alphaModFix/>
          </a:blip>
          <a:srcRect l="31420" t="35396" r="10060"/>
          <a:stretch/>
        </p:blipFill>
        <p:spPr>
          <a:xfrm>
            <a:off x="6138500" y="131400"/>
            <a:ext cx="2871624" cy="237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0"/>
            <a:ext cx="128016" cy="5143500"/>
          </a:xfrm>
          <a:prstGeom prst="rect">
            <a:avLst/>
          </a:prstGeom>
          <a:solidFill>
            <a:srgbClr val="1565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320040" y="201168"/>
            <a:ext cx="8229600" cy="56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B3D6B"/>
              </a:buClr>
              <a:buSzPts val="3000"/>
              <a:buFont typeface="Georgia"/>
              <a:buNone/>
            </a:pPr>
            <a:r>
              <a:rPr lang="en-US" sz="3000" b="1" i="0" u="none" strike="noStrike" cap="none">
                <a:solidFill>
                  <a:srgbClr val="0B3D6B"/>
                </a:solidFill>
                <a:latin typeface="Georgia"/>
                <a:ea typeface="Georgia"/>
                <a:cs typeface="Georgia"/>
                <a:sym typeface="Georgia"/>
              </a:rPr>
              <a:t>Life in San Diego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320040" y="768096"/>
            <a:ext cx="8229600" cy="29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46E7A"/>
              </a:buClr>
              <a:buSzPts val="1200"/>
              <a:buFont typeface="Calibri"/>
              <a:buNone/>
            </a:pPr>
            <a:r>
              <a:rPr lang="en-US" sz="1200" b="0" i="1" u="none" strike="noStrike" cap="none">
                <a:solidFill>
                  <a:srgbClr val="546E7A"/>
                </a:solidFill>
                <a:latin typeface="Calibri"/>
                <a:ea typeface="Calibri"/>
                <a:cs typeface="Calibri"/>
                <a:sym typeface="Calibri"/>
              </a:rPr>
              <a:t>Second semester — </a:t>
            </a:r>
            <a:r>
              <a:rPr lang="en-US" sz="1200" i="1">
                <a:solidFill>
                  <a:srgbClr val="546E7A"/>
                </a:solidFill>
                <a:latin typeface="Calibri"/>
                <a:ea typeface="Calibri"/>
                <a:cs typeface="Calibri"/>
                <a:sym typeface="Calibri"/>
              </a:rPr>
              <a:t>returning “home” after Christmas in Spain.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4" descr="/sessions/fervent-tender-clarke/mnt/Downloads/WhatsApp Image 2026-05-09 at 15.06.0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168" y="1115568"/>
            <a:ext cx="484632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/>
          <p:nvPr/>
        </p:nvSpPr>
        <p:spPr>
          <a:xfrm>
            <a:off x="201168" y="4727448"/>
            <a:ext cx="4846320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274320" y="4745736"/>
            <a:ext cx="46634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USD Toreros game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4" descr="/sessions/fervent-tender-clarke/mnt/Downloads/WhatsApp Image 2026-05-09 at 18.15.32.jpeg"/>
          <p:cNvPicPr preferRelativeResize="0"/>
          <p:nvPr/>
        </p:nvPicPr>
        <p:blipFill rotWithShape="1">
          <a:blip r:embed="rId4">
            <a:alphaModFix/>
          </a:blip>
          <a:srcRect t="11316"/>
          <a:stretch/>
        </p:blipFill>
        <p:spPr>
          <a:xfrm>
            <a:off x="5184650" y="1115575"/>
            <a:ext cx="1901948" cy="192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>
            <a:off x="5184648" y="2715768"/>
            <a:ext cx="1901952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5257800" y="2734056"/>
            <a:ext cx="17373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 longboard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4" descr="/sessions/fervent-tender-clarke/mnt/Downloads/WhatsApp Image 2026-05-09 at 18.15.40 (1).jpeg"/>
          <p:cNvPicPr preferRelativeResize="0"/>
          <p:nvPr/>
        </p:nvPicPr>
        <p:blipFill rotWithShape="1">
          <a:blip r:embed="rId5">
            <a:alphaModFix/>
          </a:blip>
          <a:srcRect t="10555"/>
          <a:stretch/>
        </p:blipFill>
        <p:spPr>
          <a:xfrm>
            <a:off x="7178050" y="1115575"/>
            <a:ext cx="1828800" cy="19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/>
          <p:nvPr/>
        </p:nvSpPr>
        <p:spPr>
          <a:xfrm>
            <a:off x="7178040" y="2715768"/>
            <a:ext cx="1828800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7251192" y="2734056"/>
            <a:ext cx="16916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First day back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4" descr="/sessions/fervent-tender-clarke/mnt/Downloads/WhatsApp Image 2026-05-09 at 18.15.39 (2)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4648" y="3127248"/>
            <a:ext cx="1901952" cy="19202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"/>
          <p:cNvSpPr/>
          <p:nvPr/>
        </p:nvSpPr>
        <p:spPr>
          <a:xfrm>
            <a:off x="5184648" y="4727448"/>
            <a:ext cx="1901952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5257800" y="4745736"/>
            <a:ext cx="17373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Fall vibes in SoCal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4" descr="/sessions/fervent-tender-clarke/mnt/Downloads/WhatsApp Image 2026-05-09 at 18.15.38 (3).jpeg"/>
          <p:cNvPicPr preferRelativeResize="0"/>
          <p:nvPr/>
        </p:nvPicPr>
        <p:blipFill rotWithShape="1">
          <a:blip r:embed="rId7">
            <a:alphaModFix/>
          </a:blip>
          <a:srcRect t="7910"/>
          <a:stretch/>
        </p:blipFill>
        <p:spPr>
          <a:xfrm>
            <a:off x="7178050" y="3127275"/>
            <a:ext cx="1828800" cy="19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"/>
          <p:cNvSpPr/>
          <p:nvPr/>
        </p:nvSpPr>
        <p:spPr>
          <a:xfrm>
            <a:off x="7178040" y="4727448"/>
            <a:ext cx="1828800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7251192" y="4745736"/>
            <a:ext cx="16916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Hustle mode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827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/>
        </p:nvSpPr>
        <p:spPr>
          <a:xfrm>
            <a:off x="0" y="0"/>
            <a:ext cx="9144000" cy="868680"/>
          </a:xfrm>
          <a:prstGeom prst="rect">
            <a:avLst/>
          </a:prstGeom>
          <a:solidFill>
            <a:srgbClr val="000000">
              <a:alpha val="7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365760" y="54864"/>
            <a:ext cx="6400800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</a:pPr>
            <a:r>
              <a:rPr lang="en-US" sz="3000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Iconic </a:t>
            </a:r>
            <a:r>
              <a:rPr lang="en-US" sz="30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California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365760" y="548640"/>
            <a:ext cx="822960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8632A"/>
              </a:buClr>
              <a:buSzPts val="1000"/>
              <a:buFont typeface="Calibri"/>
              <a:buNone/>
            </a:pPr>
            <a:r>
              <a:rPr lang="en-US" sz="1000">
                <a:solidFill>
                  <a:srgbClr val="E8632A"/>
                </a:solidFill>
                <a:latin typeface="Calibri"/>
                <a:ea typeface="Calibri"/>
                <a:cs typeface="Calibri"/>
                <a:sym typeface="Calibri"/>
              </a:rPr>
              <a:t>LOS ANGELES</a:t>
            </a:r>
            <a:r>
              <a:rPr lang="en-US" sz="1000" b="0" i="0" u="none" strike="noStrike" cap="none">
                <a:solidFill>
                  <a:srgbClr val="E8632A"/>
                </a:solidFill>
                <a:latin typeface="Calibri"/>
                <a:ea typeface="Calibri"/>
                <a:cs typeface="Calibri"/>
                <a:sym typeface="Calibri"/>
              </a:rPr>
              <a:t> ·  LAS VEGAS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5" descr="/sessions/fervent-tender-clarke/mnt/Downloads/WhatsApp Image 2026-05-09 at 18.15.4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2" y="914400"/>
            <a:ext cx="4407408" cy="20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5"/>
          <p:cNvSpPr/>
          <p:nvPr/>
        </p:nvSpPr>
        <p:spPr>
          <a:xfrm>
            <a:off x="73152" y="2606040"/>
            <a:ext cx="4407408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146304" y="2624328"/>
            <a:ext cx="431596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Hollywood Sign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5" descr="/sessions/fervent-tender-clarke/mnt/Downloads/WhatsApp Image 2026-05-09 at 18.15.40 (3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5152" y="914400"/>
            <a:ext cx="4407408" cy="20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5"/>
          <p:cNvSpPr/>
          <p:nvPr/>
        </p:nvSpPr>
        <p:spPr>
          <a:xfrm>
            <a:off x="4645152" y="2606040"/>
            <a:ext cx="4407408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4718304" y="2624328"/>
            <a:ext cx="431596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Convertible vibes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5" descr="/sessions/fervent-tender-clarke/mnt/Downloads/WhatsApp Image 2026-05-09 at 18.15.40 (2).jpeg"/>
          <p:cNvPicPr preferRelativeResize="0"/>
          <p:nvPr/>
        </p:nvPicPr>
        <p:blipFill rotWithShape="1">
          <a:blip r:embed="rId5">
            <a:alphaModFix/>
          </a:blip>
          <a:srcRect t="31391" b="28426"/>
          <a:stretch/>
        </p:blipFill>
        <p:spPr>
          <a:xfrm>
            <a:off x="73150" y="3017525"/>
            <a:ext cx="4407399" cy="20116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"/>
          <p:cNvSpPr/>
          <p:nvPr/>
        </p:nvSpPr>
        <p:spPr>
          <a:xfrm>
            <a:off x="73152" y="4709160"/>
            <a:ext cx="4407408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146304" y="4727448"/>
            <a:ext cx="431596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Beverly Hills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5" descr="/sessions/fervent-tender-clarke/mnt/Downloads/WhatsApp Image 2026-05-09 at 18.15.39 (1).jpeg"/>
          <p:cNvPicPr preferRelativeResize="0"/>
          <p:nvPr/>
        </p:nvPicPr>
        <p:blipFill rotWithShape="1">
          <a:blip r:embed="rId6">
            <a:alphaModFix/>
          </a:blip>
          <a:srcRect t="38954" b="19882"/>
          <a:stretch/>
        </p:blipFill>
        <p:spPr>
          <a:xfrm>
            <a:off x="4657899" y="3021099"/>
            <a:ext cx="4407375" cy="201167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"/>
          <p:cNvSpPr/>
          <p:nvPr/>
        </p:nvSpPr>
        <p:spPr>
          <a:xfrm>
            <a:off x="4645152" y="4709160"/>
            <a:ext cx="4407408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4718304" y="4727448"/>
            <a:ext cx="431596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Las Vegas (Steve Aoki night)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72BE32-6CCA-7105-973D-FB82D94A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27" t="26949" r="2275" b="2400"/>
          <a:stretch>
            <a:fillRect/>
          </a:stretch>
        </p:blipFill>
        <p:spPr>
          <a:xfrm>
            <a:off x="6795152" y="3099196"/>
            <a:ext cx="2239119" cy="1948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0ED93-86E4-CE0F-E3B9-BF46BBC8BB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500" b="2400"/>
          <a:stretch>
            <a:fillRect/>
          </a:stretch>
        </p:blipFill>
        <p:spPr>
          <a:xfrm>
            <a:off x="118872" y="1024128"/>
            <a:ext cx="4709159" cy="3995927"/>
          </a:xfrm>
          <a:prstGeom prst="rect">
            <a:avLst/>
          </a:prstGeom>
        </p:spPr>
      </p:pic>
      <p:sp>
        <p:nvSpPr>
          <p:cNvPr id="75" name="Google Shape;75;p6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B3D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6"/>
          <p:cNvSpPr/>
          <p:nvPr/>
        </p:nvSpPr>
        <p:spPr>
          <a:xfrm>
            <a:off x="365760" y="64008"/>
            <a:ext cx="82296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On the Road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365760" y="612648"/>
            <a:ext cx="8229600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8632A"/>
              </a:buClr>
              <a:buSzPts val="1000"/>
              <a:buFont typeface="Calibri"/>
              <a:buNone/>
            </a:pPr>
            <a:r>
              <a:rPr lang="en-US" sz="1000" b="0" i="0" u="none" strike="noStrike" cap="none" dirty="0">
                <a:solidFill>
                  <a:srgbClr val="E8632A"/>
                </a:solidFill>
                <a:latin typeface="Calibri"/>
                <a:ea typeface="Calibri"/>
                <a:cs typeface="Calibri"/>
                <a:sym typeface="Calibri"/>
              </a:rPr>
              <a:t>BOSTON  ·  SAN FRANCISCO</a:t>
            </a:r>
            <a:r>
              <a:rPr lang="en-US" sz="1000" dirty="0">
                <a:solidFill>
                  <a:srgbClr val="E8632A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000" b="0" i="0" u="none" strike="noStrike" cap="none" dirty="0">
                <a:solidFill>
                  <a:srgbClr val="E8632A"/>
                </a:solidFill>
                <a:latin typeface="Calibri"/>
                <a:ea typeface="Calibri"/>
                <a:cs typeface="Calibri"/>
                <a:sym typeface="Calibri"/>
              </a:rPr>
              <a:t>·  SELIGMAN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109728" y="4727448"/>
            <a:ext cx="4709160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"/>
          <p:cNvSpPr/>
          <p:nvPr/>
        </p:nvSpPr>
        <p:spPr>
          <a:xfrm>
            <a:off x="182880" y="4745736"/>
            <a:ext cx="45720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Fenway Park, Boston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6" descr="/sessions/fervent-tender-clarke/mnt/Downloads/WhatsApp Image 2026-05-09 at 18.15.37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6048" y="1024128"/>
            <a:ext cx="4069080" cy="194767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/>
          <p:nvPr/>
        </p:nvSpPr>
        <p:spPr>
          <a:xfrm>
            <a:off x="4956048" y="2651760"/>
            <a:ext cx="4069080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5029200" y="2670048"/>
            <a:ext cx="39319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MIT, Cambridge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6" descr="/sessions/fervent-tender-clarke/mnt/Downloads/WhatsApp Image 2026-05-09 at 18.15.38.jpeg"/>
          <p:cNvPicPr preferRelativeResize="0"/>
          <p:nvPr/>
        </p:nvPicPr>
        <p:blipFill rotWithShape="1">
          <a:blip r:embed="rId6">
            <a:alphaModFix/>
          </a:blip>
          <a:srcRect r="37941"/>
          <a:stretch>
            <a:fillRect/>
          </a:stretch>
        </p:blipFill>
        <p:spPr>
          <a:xfrm>
            <a:off x="4956048" y="3099816"/>
            <a:ext cx="1756809" cy="194767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6"/>
          <p:cNvSpPr/>
          <p:nvPr/>
        </p:nvSpPr>
        <p:spPr>
          <a:xfrm>
            <a:off x="4956048" y="4727448"/>
            <a:ext cx="1756809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5029200" y="4745736"/>
            <a:ext cx="39319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Golden Gate, San Francisco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5;p6">
            <a:extLst>
              <a:ext uri="{FF2B5EF4-FFF2-40B4-BE49-F238E27FC236}">
                <a16:creationId xmlns:a16="http://schemas.microsoft.com/office/drawing/2014/main" id="{6E92B607-B608-0EA6-DF6D-D95A8407CB3C}"/>
              </a:ext>
            </a:extLst>
          </p:cNvPr>
          <p:cNvSpPr/>
          <p:nvPr/>
        </p:nvSpPr>
        <p:spPr>
          <a:xfrm>
            <a:off x="6786009" y="4727448"/>
            <a:ext cx="2239119" cy="3200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Seligman, Arizona</a:t>
            </a:r>
            <a:endParaRPr lang="en-US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5C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7" descr="/sessions/fervent-tender-clarke/mnt/Downloads/WhatsApp Image 2026-05-09 at 18.15.35 (2)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2" y="73152"/>
            <a:ext cx="4407408" cy="248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7" descr="/sessions/fervent-tender-clarke/mnt/Downloads/WhatsApp Image 2026-05-09 at 18.15.35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5152" y="73152"/>
            <a:ext cx="4407408" cy="248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7" descr="/sessions/fervent-tender-clarke/mnt/Downloads/WhatsApp Image 2026-05-09 at 18.15.32 (1)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" y="2633472"/>
            <a:ext cx="4407408" cy="248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7" descr="/sessions/fervent-tender-clarke/mnt/Downloads/WhatsApp Image 2026-05-09 at 18.15.36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5152" y="2633472"/>
            <a:ext cx="4407408" cy="248716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7"/>
          <p:cNvSpPr/>
          <p:nvPr/>
        </p:nvSpPr>
        <p:spPr>
          <a:xfrm>
            <a:off x="0" y="4754880"/>
            <a:ext cx="9144000" cy="388620"/>
          </a:xfrm>
          <a:prstGeom prst="rect">
            <a:avLst/>
          </a:prstGeom>
          <a:solidFill>
            <a:srgbClr val="000000">
              <a:alpha val="7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0" y="0"/>
            <a:ext cx="9144000" cy="804672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320040" y="45720"/>
            <a:ext cx="457200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Georgia"/>
              <a:buNone/>
            </a:pPr>
            <a:r>
              <a:rPr lang="en-US" sz="46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HAWAII</a:t>
            </a:r>
            <a:endParaRPr sz="4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5029200" y="182880"/>
            <a:ext cx="393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0CAF9"/>
              </a:buClr>
              <a:buSzPts val="1100"/>
              <a:buFont typeface="Calibri"/>
              <a:buNone/>
            </a:pPr>
            <a:r>
              <a:rPr lang="en-US" sz="1100" b="0" i="1" u="none" strike="noStrike" cap="none">
                <a:solidFill>
                  <a:srgbClr val="90CAF9"/>
                </a:solidFill>
                <a:latin typeface="Calibri"/>
                <a:ea typeface="Calibri"/>
                <a:cs typeface="Calibri"/>
                <a:sym typeface="Calibri"/>
              </a:rPr>
              <a:t>Maui  ·  Kauai  ·  The crown jewel of the semester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4480560" y="804672"/>
            <a:ext cx="164592" cy="3968496"/>
          </a:xfrm>
          <a:prstGeom prst="rect">
            <a:avLst/>
          </a:prstGeom>
          <a:solidFill>
            <a:srgbClr val="003D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0" y="2542032"/>
            <a:ext cx="9144000" cy="164592"/>
          </a:xfrm>
          <a:prstGeom prst="rect">
            <a:avLst/>
          </a:prstGeom>
          <a:solidFill>
            <a:srgbClr val="003D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46304" y="2267712"/>
            <a:ext cx="4315968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"/>
              <a:buFont typeface="Calibri"/>
              <a:buNone/>
            </a:pPr>
            <a:r>
              <a:rPr lang="en-US" sz="8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Black Sand Beach · Maui</a:t>
            </a:r>
            <a:endParaRPr sz="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4718304" y="2267712"/>
            <a:ext cx="4315968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"/>
              <a:buFont typeface="Calibri"/>
              <a:buNone/>
            </a:pPr>
            <a:r>
              <a:rPr lang="en-US" sz="85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Tunnels Beach · Kauai</a:t>
            </a:r>
            <a:endParaRPr sz="8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146304" y="4828032"/>
            <a:ext cx="4315968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"/>
              <a:buFont typeface="Calibri"/>
              <a:buNone/>
            </a:pPr>
            <a:r>
              <a:rPr lang="en-US" sz="8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Waimea Canyon · Kauai</a:t>
            </a:r>
            <a:endParaRPr sz="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4718304" y="4828032"/>
            <a:ext cx="4315968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"/>
              <a:buFont typeface="Calibri"/>
              <a:buNone/>
            </a:pPr>
            <a:r>
              <a:rPr lang="en-US" sz="85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Ho’okipa Beach · Maui</a:t>
            </a:r>
            <a:endParaRPr sz="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7" title="WhatsApp Image 2026-05-09 at 18.15.35 (1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0725" y="2950075"/>
            <a:ext cx="2081824" cy="156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 title="WhatsApp Image 2026-05-09 at 18.15.34 (1).jpeg"/>
          <p:cNvPicPr preferRelativeResize="0"/>
          <p:nvPr/>
        </p:nvPicPr>
        <p:blipFill rotWithShape="1">
          <a:blip r:embed="rId8">
            <a:alphaModFix/>
          </a:blip>
          <a:srcRect l="37068" t="40492" r="18201" b="27211"/>
          <a:stretch/>
        </p:blipFill>
        <p:spPr>
          <a:xfrm>
            <a:off x="87851" y="3942672"/>
            <a:ext cx="1485916" cy="8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8" title="WhatsApp Image 2026-05-09 at 18.15.35 (2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8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rgbClr val="E86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411480" y="256032"/>
            <a:ext cx="8229600" cy="62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B3D6B"/>
              </a:buClr>
              <a:buSzPts val="3200"/>
              <a:buFont typeface="Georgia"/>
              <a:buNone/>
            </a:pPr>
            <a:r>
              <a:rPr lang="en-US" sz="3200" b="1" i="0" u="none" strike="noStrike" cap="none">
                <a:solidFill>
                  <a:srgbClr val="0B3D6B"/>
                </a:solidFill>
                <a:latin typeface="Georgia"/>
                <a:ea typeface="Georgia"/>
                <a:cs typeface="Georgia"/>
                <a:sym typeface="Georgia"/>
              </a:rPr>
              <a:t>The World This Semester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411480" y="877824"/>
            <a:ext cx="82296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46E7A"/>
              </a:buClr>
              <a:buSzPts val="1200"/>
              <a:buFont typeface="Calibri"/>
              <a:buNone/>
            </a:pPr>
            <a:r>
              <a:rPr lang="en-US" sz="1200" b="0" i="1" u="none" strike="noStrike" cap="none">
                <a:solidFill>
                  <a:srgbClr val="546E7A"/>
                </a:solidFill>
                <a:latin typeface="Calibri"/>
                <a:ea typeface="Calibri"/>
                <a:cs typeface="Calibri"/>
                <a:sym typeface="Calibri"/>
              </a:rPr>
              <a:t>What was happening around us while life unfolded in San Diego.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347472" y="1417320"/>
            <a:ext cx="4133088" cy="15087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25400" dir="8100000" algn="bl" rotWithShape="0">
              <a:srgbClr val="000000">
                <a:alpha val="1803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"/>
          <p:cNvSpPr/>
          <p:nvPr/>
        </p:nvSpPr>
        <p:spPr>
          <a:xfrm>
            <a:off x="347472" y="1417320"/>
            <a:ext cx="91440" cy="1508760"/>
          </a:xfrm>
          <a:prstGeom prst="rect">
            <a:avLst/>
          </a:prstGeom>
          <a:solidFill>
            <a:srgbClr val="1565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548640" y="1581912"/>
            <a:ext cx="3749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B3D6B"/>
              </a:buClr>
              <a:buSzPts val="1300"/>
              <a:buFont typeface="Georgia"/>
              <a:buNone/>
            </a:pPr>
            <a:r>
              <a:rPr lang="en-US" sz="1300" b="1" i="0" u="none" strike="noStrike" cap="none">
                <a:solidFill>
                  <a:srgbClr val="0B3D6B"/>
                </a:solidFill>
                <a:latin typeface="Georgia"/>
                <a:ea typeface="Georgia"/>
                <a:cs typeface="Georgia"/>
                <a:sym typeface="Georgia"/>
              </a:rPr>
              <a:t>Immigration &amp; Identity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8"/>
          <p:cNvSpPr/>
          <p:nvPr/>
        </p:nvSpPr>
        <p:spPr>
          <a:xfrm>
            <a:off x="548640" y="1920240"/>
            <a:ext cx="3749040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1050"/>
              <a:buFont typeface="Calibri"/>
              <a:buNone/>
            </a:pPr>
            <a:r>
              <a:rPr lang="en-US" sz="1050" b="0" i="0" u="none" strike="noStrike" cap="none">
                <a:solidFill>
                  <a:srgbClr val="2D3748"/>
                </a:solidFill>
                <a:latin typeface="Calibri"/>
                <a:ea typeface="Calibri"/>
                <a:cs typeface="Calibri"/>
                <a:sym typeface="Calibri"/>
              </a:rPr>
              <a:t>Loud, political, personal. As a Spanish student on a visa you are not the target, but you are not outside it either. The word 'foreigner' lands differently depending on the day.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8"/>
          <p:cNvSpPr/>
          <p:nvPr/>
        </p:nvSpPr>
        <p:spPr>
          <a:xfrm>
            <a:off x="4828032" y="1417320"/>
            <a:ext cx="4133088" cy="15087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25400" dir="8100000" algn="bl" rotWithShape="0">
              <a:srgbClr val="000000">
                <a:alpha val="1803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4828032" y="1417320"/>
            <a:ext cx="91440" cy="1508760"/>
          </a:xfrm>
          <a:prstGeom prst="rect">
            <a:avLst/>
          </a:prstGeom>
          <a:solidFill>
            <a:srgbClr val="E86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5029200" y="1581912"/>
            <a:ext cx="3749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B3D6B"/>
              </a:buClr>
              <a:buSzPts val="1300"/>
              <a:buFont typeface="Georgia"/>
              <a:buNone/>
            </a:pPr>
            <a:r>
              <a:rPr lang="en-US" sz="1300" b="1" i="0" u="none" strike="noStrike" cap="none">
                <a:solidFill>
                  <a:srgbClr val="0B3D6B"/>
                </a:solidFill>
                <a:latin typeface="Georgia"/>
                <a:ea typeface="Georgia"/>
                <a:cs typeface="Georgia"/>
                <a:sym typeface="Georgia"/>
              </a:rPr>
              <a:t>Trump vs. Sanchez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5029200" y="1920240"/>
            <a:ext cx="3749040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1050"/>
              <a:buFont typeface="Calibri"/>
              <a:buNone/>
            </a:pPr>
            <a:r>
              <a:rPr lang="en-US" sz="1050" b="0" i="0" u="none" strike="noStrike" cap="none">
                <a:solidFill>
                  <a:srgbClr val="2D3748"/>
                </a:solidFill>
                <a:latin typeface="Calibri"/>
                <a:ea typeface="Calibri"/>
                <a:cs typeface="Calibri"/>
                <a:sym typeface="Calibri"/>
              </a:rPr>
              <a:t>The US-Spain political tension went from abstract to personal. Someone makes a comment about Europeans and you smile and let it go, but you notice it.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347472" y="3108960"/>
            <a:ext cx="4133088" cy="15087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25400" dir="8100000" algn="bl" rotWithShape="0">
              <a:srgbClr val="000000">
                <a:alpha val="1803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347472" y="3108960"/>
            <a:ext cx="91440" cy="1508760"/>
          </a:xfrm>
          <a:prstGeom prst="rect">
            <a:avLst/>
          </a:prstGeom>
          <a:solidFill>
            <a:srgbClr val="0060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548640" y="3273552"/>
            <a:ext cx="3749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B3D6B"/>
              </a:buClr>
              <a:buSzPts val="1300"/>
              <a:buFont typeface="Georgia"/>
              <a:buNone/>
            </a:pPr>
            <a:r>
              <a:rPr lang="en-US" sz="1300" b="1" i="0" u="none" strike="noStrike" cap="none">
                <a:solidFill>
                  <a:srgbClr val="0B3D6B"/>
                </a:solidFill>
                <a:latin typeface="Georgia"/>
                <a:ea typeface="Georgia"/>
                <a:cs typeface="Georgia"/>
                <a:sym typeface="Georgia"/>
              </a:rPr>
              <a:t>Iran &amp; Global Tensions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548640" y="3611880"/>
            <a:ext cx="3749040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1050"/>
              <a:buFont typeface="Calibri"/>
              <a:buNone/>
            </a:pPr>
            <a:r>
              <a:rPr lang="en-US" sz="1050" b="0" i="0" u="none" strike="noStrike" cap="none">
                <a:solidFill>
                  <a:srgbClr val="2D3748"/>
                </a:solidFill>
                <a:latin typeface="Calibri"/>
                <a:ea typeface="Calibri"/>
                <a:cs typeface="Calibri"/>
                <a:sym typeface="Calibri"/>
              </a:rPr>
              <a:t>The situation escalated in ways that felt alarming from a beach town. You check the news, feel the weight, and San Diego pulls you back. That gap is one of the stranger things about living abroad.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4828032" y="3108960"/>
            <a:ext cx="4133088" cy="15087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25400" dir="8100000" algn="bl" rotWithShape="0">
              <a:srgbClr val="000000">
                <a:alpha val="1803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4828032" y="3108960"/>
            <a:ext cx="91440" cy="1508760"/>
          </a:xfrm>
          <a:prstGeom prst="rect">
            <a:avLst/>
          </a:prstGeom>
          <a:solidFill>
            <a:srgbClr val="F9A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5029200" y="3273552"/>
            <a:ext cx="374904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B3D6B"/>
              </a:buClr>
              <a:buSzPts val="1300"/>
              <a:buFont typeface="Georgia"/>
              <a:buNone/>
            </a:pPr>
            <a:r>
              <a:rPr lang="en-US" sz="1300" b="1" i="0" u="none" strike="noStrike" cap="none">
                <a:solidFill>
                  <a:srgbClr val="0B3D6B"/>
                </a:solidFill>
                <a:latin typeface="Georgia"/>
                <a:ea typeface="Georgia"/>
                <a:cs typeface="Georgia"/>
                <a:sym typeface="Georgia"/>
              </a:rPr>
              <a:t>The AI Moment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5029200" y="3611880"/>
            <a:ext cx="3749040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1050"/>
              <a:buFont typeface="Calibri"/>
              <a:buNone/>
            </a:pPr>
            <a:r>
              <a:rPr lang="en-US" sz="1050" b="0" i="0" u="none" strike="noStrike" cap="none">
                <a:solidFill>
                  <a:srgbClr val="2D3748"/>
                </a:solidFill>
                <a:latin typeface="Calibri"/>
                <a:ea typeface="Calibri"/>
                <a:cs typeface="Calibri"/>
                <a:sym typeface="Calibri"/>
              </a:rPr>
              <a:t>AI went mainstream this semester in a real way. Every class, every job, every conversation about the future. Watching history happen in real time.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D6B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8F570-100C-45A7-2C71-3DD280B92A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62" b="21205"/>
          <a:stretch>
            <a:fillRect/>
          </a:stretch>
        </p:blipFill>
        <p:spPr>
          <a:xfrm>
            <a:off x="5477826" y="4826"/>
            <a:ext cx="3666173" cy="2880797"/>
          </a:xfrm>
          <a:prstGeom prst="rect">
            <a:avLst/>
          </a:prstGeom>
        </p:spPr>
      </p:pic>
      <p:pic>
        <p:nvPicPr>
          <p:cNvPr id="138" name="Google Shape;138;p9" descr="/sessions/fervent-tender-clarke/mnt/Downloads/WhatsApp Image 2026-05-09 at 18.15.38 (3).jpeg"/>
          <p:cNvPicPr preferRelativeResize="0"/>
          <p:nvPr/>
        </p:nvPicPr>
        <p:blipFill rotWithShape="1">
          <a:blip r:embed="rId4">
            <a:alphaModFix/>
          </a:blip>
          <a:srcRect t="22893" b="17789"/>
          <a:stretch>
            <a:fillRect/>
          </a:stretch>
        </p:blipFill>
        <p:spPr>
          <a:xfrm>
            <a:off x="5477826" y="2724912"/>
            <a:ext cx="3666173" cy="2418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"/>
          <p:cNvSpPr/>
          <p:nvPr/>
        </p:nvSpPr>
        <p:spPr>
          <a:xfrm>
            <a:off x="5477826" y="-4826"/>
            <a:ext cx="3675318" cy="5143500"/>
          </a:xfrm>
          <a:prstGeom prst="rect">
            <a:avLst/>
          </a:prstGeom>
          <a:solidFill>
            <a:srgbClr val="0B3D6B">
              <a:alpha val="4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457200" y="274320"/>
            <a:ext cx="4754880" cy="14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eorgia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Looking Back,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eorgia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Looking Forward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457200" y="1783080"/>
            <a:ext cx="1828800" cy="54864"/>
          </a:xfrm>
          <a:prstGeom prst="rect">
            <a:avLst/>
          </a:prstGeom>
          <a:solidFill>
            <a:srgbClr val="E86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457200" y="1965960"/>
            <a:ext cx="54864" cy="749808"/>
          </a:xfrm>
          <a:prstGeom prst="rect">
            <a:avLst/>
          </a:prstGeom>
          <a:solidFill>
            <a:srgbClr val="E86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658368" y="1965960"/>
            <a:ext cx="45720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8632A"/>
              </a:buClr>
              <a:buSzPts val="1100"/>
              <a:buFont typeface="Calibri"/>
              <a:buNone/>
            </a:pPr>
            <a:r>
              <a:rPr lang="en-US" sz="1100" b="1" i="0" u="none" strike="noStrike" cap="none">
                <a:solidFill>
                  <a:srgbClr val="E8632A"/>
                </a:solidFill>
                <a:latin typeface="Calibri"/>
                <a:ea typeface="Calibri"/>
                <a:cs typeface="Calibri"/>
                <a:sym typeface="Calibri"/>
              </a:rPr>
              <a:t>The semester I had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658368" y="2286000"/>
            <a:ext cx="4572000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B0BEC5"/>
                </a:solidFill>
                <a:latin typeface="Calibri"/>
                <a:ea typeface="Calibri"/>
                <a:cs typeface="Calibri"/>
                <a:sym typeface="Calibri"/>
              </a:rPr>
              <a:t>Adventures, friendships, waves and miles. From San Diego beaches to Hawaiian sunsets — a semester of saying yes to everything.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457200" y="2926080"/>
            <a:ext cx="54864" cy="749808"/>
          </a:xfrm>
          <a:prstGeom prst="rect">
            <a:avLst/>
          </a:prstGeom>
          <a:solidFill>
            <a:srgbClr val="F9A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658368" y="2926080"/>
            <a:ext cx="45720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9A825"/>
              </a:buClr>
              <a:buSzPts val="1100"/>
              <a:buFont typeface="Calibri"/>
              <a:buNone/>
            </a:pPr>
            <a:r>
              <a:rPr lang="en-US" sz="1100" b="1" i="0" u="none" strike="noStrike" cap="none">
                <a:solidFill>
                  <a:srgbClr val="F9A825"/>
                </a:solidFill>
                <a:latin typeface="Calibri"/>
                <a:ea typeface="Calibri"/>
                <a:cs typeface="Calibri"/>
                <a:sym typeface="Calibri"/>
              </a:rPr>
              <a:t>Things I missed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658368" y="3246120"/>
            <a:ext cx="4572000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B0BEC5"/>
                </a:solidFill>
                <a:latin typeface="Calibri"/>
                <a:ea typeface="Calibri"/>
                <a:cs typeface="Calibri"/>
                <a:sym typeface="Calibri"/>
              </a:rPr>
              <a:t>Spain. The quiet stuff. Sunday lunch. My parents calling at the wrong time. The ability to slow down when everything moved so fast.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457200" y="3886200"/>
            <a:ext cx="54864" cy="749808"/>
          </a:xfrm>
          <a:prstGeom prst="rect">
            <a:avLst/>
          </a:prstGeom>
          <a:solidFill>
            <a:srgbClr val="90CA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658368" y="3886200"/>
            <a:ext cx="457200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0CAF9"/>
              </a:buClr>
              <a:buSzPts val="1100"/>
              <a:buFont typeface="Calibri"/>
              <a:buNone/>
            </a:pPr>
            <a:r>
              <a:rPr lang="en-US" sz="1100" b="1" i="0" u="none" strike="noStrike" cap="none">
                <a:solidFill>
                  <a:srgbClr val="90CAF9"/>
                </a:solidFill>
                <a:latin typeface="Calibri"/>
                <a:ea typeface="Calibri"/>
                <a:cs typeface="Calibri"/>
                <a:sym typeface="Calibri"/>
              </a:rPr>
              <a:t>What I hope for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658368" y="4206240"/>
            <a:ext cx="4572000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B0BEC5"/>
                </a:solidFill>
                <a:latin typeface="Calibri"/>
                <a:ea typeface="Calibri"/>
                <a:cs typeface="Calibri"/>
                <a:sym typeface="Calibri"/>
              </a:rPr>
              <a:t>More of the same good energy, deeper roots in San Diego, and learning to balance ambition with simply living.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457200" y="4809744"/>
            <a:ext cx="731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46E7A"/>
              </a:buClr>
              <a:buSzPts val="850"/>
              <a:buFont typeface="Calibri"/>
              <a:buNone/>
            </a:pPr>
            <a:r>
              <a:rPr lang="en-US" sz="850" b="0" i="0" u="none" strike="noStrike" cap="none" dirty="0">
                <a:solidFill>
                  <a:srgbClr val="546E7A"/>
                </a:solidFill>
                <a:latin typeface="Calibri"/>
                <a:ea typeface="Calibri"/>
                <a:cs typeface="Calibri"/>
                <a:sym typeface="Calibri"/>
              </a:rPr>
              <a:t>GARRIDO_TIME_CAPSULE_EXAM  ·  ITMG 100  ·  Spring 2026</a:t>
            </a:r>
            <a:endParaRPr sz="8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405</Words>
  <Application>Microsoft Office PowerPoint</Application>
  <PresentationFormat>On-screen Show (16:9)</PresentationFormat>
  <Paragraphs>56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Almudena Garrido</cp:lastModifiedBy>
  <cp:revision>3</cp:revision>
  <dcterms:modified xsi:type="dcterms:W3CDTF">2026-05-10T19:18:29Z</dcterms:modified>
</cp:coreProperties>
</file>