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7" r:id="rId12"/>
  </p:sldIdLst>
  <p:sldSz cx="12192000" cy="6858000"/>
  <p:notesSz cx="6858000" cy="12192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2"/>
    <p:restoredTop sz="94610"/>
  </p:normalViewPr>
  <p:slideViewPr>
    <p:cSldViewPr snapToGrid="0" snapToObjects="1">
      <p:cViewPr varScale="1">
        <p:scale>
          <a:sx n="117" d="100"/>
          <a:sy n="117" d="100"/>
        </p:scale>
        <p:origin x="2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529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F2191-47BE-CE10-2237-E01A31070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C1CFE5-279B-9837-52F3-565BE617C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CF255-799F-EBCF-846F-D68257521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12/13/25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8E288-445E-B6C7-FD2A-83EB3E6B5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C528B-6526-5D18-1E1F-4E8AA02D0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36331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D9BFE-54B2-5A82-CF69-034389B89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FF17F8-6B01-465A-5FE7-9D21D9E66C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E8B3B-7AB6-DDFF-20FA-3AD9E739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12/13/25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BBD01-EF4C-8514-E2DB-0064B1D69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4AF17-60E0-2A1A-65C4-AC1C6EA9C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8753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56EC16-DBA2-13C2-BBA0-C6DA338A5F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A03E14-5F13-C5AB-A01B-8E98C4B8C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49B5E-9CFF-8CB4-F019-BE7932A32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12/13/25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6B2B2-3A76-7B9A-3C65-1121D6598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A883F-E172-E5A6-1780-120F6EE9E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5038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726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FDF01-F555-89EA-5642-15388E1CA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659E5-7933-F38D-F572-D5E529725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729FB-7C0B-C034-926E-23FEC776A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12/13/25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6C15C-B1B6-ADD4-554D-999A3913D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71CDC-98FE-D1F7-D7F5-DF252B46D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76426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0E606-79BC-278F-6F97-03951F257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06BD9-7F52-6D08-3648-2DFA8036D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1C28E-1B57-DAAE-88F7-EA5DE98C1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12/13/25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81420-B34A-A466-923D-EFB63F57C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27939-CA2C-7FCB-4093-5D5897CC7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1395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04DA9-CCCB-5CDC-13F9-071EA7B14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7BDDC-8290-9677-097E-657F8B7A8F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F5C90E-0A16-53C9-E11F-A7E03D7E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5C914-997F-2697-7D4B-9FC010815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12/13/25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B0B6AF-C515-292F-C7FE-604FBFDD6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5832DF-D801-4124-BFFC-D84366642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60497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F5F07-E1B8-7BFA-BE17-96013847A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34E04D-0FC3-0ADE-C948-0BAD5D7FA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043912-6561-7DD3-1859-2C2D60A58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2DF0A7-5416-EE7C-BFD8-5FC3A7CE3A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F98A7B-F039-7BA8-A591-E4134C2F5C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A31082-D666-087D-FA5C-C2D27941B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12/13/25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153327-F40E-291C-D71A-A3684BD68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58D703-097B-EA0E-08B3-3FD69383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64252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E10B1-8D56-D3D5-4703-45A26BB7F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BA5A6-F640-0DA5-92B0-843FC22FD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12/13/25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140836-F6F3-7D74-38D5-4C619382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7CDA5D-813B-9F25-2D58-3AAF992BD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4090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C744F-CF87-F8C1-3632-2398E8792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12/13/25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C2FCD-B695-C296-D44E-51A2B5D18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D10CB-2B09-3BB8-6092-1B39A551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23730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2EA97-4FCC-B12C-9619-801F9B6AC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05C1C-6299-5080-3A31-6F6FB769B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FF036A-2807-4736-5BD9-594DF76A1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A61ED-996C-CA2D-D21F-CC449F4DB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12/13/25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99A68-6F35-A6D6-341A-00300819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08BA5-B00A-19AF-4912-EB8952C8A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02082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BE6AF-6868-B584-CB0F-1B21308F0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FF3E3B-AFAC-BEE2-F4C8-56BB0B17D8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9D666F-AF47-E064-CC92-7E03CFB46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F3F70-8965-74A5-B2E4-E4A26E06B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12/13/25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7A1AA-D814-2389-4070-915B77353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145DC-E715-5450-C76E-AF17BF32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24514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7F3F96-3091-7798-185E-9A55146B9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8E587-EEB3-9D83-DA3D-868211D56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9D464-802A-74DE-D553-08812493C7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12/13/25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FB41F-373A-924D-5003-E7AC6A644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539C4-B944-B16D-E654-B9E333111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24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320"/>
          </a:solidFill>
          <a:ln w="12700">
            <a:solidFill>
              <a:srgbClr val="0B132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/mnt/data/IMG_3103.jpeg"/>
          <p:cNvPicPr>
            <a:picLocks noChangeAspect="1"/>
          </p:cNvPicPr>
          <p:nvPr/>
        </p:nvPicPr>
        <p:blipFill>
          <a:blip r:embed="rId3"/>
          <a:srcRect t="8000" r="-113328" b="200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-1" y="0"/>
            <a:ext cx="12191695" cy="6858000"/>
          </a:xfrm>
          <a:prstGeom prst="rect">
            <a:avLst/>
          </a:prstGeom>
          <a:solidFill>
            <a:srgbClr val="0B1320">
              <a:alpha val="65000"/>
            </a:srgbClr>
          </a:solidFill>
          <a:ln w="12700">
            <a:solidFill>
              <a:srgbClr val="0B132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822960" y="2423160"/>
            <a:ext cx="1060704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52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Semester Reflection</a:t>
            </a:r>
            <a:endParaRPr lang="en-US" sz="5200" dirty="0"/>
          </a:p>
        </p:txBody>
      </p:sp>
      <p:sp>
        <p:nvSpPr>
          <p:cNvPr id="6" name="Text 3"/>
          <p:cNvSpPr/>
          <p:nvPr/>
        </p:nvSpPr>
        <p:spPr>
          <a:xfrm>
            <a:off x="868680" y="3154680"/>
            <a:ext cx="106070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C9D3E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Moments, lessons, and what I want next</a:t>
            </a:r>
            <a:endParaRPr lang="en-US" sz="1800" dirty="0"/>
          </a:p>
        </p:txBody>
      </p:sp>
      <p:sp>
        <p:nvSpPr>
          <p:cNvPr id="7" name="Shape 4"/>
          <p:cNvSpPr/>
          <p:nvPr/>
        </p:nvSpPr>
        <p:spPr>
          <a:xfrm>
            <a:off x="7482840" y="6030468"/>
            <a:ext cx="3840480" cy="411480"/>
          </a:xfrm>
          <a:prstGeom prst="roundRect">
            <a:avLst/>
          </a:prstGeom>
          <a:solidFill>
            <a:srgbClr val="F2C14E"/>
          </a:solidFill>
          <a:ln w="12700">
            <a:solidFill>
              <a:srgbClr val="F2C14E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Text 5"/>
          <p:cNvSpPr/>
          <p:nvPr/>
        </p:nvSpPr>
        <p:spPr>
          <a:xfrm>
            <a:off x="7323909" y="6076188"/>
            <a:ext cx="38404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dirty="0"/>
              <a:t>Brandon Keith / ITMG 100 05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E615FF-2DBF-8135-2431-8211AF4E6081}"/>
              </a:ext>
            </a:extLst>
          </p:cNvPr>
          <p:cNvSpPr txBox="1"/>
          <p:nvPr/>
        </p:nvSpPr>
        <p:spPr>
          <a:xfrm>
            <a:off x="674914" y="326257"/>
            <a:ext cx="6183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Written Statement / Explanation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1A535A-4F0F-2F6F-A23F-BC66EF962DD4}"/>
              </a:ext>
            </a:extLst>
          </p:cNvPr>
          <p:cNvSpPr txBox="1"/>
          <p:nvPr/>
        </p:nvSpPr>
        <p:spPr>
          <a:xfrm>
            <a:off x="239488" y="849477"/>
            <a:ext cx="63463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first 4 slides satisfies: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·        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Items that you experienced that have touched your life this semester in an positive way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Items that happened in the semester individually, with friends, groups, locally, nationally</a:t>
            </a:r>
          </a:p>
          <a:p>
            <a:r>
              <a:rPr lang="en-US" sz="1400" dirty="0"/>
              <a:t>  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 relevant items to discuss the semester you had, the semester you wanted, and the semesters that you wish to have in the future</a:t>
            </a:r>
          </a:p>
          <a:p>
            <a:r>
              <a:rPr lang="en-US" dirty="0"/>
              <a:t> </a:t>
            </a:r>
            <a:endParaRPr lang="en-US" i="1" dirty="0"/>
          </a:p>
          <a:p>
            <a:r>
              <a:rPr lang="en-US" dirty="0"/>
              <a:t>Flying, baseball games, and friends made this semester better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A34CA3-BABF-CE45-AE4B-6300326BA9D0}"/>
              </a:ext>
            </a:extLst>
          </p:cNvPr>
          <p:cNvSpPr txBox="1"/>
          <p:nvPr/>
        </p:nvSpPr>
        <p:spPr>
          <a:xfrm>
            <a:off x="315687" y="3065468"/>
            <a:ext cx="63463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5</a:t>
            </a:r>
            <a:r>
              <a:rPr lang="en-US" b="1" baseline="30000" dirty="0"/>
              <a:t>th</a:t>
            </a:r>
            <a:r>
              <a:rPr lang="en-US" b="1" dirty="0"/>
              <a:t> slide satisfies: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·        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Items that illustrates people’s creativity to assist others (i.e. drive by birthday parties)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  <a:p>
            <a:r>
              <a:rPr lang="en-US" dirty="0"/>
              <a:t>It was a cool experience to help Dr. Rebman set up for the blanket drive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7A9685-BBA9-A9DB-6559-BC69FCBE247C}"/>
              </a:ext>
            </a:extLst>
          </p:cNvPr>
          <p:cNvSpPr txBox="1"/>
          <p:nvPr/>
        </p:nvSpPr>
        <p:spPr>
          <a:xfrm>
            <a:off x="413657" y="4690017"/>
            <a:ext cx="63463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6</a:t>
            </a:r>
            <a:r>
              <a:rPr lang="en-US" b="1" baseline="30000" dirty="0"/>
              <a:t>th</a:t>
            </a:r>
            <a:r>
              <a:rPr lang="en-US" b="1" dirty="0"/>
              <a:t> slide satisfies: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 ·        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Items that illustrates changes to processes (buying food other items), laws/restrictions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  <a:p>
            <a:r>
              <a:rPr lang="en-US" dirty="0"/>
              <a:t>I think its fascinating how far technology has progressed in </a:t>
            </a:r>
          </a:p>
          <a:p>
            <a:r>
              <a:rPr lang="en-US" dirty="0"/>
              <a:t>the last 75 years, comparing Catalina airport to San Francisco International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1AC298-0738-830A-BD8C-1ABFB35C7BB6}"/>
              </a:ext>
            </a:extLst>
          </p:cNvPr>
          <p:cNvCxnSpPr>
            <a:cxnSpLocks/>
          </p:cNvCxnSpPr>
          <p:nvPr/>
        </p:nvCxnSpPr>
        <p:spPr>
          <a:xfrm>
            <a:off x="6934200" y="1055914"/>
            <a:ext cx="0" cy="5410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745B403-3C9C-FBA9-49B7-D98A8C68BBC8}"/>
              </a:ext>
            </a:extLst>
          </p:cNvPr>
          <p:cNvSpPr txBox="1"/>
          <p:nvPr/>
        </p:nvSpPr>
        <p:spPr>
          <a:xfrm>
            <a:off x="7032168" y="957943"/>
            <a:ext cx="51598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7</a:t>
            </a:r>
            <a:r>
              <a:rPr lang="en-US" b="1" baseline="30000" dirty="0"/>
              <a:t>th</a:t>
            </a:r>
            <a:r>
              <a:rPr lang="en-US" b="1" dirty="0"/>
              <a:t> slide satisfies: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      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Items that were highlighted by news, media advertisements/messages, government, other countries, other sources</a:t>
            </a:r>
          </a:p>
          <a:p>
            <a:endParaRPr lang="en-US" i="1" dirty="0"/>
          </a:p>
          <a:p>
            <a:r>
              <a:rPr lang="en-US" dirty="0"/>
              <a:t>Jeffery Epstein is a case with mystery and doubt and mistrust.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31FE96-9C89-8F8D-849C-5EBEF5813176}"/>
              </a:ext>
            </a:extLst>
          </p:cNvPr>
          <p:cNvSpPr txBox="1"/>
          <p:nvPr/>
        </p:nvSpPr>
        <p:spPr>
          <a:xfrm>
            <a:off x="7032169" y="2935691"/>
            <a:ext cx="51598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8</a:t>
            </a:r>
            <a:r>
              <a:rPr lang="en-US" b="1" baseline="30000" dirty="0"/>
              <a:t>th</a:t>
            </a:r>
            <a:r>
              <a:rPr lang="en-US" b="1" dirty="0"/>
              <a:t> slide satisfies:</a:t>
            </a:r>
          </a:p>
          <a:p>
            <a:r>
              <a:rPr lang="en-US" dirty="0"/>
              <a:t>    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  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Items that did not happen that you wanted, expected</a:t>
            </a:r>
          </a:p>
          <a:p>
            <a:endParaRPr lang="en-US" dirty="0"/>
          </a:p>
          <a:p>
            <a:r>
              <a:rPr lang="en-US" dirty="0"/>
              <a:t>I wanted to get a job but I applied way too late in the semester.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DEF86C-F143-546F-60A7-3EF3D48F3D9F}"/>
              </a:ext>
            </a:extLst>
          </p:cNvPr>
          <p:cNvSpPr txBox="1"/>
          <p:nvPr/>
        </p:nvSpPr>
        <p:spPr>
          <a:xfrm>
            <a:off x="7032171" y="4711788"/>
            <a:ext cx="51598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9</a:t>
            </a:r>
            <a:r>
              <a:rPr lang="en-US" b="1" baseline="30000" dirty="0"/>
              <a:t>th</a:t>
            </a:r>
            <a:r>
              <a:rPr lang="en-US" b="1" dirty="0"/>
              <a:t> slide satisfies: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      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Items that you experienced that were sad or negative that you wish not to be experienced again</a:t>
            </a:r>
          </a:p>
          <a:p>
            <a:endParaRPr lang="en-US" dirty="0"/>
          </a:p>
          <a:p>
            <a:r>
              <a:rPr lang="en-US" dirty="0"/>
              <a:t>I wish to never experience pick night at University of Sandiego ever again</a:t>
            </a:r>
          </a:p>
        </p:txBody>
      </p:sp>
    </p:spTree>
    <p:extLst>
      <p:ext uri="{BB962C8B-B14F-4D97-AF65-F5344CB8AC3E}">
        <p14:creationId xmlns:p14="http://schemas.microsoft.com/office/powerpoint/2010/main" val="3620900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320"/>
          </a:solidFill>
          <a:ln w="12700">
            <a:solidFill>
              <a:srgbClr val="0B132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/mnt/data/IMG_2835.jpeg"/>
          <p:cNvPicPr>
            <a:picLocks noChangeAspect="1"/>
          </p:cNvPicPr>
          <p:nvPr/>
        </p:nvPicPr>
        <p:blipFill>
          <a:blip r:embed="rId3"/>
          <a:srcRect t="12499" b="12499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-1" y="0"/>
            <a:ext cx="12191695" cy="6858000"/>
          </a:xfrm>
          <a:prstGeom prst="rect">
            <a:avLst/>
          </a:prstGeom>
          <a:solidFill>
            <a:srgbClr val="0B1320">
              <a:alpha val="55000"/>
            </a:srgbClr>
          </a:solidFill>
          <a:ln w="12700">
            <a:solidFill>
              <a:srgbClr val="0B132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822960" y="2011680"/>
            <a:ext cx="107899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Closing thought</a:t>
            </a:r>
            <a:endParaRPr lang="en-US" sz="3400" dirty="0"/>
          </a:p>
        </p:txBody>
      </p:sp>
      <p:sp>
        <p:nvSpPr>
          <p:cNvPr id="6" name="Text 3"/>
          <p:cNvSpPr/>
          <p:nvPr/>
        </p:nvSpPr>
        <p:spPr>
          <a:xfrm>
            <a:off x="868680" y="2743200"/>
            <a:ext cx="1060704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/>
              <a:t>I learned lots of new things this semester and am excited for more</a:t>
            </a:r>
          </a:p>
        </p:txBody>
      </p:sp>
      <p:sp>
        <p:nvSpPr>
          <p:cNvPr id="7" name="Text 4"/>
          <p:cNvSpPr/>
          <p:nvPr/>
        </p:nvSpPr>
        <p:spPr>
          <a:xfrm>
            <a:off x="868680" y="6263640"/>
            <a:ext cx="10607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320"/>
          </a:solidFill>
          <a:ln w="12700">
            <a:solidFill>
              <a:srgbClr val="0B132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640080" y="502920"/>
            <a:ext cx="108813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What happened this semester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640080" y="1115568"/>
            <a:ext cx="10881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C9D3E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Highlights I did individually + with friends (local adventures + new experiences).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868680" y="1600200"/>
            <a:ext cx="1444752" cy="411480"/>
          </a:xfrm>
          <a:prstGeom prst="roundRect">
            <a:avLst/>
          </a:prstGeom>
          <a:solidFill>
            <a:srgbClr val="F2C14E"/>
          </a:solidFill>
          <a:ln w="12700">
            <a:solidFill>
              <a:srgbClr val="F2C14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868680" y="1664208"/>
            <a:ext cx="1444752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Friends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2057400" y="1600200"/>
            <a:ext cx="1188720" cy="411480"/>
          </a:xfrm>
          <a:prstGeom prst="roundRect">
            <a:avLst/>
          </a:prstGeom>
          <a:solidFill>
            <a:srgbClr val="6EE7B7"/>
          </a:solidFill>
          <a:ln w="12700">
            <a:solidFill>
              <a:srgbClr val="6EE7B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2057400" y="1664208"/>
            <a:ext cx="11887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Local</a:t>
            </a:r>
            <a:endParaRPr lang="en-US" sz="1400" dirty="0"/>
          </a:p>
        </p:txBody>
      </p:sp>
      <p:sp>
        <p:nvSpPr>
          <p:cNvPr id="10" name="Shape 8"/>
          <p:cNvSpPr/>
          <p:nvPr/>
        </p:nvSpPr>
        <p:spPr>
          <a:xfrm>
            <a:off x="731520" y="2057400"/>
            <a:ext cx="3749040" cy="4480560"/>
          </a:xfrm>
          <a:prstGeom prst="roundRect">
            <a:avLst/>
          </a:prstGeom>
          <a:solidFill>
            <a:srgbClr val="0E1A2B"/>
          </a:solidFill>
          <a:ln w="12700">
            <a:solidFill>
              <a:srgbClr val="1C2A3D"/>
            </a:solidFill>
            <a:prstDash val="solid"/>
          </a:ln>
          <a:effectLst>
            <a:outerShdw blurRad="50800" dist="25400" dir="27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1" name="Image 0" descr="/mnt/data/IMG_3103.jpeg"/>
          <p:cNvPicPr>
            <a:picLocks noChangeAspect="1"/>
          </p:cNvPicPr>
          <p:nvPr/>
        </p:nvPicPr>
        <p:blipFill>
          <a:blip r:embed="rId3"/>
          <a:srcRect t="11094" b="11094"/>
          <a:stretch/>
        </p:blipFill>
        <p:spPr>
          <a:xfrm>
            <a:off x="777240" y="2103120"/>
            <a:ext cx="3657600" cy="379476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914400" y="6035040"/>
            <a:ext cx="33832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San Diego: a fun night out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4617720" y="2057400"/>
            <a:ext cx="3383280" cy="2194560"/>
          </a:xfrm>
          <a:prstGeom prst="roundRect">
            <a:avLst/>
          </a:prstGeom>
          <a:solidFill>
            <a:srgbClr val="0E1A2B"/>
          </a:solidFill>
          <a:ln w="12700">
            <a:solidFill>
              <a:srgbClr val="1C2A3D"/>
            </a:solidFill>
            <a:prstDash val="solid"/>
          </a:ln>
          <a:effectLst>
            <a:outerShdw blurRad="50800" dist="25400" dir="27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4" name="Image 1" descr="/mnt/data/IMG_3228.jpeg"/>
          <p:cNvPicPr>
            <a:picLocks noChangeAspect="1"/>
          </p:cNvPicPr>
          <p:nvPr/>
        </p:nvPicPr>
        <p:blipFill>
          <a:blip r:embed="rId4"/>
          <a:srcRect t="32813" b="32813"/>
          <a:stretch/>
        </p:blipFill>
        <p:spPr>
          <a:xfrm>
            <a:off x="4663440" y="2114006"/>
            <a:ext cx="3291840" cy="1508760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4800600" y="3749040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Flying to Catalina with friends</a:t>
            </a:r>
            <a:endParaRPr lang="en-US" sz="1400" dirty="0"/>
          </a:p>
        </p:txBody>
      </p:sp>
      <p:sp>
        <p:nvSpPr>
          <p:cNvPr id="16" name="Shape 12"/>
          <p:cNvSpPr/>
          <p:nvPr/>
        </p:nvSpPr>
        <p:spPr>
          <a:xfrm>
            <a:off x="4617720" y="4343400"/>
            <a:ext cx="3383280" cy="2194560"/>
          </a:xfrm>
          <a:prstGeom prst="roundRect">
            <a:avLst/>
          </a:prstGeom>
          <a:solidFill>
            <a:srgbClr val="0E1A2B"/>
          </a:solidFill>
          <a:ln w="12700">
            <a:solidFill>
              <a:srgbClr val="1C2A3D"/>
            </a:solidFill>
            <a:prstDash val="solid"/>
          </a:ln>
          <a:effectLst>
            <a:outerShdw blurRad="50800" dist="25400" dir="27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7" name="Image 2" descr="/mnt/data/IMG_2835.jpeg"/>
          <p:cNvPicPr>
            <a:picLocks noChangeAspect="1"/>
          </p:cNvPicPr>
          <p:nvPr/>
        </p:nvPicPr>
        <p:blipFill>
          <a:blip r:embed="rId5"/>
          <a:srcRect t="19444" b="19444"/>
          <a:stretch/>
        </p:blipFill>
        <p:spPr>
          <a:xfrm>
            <a:off x="4663440" y="4389120"/>
            <a:ext cx="3291840" cy="1508760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4800600" y="6035040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Beach sunset walk</a:t>
            </a:r>
            <a:endParaRPr lang="en-US" sz="1400" dirty="0"/>
          </a:p>
        </p:txBody>
      </p:sp>
      <p:sp>
        <p:nvSpPr>
          <p:cNvPr id="19" name="Shape 14"/>
          <p:cNvSpPr/>
          <p:nvPr/>
        </p:nvSpPr>
        <p:spPr>
          <a:xfrm>
            <a:off x="8138160" y="2057400"/>
            <a:ext cx="3337560" cy="4480560"/>
          </a:xfrm>
          <a:prstGeom prst="roundRect">
            <a:avLst/>
          </a:prstGeom>
          <a:solidFill>
            <a:srgbClr val="0E1A2B"/>
          </a:solidFill>
          <a:ln w="12700">
            <a:solidFill>
              <a:srgbClr val="1C2A3D"/>
            </a:solidFill>
            <a:prstDash val="solid"/>
          </a:ln>
          <a:effectLst>
            <a:outerShdw blurRad="50800" dist="25400" dir="27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0" name="Image 3" descr="/mnt/data/IMG_3724.jpeg"/>
          <p:cNvPicPr>
            <a:picLocks noChangeAspect="1"/>
          </p:cNvPicPr>
          <p:nvPr/>
        </p:nvPicPr>
        <p:blipFill>
          <a:blip r:embed="rId6"/>
          <a:srcRect l="17922" r="17922"/>
          <a:stretch/>
        </p:blipFill>
        <p:spPr>
          <a:xfrm>
            <a:off x="8183880" y="2103120"/>
            <a:ext cx="3246120" cy="3794760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8321040" y="6035040"/>
            <a:ext cx="29718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Flying to Monterey above the clouds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15088" y="0"/>
            <a:ext cx="12191695" cy="6858000"/>
          </a:xfrm>
          <a:prstGeom prst="rect">
            <a:avLst/>
          </a:prstGeom>
          <a:solidFill>
            <a:srgbClr val="0B1320"/>
          </a:solidFill>
          <a:ln w="12700">
            <a:solidFill>
              <a:srgbClr val="0B132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640080" y="502920"/>
            <a:ext cx="108813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With friends &amp; groups / What I want next semester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640080" y="1115568"/>
            <a:ext cx="10881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6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Positive experiences that touched my life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640080" y="1572768"/>
            <a:ext cx="2377440" cy="73152"/>
          </a:xfrm>
          <a:prstGeom prst="rect">
            <a:avLst/>
          </a:prstGeom>
          <a:solidFill>
            <a:srgbClr val="F2C14E"/>
          </a:solidFill>
          <a:ln w="12700">
            <a:solidFill>
              <a:srgbClr val="F2C14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731520" y="2057400"/>
            <a:ext cx="5577840" cy="4572000"/>
          </a:xfrm>
          <a:prstGeom prst="roundRect">
            <a:avLst/>
          </a:prstGeom>
          <a:solidFill>
            <a:srgbClr val="0E1A2B"/>
          </a:solidFill>
          <a:ln w="12700">
            <a:solidFill>
              <a:srgbClr val="1C2A3D"/>
            </a:solidFill>
            <a:prstDash val="solid"/>
          </a:ln>
          <a:effectLst>
            <a:outerShdw blurRad="50800" dist="25400" dir="27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7" name="Image 0" descr="/mnt/data/IMG_3449.jpeg"/>
          <p:cNvPicPr>
            <a:picLocks noChangeAspect="1"/>
          </p:cNvPicPr>
          <p:nvPr/>
        </p:nvPicPr>
        <p:blipFill>
          <a:blip r:embed="rId3"/>
          <a:srcRect t="2778" b="2778"/>
          <a:stretch/>
        </p:blipFill>
        <p:spPr>
          <a:xfrm>
            <a:off x="731520" y="2130552"/>
            <a:ext cx="5486400" cy="388620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914400" y="6126480"/>
            <a:ext cx="52120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Mission Bay campfire 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6446520" y="2057400"/>
            <a:ext cx="5010912" cy="2240280"/>
          </a:xfrm>
          <a:prstGeom prst="roundRect">
            <a:avLst/>
          </a:prstGeom>
          <a:solidFill>
            <a:srgbClr val="0E1A2B"/>
          </a:solidFill>
          <a:ln w="12700">
            <a:solidFill>
              <a:srgbClr val="1C2A3D"/>
            </a:solidFill>
            <a:prstDash val="solid"/>
          </a:ln>
          <a:effectLst>
            <a:outerShdw blurRad="50800" dist="25400" dir="27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Text 7"/>
          <p:cNvSpPr/>
          <p:nvPr/>
        </p:nvSpPr>
        <p:spPr>
          <a:xfrm>
            <a:off x="6629400" y="3794760"/>
            <a:ext cx="464515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400" dirty="0"/>
          </a:p>
        </p:txBody>
      </p:sp>
      <p:sp>
        <p:nvSpPr>
          <p:cNvPr id="12" name="Shape 8"/>
          <p:cNvSpPr/>
          <p:nvPr/>
        </p:nvSpPr>
        <p:spPr>
          <a:xfrm>
            <a:off x="6446520" y="4434840"/>
            <a:ext cx="5010912" cy="2194560"/>
          </a:xfrm>
          <a:prstGeom prst="roundRect">
            <a:avLst/>
          </a:prstGeom>
          <a:solidFill>
            <a:srgbClr val="0E1A2B"/>
          </a:solidFill>
          <a:ln w="12700">
            <a:solidFill>
              <a:srgbClr val="1C2A3D"/>
            </a:solidFill>
            <a:prstDash val="solid"/>
          </a:ln>
          <a:effectLst>
            <a:outerShdw blurRad="50800" dist="25400" dir="27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3" name="Image 2" descr="/mnt/data/IMG_6112.jpeg"/>
          <p:cNvPicPr>
            <a:picLocks noChangeAspect="1"/>
          </p:cNvPicPr>
          <p:nvPr/>
        </p:nvPicPr>
        <p:blipFill>
          <a:blip r:embed="rId4"/>
          <a:srcRect t="29554" b="29554"/>
          <a:stretch/>
        </p:blipFill>
        <p:spPr>
          <a:xfrm>
            <a:off x="6492240" y="4480560"/>
            <a:ext cx="4919472" cy="150876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6629400" y="6126480"/>
            <a:ext cx="464515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Exploring the night sky</a:t>
            </a:r>
          </a:p>
        </p:txBody>
      </p:sp>
      <p:pic>
        <p:nvPicPr>
          <p:cNvPr id="16" name="Picture 15" descr="A group of people on a boat&#10;&#10;AI-generated content may be incorrect.">
            <a:extLst>
              <a:ext uri="{FF2B5EF4-FFF2-40B4-BE49-F238E27FC236}">
                <a16:creationId xmlns:a16="http://schemas.microsoft.com/office/drawing/2014/main" id="{9FAE9788-52FF-FA77-BE97-7A4F436C9F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0" y="2261886"/>
            <a:ext cx="2889575" cy="17855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320"/>
          </a:solidFill>
          <a:ln w="12700">
            <a:solidFill>
              <a:srgbClr val="0B132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640080" y="502920"/>
            <a:ext cx="108813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Positive experiences that touched my life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640080" y="1115568"/>
            <a:ext cx="10881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C9D3E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What I’m grateful for this semester.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640080" y="1572768"/>
            <a:ext cx="2377440" cy="73152"/>
          </a:xfrm>
          <a:prstGeom prst="rect">
            <a:avLst/>
          </a:prstGeom>
          <a:solidFill>
            <a:srgbClr val="F2C14E"/>
          </a:solidFill>
          <a:ln w="12700">
            <a:solidFill>
              <a:srgbClr val="F2C14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" name="Image 0" descr="/mnt/data/IMG_3228.jpeg"/>
          <p:cNvPicPr>
            <a:picLocks noChangeAspect="1"/>
          </p:cNvPicPr>
          <p:nvPr/>
        </p:nvPicPr>
        <p:blipFill>
          <a:blip r:embed="rId3"/>
          <a:srcRect t="17585" b="17585"/>
          <a:stretch/>
        </p:blipFill>
        <p:spPr>
          <a:xfrm>
            <a:off x="6492240" y="2011680"/>
            <a:ext cx="5394960" cy="466344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731520" y="2011680"/>
            <a:ext cx="5486400" cy="4663440"/>
          </a:xfrm>
          <a:prstGeom prst="roundRect">
            <a:avLst/>
          </a:prstGeom>
          <a:solidFill>
            <a:srgbClr val="0E1A2B"/>
          </a:solidFill>
          <a:ln w="12700">
            <a:solidFill>
              <a:srgbClr val="1C2A3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234440" y="3429000"/>
            <a:ext cx="4983480" cy="18618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54000" indent="-254000">
              <a:spcAft>
                <a:spcPts val="600"/>
              </a:spcAft>
              <a:buSzPct val="10000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 flew to Catalina with a few of my closest friends. </a:t>
            </a:r>
          </a:p>
          <a:p>
            <a:pPr marL="254000" indent="-254000">
              <a:spcAft>
                <a:spcPts val="600"/>
              </a:spcAft>
              <a:buSzPct val="10000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It was a nice break from being in Sandiego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rgbClr val="0B1320"/>
          </a:solidFill>
          <a:ln w="12700">
            <a:solidFill>
              <a:srgbClr val="0B132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640080" y="502920"/>
            <a:ext cx="108813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Creativity + kindness to help others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640080" y="1115568"/>
            <a:ext cx="10881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C9D3E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How people showed up for each other this semester.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640080" y="1572768"/>
            <a:ext cx="2377440" cy="73152"/>
          </a:xfrm>
          <a:prstGeom prst="rect">
            <a:avLst/>
          </a:prstGeom>
          <a:solidFill>
            <a:srgbClr val="F2C14E"/>
          </a:solidFill>
          <a:ln w="12700">
            <a:solidFill>
              <a:srgbClr val="F2C14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" name="Image 0" descr="/mnt/data/IMG_3804.jpeg"/>
          <p:cNvPicPr>
            <a:picLocks noChangeAspect="1"/>
          </p:cNvPicPr>
          <p:nvPr/>
        </p:nvPicPr>
        <p:blipFill>
          <a:blip r:embed="rId3"/>
          <a:srcRect l="2941" r="2941"/>
          <a:stretch/>
        </p:blipFill>
        <p:spPr>
          <a:xfrm>
            <a:off x="731520" y="2011680"/>
            <a:ext cx="5852160" cy="466344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6720840" y="2011680"/>
            <a:ext cx="5468112" cy="4663440"/>
          </a:xfrm>
          <a:prstGeom prst="roundRect">
            <a:avLst/>
          </a:prstGeom>
          <a:solidFill>
            <a:srgbClr val="0E1A2B"/>
          </a:solidFill>
          <a:ln w="12700">
            <a:solidFill>
              <a:srgbClr val="1C2A3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7049588" y="3681549"/>
            <a:ext cx="4983480" cy="14808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41300" indent="-241300">
              <a:spcAft>
                <a:spcPts val="600"/>
              </a:spcAft>
              <a:buSzPct val="100000"/>
              <a:buChar char="•"/>
            </a:pPr>
            <a:r>
              <a:rPr lang="en-US" sz="19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Blanket drive: donating time/effort to help families stay warm.</a:t>
            </a:r>
          </a:p>
          <a:p>
            <a:pPr marL="241300" indent="-241300">
              <a:spcAft>
                <a:spcPts val="600"/>
              </a:spcAft>
              <a:buSzPct val="100000"/>
              <a:buFontTx/>
              <a:buChar char="•"/>
            </a:pPr>
            <a:r>
              <a:rPr lang="en-US" sz="1900" dirty="0">
                <a:solidFill>
                  <a:srgbClr val="FFFFFF"/>
                </a:solidFill>
                <a:latin typeface="Aptos" pitchFamily="34" charset="0"/>
              </a:rPr>
              <a:t>Fun way to encourage student to help give back to the community</a:t>
            </a:r>
            <a:endParaRPr lang="en-US" sz="1900" dirty="0"/>
          </a:p>
          <a:p>
            <a:pPr marL="241300" indent="-241300">
              <a:spcAft>
                <a:spcPts val="600"/>
              </a:spcAft>
              <a:buSzPct val="100000"/>
              <a:buChar char="•"/>
            </a:pPr>
            <a:endParaRPr lang="en-US" sz="1900" dirty="0">
              <a:solidFill>
                <a:srgbClr val="FFFFFF"/>
              </a:solidFill>
              <a:latin typeface="Aptos" pitchFamily="34" charset="0"/>
              <a:ea typeface="Aptos" pitchFamily="34" charset="-122"/>
              <a:cs typeface="Aptos" pitchFamily="34" charset="-120"/>
            </a:endParaRPr>
          </a:p>
          <a:p>
            <a:pPr>
              <a:spcAft>
                <a:spcPts val="600"/>
              </a:spcAft>
              <a:buSzPct val="100000"/>
            </a:pP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320"/>
          </a:solidFill>
          <a:ln w="12700">
            <a:solidFill>
              <a:srgbClr val="0B132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640080" y="502920"/>
            <a:ext cx="108813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Changes to processes, rules, and routines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640080" y="1115568"/>
            <a:ext cx="10881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C9D3E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Things that felt different this semester (and how I adapted).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640080" y="1572768"/>
            <a:ext cx="2377440" cy="73152"/>
          </a:xfrm>
          <a:prstGeom prst="rect">
            <a:avLst/>
          </a:prstGeom>
          <a:solidFill>
            <a:srgbClr val="F2C14E"/>
          </a:solidFill>
          <a:ln w="12700">
            <a:solidFill>
              <a:srgbClr val="F2C14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731520" y="2011680"/>
            <a:ext cx="5577840" cy="4663440"/>
          </a:xfrm>
          <a:prstGeom prst="roundRect">
            <a:avLst/>
          </a:prstGeom>
          <a:solidFill>
            <a:srgbClr val="0E1A2B"/>
          </a:solidFill>
          <a:ln w="12700">
            <a:solidFill>
              <a:srgbClr val="1C2A3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1668400" y="2608210"/>
            <a:ext cx="3133372" cy="82079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spcAft>
                <a:spcPts val="600"/>
              </a:spcAft>
              <a:buSzPct val="100000"/>
            </a:pPr>
            <a:r>
              <a:rPr lang="en-US" sz="1900" dirty="0">
                <a:solidFill>
                  <a:schemeClr val="bg1"/>
                </a:solidFill>
              </a:rPr>
              <a:t>Old air traffic control tower on Catalina, which goes to show how far technology has advanced in recent years.</a:t>
            </a:r>
          </a:p>
        </p:txBody>
      </p:sp>
      <p:sp>
        <p:nvSpPr>
          <p:cNvPr id="8" name="Shape 6"/>
          <p:cNvSpPr/>
          <p:nvPr/>
        </p:nvSpPr>
        <p:spPr>
          <a:xfrm>
            <a:off x="6446520" y="2057400"/>
            <a:ext cx="5010912" cy="4572000"/>
          </a:xfrm>
          <a:prstGeom prst="roundRect">
            <a:avLst/>
          </a:prstGeom>
          <a:solidFill>
            <a:srgbClr val="0E1A2B"/>
          </a:solidFill>
          <a:ln w="12700">
            <a:solidFill>
              <a:srgbClr val="1C2A3D"/>
            </a:solidFill>
            <a:prstDash val="solid"/>
          </a:ln>
          <a:effectLst>
            <a:outerShdw blurRad="50800" dist="25400" dir="27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6629400" y="6126480"/>
            <a:ext cx="464515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Aptos" pitchFamily="34" charset="0"/>
              </a:rPr>
              <a:t>Catalina Island</a:t>
            </a:r>
            <a:endParaRPr lang="en-US" sz="1400" dirty="0"/>
          </a:p>
        </p:txBody>
      </p:sp>
      <p:pic>
        <p:nvPicPr>
          <p:cNvPr id="12" name="Picture 11" descr="A building with a blue sign&#10;&#10;AI-generated content may be incorrect.">
            <a:extLst>
              <a:ext uri="{FF2B5EF4-FFF2-40B4-BE49-F238E27FC236}">
                <a16:creationId xmlns:a16="http://schemas.microsoft.com/office/drawing/2014/main" id="{AB312DDB-961C-6A6B-3842-D99FF6E6F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171" y="2319216"/>
            <a:ext cx="2855448" cy="3807264"/>
          </a:xfrm>
          <a:prstGeom prst="rect">
            <a:avLst/>
          </a:prstGeom>
        </p:spPr>
      </p:pic>
      <p:pic>
        <p:nvPicPr>
          <p:cNvPr id="2050" name="Picture 2" descr="Air Traffic Control Tower | San Francisco International Airport">
            <a:extLst>
              <a:ext uri="{FF2B5EF4-FFF2-40B4-BE49-F238E27FC236}">
                <a16:creationId xmlns:a16="http://schemas.microsoft.com/office/drawing/2014/main" id="{BAC3A9EE-CD16-4BB7-D9B6-70990498B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00" y="4067991"/>
            <a:ext cx="3498912" cy="196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15088" y="0"/>
            <a:ext cx="12191695" cy="6858000"/>
          </a:xfrm>
          <a:prstGeom prst="rect">
            <a:avLst/>
          </a:prstGeom>
          <a:solidFill>
            <a:srgbClr val="0B1320"/>
          </a:solidFill>
          <a:ln w="12700">
            <a:solidFill>
              <a:srgbClr val="0B132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640080" y="502920"/>
            <a:ext cx="108813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News, media, and messages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640080" y="1115568"/>
            <a:ext cx="10881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640080" y="1572768"/>
            <a:ext cx="2377440" cy="73152"/>
          </a:xfrm>
          <a:prstGeom prst="rect">
            <a:avLst/>
          </a:prstGeom>
          <a:solidFill>
            <a:srgbClr val="F2C14E"/>
          </a:solidFill>
          <a:ln w="12700">
            <a:solidFill>
              <a:srgbClr val="F2C14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487225" y="2002536"/>
            <a:ext cx="11457432" cy="4663440"/>
          </a:xfrm>
          <a:prstGeom prst="roundRect">
            <a:avLst/>
          </a:prstGeom>
          <a:solidFill>
            <a:srgbClr val="0E1A2B"/>
          </a:solidFill>
          <a:ln w="12700">
            <a:solidFill>
              <a:srgbClr val="1C2A3D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5033554" y="2377440"/>
            <a:ext cx="10881360" cy="208407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41300" indent="-241300">
              <a:spcAft>
                <a:spcPts val="600"/>
              </a:spcAft>
              <a:buSzPct val="100000"/>
              <a:buChar char="•"/>
            </a:pP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1005840" y="6355080"/>
            <a:ext cx="10972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200" dirty="0"/>
          </a:p>
        </p:txBody>
      </p:sp>
      <p:pic>
        <p:nvPicPr>
          <p:cNvPr id="1026" name="Picture 2" descr="DOJ, FBI review finds no Jeffrey ...">
            <a:extLst>
              <a:ext uri="{FF2B5EF4-FFF2-40B4-BE49-F238E27FC236}">
                <a16:creationId xmlns:a16="http://schemas.microsoft.com/office/drawing/2014/main" id="{2846529C-D758-FC9D-CD23-B6682B766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526" y="1206699"/>
            <a:ext cx="4103914" cy="267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34B08E-D7A7-6D30-E42B-2C5E0C3930AE}"/>
              </a:ext>
            </a:extLst>
          </p:cNvPr>
          <p:cNvSpPr txBox="1"/>
          <p:nvPr/>
        </p:nvSpPr>
        <p:spPr>
          <a:xfrm>
            <a:off x="1589314" y="3243943"/>
            <a:ext cx="39406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Jeffrey Epstein was a big element  frequently on the news this semester, with his data base of clients on a list.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Hopefully his list gets released soon so we can get answers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70C544-8E33-4555-D09F-1306841A2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7526" y="3977042"/>
            <a:ext cx="4103914" cy="27514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320"/>
          </a:solidFill>
          <a:ln w="12700">
            <a:solidFill>
              <a:srgbClr val="0B132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640080" y="502920"/>
            <a:ext cx="108813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What didn't happen (but I wanted it to)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640080" y="1115568"/>
            <a:ext cx="10881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C9D3E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Not everything goes to plan — here’s what I expected and what I learned.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640080" y="1572768"/>
            <a:ext cx="2377440" cy="73152"/>
          </a:xfrm>
          <a:prstGeom prst="rect">
            <a:avLst/>
          </a:prstGeom>
          <a:solidFill>
            <a:srgbClr val="F2C14E"/>
          </a:solidFill>
          <a:ln w="12700">
            <a:solidFill>
              <a:srgbClr val="F2C14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731520" y="2011680"/>
            <a:ext cx="11457432" cy="4663440"/>
          </a:xfrm>
          <a:prstGeom prst="roundRect">
            <a:avLst/>
          </a:prstGeom>
          <a:solidFill>
            <a:srgbClr val="0E1A2B"/>
          </a:solidFill>
          <a:ln w="12700">
            <a:solidFill>
              <a:srgbClr val="1C2A3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1321373" y="3264662"/>
            <a:ext cx="4774474" cy="202057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79400" indent="-279400">
              <a:spcAft>
                <a:spcPts val="600"/>
              </a:spcAft>
              <a:buSzPct val="100000"/>
              <a:buChar char="•"/>
            </a:pPr>
            <a:r>
              <a:rPr lang="en-US" sz="22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 wanted to get a Job but didn’t have the availability in my schedule. Watching the numbers in my bank go down made me sad.  </a:t>
            </a:r>
          </a:p>
          <a:p>
            <a:pPr marL="279400" indent="-279400">
              <a:spcAft>
                <a:spcPts val="600"/>
              </a:spcAft>
              <a:buSzPct val="100000"/>
              <a:buChar char="•"/>
            </a:pPr>
            <a:r>
              <a:rPr lang="en-US" sz="22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 will get a job next summer</a:t>
            </a:r>
          </a:p>
          <a:p>
            <a:pPr>
              <a:spcAft>
                <a:spcPts val="600"/>
              </a:spcAft>
              <a:buSzPct val="100000"/>
            </a:pP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6927233" y="5788152"/>
            <a:ext cx="1704703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Photo from my old job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84713E-8E31-1626-03A1-AE8A7B2BB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233" y="2656332"/>
            <a:ext cx="41148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320"/>
          </a:solidFill>
          <a:ln w="12700">
            <a:solidFill>
              <a:srgbClr val="0B132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640080" y="502920"/>
            <a:ext cx="108813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Hard moments I don't want repeated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640080" y="1115568"/>
            <a:ext cx="10881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C9D3E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Pickle Night.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640080" y="1572768"/>
            <a:ext cx="2377440" cy="73152"/>
          </a:xfrm>
          <a:prstGeom prst="rect">
            <a:avLst/>
          </a:prstGeom>
          <a:solidFill>
            <a:srgbClr val="F2C14E"/>
          </a:solidFill>
          <a:ln w="12700">
            <a:solidFill>
              <a:srgbClr val="F2C14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731520" y="2011680"/>
            <a:ext cx="5715000" cy="4663440"/>
          </a:xfrm>
          <a:prstGeom prst="roundRect">
            <a:avLst/>
          </a:prstGeom>
          <a:solidFill>
            <a:srgbClr val="0E1A2B"/>
          </a:solidFill>
          <a:ln w="12700">
            <a:solidFill>
              <a:srgbClr val="1C2A3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1005840" y="2377440"/>
            <a:ext cx="5166360" cy="17824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41300" indent="-241300">
              <a:spcAft>
                <a:spcPts val="600"/>
              </a:spcAft>
              <a:buSzPct val="100000"/>
              <a:buChar char="•"/>
            </a:pPr>
            <a:r>
              <a:rPr lang="en-US" sz="19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Pickle Night was the most disgusting specialty food night at USD, I hope they never bring it back. </a:t>
            </a:r>
          </a:p>
          <a:p>
            <a:pPr marL="241300" indent="-241300">
              <a:spcAft>
                <a:spcPts val="600"/>
              </a:spcAft>
              <a:buSzPct val="100000"/>
              <a:buChar char="•"/>
            </a:pPr>
            <a:r>
              <a:rPr lang="en-US" sz="19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 don’t think I could ever eat a pickle again</a:t>
            </a:r>
          </a:p>
          <a:p>
            <a:pPr>
              <a:spcAft>
                <a:spcPts val="600"/>
              </a:spcAft>
              <a:buSzPct val="100000"/>
            </a:pPr>
            <a:endParaRPr lang="en-US" sz="1900" dirty="0">
              <a:solidFill>
                <a:srgbClr val="FFFFFF"/>
              </a:solidFill>
              <a:latin typeface="Aptos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6629400" y="2057400"/>
            <a:ext cx="5559552" cy="4572000"/>
          </a:xfrm>
          <a:prstGeom prst="roundRect">
            <a:avLst/>
          </a:prstGeom>
          <a:solidFill>
            <a:srgbClr val="0E1A2B"/>
          </a:solidFill>
          <a:ln w="12700">
            <a:solidFill>
              <a:srgbClr val="1C2A3D"/>
            </a:solidFill>
            <a:prstDash val="solid"/>
          </a:ln>
          <a:effectLst>
            <a:outerShdw blurRad="50800" dist="25400" dir="27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9" name="Image 0" descr="/mnt/data/IMG_3198.jpeg"/>
          <p:cNvPicPr>
            <a:picLocks noChangeAspect="1"/>
          </p:cNvPicPr>
          <p:nvPr/>
        </p:nvPicPr>
        <p:blipFill>
          <a:blip r:embed="rId3"/>
          <a:srcRect t="23349" b="23349"/>
          <a:stretch/>
        </p:blipFill>
        <p:spPr>
          <a:xfrm>
            <a:off x="6626657" y="2057400"/>
            <a:ext cx="5468112" cy="3886200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6812280" y="6126480"/>
            <a:ext cx="519379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These were called Pickle Pops.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</TotalTime>
  <Words>645</Words>
  <Application>Microsoft Macintosh PowerPoint</Application>
  <PresentationFormat>Widescreen</PresentationFormat>
  <Paragraphs>83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ChatGPT</dc:creator>
  <cp:lastModifiedBy>Keith, Brandon J.</cp:lastModifiedBy>
  <cp:revision>6</cp:revision>
  <dcterms:created xsi:type="dcterms:W3CDTF">2025-12-13T04:05:42Z</dcterms:created>
  <dcterms:modified xsi:type="dcterms:W3CDTF">2025-12-13T20:45:36Z</dcterms:modified>
</cp:coreProperties>
</file>